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47" r:id="rId2"/>
    <p:sldId id="344" r:id="rId3"/>
    <p:sldId id="349" r:id="rId4"/>
    <p:sldId id="337" r:id="rId5"/>
    <p:sldId id="345" r:id="rId6"/>
    <p:sldId id="334" r:id="rId7"/>
    <p:sldId id="352" r:id="rId8"/>
    <p:sldId id="342" r:id="rId9"/>
    <p:sldId id="350" r:id="rId1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srgbClr val="FF0000"/>
    </p:penClr>
  </p:showPr>
  <p:clrMru>
    <a:srgbClr val="FF0000"/>
    <a:srgbClr val="000099"/>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40" autoAdjust="0"/>
    <p:restoredTop sz="64128" autoAdjust="0"/>
  </p:normalViewPr>
  <p:slideViewPr>
    <p:cSldViewPr showGuides="1">
      <p:cViewPr varScale="1">
        <p:scale>
          <a:sx n="64" d="100"/>
          <a:sy n="64" d="100"/>
        </p:scale>
        <p:origin x="-1260" y="-108"/>
      </p:cViewPr>
      <p:guideLst>
        <p:guide orient="horz" pos="1296"/>
        <p:guide pos="2880"/>
      </p:guideLst>
    </p:cSldViewPr>
  </p:slideViewPr>
  <p:outlineViewPr>
    <p:cViewPr>
      <p:scale>
        <a:sx n="33" d="100"/>
        <a:sy n="33" d="100"/>
      </p:scale>
      <p:origin x="0" y="0"/>
    </p:cViewPr>
    <p:sldLst>
      <p:sld r:id="rId1" collapse="1"/>
    </p:sldLst>
  </p:outlineViewPr>
  <p:notesTextViewPr>
    <p:cViewPr>
      <p:scale>
        <a:sx n="150" d="100"/>
        <a:sy n="150" d="100"/>
      </p:scale>
      <p:origin x="0" y="0"/>
    </p:cViewPr>
  </p:notesTextViewPr>
  <p:sorterViewPr>
    <p:cViewPr>
      <p:scale>
        <a:sx n="66" d="100"/>
        <a:sy n="66" d="100"/>
      </p:scale>
      <p:origin x="0" y="0"/>
    </p:cViewPr>
  </p:sorterViewPr>
  <p:notesViewPr>
    <p:cSldViewPr showGuides="1">
      <p:cViewPr varScale="1">
        <p:scale>
          <a:sx n="78" d="100"/>
          <a:sy n="78" d="100"/>
        </p:scale>
        <p:origin x="-1986"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276600" cy="463550"/>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defTabSz="931863">
              <a:defRPr sz="1300">
                <a:latin typeface="Times New Roman" charset="0"/>
              </a:defRPr>
            </a:lvl1pPr>
          </a:lstStyle>
          <a:p>
            <a:pPr>
              <a:defRPr/>
            </a:pPr>
            <a:r>
              <a:rPr lang="es-ES_tradnl"/>
              <a:t>Prácticas seguras para trabajar con el 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5123"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lgn="r" defTabSz="931863">
              <a:defRPr sz="1300">
                <a:latin typeface="Times New Roman" charset="0"/>
              </a:defRPr>
            </a:lvl1pPr>
          </a:lstStyle>
          <a:p>
            <a:pPr>
              <a:defRPr/>
            </a:pPr>
            <a:r>
              <a:rPr lang="en-US"/>
              <a:t>Feb 09</a:t>
            </a:r>
          </a:p>
        </p:txBody>
      </p:sp>
      <p:sp>
        <p:nvSpPr>
          <p:cNvPr id="5124"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defTabSz="931863">
              <a:defRPr sz="1300">
                <a:latin typeface="Times New Roman" charset="0"/>
              </a:defRPr>
            </a:lvl1pPr>
          </a:lstStyle>
          <a:p>
            <a:pPr>
              <a:defRPr/>
            </a:pPr>
            <a:r>
              <a:rPr lang="en-US"/>
              <a:t>Repaso preliminar 1 – No cite ni haga referencias</a:t>
            </a:r>
          </a:p>
        </p:txBody>
      </p:sp>
      <p:sp>
        <p:nvSpPr>
          <p:cNvPr id="5125"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lgn="r" defTabSz="931863">
              <a:defRPr sz="1300">
                <a:latin typeface="Times New Roman" charset="0"/>
              </a:defRPr>
            </a:lvl1pPr>
          </a:lstStyle>
          <a:p>
            <a:pPr>
              <a:defRPr/>
            </a:pPr>
            <a:fld id="{14DF7D3A-2C9A-4FA2-93C4-09670D70A1E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7010400" cy="463550"/>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defTabSz="931863">
              <a:defRPr sz="1200" b="1">
                <a:latin typeface="Arial" charset="0"/>
              </a:defRPr>
            </a:lvl1pPr>
          </a:lstStyle>
          <a:p>
            <a:pPr>
              <a:defRPr/>
            </a:pPr>
            <a:endParaRPr lang="en-US"/>
          </a:p>
          <a:p>
            <a:pPr>
              <a:defRPr/>
            </a:pPr>
            <a:r>
              <a:rPr lang="en-US"/>
              <a:t>     </a:t>
            </a:r>
            <a:r>
              <a:rPr lang="es-ES_tradnl"/>
              <a:t>Prácticas seguras para trabajar con el 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11267"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292100" y="4427538"/>
            <a:ext cx="6464300" cy="4179887"/>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p>
            <a:pPr lvl="0"/>
            <a:r>
              <a:rPr lang="en-US" noProof="0" dirty="0" smtClean="0"/>
              <a:t>Arial 12 pt</a:t>
            </a:r>
          </a:p>
          <a:p>
            <a:pPr lvl="0"/>
            <a:r>
              <a:rPr lang="en-US" noProof="0" dirty="0" smtClean="0"/>
              <a:t>	Arial 10 pt</a:t>
            </a:r>
          </a:p>
          <a:p>
            <a:pPr lvl="2"/>
            <a:r>
              <a:rPr lang="en-US" noProof="0" dirty="0" smtClean="0"/>
              <a:t>Arial 10 pt</a:t>
            </a:r>
          </a:p>
          <a:p>
            <a:pPr lvl="3"/>
            <a:r>
              <a:rPr lang="en-US" noProof="0" dirty="0" smtClean="0"/>
              <a:t>Arial 10 pt</a:t>
            </a:r>
          </a:p>
          <a:p>
            <a:pPr lvl="4"/>
            <a:r>
              <a:rPr lang="en-US" noProof="0" dirty="0" smtClean="0"/>
              <a:t>Arial 10 pt</a:t>
            </a:r>
          </a:p>
        </p:txBody>
      </p:sp>
      <p:sp>
        <p:nvSpPr>
          <p:cNvPr id="3078" name="Rectangle 6"/>
          <p:cNvSpPr>
            <a:spLocks noGrp="1" noChangeArrowheads="1"/>
          </p:cNvSpPr>
          <p:nvPr>
            <p:ph type="ftr" sz="quarter" idx="4"/>
          </p:nvPr>
        </p:nvSpPr>
        <p:spPr bwMode="auto">
          <a:xfrm>
            <a:off x="4454525" y="8705850"/>
            <a:ext cx="2352675" cy="466725"/>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lgn="r" defTabSz="931863">
              <a:defRPr sz="1000">
                <a:latin typeface="Arial" charset="0"/>
              </a:defRPr>
            </a:lvl1pPr>
          </a:lstStyle>
          <a:p>
            <a:pPr>
              <a:defRPr/>
            </a:pPr>
            <a:r>
              <a:rPr lang="en-US"/>
              <a:t>Repaso preliminar 1 – No cite ni haga referencias</a:t>
            </a:r>
          </a:p>
        </p:txBody>
      </p:sp>
      <p:sp>
        <p:nvSpPr>
          <p:cNvPr id="3080" name="Rectangle 8"/>
          <p:cNvSpPr>
            <a:spLocks noGrp="1" noChangeArrowheads="1"/>
          </p:cNvSpPr>
          <p:nvPr>
            <p:ph type="dt" idx="1"/>
          </p:nvPr>
        </p:nvSpPr>
        <p:spPr bwMode="auto">
          <a:xfrm>
            <a:off x="2774950" y="8705850"/>
            <a:ext cx="1533525" cy="442913"/>
          </a:xfrm>
          <a:prstGeom prst="rect">
            <a:avLst/>
          </a:prstGeom>
          <a:noFill/>
          <a:ln w="9525">
            <a:noFill/>
            <a:miter lim="800000"/>
            <a:headEnd/>
            <a:tailEnd/>
          </a:ln>
          <a:effectLst/>
        </p:spPr>
        <p:txBody>
          <a:bodyPr vert="horz" wrap="square" lIns="88141" tIns="44070" rIns="88141" bIns="44070" numCol="1" anchor="t" anchorCtr="0" compatLnSpc="1">
            <a:prstTxWarp prst="textNoShape">
              <a:avLst/>
            </a:prstTxWarp>
          </a:bodyPr>
          <a:lstStyle>
            <a:lvl1pPr algn="ctr" defTabSz="881063">
              <a:lnSpc>
                <a:spcPct val="280000"/>
              </a:lnSpc>
              <a:defRPr sz="1000">
                <a:latin typeface="Arial" charset="0"/>
              </a:defRPr>
            </a:lvl1pPr>
          </a:lstStyle>
          <a:p>
            <a:pPr>
              <a:defRPr/>
            </a:pPr>
            <a:r>
              <a:rPr lang="en-US"/>
              <a:t>Octubre de 2011</a:t>
            </a:r>
          </a:p>
        </p:txBody>
      </p:sp>
      <p:sp>
        <p:nvSpPr>
          <p:cNvPr id="11271" name="Rectangle 9"/>
          <p:cNvSpPr>
            <a:spLocks noChangeArrowheads="1"/>
          </p:cNvSpPr>
          <p:nvPr/>
        </p:nvSpPr>
        <p:spPr bwMode="auto">
          <a:xfrm>
            <a:off x="438150" y="8705850"/>
            <a:ext cx="1481138" cy="442913"/>
          </a:xfrm>
          <a:prstGeom prst="rect">
            <a:avLst/>
          </a:prstGeom>
          <a:noFill/>
          <a:ln w="9525">
            <a:noFill/>
            <a:miter lim="800000"/>
            <a:headEnd/>
            <a:tailEnd/>
          </a:ln>
        </p:spPr>
        <p:txBody>
          <a:bodyPr lIns="93169" tIns="46585" rIns="93169" bIns="46585" anchor="b"/>
          <a:lstStyle/>
          <a:p>
            <a:pPr defTabSz="931863">
              <a:buSzPct val="100000"/>
              <a:defRPr/>
            </a:pPr>
            <a:r>
              <a:rPr lang="en-US" sz="1000">
                <a:solidFill>
                  <a:srgbClr val="000000"/>
                </a:solidFill>
                <a:latin typeface="Arial" pitchFamily="34" charset="0"/>
                <a:cs typeface="Times New Roman" pitchFamily="18" charset="0"/>
                <a:sym typeface="Times New Roman" pitchFamily="18" charset="0"/>
              </a:rPr>
              <a:t>7-</a:t>
            </a:r>
            <a:fld id="{B93CBE9B-AB3C-4525-AFFE-5C960C577E58}" type="slidenum">
              <a:rPr lang="en-US" sz="1000">
                <a:solidFill>
                  <a:srgbClr val="000000"/>
                </a:solidFill>
                <a:latin typeface="Arial" pitchFamily="34" charset="0"/>
                <a:cs typeface="Times New Roman" pitchFamily="18" charset="0"/>
                <a:sym typeface="Times New Roman" pitchFamily="18" charset="0"/>
              </a:rPr>
              <a:pPr defTabSz="931863">
                <a:buSzPct val="100000"/>
                <a:defRPr/>
              </a:pPr>
              <a:t>‹#›</a:t>
            </a:fld>
            <a:endParaRPr lang="en-US" sz="1000">
              <a:solidFill>
                <a:srgbClr val="000000"/>
              </a:solidFill>
              <a:latin typeface="Arial" pitchFamily="34" charset="0"/>
              <a:cs typeface="Times New Roman" pitchFamily="18" charset="0"/>
              <a:sym typeface="Times New Roman" pitchFamily="18" charset="0"/>
            </a:endParaRPr>
          </a:p>
        </p:txBody>
      </p:sp>
      <p:sp>
        <p:nvSpPr>
          <p:cNvPr id="11272" name="Rectangle 10"/>
          <p:cNvSpPr>
            <a:spLocks noChangeArrowheads="1"/>
          </p:cNvSpPr>
          <p:nvPr/>
        </p:nvSpPr>
        <p:spPr bwMode="auto">
          <a:xfrm>
            <a:off x="2774950" y="8705850"/>
            <a:ext cx="1533525" cy="442913"/>
          </a:xfrm>
          <a:prstGeom prst="rect">
            <a:avLst/>
          </a:prstGeom>
          <a:noFill/>
          <a:ln w="9525">
            <a:noFill/>
            <a:miter lim="800000"/>
            <a:headEnd/>
            <a:tailEnd/>
          </a:ln>
        </p:spPr>
        <p:txBody>
          <a:bodyPr lIns="88141" tIns="44070" rIns="88141" bIns="44070"/>
          <a:lstStyle/>
          <a:p>
            <a:pPr algn="ctr" defTabSz="881063">
              <a:lnSpc>
                <a:spcPct val="280000"/>
              </a:lnSpc>
              <a:buSzPct val="100000"/>
              <a:defRPr/>
            </a:pPr>
            <a:endParaRPr lang="en-US" sz="1000" dirty="0">
              <a:solidFill>
                <a:srgbClr val="000000"/>
              </a:solidFill>
              <a:latin typeface="Arial" pitchFamily="34" charset="0"/>
              <a:cs typeface="Times New Roman" pitchFamily="18" charset="0"/>
              <a:sym typeface="Times New Roman" pitchFamily="18" charset="0"/>
            </a:endParaRPr>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tabLst>
        <a:tab pos="460375" algn="l"/>
      </a:tabLs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buChar char="•"/>
      <a:tabLst>
        <a:tab pos="460375" algn="l"/>
      </a:tabLst>
      <a:defRPr sz="1100" kern="1200">
        <a:solidFill>
          <a:schemeClr val="tx1"/>
        </a:solidFill>
        <a:latin typeface="Arial" charset="0"/>
        <a:ea typeface="+mn-ea"/>
        <a:cs typeface="+mn-cs"/>
      </a:defRPr>
    </a:lvl2pPr>
    <a:lvl3pPr marL="9144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3pPr>
    <a:lvl4pPr marL="13716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4pPr>
    <a:lvl5pPr marL="1828800" algn="l" rtl="0" eaLnBrk="0" fontAlgn="base" hangingPunct="0">
      <a:spcBef>
        <a:spcPct val="30000"/>
      </a:spcBef>
      <a:spcAft>
        <a:spcPct val="0"/>
      </a:spcAft>
      <a:tabLst>
        <a:tab pos="460375" algn="l"/>
      </a:tabLs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endParaRPr lang="en-US" smtClean="0"/>
          </a:p>
          <a:p>
            <a:r>
              <a:rPr lang="en-US" smtClean="0"/>
              <a:t> </a:t>
            </a:r>
            <a:r>
              <a:rPr lang="es-ES_tradnl" smtClean="0"/>
              <a:t>Prácticas seguras para trabajar con el plomo</a:t>
            </a:r>
            <a:r>
              <a:rPr lang="en-US" smtClean="0"/>
              <a:t> en labores de renovación, reparación y pintura</a:t>
            </a:r>
          </a:p>
        </p:txBody>
      </p:sp>
      <p:sp>
        <p:nvSpPr>
          <p:cNvPr id="12291" name="Rectangle 8"/>
          <p:cNvSpPr>
            <a:spLocks noGrp="1" noChangeArrowheads="1"/>
          </p:cNvSpPr>
          <p:nvPr>
            <p:ph type="dt" sz="quarter" idx="1"/>
          </p:nvPr>
        </p:nvSpPr>
        <p:spPr>
          <a:xfrm>
            <a:off x="2774950" y="8458200"/>
            <a:ext cx="1533525" cy="690563"/>
          </a:xfrm>
          <a:noFill/>
        </p:spPr>
        <p:txBody>
          <a:bodyPr/>
          <a:lstStyle/>
          <a:p>
            <a:r>
              <a:rPr lang="en-US" smtClean="0"/>
              <a:t>Octubre de 2011</a:t>
            </a:r>
          </a:p>
        </p:txBody>
      </p:sp>
      <p:sp>
        <p:nvSpPr>
          <p:cNvPr id="12292" name="Rectangle 2"/>
          <p:cNvSpPr>
            <a:spLocks noGrp="1" noRot="1" noChangeAspect="1" noChangeArrowheads="1" noTextEdit="1"/>
          </p:cNvSpPr>
          <p:nvPr>
            <p:ph type="sldImg"/>
          </p:nvPr>
        </p:nvSpPr>
        <p:spPr>
          <a:xfrm>
            <a:off x="1217613" y="663575"/>
            <a:ext cx="4648200" cy="3486150"/>
          </a:xfrm>
          <a:ln/>
        </p:spPr>
      </p:sp>
      <p:sp>
        <p:nvSpPr>
          <p:cNvPr id="12293" name="Rectangle 3"/>
          <p:cNvSpPr>
            <a:spLocks noGrp="1" noChangeArrowheads="1"/>
          </p:cNvSpPr>
          <p:nvPr>
            <p:ph type="body" idx="1"/>
          </p:nvPr>
        </p:nvSpPr>
        <p:spPr>
          <a:xfrm>
            <a:off x="949325" y="4427538"/>
            <a:ext cx="5257800" cy="4179887"/>
          </a:xfrm>
          <a:noFill/>
          <a:ln/>
        </p:spPr>
        <p:txBody>
          <a:bodyPr/>
          <a:lstStyle/>
          <a:p>
            <a:r>
              <a:rPr lang="en-US" smtClean="0">
                <a:solidFill>
                  <a:srgbClr val="000000"/>
                </a:solidFill>
                <a:cs typeface="Arial" charset="0"/>
                <a:sym typeface="Times New Roman" pitchFamily="18" charset="0"/>
              </a:rPr>
              <a:t>El lenguaje de la regla RRP es:</a:t>
            </a:r>
          </a:p>
          <a:p>
            <a:r>
              <a:rPr lang="en-US" smtClean="0">
                <a:solidFill>
                  <a:srgbClr val="000000"/>
                </a:solidFill>
                <a:cs typeface="Arial" charset="0"/>
                <a:sym typeface="Times New Roman" pitchFamily="18" charset="0"/>
              </a:rPr>
              <a:t>"Las empresas que realicen renovaciones deben conservar todos los registros necesarios para demostrar el cumplimiento y ponerlos a disposición de </a:t>
            </a:r>
            <a:r>
              <a:rPr lang="es-ES_tradnl" smtClean="0">
                <a:solidFill>
                  <a:srgbClr val="000000"/>
                </a:solidFill>
                <a:cs typeface="Arial" charset="0"/>
                <a:sym typeface="Times New Roman" pitchFamily="18" charset="0"/>
              </a:rPr>
              <a:t>la </a:t>
            </a:r>
            <a:r>
              <a:rPr lang="en-US" smtClean="0">
                <a:solidFill>
                  <a:srgbClr val="000000"/>
                </a:solidFill>
                <a:cs typeface="Arial" charset="0"/>
                <a:sym typeface="Times New Roman" pitchFamily="18" charset="0"/>
              </a:rPr>
              <a:t>EPA, en caso que lo solicite... </a:t>
            </a:r>
            <a:r>
              <a:rPr lang="es-ES_tradnl" smtClean="0">
                <a:solidFill>
                  <a:srgbClr val="000000"/>
                </a:solidFill>
                <a:cs typeface="Arial" charset="0"/>
                <a:sym typeface="Times New Roman" pitchFamily="18" charset="0"/>
              </a:rPr>
              <a:t>durante </a:t>
            </a:r>
            <a:r>
              <a:rPr lang="en-US" smtClean="0">
                <a:solidFill>
                  <a:srgbClr val="000000"/>
                </a:solidFill>
                <a:cs typeface="Arial" charset="0"/>
                <a:sym typeface="Times New Roman" pitchFamily="18" charset="0"/>
              </a:rPr>
              <a:t>tres años </a:t>
            </a:r>
            <a:r>
              <a:rPr lang="es-ES_tradnl" smtClean="0">
                <a:solidFill>
                  <a:srgbClr val="000000"/>
                </a:solidFill>
                <a:cs typeface="Arial" charset="0"/>
                <a:sym typeface="Times New Roman" pitchFamily="18" charset="0"/>
              </a:rPr>
              <a:t>después </a:t>
            </a:r>
            <a:r>
              <a:rPr lang="en-US" smtClean="0">
                <a:solidFill>
                  <a:srgbClr val="000000"/>
                </a:solidFill>
                <a:cs typeface="Arial" charset="0"/>
                <a:sym typeface="Times New Roman" pitchFamily="18" charset="0"/>
              </a:rPr>
              <a:t>de finaliza</a:t>
            </a:r>
            <a:r>
              <a:rPr lang="es-ES_tradnl" smtClean="0">
                <a:solidFill>
                  <a:srgbClr val="000000"/>
                </a:solidFill>
                <a:cs typeface="Arial" charset="0"/>
                <a:sym typeface="Times New Roman" pitchFamily="18" charset="0"/>
              </a:rPr>
              <a:t>r </a:t>
            </a:r>
            <a:r>
              <a:rPr lang="en-US" smtClean="0">
                <a:solidFill>
                  <a:srgbClr val="000000"/>
                </a:solidFill>
                <a:cs typeface="Arial" charset="0"/>
                <a:sym typeface="Times New Roman" pitchFamily="18" charset="0"/>
              </a:rPr>
              <a:t>la renovación".</a:t>
            </a:r>
          </a:p>
        </p:txBody>
      </p:sp>
      <p:sp>
        <p:nvSpPr>
          <p:cNvPr id="12294" name="Text Box 4"/>
          <p:cNvSpPr txBox="1">
            <a:spLocks noChangeArrowheads="1"/>
          </p:cNvSpPr>
          <p:nvPr/>
        </p:nvSpPr>
        <p:spPr bwMode="auto">
          <a:xfrm>
            <a:off x="1066800" y="5486400"/>
            <a:ext cx="4819650" cy="860425"/>
          </a:xfrm>
          <a:prstGeom prst="rect">
            <a:avLst/>
          </a:prstGeom>
          <a:solidFill>
            <a:srgbClr val="EAEAEA"/>
          </a:solidFill>
          <a:ln w="9525">
            <a:solidFill>
              <a:schemeClr val="tx1"/>
            </a:solidFill>
            <a:miter lim="800000"/>
            <a:headEnd/>
            <a:tailEnd/>
          </a:ln>
        </p:spPr>
        <p:txBody>
          <a:bodyPr lIns="88107" tIns="44053" rIns="88107" bIns="44053">
            <a:spAutoFit/>
          </a:bodyPr>
          <a:lstStyle/>
          <a:p>
            <a:pPr marL="881063" lvl="2" defTabSz="881063">
              <a:spcBef>
                <a:spcPct val="50000"/>
              </a:spcBef>
              <a:buSzPct val="100000"/>
            </a:pPr>
            <a:r>
              <a:rPr lang="en-US" sz="1000" b="1">
                <a:solidFill>
                  <a:srgbClr val="000000"/>
                </a:solidFill>
                <a:latin typeface="Arial" charset="0"/>
                <a:cs typeface="Arial" charset="0"/>
                <a:sym typeface="Times New Roman" pitchFamily="18" charset="0"/>
              </a:rPr>
              <a:t>El Departamento de Vivienda y Urbanismo (HUD, por sus siglas en inglés) también tiene un requisito de retención de registros de 3 años para los anuncios, las evaluaciones y los informes de permiso o reducción de plomo (Código de Regulación Federal 24 35.175).</a:t>
            </a:r>
          </a:p>
        </p:txBody>
      </p:sp>
      <p:pic>
        <p:nvPicPr>
          <p:cNvPr id="12295" name="Picture 5" descr="HUD-seal-color 300 DPI"/>
          <p:cNvPicPr>
            <a:picLocks noChangeAspect="1" noChangeArrowheads="1"/>
          </p:cNvPicPr>
          <p:nvPr/>
        </p:nvPicPr>
        <p:blipFill>
          <a:blip r:embed="rId3"/>
          <a:srcRect/>
          <a:stretch>
            <a:fillRect/>
          </a:stretch>
        </p:blipFill>
        <p:spPr bwMode="auto">
          <a:xfrm>
            <a:off x="1219200" y="5638800"/>
            <a:ext cx="584200" cy="566738"/>
          </a:xfrm>
          <a:prstGeom prst="rect">
            <a:avLst/>
          </a:prstGeom>
          <a:noFill/>
          <a:ln w="9525">
            <a:noFill/>
            <a:miter lim="800000"/>
            <a:headEnd/>
            <a:tailEnd/>
          </a:ln>
        </p:spPr>
      </p:pic>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7010400" cy="609600"/>
          </a:xfrm>
          <a:noFill/>
        </p:spPr>
        <p:txBody>
          <a:bodyPr/>
          <a:lstStyle/>
          <a:p>
            <a:endParaRPr lang="en-US" smtClean="0"/>
          </a:p>
          <a:p>
            <a:r>
              <a:rPr lang="es-ES_tradnl" smtClean="0"/>
              <a:t>Prácticas seguras para trabajar con el plomo</a:t>
            </a:r>
            <a:r>
              <a:rPr lang="en-US" smtClean="0"/>
              <a:t> en labores de renovación, reparación y pintura</a:t>
            </a:r>
          </a:p>
        </p:txBody>
      </p:sp>
      <p:sp>
        <p:nvSpPr>
          <p:cNvPr id="13315" name="Rectangle 8"/>
          <p:cNvSpPr>
            <a:spLocks noGrp="1" noChangeArrowheads="1"/>
          </p:cNvSpPr>
          <p:nvPr>
            <p:ph type="dt" sz="quarter" idx="1"/>
          </p:nvPr>
        </p:nvSpPr>
        <p:spPr>
          <a:xfrm>
            <a:off x="2819400" y="8534400"/>
            <a:ext cx="1533525" cy="442913"/>
          </a:xfrm>
          <a:noFill/>
        </p:spPr>
        <p:txBody>
          <a:bodyPr/>
          <a:lstStyle/>
          <a:p>
            <a:r>
              <a:rPr lang="en-US" smtClean="0"/>
              <a:t>Octubre de 2011</a:t>
            </a:r>
          </a:p>
        </p:txBody>
      </p:sp>
      <p:sp>
        <p:nvSpPr>
          <p:cNvPr id="13316" name="Rectangle 2"/>
          <p:cNvSpPr>
            <a:spLocks noGrp="1" noRot="1" noChangeAspect="1" noChangeArrowheads="1" noTextEdit="1"/>
          </p:cNvSpPr>
          <p:nvPr>
            <p:ph type="sldImg"/>
          </p:nvPr>
        </p:nvSpPr>
        <p:spPr>
          <a:xfrm>
            <a:off x="1143000" y="685800"/>
            <a:ext cx="4648200" cy="3486150"/>
          </a:xfrm>
          <a:ln/>
        </p:spPr>
      </p:sp>
      <p:sp>
        <p:nvSpPr>
          <p:cNvPr id="13317" name="Rectangle 3"/>
          <p:cNvSpPr>
            <a:spLocks noGrp="1" noChangeArrowheads="1"/>
          </p:cNvSpPr>
          <p:nvPr>
            <p:ph type="body" idx="1"/>
          </p:nvPr>
        </p:nvSpPr>
        <p:spPr>
          <a:xfrm>
            <a:off x="838200" y="4267200"/>
            <a:ext cx="5476875" cy="4495800"/>
          </a:xfrm>
          <a:noFill/>
          <a:ln/>
        </p:spPr>
        <p:txBody>
          <a:bodyPr/>
          <a:lstStyle/>
          <a:p>
            <a:r>
              <a:rPr lang="en-US" sz="900" b="1" smtClean="0">
                <a:solidFill>
                  <a:srgbClr val="000000"/>
                </a:solidFill>
                <a:cs typeface="Arial" charset="0"/>
                <a:sym typeface="Times New Roman" pitchFamily="18" charset="0"/>
              </a:rPr>
              <a:t>La empresa certificada debe designar (por escrito) un renovador certificado para que sea responsable de cada trabajo de renovación en viviendas de interés o en instalaciones habitadas por niños.</a:t>
            </a:r>
            <a:r>
              <a:rPr lang="en-US" sz="900" smtClean="0">
                <a:solidFill>
                  <a:srgbClr val="000000"/>
                </a:solidFill>
                <a:cs typeface="Arial" charset="0"/>
                <a:sym typeface="Times New Roman" pitchFamily="18" charset="0"/>
              </a:rPr>
              <a:t> Ésta es la persona correcta para organizar y conservar los registros del lugar de trabajo durante el trabajo. En el lugar de trabajo, los registros se deben conservar en un lugar seguro, limpio y seco. Luego que finalice el proyecto, se pueden completar algunos registros con otros registros de la empresa, mientras que puede que otros se deban trasladar al siguiente lugar de trabajo.</a:t>
            </a:r>
          </a:p>
          <a:p>
            <a:r>
              <a:rPr lang="es-ES_tradnl" sz="900" b="1" smtClean="0">
                <a:solidFill>
                  <a:srgbClr val="000000"/>
                </a:solidFill>
                <a:cs typeface="Arial" charset="0"/>
                <a:sym typeface="Times New Roman" pitchFamily="18" charset="0"/>
              </a:rPr>
              <a:t>R</a:t>
            </a:r>
            <a:r>
              <a:rPr lang="en-US" sz="900" b="1" smtClean="0">
                <a:solidFill>
                  <a:srgbClr val="000000"/>
                </a:solidFill>
                <a:cs typeface="Arial" charset="0"/>
                <a:sym typeface="Times New Roman" pitchFamily="18" charset="0"/>
              </a:rPr>
              <a:t>egistros que se deben conservar en el lugar se incluyen:</a:t>
            </a:r>
          </a:p>
          <a:p>
            <a:pPr marL="460375" lvl="1" indent="-238125"/>
            <a:r>
              <a:rPr lang="en-US" sz="900" smtClean="0"/>
              <a:t>Copias de los certificados </a:t>
            </a:r>
            <a:r>
              <a:rPr lang="es-ES_tradnl" sz="900" smtClean="0"/>
              <a:t>inicial y más recientes de finalización del curso de los renovadores certificados.</a:t>
            </a:r>
            <a:endParaRPr lang="en-US" sz="900" smtClean="0">
              <a:solidFill>
                <a:srgbClr val="000000"/>
              </a:solidFill>
              <a:cs typeface="Arial" charset="0"/>
              <a:sym typeface="Times New Roman" pitchFamily="18" charset="0"/>
            </a:endParaRPr>
          </a:p>
          <a:p>
            <a:r>
              <a:rPr lang="es-ES_tradnl" sz="900" b="1" smtClean="0">
                <a:solidFill>
                  <a:srgbClr val="000000"/>
                </a:solidFill>
                <a:cs typeface="Arial" charset="0"/>
                <a:sym typeface="Times New Roman" pitchFamily="18" charset="0"/>
              </a:rPr>
              <a:t>R</a:t>
            </a:r>
            <a:r>
              <a:rPr lang="en-US" sz="900" b="1" smtClean="0">
                <a:solidFill>
                  <a:srgbClr val="000000"/>
                </a:solidFill>
                <a:cs typeface="Arial" charset="0"/>
                <a:sym typeface="Times New Roman" pitchFamily="18" charset="0"/>
              </a:rPr>
              <a:t>egistros que se deben conservar para documentar el trabajo:</a:t>
            </a:r>
          </a:p>
          <a:p>
            <a:pPr marL="460375" lvl="1" indent="-238125"/>
            <a:r>
              <a:rPr lang="en-US" sz="900" smtClean="0"/>
              <a:t>Copias de los certificados </a:t>
            </a:r>
            <a:r>
              <a:rPr lang="es-ES_tradnl" sz="900" smtClean="0"/>
              <a:t>inicial y más recientes de finalización del curso de los renovadores certificados.</a:t>
            </a:r>
            <a:endParaRPr lang="en-US" sz="900" smtClean="0">
              <a:solidFill>
                <a:srgbClr val="000000"/>
              </a:solidFill>
              <a:cs typeface="Arial" charset="0"/>
              <a:sym typeface="Times New Roman" pitchFamily="18" charset="0"/>
            </a:endParaRPr>
          </a:p>
          <a:p>
            <a:pPr marL="460375" lvl="1" indent="-238125"/>
            <a:r>
              <a:rPr lang="en-US" sz="900" smtClean="0">
                <a:solidFill>
                  <a:srgbClr val="000000"/>
                </a:solidFill>
                <a:cs typeface="Arial" charset="0"/>
                <a:sym typeface="Times New Roman" pitchFamily="18" charset="0"/>
              </a:rPr>
              <a:t>Documentación de capacitación para el trabajador no certificado.</a:t>
            </a:r>
          </a:p>
          <a:p>
            <a:pPr marL="460375" lvl="1" indent="-238125"/>
            <a:r>
              <a:rPr lang="en-US" sz="900" smtClean="0">
                <a:solidFill>
                  <a:srgbClr val="000000"/>
                </a:solidFill>
                <a:cs typeface="Arial" charset="0"/>
                <a:sym typeface="Times New Roman" pitchFamily="18" charset="0"/>
              </a:rPr>
              <a:t>Designación de un renovador certificado en el trabajo.</a:t>
            </a:r>
          </a:p>
          <a:p>
            <a:pPr marL="460375" lvl="1" indent="-238125"/>
            <a:r>
              <a:rPr lang="en-US" sz="900" smtClean="0">
                <a:solidFill>
                  <a:srgbClr val="000000"/>
                </a:solidFill>
                <a:cs typeface="Arial" charset="0"/>
                <a:sym typeface="Times New Roman" pitchFamily="18" charset="0"/>
              </a:rPr>
              <a:t>La información y los resultados de uso de los </a:t>
            </a:r>
            <a:r>
              <a:rPr lang="es-ES_tradnl" sz="900" smtClean="0">
                <a:solidFill>
                  <a:srgbClr val="000000"/>
                </a:solidFill>
                <a:cs typeface="Arial" charset="0"/>
                <a:sym typeface="Times New Roman" pitchFamily="18" charset="0"/>
              </a:rPr>
              <a:t>kits </a:t>
            </a:r>
            <a:r>
              <a:rPr lang="en-US" sz="900" smtClean="0">
                <a:solidFill>
                  <a:srgbClr val="000000"/>
                </a:solidFill>
                <a:cs typeface="Arial" charset="0"/>
                <a:sym typeface="Times New Roman" pitchFamily="18" charset="0"/>
              </a:rPr>
              <a:t>de pruebas reconoci</a:t>
            </a:r>
            <a:r>
              <a:rPr lang="es-ES_tradnl" sz="900" smtClean="0">
                <a:solidFill>
                  <a:srgbClr val="000000"/>
                </a:solidFill>
                <a:cs typeface="Arial" charset="0"/>
                <a:sym typeface="Times New Roman" pitchFamily="18" charset="0"/>
              </a:rPr>
              <a:t>dos por </a:t>
            </a:r>
            <a:r>
              <a:rPr lang="en-US" sz="900" smtClean="0">
                <a:solidFill>
                  <a:srgbClr val="000000"/>
                </a:solidFill>
                <a:cs typeface="Arial" charset="0"/>
                <a:sym typeface="Times New Roman" pitchFamily="18" charset="0"/>
              </a:rPr>
              <a:t>la EPA que proporcionó un renovador certificado, </a:t>
            </a:r>
            <a:r>
              <a:rPr lang="es-ES_tradnl" sz="900" smtClean="0">
                <a:solidFill>
                  <a:srgbClr val="000000"/>
                </a:solidFill>
                <a:cs typeface="Arial" charset="0"/>
                <a:sym typeface="Times New Roman" pitchFamily="18" charset="0"/>
              </a:rPr>
              <a:t>que </a:t>
            </a:r>
            <a:r>
              <a:rPr lang="en-US" sz="900" smtClean="0">
                <a:solidFill>
                  <a:srgbClr val="000000"/>
                </a:solidFill>
                <a:cs typeface="Arial" charset="0"/>
                <a:sym typeface="Times New Roman" pitchFamily="18" charset="0"/>
              </a:rPr>
              <a:t>actuó como representante de la empresa certificada en </a:t>
            </a:r>
            <a:r>
              <a:rPr lang="es-ES_tradnl" sz="900" smtClean="0">
                <a:solidFill>
                  <a:srgbClr val="000000"/>
                </a:solidFill>
                <a:cs typeface="Arial" charset="0"/>
                <a:sym typeface="Times New Roman" pitchFamily="18" charset="0"/>
              </a:rPr>
              <a:t>la obra </a:t>
            </a:r>
            <a:r>
              <a:rPr lang="en-US" sz="900" smtClean="0">
                <a:solidFill>
                  <a:srgbClr val="000000"/>
                </a:solidFill>
                <a:cs typeface="Arial" charset="0"/>
                <a:sym typeface="Times New Roman" pitchFamily="18" charset="0"/>
              </a:rPr>
              <a:t>y que realizó pruebas para encontrar la presencia de pintura a base de plomo en las superficies que se verán afectadas por la renovación.</a:t>
            </a:r>
          </a:p>
          <a:p>
            <a:pPr marL="460375" lvl="1" indent="-238125"/>
            <a:r>
              <a:rPr lang="en-US" sz="900" smtClean="0">
                <a:solidFill>
                  <a:srgbClr val="000000"/>
                </a:solidFill>
                <a:cs typeface="Arial" charset="0"/>
                <a:sym typeface="Times New Roman" pitchFamily="18" charset="0"/>
              </a:rPr>
              <a:t>Los informes de inspección de pintura a base de plomo que proporciona un inspector de plomo certificado o un evaluador de riesgos del plomo certificado, si corresponde.</a:t>
            </a:r>
          </a:p>
          <a:p>
            <a:pPr marL="460375" lvl="1" indent="-238125"/>
            <a:r>
              <a:rPr lang="en-US" sz="900" smtClean="0">
                <a:solidFill>
                  <a:srgbClr val="000000"/>
                </a:solidFill>
                <a:cs typeface="Arial" charset="0"/>
                <a:sym typeface="Times New Roman" pitchFamily="18" charset="0"/>
              </a:rPr>
              <a:t>Comprobante de educación del propietario u ocupante </a:t>
            </a:r>
            <a:r>
              <a:rPr lang="es-ES_tradnl" sz="900" smtClean="0">
                <a:solidFill>
                  <a:srgbClr val="000000"/>
                </a:solidFill>
                <a:cs typeface="Arial" charset="0"/>
                <a:sym typeface="Times New Roman" pitchFamily="18" charset="0"/>
              </a:rPr>
              <a:t>antes</a:t>
            </a:r>
            <a:r>
              <a:rPr lang="en-US" sz="900" smtClean="0">
                <a:solidFill>
                  <a:srgbClr val="000000"/>
                </a:solidFill>
                <a:cs typeface="Arial" charset="0"/>
                <a:sym typeface="Times New Roman" pitchFamily="18" charset="0"/>
              </a:rPr>
              <a:t> </a:t>
            </a:r>
            <a:r>
              <a:rPr lang="es-ES_tradnl" sz="900" smtClean="0">
                <a:solidFill>
                  <a:srgbClr val="000000"/>
                </a:solidFill>
                <a:cs typeface="Arial" charset="0"/>
                <a:sym typeface="Times New Roman" pitchFamily="18" charset="0"/>
              </a:rPr>
              <a:t>de </a:t>
            </a:r>
            <a:r>
              <a:rPr lang="en-US" sz="900" smtClean="0">
                <a:solidFill>
                  <a:srgbClr val="000000"/>
                </a:solidFill>
                <a:cs typeface="Arial" charset="0"/>
                <a:sym typeface="Times New Roman" pitchFamily="18" charset="0"/>
              </a:rPr>
              <a:t>la renovación</a:t>
            </a:r>
          </a:p>
          <a:p>
            <a:pPr marL="460375" lvl="1" indent="-238125"/>
            <a:r>
              <a:rPr lang="en-US" sz="900" smtClean="0">
                <a:solidFill>
                  <a:srgbClr val="000000"/>
                </a:solidFill>
                <a:cs typeface="Arial" charset="0"/>
                <a:sym typeface="Times New Roman" pitchFamily="18" charset="0"/>
              </a:rPr>
              <a:t>Cualquier otro documento firmado y con fecha del propietario o los residentes, sobre </a:t>
            </a:r>
            <a:r>
              <a:rPr lang="es-ES_tradnl" sz="900" smtClean="0">
                <a:solidFill>
                  <a:srgbClr val="000000"/>
                </a:solidFill>
                <a:cs typeface="Arial" charset="0"/>
                <a:sym typeface="Times New Roman" pitchFamily="18" charset="0"/>
              </a:rPr>
              <a:t>cómo llevar a cabo la </a:t>
            </a:r>
            <a:r>
              <a:rPr lang="en-US" sz="900" smtClean="0">
                <a:solidFill>
                  <a:srgbClr val="000000"/>
                </a:solidFill>
                <a:cs typeface="Arial" charset="0"/>
                <a:sym typeface="Times New Roman" pitchFamily="18" charset="0"/>
              </a:rPr>
              <a:t>renovación y los requisitos en la regla RRP de la EPA.</a:t>
            </a:r>
          </a:p>
          <a:p>
            <a:pPr marL="460375" lvl="1" indent="-238125"/>
            <a:r>
              <a:rPr lang="en-US" sz="900" smtClean="0">
                <a:solidFill>
                  <a:srgbClr val="000000"/>
                </a:solidFill>
                <a:cs typeface="Arial" charset="0"/>
                <a:sym typeface="Times New Roman" pitchFamily="18" charset="0"/>
              </a:rPr>
              <a:t>Todos los informes requer</a:t>
            </a:r>
            <a:r>
              <a:rPr lang="es-ES_tradnl" sz="900" smtClean="0">
                <a:solidFill>
                  <a:srgbClr val="000000"/>
                </a:solidFill>
                <a:cs typeface="Arial" charset="0"/>
                <a:sym typeface="Times New Roman" pitchFamily="18" charset="0"/>
              </a:rPr>
              <a:t>idos</a:t>
            </a:r>
            <a:r>
              <a:rPr lang="en-US" sz="900" smtClean="0">
                <a:solidFill>
                  <a:srgbClr val="000000"/>
                </a:solidFill>
                <a:cs typeface="Arial" charset="0"/>
                <a:sym typeface="Times New Roman" pitchFamily="18" charset="0"/>
              </a:rPr>
              <a:t> de la empresa certificada y </a:t>
            </a:r>
            <a:r>
              <a:rPr lang="es-ES_tradnl" sz="900" smtClean="0">
                <a:solidFill>
                  <a:srgbClr val="000000"/>
                </a:solidFill>
                <a:cs typeface="Arial" charset="0"/>
                <a:sym typeface="Times New Roman" pitchFamily="18" charset="0"/>
              </a:rPr>
              <a:t>d</a:t>
            </a:r>
            <a:r>
              <a:rPr lang="en-US" sz="900" smtClean="0">
                <a:solidFill>
                  <a:srgbClr val="000000"/>
                </a:solidFill>
                <a:cs typeface="Arial" charset="0"/>
                <a:sym typeface="Times New Roman" pitchFamily="18" charset="0"/>
              </a:rPr>
              <a:t>el renovador certificado </a:t>
            </a:r>
            <a:r>
              <a:rPr lang="es-ES_tradnl" sz="900" smtClean="0">
                <a:solidFill>
                  <a:srgbClr val="000000"/>
                </a:solidFill>
                <a:cs typeface="Arial" charset="0"/>
                <a:sym typeface="Times New Roman" pitchFamily="18" charset="0"/>
              </a:rPr>
              <a:t>según l</a:t>
            </a:r>
            <a:r>
              <a:rPr lang="en-US" sz="900" smtClean="0">
                <a:solidFill>
                  <a:srgbClr val="000000"/>
                </a:solidFill>
                <a:cs typeface="Arial" charset="0"/>
                <a:sym typeface="Times New Roman" pitchFamily="18" charset="0"/>
              </a:rPr>
              <a:t>a regla RRP de la EPA.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dt" sz="quarter" idx="1"/>
          </p:nvPr>
        </p:nvSpPr>
        <p:spPr>
          <a:xfrm>
            <a:off x="2819400" y="8534400"/>
            <a:ext cx="1533525" cy="442913"/>
          </a:xfrm>
          <a:noFill/>
        </p:spPr>
        <p:txBody>
          <a:bodyPr/>
          <a:lstStyle/>
          <a:p>
            <a:r>
              <a:rPr lang="en-US" smtClean="0"/>
              <a:t>Octubre de 2011</a:t>
            </a:r>
          </a:p>
          <a:p>
            <a:endParaRPr lang="en-US" smtClean="0"/>
          </a:p>
        </p:txBody>
      </p:sp>
      <p:sp>
        <p:nvSpPr>
          <p:cNvPr id="14339" name="Rectangle 2"/>
          <p:cNvSpPr>
            <a:spLocks noGrp="1" noRot="1" noChangeAspect="1" noChangeArrowheads="1" noTextEdit="1"/>
          </p:cNvSpPr>
          <p:nvPr>
            <p:ph type="sldImg"/>
          </p:nvPr>
        </p:nvSpPr>
        <p:spPr>
          <a:xfrm>
            <a:off x="1219200" y="609600"/>
            <a:ext cx="4648200" cy="3486150"/>
          </a:xfrm>
          <a:ln/>
        </p:spPr>
      </p:sp>
      <p:sp>
        <p:nvSpPr>
          <p:cNvPr id="14340" name="Rectangle 3"/>
          <p:cNvSpPr>
            <a:spLocks noGrp="1" noChangeArrowheads="1"/>
          </p:cNvSpPr>
          <p:nvPr>
            <p:ph type="body" idx="1"/>
          </p:nvPr>
        </p:nvSpPr>
        <p:spPr>
          <a:xfrm>
            <a:off x="733425" y="4427538"/>
            <a:ext cx="5322888" cy="4179887"/>
          </a:xfrm>
          <a:noFill/>
          <a:ln/>
        </p:spPr>
        <p:txBody>
          <a:bodyPr/>
          <a:lstStyle/>
          <a:p>
            <a:pPr>
              <a:tabLst>
                <a:tab pos="285750" algn="l"/>
              </a:tabLst>
            </a:pPr>
            <a:r>
              <a:rPr lang="en-US" sz="1000" b="1" smtClean="0">
                <a:solidFill>
                  <a:srgbClr val="000000"/>
                </a:solidFill>
                <a:cs typeface="Arial" charset="0"/>
                <a:sym typeface="Times New Roman" pitchFamily="18" charset="0"/>
              </a:rPr>
              <a:t>Además de los requisitos anteriores, conserve todos los registros de la actividades educacionales previas a la renovación que contengan información sobre lo siguiente:</a:t>
            </a:r>
          </a:p>
          <a:p>
            <a:pPr>
              <a:tabLst>
                <a:tab pos="285750" algn="l"/>
              </a:tabLst>
            </a:pPr>
            <a:endParaRPr lang="en-US" sz="1000" b="1" smtClean="0">
              <a:solidFill>
                <a:srgbClr val="000000"/>
              </a:solidFill>
              <a:cs typeface="Arial" charset="0"/>
              <a:sym typeface="Times New Roman" pitchFamily="18" charset="0"/>
            </a:endParaRPr>
          </a:p>
          <a:p>
            <a:pPr>
              <a:tabLst>
                <a:tab pos="285750" algn="l"/>
              </a:tabLst>
            </a:pPr>
            <a:r>
              <a:rPr lang="en-US" sz="1000" b="1" smtClean="0">
                <a:solidFill>
                  <a:srgbClr val="000000"/>
                </a:solidFill>
                <a:cs typeface="Arial" charset="0"/>
                <a:sym typeface="Times New Roman" pitchFamily="18" charset="0"/>
              </a:rPr>
              <a:t>En viviendas de interés – Unidades individuales:</a:t>
            </a:r>
          </a:p>
          <a:p>
            <a:pPr marL="342900" lvl="1" indent="-228600">
              <a:tabLst>
                <a:tab pos="285750" algn="l"/>
              </a:tabLst>
            </a:pPr>
            <a:r>
              <a:rPr lang="en-US" sz="1000" smtClean="0">
                <a:solidFill>
                  <a:srgbClr val="000000"/>
                </a:solidFill>
                <a:cs typeface="Arial" charset="0"/>
                <a:sym typeface="Times New Roman" pitchFamily="18" charset="0"/>
              </a:rPr>
              <a:t>Cuándo se intentó tomar contacto con el propietario y los habitantes.</a:t>
            </a:r>
          </a:p>
          <a:p>
            <a:pPr marL="342900" lvl="1" indent="-228600">
              <a:tabLst>
                <a:tab pos="285750" algn="l"/>
              </a:tabLst>
            </a:pPr>
            <a:r>
              <a:rPr lang="en-US" sz="1000" smtClean="0">
                <a:solidFill>
                  <a:srgbClr val="000000"/>
                </a:solidFill>
                <a:cs typeface="Arial" charset="0"/>
                <a:sym typeface="Times New Roman" pitchFamily="18" charset="0"/>
              </a:rPr>
              <a:t>Comprobante por escrito del momento en que se realizaron los contactos.</a:t>
            </a:r>
          </a:p>
          <a:p>
            <a:pPr marL="342900" lvl="1" indent="-228600">
              <a:buFontTx/>
              <a:buNone/>
              <a:tabLst>
                <a:tab pos="285750" algn="l"/>
              </a:tabLst>
            </a:pPr>
            <a:endParaRPr lang="en-US" sz="1000" smtClean="0">
              <a:solidFill>
                <a:srgbClr val="000000"/>
              </a:solidFill>
              <a:cs typeface="Arial" charset="0"/>
              <a:sym typeface="Times New Roman" pitchFamily="18" charset="0"/>
            </a:endParaRPr>
          </a:p>
          <a:p>
            <a:pPr>
              <a:tabLst>
                <a:tab pos="285750" algn="l"/>
              </a:tabLst>
            </a:pPr>
            <a:r>
              <a:rPr lang="en-US" sz="1000" b="1" smtClean="0">
                <a:solidFill>
                  <a:srgbClr val="000000"/>
                </a:solidFill>
                <a:cs typeface="Arial" charset="0"/>
                <a:sym typeface="Times New Roman" pitchFamily="18" charset="0"/>
              </a:rPr>
              <a:t>En viviendas de interés - Áreas comunes:</a:t>
            </a:r>
          </a:p>
          <a:p>
            <a:pPr marL="342900" lvl="1" indent="-228600">
              <a:tabLst>
                <a:tab pos="285750" algn="l"/>
              </a:tabLst>
            </a:pPr>
            <a:r>
              <a:rPr lang="en-US" sz="1000" smtClean="0">
                <a:solidFill>
                  <a:srgbClr val="000000"/>
                </a:solidFill>
                <a:cs typeface="Arial" charset="0"/>
                <a:sym typeface="Times New Roman" pitchFamily="18" charset="0"/>
              </a:rPr>
              <a:t>Documentación de cuándo y a quién se enviaron las notificaciones por escrito de cada unidad afectada.</a:t>
            </a:r>
          </a:p>
          <a:p>
            <a:pPr marL="342900" lvl="1" indent="-228600">
              <a:tabLst>
                <a:tab pos="285750" algn="l"/>
              </a:tabLst>
            </a:pPr>
            <a:r>
              <a:rPr lang="en-US" sz="1000" smtClean="0">
                <a:solidFill>
                  <a:srgbClr val="000000"/>
                </a:solidFill>
                <a:cs typeface="Arial" charset="0"/>
                <a:sym typeface="Times New Roman" pitchFamily="18" charset="0"/>
              </a:rPr>
              <a:t>Qué avisos se publicaron, cuándo y dónde lo hicieron. </a:t>
            </a:r>
          </a:p>
          <a:p>
            <a:pPr marL="342900" lvl="1" indent="-228600">
              <a:buFontTx/>
              <a:buNone/>
              <a:tabLst>
                <a:tab pos="285750" algn="l"/>
              </a:tabLst>
            </a:pPr>
            <a:endParaRPr lang="en-US" sz="1000" smtClean="0">
              <a:solidFill>
                <a:srgbClr val="000000"/>
              </a:solidFill>
              <a:cs typeface="Arial" charset="0"/>
              <a:sym typeface="Times New Roman" pitchFamily="18" charset="0"/>
            </a:endParaRPr>
          </a:p>
          <a:p>
            <a:pPr>
              <a:tabLst>
                <a:tab pos="285750" algn="l"/>
              </a:tabLst>
            </a:pPr>
            <a:r>
              <a:rPr lang="en-US" sz="1000" b="1" smtClean="0">
                <a:solidFill>
                  <a:srgbClr val="000000"/>
                </a:solidFill>
                <a:cs typeface="Arial" charset="0"/>
                <a:sym typeface="Times New Roman" pitchFamily="18" charset="0"/>
              </a:rPr>
              <a:t>En instalaciones habitadas por niños:</a:t>
            </a:r>
          </a:p>
          <a:p>
            <a:pPr marL="342900" lvl="1" indent="-228600">
              <a:tabLst>
                <a:tab pos="285750" algn="l"/>
              </a:tabLst>
            </a:pPr>
            <a:r>
              <a:rPr lang="en-US" sz="1000" smtClean="0">
                <a:solidFill>
                  <a:srgbClr val="000000"/>
                </a:solidFill>
                <a:cs typeface="Arial" charset="0"/>
                <a:sym typeface="Times New Roman" pitchFamily="18" charset="0"/>
              </a:rPr>
              <a:t>Cuándo se intentó tomar contacto con el propietario y los habitantes.</a:t>
            </a:r>
          </a:p>
          <a:p>
            <a:pPr marL="342900" lvl="1" indent="-228600">
              <a:tabLst>
                <a:tab pos="285750" algn="l"/>
              </a:tabLst>
            </a:pPr>
            <a:r>
              <a:rPr lang="en-US" sz="1000" smtClean="0">
                <a:solidFill>
                  <a:srgbClr val="000000"/>
                </a:solidFill>
                <a:cs typeface="Arial" charset="0"/>
                <a:sym typeface="Times New Roman" pitchFamily="18" charset="0"/>
              </a:rPr>
              <a:t>Comprobante por escrito del momento en que se realizaron los contactos.</a:t>
            </a:r>
          </a:p>
          <a:p>
            <a:pPr marL="342900" lvl="1" indent="-228600">
              <a:tabLst>
                <a:tab pos="285750" algn="l"/>
              </a:tabLst>
            </a:pPr>
            <a:r>
              <a:rPr lang="en-US" sz="1000" smtClean="0">
                <a:solidFill>
                  <a:srgbClr val="000000"/>
                </a:solidFill>
                <a:cs typeface="Arial" charset="0"/>
                <a:sym typeface="Times New Roman" pitchFamily="18" charset="0"/>
              </a:rPr>
              <a:t>Si se contactó con el propietario o el representante adulto de la instalación habitada por niños y cuándo se hizo el contacto. </a:t>
            </a:r>
          </a:p>
          <a:p>
            <a:pPr marL="342900" lvl="1" indent="-228600">
              <a:tabLst>
                <a:tab pos="285750" algn="l"/>
              </a:tabLst>
            </a:pPr>
            <a:r>
              <a:rPr lang="en-US" sz="1000" smtClean="0">
                <a:solidFill>
                  <a:srgbClr val="000000"/>
                </a:solidFill>
                <a:cs typeface="Arial" charset="0"/>
                <a:sym typeface="Times New Roman" pitchFamily="18" charset="0"/>
              </a:rPr>
              <a:t>Qué avisos se publicaron, cuándo y dónde lo hicieron.</a:t>
            </a:r>
          </a:p>
          <a:p>
            <a:pPr>
              <a:tabLst>
                <a:tab pos="285750" algn="l"/>
              </a:tabLst>
            </a:pPr>
            <a:endParaRPr lang="en-US" sz="1000" smtClean="0">
              <a:solidFill>
                <a:srgbClr val="000000"/>
              </a:solidFill>
              <a:cs typeface="Times New Roman" pitchFamily="18" charset="0"/>
              <a:sym typeface="Times New Roman" pitchFamily="18" charset="0"/>
            </a:endParaRPr>
          </a:p>
        </p:txBody>
      </p:sp>
      <p:sp>
        <p:nvSpPr>
          <p:cNvPr id="14341" name="Rectangle 2"/>
          <p:cNvSpPr>
            <a:spLocks noGrp="1" noChangeArrowheads="1"/>
          </p:cNvSpPr>
          <p:nvPr>
            <p:ph type="hdr" sz="quarter"/>
          </p:nvPr>
        </p:nvSpPr>
        <p:spPr>
          <a:xfrm>
            <a:off x="76200" y="0"/>
            <a:ext cx="6934200" cy="609600"/>
          </a:xfrm>
          <a:noFill/>
        </p:spPr>
        <p:txBody>
          <a:bodyPr/>
          <a:lstStyle/>
          <a:p>
            <a:endParaRPr lang="en-US" smtClean="0"/>
          </a:p>
          <a:p>
            <a:r>
              <a:rPr lang="es-ES_tradnl" smtClean="0"/>
              <a:t>Prácticas seguras para trabajar con el plomo</a:t>
            </a:r>
            <a:r>
              <a:rPr lang="en-US" smtClean="0"/>
              <a:t> en labores de renovación, reparación y pintura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dt" sz="quarter" idx="1"/>
          </p:nvPr>
        </p:nvSpPr>
        <p:spPr>
          <a:xfrm>
            <a:off x="2895600" y="8458200"/>
            <a:ext cx="1533525" cy="442913"/>
          </a:xfrm>
          <a:noFill/>
        </p:spPr>
        <p:txBody>
          <a:bodyPr/>
          <a:lstStyle/>
          <a:p>
            <a:r>
              <a:rPr lang="en-US" smtClean="0"/>
              <a:t>Octubre de 2011</a:t>
            </a:r>
          </a:p>
        </p:txBody>
      </p:sp>
      <p:sp>
        <p:nvSpPr>
          <p:cNvPr id="15363" name="Rectangle 2"/>
          <p:cNvSpPr>
            <a:spLocks noGrp="1" noRot="1" noChangeAspect="1" noChangeArrowheads="1" noTextEdit="1"/>
          </p:cNvSpPr>
          <p:nvPr>
            <p:ph type="sldImg"/>
          </p:nvPr>
        </p:nvSpPr>
        <p:spPr>
          <a:xfrm>
            <a:off x="1217613" y="663575"/>
            <a:ext cx="4648200" cy="3486150"/>
          </a:xfrm>
          <a:ln/>
        </p:spPr>
      </p:sp>
      <p:sp>
        <p:nvSpPr>
          <p:cNvPr id="15364" name="Rectangle 2"/>
          <p:cNvSpPr>
            <a:spLocks noGrp="1" noChangeArrowheads="1"/>
          </p:cNvSpPr>
          <p:nvPr>
            <p:ph type="hdr" sz="quarter"/>
          </p:nvPr>
        </p:nvSpPr>
        <p:spPr>
          <a:xfrm>
            <a:off x="0" y="0"/>
            <a:ext cx="7010400" cy="609600"/>
          </a:xfrm>
          <a:noFill/>
        </p:spPr>
        <p:txBody>
          <a:bodyPr/>
          <a:lstStyle/>
          <a:p>
            <a:endParaRPr lang="en-US" smtClean="0"/>
          </a:p>
          <a:p>
            <a:r>
              <a:rPr lang="es-ES_tradnl" smtClean="0"/>
              <a:t>Prácticas seguras para trabajar con el plomo</a:t>
            </a:r>
            <a:r>
              <a:rPr lang="en-US" smtClean="0"/>
              <a:t> en labores de renovación, reparación y pintura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8"/>
          <p:cNvSpPr>
            <a:spLocks noGrp="1" noChangeArrowheads="1"/>
          </p:cNvSpPr>
          <p:nvPr>
            <p:ph type="dt" sz="quarter" idx="1"/>
          </p:nvPr>
        </p:nvSpPr>
        <p:spPr>
          <a:xfrm>
            <a:off x="2743200" y="8382000"/>
            <a:ext cx="1533525" cy="442913"/>
          </a:xfrm>
          <a:noFill/>
        </p:spPr>
        <p:txBody>
          <a:bodyPr/>
          <a:lstStyle/>
          <a:p>
            <a:r>
              <a:rPr lang="en-US" smtClean="0"/>
              <a:t>Octubre de 2011</a:t>
            </a:r>
          </a:p>
        </p:txBody>
      </p:sp>
      <p:sp>
        <p:nvSpPr>
          <p:cNvPr id="16387" name="Rectangle 2"/>
          <p:cNvSpPr>
            <a:spLocks noGrp="1" noRot="1" noChangeAspect="1" noChangeArrowheads="1" noTextEdit="1"/>
          </p:cNvSpPr>
          <p:nvPr>
            <p:ph type="sldImg"/>
          </p:nvPr>
        </p:nvSpPr>
        <p:spPr>
          <a:xfrm>
            <a:off x="1217613" y="663575"/>
            <a:ext cx="4648200" cy="3486150"/>
          </a:xfrm>
          <a:ln/>
        </p:spPr>
      </p:sp>
      <p:sp>
        <p:nvSpPr>
          <p:cNvPr id="16388" name="Rectangle 3"/>
          <p:cNvSpPr>
            <a:spLocks noGrp="1" noChangeArrowheads="1"/>
          </p:cNvSpPr>
          <p:nvPr>
            <p:ph type="body" idx="1"/>
          </p:nvPr>
        </p:nvSpPr>
        <p:spPr>
          <a:xfrm>
            <a:off x="733425" y="4427538"/>
            <a:ext cx="5729288" cy="4179887"/>
          </a:xfrm>
          <a:noFill/>
          <a:ln/>
        </p:spPr>
        <p:txBody>
          <a:bodyPr/>
          <a:lstStyle/>
          <a:p>
            <a:r>
              <a:rPr lang="en-US" sz="1000" b="1" smtClean="0">
                <a:solidFill>
                  <a:srgbClr val="000000"/>
                </a:solidFill>
                <a:cs typeface="Times New Roman" pitchFamily="18" charset="0"/>
                <a:sym typeface="Times New Roman" pitchFamily="18" charset="0"/>
              </a:rPr>
              <a:t>Documentaci</a:t>
            </a:r>
            <a:r>
              <a:rPr lang="en-US" sz="1000" b="1" smtClean="0">
                <a:solidFill>
                  <a:srgbClr val="000000"/>
                </a:solidFill>
                <a:latin typeface="Times New Roman" pitchFamily="18" charset="0"/>
                <a:cs typeface="Times New Roman" pitchFamily="18" charset="0"/>
                <a:sym typeface="Times New Roman" pitchFamily="18" charset="0"/>
              </a:rPr>
              <a:t>ó</a:t>
            </a:r>
            <a:r>
              <a:rPr lang="en-US" sz="1000" b="1" smtClean="0">
                <a:solidFill>
                  <a:srgbClr val="000000"/>
                </a:solidFill>
                <a:cs typeface="Times New Roman" pitchFamily="18" charset="0"/>
                <a:sym typeface="Times New Roman" pitchFamily="18" charset="0"/>
              </a:rPr>
              <a:t>n de capacitaci</a:t>
            </a:r>
            <a:r>
              <a:rPr lang="en-US" sz="1000" b="1" smtClean="0">
                <a:solidFill>
                  <a:srgbClr val="000000"/>
                </a:solidFill>
                <a:latin typeface="Times New Roman" pitchFamily="18" charset="0"/>
                <a:cs typeface="Times New Roman" pitchFamily="18" charset="0"/>
                <a:sym typeface="Times New Roman" pitchFamily="18" charset="0"/>
              </a:rPr>
              <a:t>ó</a:t>
            </a:r>
            <a:r>
              <a:rPr lang="en-US" sz="1000" b="1" smtClean="0">
                <a:solidFill>
                  <a:srgbClr val="000000"/>
                </a:solidFill>
                <a:cs typeface="Times New Roman" pitchFamily="18" charset="0"/>
                <a:sym typeface="Times New Roman" pitchFamily="18" charset="0"/>
              </a:rPr>
              <a:t>n para los renovadores no certificados</a:t>
            </a:r>
          </a:p>
          <a:p>
            <a:r>
              <a:rPr lang="en-US" sz="1000" smtClean="0">
                <a:solidFill>
                  <a:srgbClr val="000000"/>
                </a:solidFill>
                <a:cs typeface="Times New Roman" pitchFamily="18" charset="0"/>
                <a:sym typeface="Times New Roman" pitchFamily="18" charset="0"/>
              </a:rPr>
              <a:t>El renovador certificado que realiz</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 la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para el trabajador no certificado debe documentar la informaci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ense</a:t>
            </a:r>
            <a:r>
              <a:rPr lang="en-US" sz="1000" smtClean="0">
                <a:solidFill>
                  <a:srgbClr val="000000"/>
                </a:solidFill>
                <a:latin typeface="Times New Roman" pitchFamily="18" charset="0"/>
                <a:cs typeface="Times New Roman" pitchFamily="18" charset="0"/>
                <a:sym typeface="Times New Roman" pitchFamily="18" charset="0"/>
              </a:rPr>
              <a:t>ñ</a:t>
            </a:r>
            <a:r>
              <a:rPr lang="es-ES_tradnl" sz="1000" smtClean="0">
                <a:solidFill>
                  <a:srgbClr val="000000"/>
                </a:solidFill>
                <a:cs typeface="Times New Roman" pitchFamily="18" charset="0"/>
                <a:sym typeface="Times New Roman" pitchFamily="18" charset="0"/>
              </a:rPr>
              <a:t>ada</a:t>
            </a:r>
            <a:r>
              <a:rPr lang="en-US" sz="1000" smtClean="0">
                <a:solidFill>
                  <a:srgbClr val="000000"/>
                </a:solidFill>
                <a:cs typeface="Times New Roman" pitchFamily="18" charset="0"/>
                <a:sym typeface="Times New Roman" pitchFamily="18" charset="0"/>
              </a:rPr>
              <a:t> a cada persona </a:t>
            </a:r>
            <a:r>
              <a:rPr lang="es-ES_tradnl" sz="1000" smtClean="0">
                <a:solidFill>
                  <a:srgbClr val="000000"/>
                </a:solidFill>
                <a:cs typeface="Times New Roman" pitchFamily="18" charset="0"/>
                <a:sym typeface="Times New Roman" pitchFamily="18" charset="0"/>
              </a:rPr>
              <a:t>sobre </a:t>
            </a:r>
            <a:r>
              <a:rPr lang="en-US" sz="1000" smtClean="0">
                <a:solidFill>
                  <a:srgbClr val="000000"/>
                </a:solidFill>
                <a:cs typeface="Times New Roman" pitchFamily="18" charset="0"/>
                <a:sym typeface="Times New Roman" pitchFamily="18" charset="0"/>
              </a:rPr>
              <a:t>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y las competencias del conjunto de destrezas que alcanzaron. Esta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se puede realizar en una sala de clases con actividades pr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cticas o </a:t>
            </a:r>
            <a:r>
              <a:rPr lang="es-ES_tradnl" sz="1000" smtClean="0">
                <a:solidFill>
                  <a:srgbClr val="000000"/>
                </a:solidFill>
                <a:cs typeface="Times New Roman" pitchFamily="18" charset="0"/>
                <a:sym typeface="Times New Roman" pitchFamily="18" charset="0"/>
              </a:rPr>
              <a:t>actividades </a:t>
            </a:r>
            <a:r>
              <a:rPr lang="en-US" sz="1000" smtClean="0">
                <a:solidFill>
                  <a:srgbClr val="000000"/>
                </a:solidFill>
                <a:cs typeface="Times New Roman" pitchFamily="18" charset="0"/>
                <a:sym typeface="Times New Roman" pitchFamily="18" charset="0"/>
              </a:rPr>
              <a:t>en el trabajo simuladas. La documentaci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puede variar para cada persona en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ya que no todos ellos pueden </a:t>
            </a:r>
            <a:r>
              <a:rPr lang="es-ES_tradnl" sz="1000" smtClean="0">
                <a:solidFill>
                  <a:srgbClr val="000000"/>
                </a:solidFill>
                <a:cs typeface="Times New Roman" pitchFamily="18" charset="0"/>
                <a:sym typeface="Times New Roman" pitchFamily="18" charset="0"/>
              </a:rPr>
              <a:t>asignarse para </a:t>
            </a:r>
            <a:r>
              <a:rPr lang="en-US" sz="1000" smtClean="0">
                <a:solidFill>
                  <a:srgbClr val="000000"/>
                </a:solidFill>
                <a:cs typeface="Times New Roman" pitchFamily="18" charset="0"/>
                <a:sym typeface="Times New Roman" pitchFamily="18" charset="0"/>
              </a:rPr>
              <a:t>realizar todas las pr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cticas laborales seguras con el plomo; adem</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s, s</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lo se necesita que la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sea espec</a:t>
            </a:r>
            <a:r>
              <a:rPr lang="en-US" sz="1000" smtClean="0">
                <a:solidFill>
                  <a:srgbClr val="000000"/>
                </a:solidFill>
                <a:latin typeface="Times New Roman" pitchFamily="18" charset="0"/>
                <a:cs typeface="Times New Roman" pitchFamily="18" charset="0"/>
                <a:sym typeface="Times New Roman" pitchFamily="18" charset="0"/>
              </a:rPr>
              <a:t>í</a:t>
            </a:r>
            <a:r>
              <a:rPr lang="en-US" sz="1000" smtClean="0">
                <a:solidFill>
                  <a:srgbClr val="000000"/>
                </a:solidFill>
                <a:cs typeface="Times New Roman" pitchFamily="18" charset="0"/>
                <a:sym typeface="Times New Roman" pitchFamily="18" charset="0"/>
              </a:rPr>
              <a:t>fica para cada tarea. </a:t>
            </a:r>
          </a:p>
          <a:p>
            <a:endParaRPr lang="en-US" sz="1000" smtClean="0">
              <a:solidFill>
                <a:srgbClr val="000000"/>
              </a:solidFill>
              <a:cs typeface="Times New Roman" pitchFamily="18" charset="0"/>
              <a:sym typeface="Times New Roman" pitchFamily="18" charset="0"/>
            </a:endParaRPr>
          </a:p>
          <a:p>
            <a:r>
              <a:rPr lang="en-US" sz="1000" smtClean="0">
                <a:solidFill>
                  <a:srgbClr val="000000"/>
                </a:solidFill>
                <a:cs typeface="Times New Roman" pitchFamily="18" charset="0"/>
                <a:sym typeface="Times New Roman" pitchFamily="18" charset="0"/>
              </a:rPr>
              <a:t>Para simplificar esta documentaci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su manual de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incluye un formulario que se puede adaptar para documentar la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cs typeface="Times New Roman" pitchFamily="18" charset="0"/>
                <a:sym typeface="Times New Roman" pitchFamily="18" charset="0"/>
              </a:rPr>
              <a:t>n pr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cs typeface="Times New Roman" pitchFamily="18" charset="0"/>
                <a:sym typeface="Times New Roman" pitchFamily="18" charset="0"/>
              </a:rPr>
              <a:t>ctica y relacionada con el tema para trabajadores no certificados (consulte el Ap</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cs typeface="Times New Roman" pitchFamily="18" charset="0"/>
                <a:sym typeface="Times New Roman" pitchFamily="18" charset="0"/>
              </a:rPr>
              <a:t>ndice 6).</a:t>
            </a:r>
          </a:p>
        </p:txBody>
      </p:sp>
      <p:sp>
        <p:nvSpPr>
          <p:cNvPr id="16389" name="Rectangle 2"/>
          <p:cNvSpPr>
            <a:spLocks noGrp="1" noChangeArrowheads="1"/>
          </p:cNvSpPr>
          <p:nvPr>
            <p:ph type="hdr" sz="quarter"/>
          </p:nvPr>
        </p:nvSpPr>
        <p:spPr>
          <a:xfrm>
            <a:off x="0" y="0"/>
            <a:ext cx="7010400" cy="609600"/>
          </a:xfrm>
          <a:noFill/>
        </p:spPr>
        <p:txBody>
          <a:bodyPr/>
          <a:lstStyle/>
          <a:p>
            <a:endParaRPr lang="en-US" smtClean="0"/>
          </a:p>
          <a:p>
            <a:r>
              <a:rPr lang="es-ES_tradnl" smtClean="0"/>
              <a:t>Prácticas seguras para trabajar con el plomo</a:t>
            </a:r>
            <a:r>
              <a:rPr lang="en-US" smtClean="0"/>
              <a:t> en labores de renovación, reparación y pintura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dt" sz="quarter" idx="1"/>
          </p:nvPr>
        </p:nvSpPr>
        <p:spPr>
          <a:xfrm>
            <a:off x="2819400" y="8458200"/>
            <a:ext cx="1533525" cy="442913"/>
          </a:xfrm>
          <a:noFill/>
        </p:spPr>
        <p:txBody>
          <a:bodyPr/>
          <a:lstStyle/>
          <a:p>
            <a:r>
              <a:rPr lang="en-US" smtClean="0"/>
              <a:t>Octubre de 2011</a:t>
            </a:r>
          </a:p>
        </p:txBody>
      </p:sp>
      <p:sp>
        <p:nvSpPr>
          <p:cNvPr id="17411" name="Rectangle 2"/>
          <p:cNvSpPr>
            <a:spLocks noGrp="1" noRot="1" noChangeAspect="1" noChangeArrowheads="1" noTextEdit="1"/>
          </p:cNvSpPr>
          <p:nvPr>
            <p:ph type="sldImg"/>
          </p:nvPr>
        </p:nvSpPr>
        <p:spPr>
          <a:xfrm>
            <a:off x="1217613" y="663575"/>
            <a:ext cx="4648200" cy="3486150"/>
          </a:xfrm>
          <a:ln/>
        </p:spPr>
      </p:sp>
      <p:sp>
        <p:nvSpPr>
          <p:cNvPr id="17412" name="Rectangle 3"/>
          <p:cNvSpPr>
            <a:spLocks noGrp="1" noChangeArrowheads="1"/>
          </p:cNvSpPr>
          <p:nvPr>
            <p:ph type="body" idx="1"/>
          </p:nvPr>
        </p:nvSpPr>
        <p:spPr>
          <a:xfrm>
            <a:off x="609600" y="4191000"/>
            <a:ext cx="5768975" cy="4425950"/>
          </a:xfrm>
          <a:noFill/>
          <a:ln/>
        </p:spPr>
        <p:txBody>
          <a:bodyPr/>
          <a:lstStyle/>
          <a:p>
            <a:pPr>
              <a:spcBef>
                <a:spcPct val="10000"/>
              </a:spcBef>
              <a:tabLst>
                <a:tab pos="285750" algn="l"/>
              </a:tabLst>
            </a:pPr>
            <a:r>
              <a:rPr lang="en-US" sz="900" b="1" smtClean="0">
                <a:solidFill>
                  <a:srgbClr val="000000"/>
                </a:solidFill>
                <a:cs typeface="Arial" charset="0"/>
                <a:sym typeface="Times New Roman" pitchFamily="18" charset="0"/>
              </a:rPr>
              <a:t>Revisión de pintura a base de plomo con los </a:t>
            </a:r>
            <a:r>
              <a:rPr lang="es-ES_tradnl" sz="900" b="1" smtClean="0">
                <a:solidFill>
                  <a:srgbClr val="000000"/>
                </a:solidFill>
                <a:cs typeface="Arial" charset="0"/>
                <a:sym typeface="Times New Roman" pitchFamily="18" charset="0"/>
              </a:rPr>
              <a:t>kits </a:t>
            </a:r>
            <a:r>
              <a:rPr lang="en-US" sz="900" b="1" smtClean="0">
                <a:solidFill>
                  <a:srgbClr val="000000"/>
                </a:solidFill>
                <a:cs typeface="Arial" charset="0"/>
                <a:sym typeface="Times New Roman" pitchFamily="18" charset="0"/>
              </a:rPr>
              <a:t>de pruebas reconoci</a:t>
            </a:r>
            <a:r>
              <a:rPr lang="es-ES_tradnl" sz="900" b="1" smtClean="0">
                <a:solidFill>
                  <a:srgbClr val="000000"/>
                </a:solidFill>
                <a:cs typeface="Arial" charset="0"/>
                <a:sym typeface="Times New Roman" pitchFamily="18" charset="0"/>
              </a:rPr>
              <a:t>dos por </a:t>
            </a:r>
            <a:r>
              <a:rPr lang="en-US" sz="900" b="1" smtClean="0">
                <a:solidFill>
                  <a:srgbClr val="000000"/>
                </a:solidFill>
                <a:cs typeface="Arial" charset="0"/>
                <a:sym typeface="Times New Roman" pitchFamily="18" charset="0"/>
              </a:rPr>
              <a:t>la EPA:</a:t>
            </a:r>
          </a:p>
          <a:p>
            <a:pPr marL="285750" lvl="1" indent="-171450">
              <a:spcBef>
                <a:spcPct val="10000"/>
              </a:spcBef>
              <a:tabLst>
                <a:tab pos="285750" algn="l"/>
              </a:tabLst>
            </a:pPr>
            <a:r>
              <a:rPr lang="en-US" sz="900" smtClean="0">
                <a:solidFill>
                  <a:srgbClr val="000000"/>
                </a:solidFill>
                <a:cs typeface="Arial" charset="0"/>
                <a:sym typeface="Times New Roman" pitchFamily="18" charset="0"/>
              </a:rPr>
              <a:t>Visite </a:t>
            </a:r>
            <a:r>
              <a:rPr lang="en-US" sz="900" smtClean="0">
                <a:solidFill>
                  <a:srgbClr val="0000CC"/>
                </a:solidFill>
                <a:cs typeface="Arial" charset="0"/>
                <a:sym typeface="Times New Roman" pitchFamily="18" charset="0"/>
              </a:rPr>
              <a:t>www.epa.gov</a:t>
            </a:r>
            <a:r>
              <a:rPr lang="en-US" sz="900" smtClean="0">
                <a:solidFill>
                  <a:srgbClr val="000000"/>
                </a:solidFill>
                <a:cs typeface="Arial" charset="0"/>
                <a:sym typeface="Times New Roman" pitchFamily="18" charset="0"/>
              </a:rPr>
              <a:t> para </a:t>
            </a:r>
            <a:r>
              <a:rPr lang="es-ES_tradnl" sz="900" smtClean="0">
                <a:solidFill>
                  <a:srgbClr val="000000"/>
                </a:solidFill>
                <a:cs typeface="Arial" charset="0"/>
                <a:sym typeface="Times New Roman" pitchFamily="18" charset="0"/>
              </a:rPr>
              <a:t>ver </a:t>
            </a:r>
            <a:r>
              <a:rPr lang="en-US" sz="900" smtClean="0">
                <a:solidFill>
                  <a:srgbClr val="000000"/>
                </a:solidFill>
                <a:cs typeface="Arial" charset="0"/>
                <a:sym typeface="Times New Roman" pitchFamily="18" charset="0"/>
              </a:rPr>
              <a:t>una lista de </a:t>
            </a:r>
            <a:r>
              <a:rPr lang="es-ES_tradnl" sz="900" smtClean="0">
                <a:solidFill>
                  <a:srgbClr val="000000"/>
                </a:solidFill>
                <a:cs typeface="Arial" charset="0"/>
                <a:sym typeface="Times New Roman" pitchFamily="18" charset="0"/>
              </a:rPr>
              <a:t>kits de </a:t>
            </a:r>
            <a:r>
              <a:rPr lang="en-US" sz="900" smtClean="0">
                <a:solidFill>
                  <a:srgbClr val="000000"/>
                </a:solidFill>
                <a:cs typeface="Arial" charset="0"/>
                <a:sym typeface="Times New Roman" pitchFamily="18" charset="0"/>
              </a:rPr>
              <a:t>pruebas reconoci</a:t>
            </a:r>
            <a:r>
              <a:rPr lang="es-ES_tradnl" sz="900" smtClean="0">
                <a:solidFill>
                  <a:srgbClr val="000000"/>
                </a:solidFill>
                <a:cs typeface="Arial" charset="0"/>
                <a:sym typeface="Times New Roman" pitchFamily="18" charset="0"/>
              </a:rPr>
              <a:t>dos por </a:t>
            </a:r>
            <a:r>
              <a:rPr lang="en-US" sz="900" smtClean="0">
                <a:solidFill>
                  <a:srgbClr val="000000"/>
                </a:solidFill>
                <a:cs typeface="Arial" charset="0"/>
                <a:sym typeface="Times New Roman" pitchFamily="18" charset="0"/>
              </a:rPr>
              <a:t>la EPA.</a:t>
            </a:r>
          </a:p>
          <a:p>
            <a:pPr marL="285750" lvl="1" indent="-171450">
              <a:spcBef>
                <a:spcPct val="10000"/>
              </a:spcBef>
              <a:tabLst>
                <a:tab pos="285750" algn="l"/>
              </a:tabLst>
            </a:pPr>
            <a:r>
              <a:rPr lang="en-US" sz="900" smtClean="0">
                <a:solidFill>
                  <a:srgbClr val="000000"/>
                </a:solidFill>
                <a:cs typeface="Arial" charset="0"/>
                <a:sym typeface="Times New Roman" pitchFamily="18" charset="0"/>
              </a:rPr>
              <a:t>Se debe inspeccionar cada componente que se renovará o que tendrá un impacto por la renovación. Si se encuentra que todas las superficies </a:t>
            </a:r>
            <a:r>
              <a:rPr lang="es-ES_tradnl" sz="900" smtClean="0">
                <a:solidFill>
                  <a:srgbClr val="000000"/>
                </a:solidFill>
                <a:cs typeface="Arial" charset="0"/>
                <a:sym typeface="Times New Roman" pitchFamily="18" charset="0"/>
              </a:rPr>
              <a:t>carecen de </a:t>
            </a:r>
            <a:r>
              <a:rPr lang="en-US" sz="900" smtClean="0">
                <a:solidFill>
                  <a:srgbClr val="000000"/>
                </a:solidFill>
                <a:cs typeface="Arial" charset="0"/>
                <a:sym typeface="Times New Roman" pitchFamily="18" charset="0"/>
              </a:rPr>
              <a:t>pintura a base de plomo, no se aplicará la regla RRP.</a:t>
            </a:r>
          </a:p>
          <a:p>
            <a:pPr marL="285750" lvl="1" indent="-171450">
              <a:spcBef>
                <a:spcPct val="10000"/>
              </a:spcBef>
              <a:tabLst>
                <a:tab pos="285750" algn="l"/>
              </a:tabLst>
            </a:pPr>
            <a:r>
              <a:rPr lang="en-US" sz="900" smtClean="0">
                <a:solidFill>
                  <a:srgbClr val="000000"/>
                </a:solidFill>
                <a:cs typeface="Arial" charset="0"/>
                <a:sym typeface="Times New Roman" pitchFamily="18" charset="0"/>
              </a:rPr>
              <a:t>Si un conjunto de componentes afectados conforman un conjunto completo (tales como un</a:t>
            </a:r>
            <a:r>
              <a:rPr lang="es-ES_tradnl" sz="900" smtClean="0">
                <a:solidFill>
                  <a:srgbClr val="000000"/>
                </a:solidFill>
                <a:cs typeface="Arial" charset="0"/>
                <a:sym typeface="Times New Roman" pitchFamily="18" charset="0"/>
              </a:rPr>
              <a:t>a huella o una contrahuella</a:t>
            </a:r>
            <a:r>
              <a:rPr lang="en-US" sz="900" smtClean="0">
                <a:solidFill>
                  <a:srgbClr val="000000"/>
                </a:solidFill>
                <a:cs typeface="Arial" charset="0"/>
                <a:sym typeface="Times New Roman" pitchFamily="18" charset="0"/>
              </a:rPr>
              <a:t> de una única escalera; o el marco, </a:t>
            </a:r>
            <a:r>
              <a:rPr lang="es-ES_tradnl" sz="900" smtClean="0">
                <a:solidFill>
                  <a:srgbClr val="000000"/>
                </a:solidFill>
                <a:cs typeface="Arial" charset="0"/>
                <a:sym typeface="Times New Roman" pitchFamily="18" charset="0"/>
              </a:rPr>
              <a:t>el alféizar</a:t>
            </a:r>
            <a:r>
              <a:rPr lang="en-US" sz="900" smtClean="0">
                <a:solidFill>
                  <a:srgbClr val="000000"/>
                </a:solidFill>
                <a:cs typeface="Arial" charset="0"/>
                <a:sym typeface="Times New Roman" pitchFamily="18" charset="0"/>
              </a:rPr>
              <a:t>, </a:t>
            </a:r>
            <a:r>
              <a:rPr lang="es-ES_tradnl" sz="900" smtClean="0">
                <a:solidFill>
                  <a:srgbClr val="000000"/>
                </a:solidFill>
                <a:cs typeface="Arial" charset="0"/>
                <a:sym typeface="Times New Roman" pitchFamily="18" charset="0"/>
              </a:rPr>
              <a:t>la pena</a:t>
            </a:r>
            <a:r>
              <a:rPr lang="en-US" sz="900" smtClean="0">
                <a:solidFill>
                  <a:srgbClr val="000000"/>
                </a:solidFill>
                <a:cs typeface="Arial" charset="0"/>
                <a:sym typeface="Times New Roman" pitchFamily="18" charset="0"/>
              </a:rPr>
              <a:t>, el travesaño o el canal de la ventana de un sistema de </a:t>
            </a:r>
            <a:r>
              <a:rPr lang="es-ES_tradnl" sz="900" smtClean="0">
                <a:solidFill>
                  <a:srgbClr val="000000"/>
                </a:solidFill>
                <a:cs typeface="Arial" charset="0"/>
                <a:sym typeface="Times New Roman" pitchFamily="18" charset="0"/>
              </a:rPr>
              <a:t>marco </a:t>
            </a:r>
            <a:r>
              <a:rPr lang="en-US" sz="900" smtClean="0">
                <a:solidFill>
                  <a:srgbClr val="000000"/>
                </a:solidFill>
                <a:cs typeface="Arial" charset="0"/>
                <a:sym typeface="Times New Roman" pitchFamily="18" charset="0"/>
              </a:rPr>
              <a:t>de ventana), entonces solamente se debe </a:t>
            </a:r>
            <a:r>
              <a:rPr lang="es-ES_tradnl" sz="900" smtClean="0">
                <a:solidFill>
                  <a:srgbClr val="000000"/>
                </a:solidFill>
                <a:cs typeface="Arial" charset="0"/>
                <a:sym typeface="Times New Roman" pitchFamily="18" charset="0"/>
              </a:rPr>
              <a:t>probar </a:t>
            </a:r>
            <a:r>
              <a:rPr lang="en-US" sz="900" smtClean="0">
                <a:solidFill>
                  <a:srgbClr val="000000"/>
                </a:solidFill>
                <a:cs typeface="Arial" charset="0"/>
                <a:sym typeface="Times New Roman" pitchFamily="18" charset="0"/>
              </a:rPr>
              <a:t>uno de los componentes individuales de ese conjunto.</a:t>
            </a:r>
          </a:p>
          <a:p>
            <a:pPr>
              <a:spcBef>
                <a:spcPct val="10000"/>
              </a:spcBef>
              <a:tabLst>
                <a:tab pos="285750" algn="l"/>
              </a:tabLst>
            </a:pPr>
            <a:r>
              <a:rPr lang="es-ES_tradnl" sz="900" b="1" smtClean="0">
                <a:solidFill>
                  <a:srgbClr val="000000"/>
                </a:solidFill>
                <a:cs typeface="Arial" charset="0"/>
                <a:sym typeface="Times New Roman" pitchFamily="18" charset="0"/>
              </a:rPr>
              <a:t>Kits </a:t>
            </a:r>
            <a:r>
              <a:rPr lang="en-US" sz="900" b="1" smtClean="0">
                <a:solidFill>
                  <a:srgbClr val="000000"/>
                </a:solidFill>
                <a:cs typeface="Arial" charset="0"/>
                <a:sym typeface="Times New Roman" pitchFamily="18" charset="0"/>
              </a:rPr>
              <a:t>de prueba </a:t>
            </a:r>
            <a:r>
              <a:rPr lang="es-ES_tradnl" sz="900" b="1" smtClean="0">
                <a:solidFill>
                  <a:srgbClr val="000000"/>
                </a:solidFill>
                <a:cs typeface="Arial" charset="0"/>
                <a:sym typeface="Times New Roman" pitchFamily="18" charset="0"/>
              </a:rPr>
              <a:t>reconocidos por la </a:t>
            </a:r>
            <a:r>
              <a:rPr lang="en-US" sz="900" b="1" smtClean="0">
                <a:solidFill>
                  <a:srgbClr val="000000"/>
                </a:solidFill>
                <a:cs typeface="Arial" charset="0"/>
                <a:sym typeface="Times New Roman" pitchFamily="18" charset="0"/>
              </a:rPr>
              <a:t>EPA:</a:t>
            </a:r>
          </a:p>
          <a:p>
            <a:pPr marL="285750" lvl="1" indent="-171450">
              <a:spcBef>
                <a:spcPct val="10000"/>
              </a:spcBef>
              <a:tabLst>
                <a:tab pos="285750" algn="l"/>
              </a:tabLst>
            </a:pPr>
            <a:r>
              <a:rPr lang="en-US" sz="900" smtClean="0">
                <a:solidFill>
                  <a:srgbClr val="000000"/>
                </a:solidFill>
                <a:cs typeface="Arial" charset="0"/>
                <a:sym typeface="Times New Roman" pitchFamily="18" charset="0"/>
              </a:rPr>
              <a:t>Actualmente, la EPA sólo exige el uso de equipos de prueba que determinen que no hay pintura </a:t>
            </a:r>
            <a:r>
              <a:rPr lang="es-ES_tradnl" sz="900" smtClean="0">
                <a:solidFill>
                  <a:srgbClr val="000000"/>
                </a:solidFill>
                <a:cs typeface="Arial" charset="0"/>
                <a:sym typeface="Times New Roman" pitchFamily="18" charset="0"/>
              </a:rPr>
              <a:t>con </a:t>
            </a:r>
            <a:r>
              <a:rPr lang="en-US" sz="900" smtClean="0">
                <a:solidFill>
                  <a:srgbClr val="000000"/>
                </a:solidFill>
                <a:cs typeface="Arial" charset="0"/>
                <a:sym typeface="Times New Roman" pitchFamily="18" charset="0"/>
              </a:rPr>
              <a:t>base de plomo presente en las superficies </a:t>
            </a:r>
            <a:r>
              <a:rPr lang="es-ES_tradnl" sz="900" smtClean="0">
                <a:solidFill>
                  <a:srgbClr val="000000"/>
                </a:solidFill>
                <a:cs typeface="Arial" charset="0"/>
                <a:sym typeface="Times New Roman" pitchFamily="18" charset="0"/>
              </a:rPr>
              <a:t>probadas</a:t>
            </a:r>
            <a:r>
              <a:rPr lang="en-US" sz="900" smtClean="0">
                <a:solidFill>
                  <a:srgbClr val="000000"/>
                </a:solidFill>
                <a:cs typeface="Arial" charset="0"/>
                <a:sym typeface="Times New Roman" pitchFamily="18" charset="0"/>
              </a:rPr>
              <a:t>. Remítase a las instrucciones del kit de prueba para determinar si no hay presencia de plomo. Si no se determina la ausencia de plomo mediante el kit de prueba, se debe suponer que la superficie está revestida con pintura a base de plomo.</a:t>
            </a:r>
          </a:p>
          <a:p>
            <a:pPr marL="285750" lvl="1" indent="-171450">
              <a:spcBef>
                <a:spcPct val="10000"/>
              </a:spcBef>
              <a:tabLst>
                <a:tab pos="285750" algn="l"/>
              </a:tabLst>
            </a:pPr>
            <a:r>
              <a:rPr lang="en-US" sz="900" smtClean="0">
                <a:solidFill>
                  <a:srgbClr val="000000"/>
                </a:solidFill>
                <a:cs typeface="Arial" charset="0"/>
                <a:sym typeface="Times New Roman" pitchFamily="18" charset="0"/>
              </a:rPr>
              <a:t>Un resultado negativo en la prueba significa que no se necesitan prácticas laborales seguras con el plomo.</a:t>
            </a:r>
          </a:p>
          <a:p>
            <a:pPr marL="285750" lvl="1" indent="-171450">
              <a:spcBef>
                <a:spcPct val="10000"/>
              </a:spcBef>
              <a:tabLst>
                <a:tab pos="285750" algn="l"/>
              </a:tabLst>
            </a:pPr>
            <a:r>
              <a:rPr lang="en-US" sz="900" smtClean="0">
                <a:solidFill>
                  <a:srgbClr val="000000"/>
                </a:solidFill>
                <a:cs typeface="Arial" charset="0"/>
                <a:sym typeface="Times New Roman" pitchFamily="18" charset="0"/>
              </a:rPr>
              <a:t>Como alternativa, un renovador certificado puede recoger una muestra de cáscaras de pintura, o el muestreo lo puede llevar a cabo un inspector de plomo certificado o un evaluador de riesgo, para comprobar que no haya pintura a base de plomo presente. </a:t>
            </a:r>
          </a:p>
          <a:p>
            <a:pPr marL="285750" lvl="1" indent="-171450">
              <a:spcBef>
                <a:spcPct val="10000"/>
              </a:spcBef>
              <a:tabLst>
                <a:tab pos="285750" algn="l"/>
              </a:tabLst>
            </a:pPr>
            <a:r>
              <a:rPr lang="en-US" sz="900" smtClean="0">
                <a:solidFill>
                  <a:srgbClr val="000000"/>
                </a:solidFill>
                <a:cs typeface="Arial" charset="0"/>
                <a:sym typeface="Times New Roman" pitchFamily="18" charset="0"/>
              </a:rPr>
              <a:t>Si se utilizan los kits de prueba, los renovadores certificados deben usar un </a:t>
            </a:r>
            <a:r>
              <a:rPr lang="es-ES_tradnl" sz="900" smtClean="0">
                <a:solidFill>
                  <a:srgbClr val="000000"/>
                </a:solidFill>
                <a:cs typeface="Arial" charset="0"/>
                <a:sym typeface="Times New Roman" pitchFamily="18" charset="0"/>
              </a:rPr>
              <a:t>kit </a:t>
            </a:r>
            <a:r>
              <a:rPr lang="en-US" sz="900" smtClean="0">
                <a:solidFill>
                  <a:srgbClr val="000000"/>
                </a:solidFill>
                <a:cs typeface="Arial" charset="0"/>
                <a:sym typeface="Times New Roman" pitchFamily="18" charset="0"/>
              </a:rPr>
              <a:t>de pruebas reconoci</a:t>
            </a:r>
            <a:r>
              <a:rPr lang="es-ES_tradnl" sz="900" smtClean="0">
                <a:solidFill>
                  <a:srgbClr val="000000"/>
                </a:solidFill>
                <a:cs typeface="Arial" charset="0"/>
                <a:sym typeface="Times New Roman" pitchFamily="18" charset="0"/>
              </a:rPr>
              <a:t>do por </a:t>
            </a:r>
            <a:r>
              <a:rPr lang="en-US" sz="900" smtClean="0">
                <a:solidFill>
                  <a:srgbClr val="000000"/>
                </a:solidFill>
                <a:cs typeface="Arial" charset="0"/>
                <a:sym typeface="Times New Roman" pitchFamily="18" charset="0"/>
              </a:rPr>
              <a:t>la EPA para </a:t>
            </a:r>
            <a:r>
              <a:rPr lang="es-ES_tradnl" sz="900" smtClean="0">
                <a:solidFill>
                  <a:srgbClr val="000000"/>
                </a:solidFill>
                <a:cs typeface="Arial" charset="0"/>
                <a:sym typeface="Times New Roman" pitchFamily="18" charset="0"/>
              </a:rPr>
              <a:t>probar </a:t>
            </a:r>
            <a:r>
              <a:rPr lang="en-US" sz="900" smtClean="0">
                <a:solidFill>
                  <a:srgbClr val="000000"/>
                </a:solidFill>
                <a:cs typeface="Arial" charset="0"/>
                <a:sym typeface="Times New Roman" pitchFamily="18" charset="0"/>
              </a:rPr>
              <a:t>las superficies afectadas. Los </a:t>
            </a:r>
            <a:r>
              <a:rPr lang="es-ES_tradnl" sz="900" smtClean="0">
                <a:solidFill>
                  <a:srgbClr val="000000"/>
                </a:solidFill>
                <a:cs typeface="Arial" charset="0"/>
                <a:sym typeface="Times New Roman" pitchFamily="18" charset="0"/>
              </a:rPr>
              <a:t>kits </a:t>
            </a:r>
            <a:r>
              <a:rPr lang="en-US" sz="900" smtClean="0">
                <a:solidFill>
                  <a:srgbClr val="000000"/>
                </a:solidFill>
                <a:cs typeface="Arial" charset="0"/>
                <a:sym typeface="Times New Roman" pitchFamily="18" charset="0"/>
              </a:rPr>
              <a:t>de pruebas reconoci</a:t>
            </a:r>
            <a:r>
              <a:rPr lang="es-ES_tradnl" sz="900" smtClean="0">
                <a:solidFill>
                  <a:srgbClr val="000000"/>
                </a:solidFill>
                <a:cs typeface="Arial" charset="0"/>
                <a:sym typeface="Times New Roman" pitchFamily="18" charset="0"/>
              </a:rPr>
              <a:t>dos por </a:t>
            </a:r>
            <a:r>
              <a:rPr lang="en-US" sz="900" smtClean="0">
                <a:solidFill>
                  <a:srgbClr val="000000"/>
                </a:solidFill>
                <a:cs typeface="Arial" charset="0"/>
                <a:sym typeface="Times New Roman" pitchFamily="18" charset="0"/>
              </a:rPr>
              <a:t>la EPA están en una lista en el sitio web de EPA www.epa.gov/lead. </a:t>
            </a:r>
          </a:p>
          <a:p>
            <a:pPr marL="285750" lvl="1" indent="-171450">
              <a:spcBef>
                <a:spcPct val="10000"/>
              </a:spcBef>
              <a:tabLst>
                <a:tab pos="285750" algn="l"/>
              </a:tabLst>
            </a:pPr>
            <a:endParaRPr lang="en-US" sz="900" smtClean="0">
              <a:solidFill>
                <a:srgbClr val="000000"/>
              </a:solidFill>
              <a:cs typeface="Arial" charset="0"/>
              <a:sym typeface="Times New Roman" pitchFamily="18" charset="0"/>
            </a:endParaRPr>
          </a:p>
          <a:p>
            <a:pPr>
              <a:spcBef>
                <a:spcPct val="10000"/>
              </a:spcBef>
              <a:tabLst>
                <a:tab pos="285750" algn="l"/>
              </a:tabLst>
            </a:pPr>
            <a:r>
              <a:rPr lang="en-US" sz="900" b="1" smtClean="0">
                <a:solidFill>
                  <a:srgbClr val="000000"/>
                </a:solidFill>
                <a:cs typeface="Arial" charset="0"/>
                <a:sym typeface="Times New Roman" pitchFamily="18" charset="0"/>
              </a:rPr>
              <a:t>Informes: </a:t>
            </a:r>
          </a:p>
          <a:p>
            <a:pPr marL="285750" lvl="1" indent="-171450">
              <a:spcBef>
                <a:spcPct val="10000"/>
              </a:spcBef>
              <a:tabLst>
                <a:tab pos="285750" algn="l"/>
              </a:tabLst>
            </a:pPr>
            <a:r>
              <a:rPr lang="en-US" sz="900" smtClean="0">
                <a:solidFill>
                  <a:srgbClr val="000000"/>
                </a:solidFill>
                <a:cs typeface="Arial" charset="0"/>
                <a:sym typeface="Times New Roman" pitchFamily="18" charset="0"/>
              </a:rPr>
              <a:t>Cuando se utilizan kits de pruebas, </a:t>
            </a:r>
            <a:r>
              <a:rPr lang="es-ES_tradnl" sz="900" smtClean="0">
                <a:solidFill>
                  <a:srgbClr val="000000"/>
                </a:solidFill>
                <a:cs typeface="Arial" charset="0"/>
                <a:sym typeface="Times New Roman" pitchFamily="18" charset="0"/>
              </a:rPr>
              <a:t>en un plazo </a:t>
            </a:r>
            <a:r>
              <a:rPr lang="en-US" sz="900" smtClean="0">
                <a:solidFill>
                  <a:srgbClr val="000000"/>
                </a:solidFill>
                <a:cs typeface="Arial" charset="0"/>
                <a:sym typeface="Times New Roman" pitchFamily="18" charset="0"/>
              </a:rPr>
              <a:t>de 30 días de</a:t>
            </a:r>
            <a:r>
              <a:rPr lang="es-ES_tradnl" sz="900" smtClean="0">
                <a:solidFill>
                  <a:srgbClr val="000000"/>
                </a:solidFill>
                <a:cs typeface="Arial" charset="0"/>
                <a:sym typeface="Times New Roman" pitchFamily="18" charset="0"/>
              </a:rPr>
              <a:t>spués</a:t>
            </a:r>
            <a:r>
              <a:rPr lang="en-US" sz="900" smtClean="0">
                <a:solidFill>
                  <a:srgbClr val="000000"/>
                </a:solidFill>
                <a:cs typeface="Arial" charset="0"/>
                <a:sym typeface="Times New Roman" pitchFamily="18" charset="0"/>
              </a:rPr>
              <a:t> </a:t>
            </a:r>
            <a:r>
              <a:rPr lang="es-ES_tradnl" sz="900" smtClean="0">
                <a:solidFill>
                  <a:srgbClr val="000000"/>
                </a:solidFill>
                <a:cs typeface="Arial" charset="0"/>
                <a:sym typeface="Times New Roman" pitchFamily="18" charset="0"/>
              </a:rPr>
              <a:t>de </a:t>
            </a:r>
            <a:r>
              <a:rPr lang="en-US" sz="900" smtClean="0">
                <a:solidFill>
                  <a:srgbClr val="000000"/>
                </a:solidFill>
                <a:cs typeface="Arial" charset="0"/>
                <a:sym typeface="Times New Roman" pitchFamily="18" charset="0"/>
              </a:rPr>
              <a:t>haber completado la renovación, la empresa de renovación certificada debe proporcionar la información relacionada con los fabricantes y modelos de los equipos de pruebas; una descripción de los componentes inspeccionados, incluidas las ubicaciones; y los resultados de las pruebas, al cliente que contrató la renovación.</a:t>
            </a:r>
          </a:p>
          <a:p>
            <a:pPr marL="285750" lvl="1" indent="-171450">
              <a:spcBef>
                <a:spcPct val="10000"/>
              </a:spcBef>
              <a:tabLst>
                <a:tab pos="285750" algn="l"/>
              </a:tabLst>
            </a:pPr>
            <a:r>
              <a:rPr lang="en-US" sz="900" smtClean="0">
                <a:solidFill>
                  <a:srgbClr val="000000"/>
                </a:solidFill>
                <a:cs typeface="Arial" charset="0"/>
                <a:sym typeface="Times New Roman" pitchFamily="18" charset="0"/>
              </a:rPr>
              <a:t>Conserve una copia del formulario de documentación del equipo de pruebas.</a:t>
            </a:r>
          </a:p>
        </p:txBody>
      </p:sp>
      <p:sp>
        <p:nvSpPr>
          <p:cNvPr id="17413" name="Rectangle 2"/>
          <p:cNvSpPr>
            <a:spLocks noGrp="1" noChangeArrowheads="1"/>
          </p:cNvSpPr>
          <p:nvPr>
            <p:ph type="hdr" sz="quarter"/>
          </p:nvPr>
        </p:nvSpPr>
        <p:spPr>
          <a:xfrm>
            <a:off x="0" y="0"/>
            <a:ext cx="7010400" cy="609600"/>
          </a:xfrm>
          <a:noFill/>
        </p:spPr>
        <p:txBody>
          <a:bodyPr/>
          <a:lstStyle/>
          <a:p>
            <a:endParaRPr lang="en-US" smtClean="0"/>
          </a:p>
          <a:p>
            <a:r>
              <a:rPr lang="es-ES_tradnl" smtClean="0"/>
              <a:t>Prácticas seguras para trabajar con el plomo</a:t>
            </a:r>
            <a:r>
              <a:rPr lang="en-US" smtClean="0"/>
              <a:t> en labores de renovación, reparación y pintura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Grp="1" noChangeArrowheads="1"/>
          </p:cNvSpPr>
          <p:nvPr>
            <p:ph type="dt" sz="quarter" idx="1"/>
          </p:nvPr>
        </p:nvSpPr>
        <p:spPr>
          <a:xfrm>
            <a:off x="2743200" y="8458200"/>
            <a:ext cx="1533525" cy="442913"/>
          </a:xfrm>
          <a:noFill/>
        </p:spPr>
        <p:txBody>
          <a:bodyPr/>
          <a:lstStyle/>
          <a:p>
            <a:r>
              <a:rPr lang="en-US" smtClean="0"/>
              <a:t>Octubre de 2011</a:t>
            </a:r>
          </a:p>
        </p:txBody>
      </p:sp>
      <p:sp>
        <p:nvSpPr>
          <p:cNvPr id="18435" name="Rectangle 2"/>
          <p:cNvSpPr>
            <a:spLocks noGrp="1" noRot="1" noChangeAspect="1" noChangeArrowheads="1" noTextEdit="1"/>
          </p:cNvSpPr>
          <p:nvPr>
            <p:ph type="sldImg"/>
          </p:nvPr>
        </p:nvSpPr>
        <p:spPr>
          <a:xfrm>
            <a:off x="1217613" y="663575"/>
            <a:ext cx="4648200" cy="3486150"/>
          </a:xfrm>
          <a:ln/>
        </p:spPr>
      </p:sp>
      <p:sp>
        <p:nvSpPr>
          <p:cNvPr id="18436" name="Rectangle 3"/>
          <p:cNvSpPr>
            <a:spLocks noGrp="1" noChangeArrowheads="1"/>
          </p:cNvSpPr>
          <p:nvPr>
            <p:ph type="body" idx="1"/>
          </p:nvPr>
        </p:nvSpPr>
        <p:spPr>
          <a:xfrm>
            <a:off x="609600" y="4191000"/>
            <a:ext cx="5768975" cy="4425950"/>
          </a:xfrm>
          <a:noFill/>
          <a:ln/>
        </p:spPr>
        <p:txBody>
          <a:bodyPr/>
          <a:lstStyle/>
          <a:p>
            <a:pPr>
              <a:spcBef>
                <a:spcPct val="10000"/>
              </a:spcBef>
              <a:tabLst>
                <a:tab pos="285750" algn="l"/>
              </a:tabLst>
            </a:pPr>
            <a:r>
              <a:rPr lang="en-US" sz="1000" b="1" smtClean="0">
                <a:solidFill>
                  <a:srgbClr val="000000"/>
                </a:solidFill>
                <a:cs typeface="Arial" charset="0"/>
                <a:sym typeface="Times New Roman" pitchFamily="18" charset="0"/>
              </a:rPr>
              <a:t>Administración de registros: Informes de los resultados de la</a:t>
            </a:r>
            <a:r>
              <a:rPr lang="es-ES_tradnl" sz="1000" b="1" smtClean="0">
                <a:solidFill>
                  <a:srgbClr val="000000"/>
                </a:solidFill>
                <a:cs typeface="Arial" charset="0"/>
                <a:sym typeface="Times New Roman" pitchFamily="18" charset="0"/>
              </a:rPr>
              <a:t>s</a:t>
            </a:r>
            <a:r>
              <a:rPr lang="en-US" sz="1000" b="1" smtClean="0">
                <a:solidFill>
                  <a:srgbClr val="000000"/>
                </a:solidFill>
                <a:cs typeface="Arial" charset="0"/>
                <a:sym typeface="Times New Roman" pitchFamily="18" charset="0"/>
              </a:rPr>
              <a:t> muestra</a:t>
            </a:r>
            <a:r>
              <a:rPr lang="es-ES_tradnl" sz="1000" b="1" smtClean="0">
                <a:solidFill>
                  <a:srgbClr val="000000"/>
                </a:solidFill>
                <a:cs typeface="Arial" charset="0"/>
                <a:sym typeface="Times New Roman" pitchFamily="18" charset="0"/>
              </a:rPr>
              <a:t>s</a:t>
            </a:r>
            <a:r>
              <a:rPr lang="en-US" sz="1000" b="1" smtClean="0">
                <a:solidFill>
                  <a:srgbClr val="000000"/>
                </a:solidFill>
                <a:cs typeface="Arial" charset="0"/>
                <a:sym typeface="Times New Roman" pitchFamily="18" charset="0"/>
              </a:rPr>
              <a:t> de cáscaras de pintura</a:t>
            </a:r>
          </a:p>
          <a:p>
            <a:pPr>
              <a:spcBef>
                <a:spcPct val="10000"/>
              </a:spcBef>
              <a:tabLst>
                <a:tab pos="285750" algn="l"/>
              </a:tabLst>
            </a:pPr>
            <a:endParaRPr lang="en-US" sz="1000" smtClean="0">
              <a:solidFill>
                <a:srgbClr val="000000"/>
              </a:solidFill>
              <a:cs typeface="Arial" charset="0"/>
              <a:sym typeface="Times New Roman" pitchFamily="18" charset="0"/>
            </a:endParaRPr>
          </a:p>
          <a:p>
            <a:pPr>
              <a:spcBef>
                <a:spcPct val="10000"/>
              </a:spcBef>
              <a:tabLst>
                <a:tab pos="285750" algn="l"/>
              </a:tabLst>
            </a:pPr>
            <a:r>
              <a:rPr lang="en-US" sz="1000" smtClean="0">
                <a:solidFill>
                  <a:srgbClr val="000000"/>
                </a:solidFill>
                <a:cs typeface="Arial" charset="0"/>
                <a:sym typeface="Times New Roman" pitchFamily="18" charset="0"/>
              </a:rPr>
              <a:t>Los renovadores certificados pueden recoger muestras de cáscaras de pintura de los componentes afectados por la renovación en lugar de utilizar kits de prueba para analizar la pintura. Las muestras deben ser enviadas para su análisis a una entidad reconocida por el Programa </a:t>
            </a:r>
            <a:r>
              <a:rPr lang="es-US" sz="1000" smtClean="0"/>
              <a:t>Nacional de Acreditación de Laboratorios sobre Plomo (NLLAP).</a:t>
            </a:r>
          </a:p>
          <a:p>
            <a:pPr>
              <a:spcBef>
                <a:spcPct val="10000"/>
              </a:spcBef>
              <a:tabLst>
                <a:tab pos="285750" algn="l"/>
              </a:tabLst>
            </a:pPr>
            <a:endParaRPr lang="es-US" sz="1000" smtClean="0">
              <a:solidFill>
                <a:srgbClr val="000000"/>
              </a:solidFill>
              <a:cs typeface="Arial" charset="0"/>
              <a:sym typeface="Times New Roman" pitchFamily="18" charset="0"/>
            </a:endParaRPr>
          </a:p>
          <a:p>
            <a:pPr>
              <a:spcBef>
                <a:spcPct val="10000"/>
              </a:spcBef>
              <a:tabLst>
                <a:tab pos="285750" algn="l"/>
              </a:tabLst>
            </a:pPr>
            <a:r>
              <a:rPr lang="es-US" sz="1000" smtClean="0">
                <a:solidFill>
                  <a:srgbClr val="000000"/>
                </a:solidFill>
                <a:cs typeface="Arial" charset="0"/>
                <a:sym typeface="Times New Roman" pitchFamily="18" charset="0"/>
              </a:rPr>
              <a:t>Prepare informes para los clientes y conserve registros de forma similar según lo detallado para los resultados del kit de pruebas. Envíe un informe en un plazo máximo de 30 días a la persona que contrata el trabajo, ubicaciones específicas detalladas donde se realizó el muestreo, dimensiones y resultados relacionados. Conserve durante 3 años las copias de los resultados del laboratorio y del informe para el cliente.</a:t>
            </a:r>
            <a:r>
              <a:rPr lang="en-US" sz="1000" smtClean="0">
                <a:solidFill>
                  <a:srgbClr val="000000"/>
                </a:solidFill>
                <a:cs typeface="Arial" charset="0"/>
                <a:sym typeface="Times New Roman" pitchFamily="18" charset="0"/>
              </a:rPr>
              <a:t> </a:t>
            </a:r>
          </a:p>
        </p:txBody>
      </p:sp>
      <p:sp>
        <p:nvSpPr>
          <p:cNvPr id="18437" name="Rectangle 2"/>
          <p:cNvSpPr>
            <a:spLocks noGrp="1" noChangeArrowheads="1"/>
          </p:cNvSpPr>
          <p:nvPr>
            <p:ph type="hdr" sz="quarter"/>
          </p:nvPr>
        </p:nvSpPr>
        <p:spPr>
          <a:xfrm>
            <a:off x="0" y="0"/>
            <a:ext cx="7010400" cy="609600"/>
          </a:xfrm>
          <a:noFill/>
        </p:spPr>
        <p:txBody>
          <a:bodyPr/>
          <a:lstStyle/>
          <a:p>
            <a:endParaRPr lang="en-US" smtClean="0">
              <a:solidFill>
                <a:srgbClr val="000000"/>
              </a:solidFill>
            </a:endParaRPr>
          </a:p>
          <a:p>
            <a:r>
              <a:rPr lang="es-ES_tradnl" smtClean="0">
                <a:solidFill>
                  <a:srgbClr val="000000"/>
                </a:solidFill>
              </a:rPr>
              <a:t>Prácticas seguras para trabajar con el plomo</a:t>
            </a:r>
            <a:r>
              <a:rPr lang="en-US" smtClean="0">
                <a:solidFill>
                  <a:srgbClr val="000000"/>
                </a:solidFill>
              </a:rPr>
              <a:t> en labores de renovación, reparación y pintura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p:cNvSpPr>
            <a:spLocks noGrp="1" noChangeArrowheads="1"/>
          </p:cNvSpPr>
          <p:nvPr>
            <p:ph type="dt" sz="quarter" idx="1"/>
          </p:nvPr>
        </p:nvSpPr>
        <p:spPr>
          <a:xfrm>
            <a:off x="2743200" y="8534400"/>
            <a:ext cx="1533525" cy="442913"/>
          </a:xfrm>
          <a:noFill/>
        </p:spPr>
        <p:txBody>
          <a:bodyPr/>
          <a:lstStyle/>
          <a:p>
            <a:r>
              <a:rPr lang="en-US" smtClean="0"/>
              <a:t>Octubre de 2011</a:t>
            </a: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733425" y="4427538"/>
            <a:ext cx="5322888" cy="4179887"/>
          </a:xfrm>
          <a:noFill/>
          <a:ln/>
        </p:spPr>
        <p:txBody>
          <a:bodyPr/>
          <a:lstStyle/>
          <a:p>
            <a:pPr>
              <a:spcBef>
                <a:spcPct val="10000"/>
              </a:spcBef>
              <a:tabLst>
                <a:tab pos="0" algn="l"/>
              </a:tabLst>
            </a:pPr>
            <a:r>
              <a:rPr lang="es-US" sz="1000" smtClean="0">
                <a:solidFill>
                  <a:srgbClr val="000000"/>
                </a:solidFill>
                <a:cs typeface="Arial" charset="0"/>
                <a:sym typeface="Times New Roman" pitchFamily="18" charset="0"/>
              </a:rPr>
              <a:t>Documentación de la información del proyecto (</a:t>
            </a:r>
            <a:r>
              <a:rPr lang="es-US" sz="1000" smtClean="0">
                <a:cs typeface="Times New Roman" pitchFamily="18" charset="0"/>
                <a:sym typeface="Times New Roman" pitchFamily="18" charset="0"/>
              </a:rPr>
              <a:t>cumplimiento de los requisitos de capacitación de renovación, certificación y prácticas de trabajo). Esto se puede realizar al completar el formulario de muestra titulado </a:t>
            </a:r>
            <a:r>
              <a:rPr lang="en-US" sz="1000" smtClean="0">
                <a:cs typeface="Times New Roman" pitchFamily="18" charset="0"/>
                <a:sym typeface="Times New Roman" pitchFamily="18" charset="0"/>
              </a:rPr>
              <a:t>“</a:t>
            </a:r>
            <a:r>
              <a:rPr lang="es-ES" sz="1000" smtClean="0"/>
              <a:t>Lista de comprobacíón de la gestión de registros para la renovación de muestras” o un formulario similar.</a:t>
            </a:r>
          </a:p>
          <a:p>
            <a:pPr>
              <a:spcBef>
                <a:spcPct val="10000"/>
              </a:spcBef>
              <a:tabLst>
                <a:tab pos="0" algn="l"/>
              </a:tabLst>
            </a:pPr>
            <a:endParaRPr lang="es-ES" sz="1000" smtClean="0">
              <a:cs typeface="Times New Roman" pitchFamily="18" charset="0"/>
              <a:sym typeface="Times New Roman" pitchFamily="18" charset="0"/>
            </a:endParaRPr>
          </a:p>
          <a:p>
            <a:pPr>
              <a:spcBef>
                <a:spcPct val="10000"/>
              </a:spcBef>
              <a:tabLst>
                <a:tab pos="0" algn="l"/>
              </a:tabLst>
            </a:pPr>
            <a:r>
              <a:rPr lang="es-US" sz="1000" smtClean="0">
                <a:cs typeface="Times New Roman" pitchFamily="18" charset="0"/>
                <a:sym typeface="Times New Roman" pitchFamily="18" charset="0"/>
              </a:rPr>
              <a:t>La documentación de la información del proyecto también debe ser distribuida a las siguientes personas cuando se entregue la factura final o en un plazo máximo de 30 días a partir de la finalización del proyecto, lo que suceda antes:</a:t>
            </a:r>
          </a:p>
          <a:p>
            <a:pPr>
              <a:spcBef>
                <a:spcPct val="10000"/>
              </a:spcBef>
              <a:tabLst>
                <a:tab pos="0" algn="l"/>
              </a:tabLst>
            </a:pPr>
            <a:endParaRPr lang="es-US" sz="1000" smtClean="0">
              <a:cs typeface="Times New Roman" pitchFamily="18" charset="0"/>
              <a:sym typeface="Times New Roman" pitchFamily="18" charset="0"/>
            </a:endParaRPr>
          </a:p>
          <a:p>
            <a:pPr>
              <a:spcBef>
                <a:spcPct val="10000"/>
              </a:spcBef>
              <a:buFontTx/>
              <a:buChar char="•"/>
              <a:tabLst>
                <a:tab pos="0" algn="l"/>
              </a:tabLst>
            </a:pPr>
            <a:r>
              <a:rPr lang="es-US" sz="1000" smtClean="0">
                <a:cs typeface="Times New Roman" pitchFamily="18" charset="0"/>
                <a:sym typeface="Times New Roman" pitchFamily="18" charset="0"/>
              </a:rPr>
              <a:t>Al propietario del edificio; y, si fuera diferente,</a:t>
            </a:r>
          </a:p>
          <a:p>
            <a:pPr>
              <a:spcBef>
                <a:spcPct val="10000"/>
              </a:spcBef>
              <a:buFontTx/>
              <a:buChar char="•"/>
              <a:tabLst>
                <a:tab pos="0" algn="l"/>
              </a:tabLst>
            </a:pPr>
            <a:r>
              <a:rPr lang="es-US" sz="1000" smtClean="0">
                <a:cs typeface="Times New Roman" pitchFamily="18" charset="0"/>
                <a:sym typeface="Times New Roman" pitchFamily="18" charset="0"/>
              </a:rPr>
              <a:t>A un ocupante adulto, o a un adulto representante de la instalación ocupada por niños. </a:t>
            </a:r>
            <a:endParaRPr lang="es-US" sz="1000" smtClean="0">
              <a:solidFill>
                <a:srgbClr val="000000"/>
              </a:solidFill>
              <a:cs typeface="Arial" charset="0"/>
              <a:sym typeface="Times New Roman" pitchFamily="18" charset="0"/>
            </a:endParaRPr>
          </a:p>
          <a:p>
            <a:pPr>
              <a:spcBef>
                <a:spcPct val="10000"/>
              </a:spcBef>
              <a:tabLst>
                <a:tab pos="0" algn="l"/>
              </a:tabLst>
            </a:pPr>
            <a:endParaRPr lang="en-US" sz="1000" b="1" smtClean="0">
              <a:solidFill>
                <a:srgbClr val="000000"/>
              </a:solidFill>
              <a:cs typeface="Arial" charset="0"/>
              <a:sym typeface="Times New Roman" pitchFamily="18" charset="0"/>
            </a:endParaRPr>
          </a:p>
          <a:p>
            <a:pPr>
              <a:spcBef>
                <a:spcPct val="10000"/>
              </a:spcBef>
              <a:tabLst>
                <a:tab pos="0" algn="l"/>
              </a:tabLst>
            </a:pPr>
            <a:r>
              <a:rPr lang="es-US" sz="1000" smtClean="0">
                <a:cs typeface="Times New Roman" pitchFamily="18" charset="0"/>
                <a:sym typeface="Times New Roman" pitchFamily="18" charset="0"/>
              </a:rPr>
              <a:t>Si se realiza un muestreo de aprobación de polvo, la empresa debe proporcionar, cuando se entregue la factura final por la renovación o en un plazo máximo de 30 días a partir de la finalización de la renovación, lo que suceda antes, una copia del informe de muestreo de polvo a las siguientes personas:</a:t>
            </a:r>
          </a:p>
          <a:p>
            <a:pPr>
              <a:spcBef>
                <a:spcPct val="10000"/>
              </a:spcBef>
              <a:tabLst>
                <a:tab pos="0" algn="l"/>
              </a:tabLst>
            </a:pPr>
            <a:endParaRPr lang="es-US" sz="1000" smtClean="0">
              <a:cs typeface="Times New Roman" pitchFamily="18" charset="0"/>
              <a:sym typeface="Times New Roman" pitchFamily="18" charset="0"/>
            </a:endParaRPr>
          </a:p>
          <a:p>
            <a:pPr>
              <a:spcBef>
                <a:spcPct val="10000"/>
              </a:spcBef>
              <a:buFontTx/>
              <a:buChar char="•"/>
              <a:tabLst>
                <a:tab pos="0" algn="l"/>
              </a:tabLst>
            </a:pPr>
            <a:r>
              <a:rPr lang="es-US" sz="1000" smtClean="0">
                <a:cs typeface="Times New Roman" pitchFamily="18" charset="0"/>
                <a:sym typeface="Times New Roman" pitchFamily="18" charset="0"/>
              </a:rPr>
              <a:t>Al propietario del edificio; y, si fuera diferente,</a:t>
            </a:r>
          </a:p>
          <a:p>
            <a:pPr>
              <a:spcBef>
                <a:spcPct val="10000"/>
              </a:spcBef>
              <a:buFontTx/>
              <a:buChar char="•"/>
              <a:tabLst>
                <a:tab pos="0" algn="l"/>
              </a:tabLst>
            </a:pPr>
            <a:r>
              <a:rPr lang="es-US" sz="1000" smtClean="0">
                <a:cs typeface="Times New Roman" pitchFamily="18" charset="0"/>
                <a:sym typeface="Times New Roman" pitchFamily="18" charset="0"/>
              </a:rPr>
              <a:t>A un ocupante adulto, o a un adulto representante de la instalación ocupada por niños. </a:t>
            </a:r>
            <a:endParaRPr lang="es-US" sz="1000" smtClean="0">
              <a:solidFill>
                <a:srgbClr val="000000"/>
              </a:solidFill>
              <a:cs typeface="Arial" charset="0"/>
              <a:sym typeface="Times New Roman" pitchFamily="18" charset="0"/>
            </a:endParaRPr>
          </a:p>
          <a:p>
            <a:pPr>
              <a:spcBef>
                <a:spcPct val="10000"/>
              </a:spcBef>
              <a:tabLst>
                <a:tab pos="0" algn="l"/>
              </a:tabLst>
            </a:pPr>
            <a:endParaRPr lang="en-US" sz="1000" b="1" smtClean="0">
              <a:solidFill>
                <a:srgbClr val="000000"/>
              </a:solidFill>
              <a:cs typeface="Arial" charset="0"/>
              <a:sym typeface="Times New Roman" pitchFamily="18" charset="0"/>
            </a:endParaRPr>
          </a:p>
          <a:p>
            <a:pPr>
              <a:spcBef>
                <a:spcPct val="10000"/>
              </a:spcBef>
              <a:tabLst>
                <a:tab pos="0" algn="l"/>
              </a:tabLst>
            </a:pPr>
            <a:r>
              <a:rPr lang="en-US" sz="1000" smtClean="0">
                <a:solidFill>
                  <a:srgbClr val="000000"/>
                </a:solidFill>
                <a:cs typeface="Arial" charset="0"/>
                <a:sym typeface="Times New Roman" pitchFamily="18" charset="0"/>
              </a:rPr>
              <a:t>Nota: </a:t>
            </a:r>
            <a:r>
              <a:rPr lang="es-US" sz="1000" smtClean="0">
                <a:solidFill>
                  <a:srgbClr val="000000"/>
                </a:solidFill>
                <a:cs typeface="Arial" charset="0"/>
                <a:sym typeface="Times New Roman" pitchFamily="18" charset="0"/>
              </a:rPr>
              <a:t>cuando el trabajo se realiza en áreas comunes de viviendas múltiples, las empresas deben publicar la información del proyecto y los informes de muestreo de polvo y dar a conocer cómo los ocupantes de las viviendas renovadas que estén interesados pueden obtener una copia del informe. Esta información debe ser publicada en un lugares que puedan ser vistos por todos los ocupantes afectados</a:t>
            </a:r>
            <a:r>
              <a:rPr lang="en-US" sz="1000" smtClean="0">
                <a:solidFill>
                  <a:srgbClr val="000000"/>
                </a:solidFill>
                <a:cs typeface="Arial" charset="0"/>
                <a:sym typeface="Times New Roman" pitchFamily="18" charset="0"/>
              </a:rPr>
              <a:t>.</a:t>
            </a:r>
          </a:p>
          <a:p>
            <a:pPr>
              <a:lnSpc>
                <a:spcPct val="90000"/>
              </a:lnSpc>
              <a:tabLst>
                <a:tab pos="0" algn="l"/>
              </a:tabLst>
            </a:pPr>
            <a:endParaRPr lang="en-US" sz="2000" smtClean="0">
              <a:cs typeface="Times New Roman" pitchFamily="18" charset="0"/>
              <a:sym typeface="Times New Roman" pitchFamily="18" charset="0"/>
            </a:endParaRPr>
          </a:p>
          <a:p>
            <a:pPr marL="114300" lvl="1" indent="0">
              <a:spcBef>
                <a:spcPct val="10000"/>
              </a:spcBef>
              <a:buFontTx/>
              <a:buNone/>
              <a:tabLst>
                <a:tab pos="0" algn="l"/>
              </a:tabLst>
            </a:pPr>
            <a:endParaRPr lang="en-US" sz="1000" smtClean="0">
              <a:solidFill>
                <a:srgbClr val="000000"/>
              </a:solidFill>
              <a:cs typeface="Times New Roman" pitchFamily="18" charset="0"/>
              <a:sym typeface="Times New Roman" pitchFamily="18" charset="0"/>
            </a:endParaRPr>
          </a:p>
        </p:txBody>
      </p:sp>
      <p:sp>
        <p:nvSpPr>
          <p:cNvPr id="19461" name="Rectangle 2"/>
          <p:cNvSpPr>
            <a:spLocks noGrp="1" noChangeArrowheads="1"/>
          </p:cNvSpPr>
          <p:nvPr>
            <p:ph type="hdr" sz="quarter"/>
          </p:nvPr>
        </p:nvSpPr>
        <p:spPr>
          <a:xfrm>
            <a:off x="0" y="0"/>
            <a:ext cx="7010400" cy="609600"/>
          </a:xfrm>
          <a:noFill/>
        </p:spPr>
        <p:txBody>
          <a:bodyPr/>
          <a:lstStyle/>
          <a:p>
            <a:endParaRPr lang="en-US" smtClean="0"/>
          </a:p>
          <a:p>
            <a:r>
              <a:rPr lang="es-ES_tradnl" smtClean="0"/>
              <a:t>Prácticas seguras para trabajar con el plomo</a:t>
            </a:r>
            <a:r>
              <a:rPr lang="en-US" smtClean="0"/>
              <a:t> en labores de renovación, reparación y pintura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8"/>
          <p:cNvSpPr>
            <a:spLocks noGrp="1" noChangeArrowheads="1"/>
          </p:cNvSpPr>
          <p:nvPr>
            <p:ph type="dt" sz="quarter" idx="1"/>
          </p:nvPr>
        </p:nvSpPr>
        <p:spPr>
          <a:xfrm>
            <a:off x="2895600" y="8382000"/>
            <a:ext cx="1533525" cy="442913"/>
          </a:xfrm>
          <a:noFill/>
        </p:spPr>
        <p:txBody>
          <a:bodyPr/>
          <a:lstStyle/>
          <a:p>
            <a:r>
              <a:rPr lang="en-US" smtClean="0"/>
              <a:t>Octubre de 2011</a:t>
            </a:r>
          </a:p>
        </p:txBody>
      </p:sp>
      <p:sp>
        <p:nvSpPr>
          <p:cNvPr id="20483" name="Rectangle 2"/>
          <p:cNvSpPr>
            <a:spLocks noGrp="1" noRot="1" noChangeAspect="1" noChangeArrowheads="1" noTextEdit="1"/>
          </p:cNvSpPr>
          <p:nvPr>
            <p:ph type="sldImg"/>
          </p:nvPr>
        </p:nvSpPr>
        <p:spPr>
          <a:ln/>
        </p:spPr>
      </p:sp>
      <p:sp>
        <p:nvSpPr>
          <p:cNvPr id="20484" name="Rectangle 2"/>
          <p:cNvSpPr>
            <a:spLocks noGrp="1" noChangeArrowheads="1"/>
          </p:cNvSpPr>
          <p:nvPr>
            <p:ph type="hdr" sz="quarter"/>
          </p:nvPr>
        </p:nvSpPr>
        <p:spPr>
          <a:xfrm>
            <a:off x="0" y="0"/>
            <a:ext cx="7010400" cy="609600"/>
          </a:xfrm>
          <a:noFill/>
        </p:spPr>
        <p:txBody>
          <a:bodyPr/>
          <a:lstStyle/>
          <a:p>
            <a:endParaRPr lang="en-US" smtClean="0"/>
          </a:p>
          <a:p>
            <a:r>
              <a:rPr lang="es-ES_tradnl" smtClean="0"/>
              <a:t>Prácticas seguras para trabajar con el plomo</a:t>
            </a:r>
            <a:r>
              <a:rPr lang="en-US" smtClean="0"/>
              <a:t> en labores de renovación, reparación y pintura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s-E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7-</a:t>
            </a:r>
            <a:fld id="{2DAD8776-B9F6-46F9-BA73-D05FE9AFE1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7-</a:t>
            </a:r>
            <a:fld id="{D667EF07-69BA-44B9-BB6B-CDD8F9BD153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114550" cy="5791200"/>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304800" y="304800"/>
            <a:ext cx="61912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7-</a:t>
            </a:r>
            <a:fld id="{E2A8EC3B-BE80-4C10-AFBD-76E6F7A59C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7-</a:t>
            </a:r>
            <a:fld id="{F05CF872-F08D-4253-8F7D-7708698810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7-</a:t>
            </a:r>
            <a:fld id="{9EFBFE6A-8536-45B8-83BC-0FB52A11C3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3048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101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7-</a:t>
            </a:r>
            <a:fld id="{85E7C0EC-B9DD-4ED6-B7EF-9ED363047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7-</a:t>
            </a:r>
            <a:fld id="{53E52471-885C-4750-A0B0-7F89CB9EF5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7-</a:t>
            </a:r>
            <a:fld id="{7173EBF1-8014-4931-AB81-209162F1DF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7-</a:t>
            </a:r>
            <a:fld id="{16206640-4F86-4340-AE75-C439362339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7-</a:t>
            </a:r>
            <a:fld id="{8471E729-4623-408F-9507-092EB1E979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Repaso preliminar 1 – No cite ni haga referencias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7-</a:t>
            </a:r>
            <a:fld id="{26C332DB-A06D-4C42-BD7F-6D035DFE68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304800" y="3048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40 pt Arial Bold - Dark Blue</a:t>
            </a:r>
          </a:p>
        </p:txBody>
      </p:sp>
      <p:sp>
        <p:nvSpPr>
          <p:cNvPr id="1029" name="Rectangle 3"/>
          <p:cNvSpPr>
            <a:spLocks noGrp="1" noChangeArrowheads="1"/>
          </p:cNvSpPr>
          <p:nvPr>
            <p:ph type="body" idx="1"/>
          </p:nvPr>
        </p:nvSpPr>
        <p:spPr bwMode="auto">
          <a:xfrm>
            <a:off x="304800" y="1981200"/>
            <a:ext cx="8458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28 pt Arial Bold - Dark Blue</a:t>
            </a:r>
          </a:p>
          <a:p>
            <a:pPr lvl="1"/>
            <a:r>
              <a:rPr lang="en-US" smtClean="0"/>
              <a:t>24 pt Arial - Dark Blue</a:t>
            </a:r>
          </a:p>
          <a:p>
            <a:pPr lvl="2"/>
            <a:r>
              <a:rPr lang="en-US" smtClean="0"/>
              <a:t>20 pt Arial - Dark Blue</a:t>
            </a:r>
          </a:p>
          <a:p>
            <a:pPr lvl="3"/>
            <a:r>
              <a:rPr lang="en-US" smtClean="0"/>
              <a:t>20 pt Arial Dark Blue</a:t>
            </a:r>
          </a:p>
        </p:txBody>
      </p:sp>
      <p:sp>
        <p:nvSpPr>
          <p:cNvPr id="2" name="Rectangle 4"/>
          <p:cNvSpPr>
            <a:spLocks noGrp="1" noChangeArrowheads="1"/>
          </p:cNvSpPr>
          <p:nvPr>
            <p:ph type="dt" sz="half" idx="2"/>
          </p:nvPr>
        </p:nvSpPr>
        <p:spPr bwMode="auto">
          <a:xfrm>
            <a:off x="304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60000"/>
              </a:lnSpc>
              <a:defRPr sz="1200">
                <a:solidFill>
                  <a:srgbClr val="000099"/>
                </a:solidFill>
                <a:latin typeface="+mn-lt"/>
              </a:defRPr>
            </a:lvl1pPr>
          </a:lstStyle>
          <a:p>
            <a:pPr>
              <a:defRPr/>
            </a:pPr>
            <a:r>
              <a:rPr lang="en-US"/>
              <a:t>Feb 09</a:t>
            </a:r>
          </a:p>
        </p:txBody>
      </p:sp>
      <p:sp>
        <p:nvSpPr>
          <p:cNvPr id="3"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70000"/>
              </a:lnSpc>
              <a:defRPr sz="1200">
                <a:solidFill>
                  <a:srgbClr val="000099"/>
                </a:solidFill>
                <a:latin typeface="+mn-lt"/>
              </a:defRPr>
            </a:lvl1pPr>
          </a:lstStyle>
          <a:p>
            <a:pPr>
              <a:defRPr/>
            </a:pPr>
            <a:r>
              <a:rPr lang="en-US"/>
              <a:t>Repaso preliminar 1 – No cite ni haga referencias</a:t>
            </a:r>
          </a:p>
        </p:txBody>
      </p:sp>
      <p:sp>
        <p:nvSpPr>
          <p:cNvPr id="1030" name="Rectangle 6"/>
          <p:cNvSpPr>
            <a:spLocks noGrp="1" noChangeArrowheads="1"/>
          </p:cNvSpPr>
          <p:nvPr>
            <p:ph type="sldNum" sz="quarter" idx="4"/>
          </p:nvPr>
        </p:nvSpPr>
        <p:spPr bwMode="auto">
          <a:xfrm>
            <a:off x="6858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70000"/>
              </a:lnSpc>
              <a:defRPr sz="1200">
                <a:solidFill>
                  <a:srgbClr val="000099"/>
                </a:solidFill>
                <a:latin typeface="+mn-lt"/>
              </a:defRPr>
            </a:lvl1pPr>
          </a:lstStyle>
          <a:p>
            <a:pPr>
              <a:defRPr/>
            </a:pPr>
            <a:r>
              <a:rPr lang="en-US"/>
              <a:t>7-</a:t>
            </a:r>
            <a:fld id="{B948EEC1-708B-4C8E-9DAC-7E2A6C505ADB}" type="slidenum">
              <a:rPr lang="en-US"/>
              <a:pPr>
                <a:defRPr/>
              </a:pPr>
              <a:t>‹#›</a:t>
            </a:fld>
            <a:endParaRPr lang="en-US"/>
          </a:p>
        </p:txBody>
      </p:sp>
      <p:sp>
        <p:nvSpPr>
          <p:cNvPr id="1031" name="Line 7"/>
          <p:cNvSpPr>
            <a:spLocks noChangeShapeType="1"/>
          </p:cNvSpPr>
          <p:nvPr/>
        </p:nvSpPr>
        <p:spPr bwMode="auto">
          <a:xfrm>
            <a:off x="304800" y="1676400"/>
            <a:ext cx="8458200" cy="0"/>
          </a:xfrm>
          <a:prstGeom prst="line">
            <a:avLst/>
          </a:prstGeom>
          <a:noFill/>
          <a:ln w="38100">
            <a:solidFill>
              <a:srgbClr val="000099"/>
            </a:solidFill>
            <a:round/>
            <a:headEnd/>
            <a:tailEnd/>
          </a:ln>
        </p:spPr>
        <p:txBody>
          <a:bodyPr wrap="none" anchor="ctr"/>
          <a:lstStyle/>
          <a:p>
            <a:pPr>
              <a:defRPr/>
            </a:pPr>
            <a:endParaRPr lang="de-DE"/>
          </a:p>
        </p:txBody>
      </p:sp>
      <p:pic>
        <p:nvPicPr>
          <p:cNvPr id="1034" name="Picture 9" descr="HUD-seal-color 300 DPI"/>
          <p:cNvPicPr>
            <a:picLocks noChangeAspect="1" noChangeArrowheads="1"/>
          </p:cNvPicPr>
          <p:nvPr userDrawn="1"/>
        </p:nvPicPr>
        <p:blipFill>
          <a:blip r:embed="rId14" cstate="print"/>
          <a:srcRect/>
          <a:stretch>
            <a:fillRect/>
          </a:stretch>
        </p:blipFill>
        <p:spPr bwMode="auto">
          <a:xfrm>
            <a:off x="8153400" y="5715000"/>
            <a:ext cx="762000" cy="736600"/>
          </a:xfrm>
          <a:prstGeom prst="rect">
            <a:avLst/>
          </a:prstGeom>
          <a:noFill/>
          <a:ln w="9525">
            <a:noFill/>
            <a:miter lim="800000"/>
            <a:headEnd/>
            <a:tailEnd/>
          </a:ln>
        </p:spPr>
      </p:pic>
      <p:graphicFrame>
        <p:nvGraphicFramePr>
          <p:cNvPr id="1026" name="Object 12"/>
          <p:cNvGraphicFramePr>
            <a:graphicFrameLocks noChangeAspect="1"/>
          </p:cNvGraphicFramePr>
          <p:nvPr/>
        </p:nvGraphicFramePr>
        <p:xfrm>
          <a:off x="6477000" y="5751513"/>
          <a:ext cx="1562100" cy="735012"/>
        </p:xfrm>
        <a:graphic>
          <a:graphicData uri="http://schemas.openxmlformats.org/presentationml/2006/ole">
            <p:oleObj spid="_x0000_s1026" name="Photo Editor Photo" r:id="rId15" imgW="1638529" imgH="771429" progId="">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4000" b="1">
          <a:solidFill>
            <a:srgbClr val="000099"/>
          </a:solidFill>
          <a:latin typeface="+mj-lt"/>
          <a:ea typeface="+mj-ea"/>
          <a:cs typeface="+mj-cs"/>
        </a:defRPr>
      </a:lvl1pPr>
      <a:lvl2pPr algn="l" rtl="0" eaLnBrk="0" fontAlgn="base" hangingPunct="0">
        <a:spcBef>
          <a:spcPct val="0"/>
        </a:spcBef>
        <a:spcAft>
          <a:spcPct val="0"/>
        </a:spcAft>
        <a:defRPr sz="4000" b="1">
          <a:solidFill>
            <a:srgbClr val="000099"/>
          </a:solidFill>
          <a:latin typeface="Arial" charset="0"/>
        </a:defRPr>
      </a:lvl2pPr>
      <a:lvl3pPr algn="l" rtl="0" eaLnBrk="0" fontAlgn="base" hangingPunct="0">
        <a:spcBef>
          <a:spcPct val="0"/>
        </a:spcBef>
        <a:spcAft>
          <a:spcPct val="0"/>
        </a:spcAft>
        <a:defRPr sz="4000" b="1">
          <a:solidFill>
            <a:srgbClr val="000099"/>
          </a:solidFill>
          <a:latin typeface="Arial" charset="0"/>
        </a:defRPr>
      </a:lvl3pPr>
      <a:lvl4pPr algn="l" rtl="0" eaLnBrk="0" fontAlgn="base" hangingPunct="0">
        <a:spcBef>
          <a:spcPct val="0"/>
        </a:spcBef>
        <a:spcAft>
          <a:spcPct val="0"/>
        </a:spcAft>
        <a:defRPr sz="4000" b="1">
          <a:solidFill>
            <a:srgbClr val="000099"/>
          </a:solidFill>
          <a:latin typeface="Arial" charset="0"/>
        </a:defRPr>
      </a:lvl4pPr>
      <a:lvl5pPr algn="l" rtl="0" eaLnBrk="0" fontAlgn="base" hangingPunct="0">
        <a:spcBef>
          <a:spcPct val="0"/>
        </a:spcBef>
        <a:spcAft>
          <a:spcPct val="0"/>
        </a:spcAft>
        <a:defRPr sz="4000" b="1">
          <a:solidFill>
            <a:srgbClr val="000099"/>
          </a:solidFill>
          <a:latin typeface="Arial" charset="0"/>
        </a:defRPr>
      </a:lvl5pPr>
      <a:lvl6pPr marL="457200" algn="l" rtl="0" eaLnBrk="0" fontAlgn="base" hangingPunct="0">
        <a:spcBef>
          <a:spcPct val="0"/>
        </a:spcBef>
        <a:spcAft>
          <a:spcPct val="0"/>
        </a:spcAft>
        <a:defRPr sz="4000" b="1">
          <a:solidFill>
            <a:srgbClr val="000099"/>
          </a:solidFill>
          <a:latin typeface="Arial" charset="0"/>
        </a:defRPr>
      </a:lvl6pPr>
      <a:lvl7pPr marL="914400" algn="l" rtl="0" eaLnBrk="0" fontAlgn="base" hangingPunct="0">
        <a:spcBef>
          <a:spcPct val="0"/>
        </a:spcBef>
        <a:spcAft>
          <a:spcPct val="0"/>
        </a:spcAft>
        <a:defRPr sz="4000" b="1">
          <a:solidFill>
            <a:srgbClr val="000099"/>
          </a:solidFill>
          <a:latin typeface="Arial" charset="0"/>
        </a:defRPr>
      </a:lvl7pPr>
      <a:lvl8pPr marL="1371600" algn="l" rtl="0" eaLnBrk="0" fontAlgn="base" hangingPunct="0">
        <a:spcBef>
          <a:spcPct val="0"/>
        </a:spcBef>
        <a:spcAft>
          <a:spcPct val="0"/>
        </a:spcAft>
        <a:defRPr sz="4000" b="1">
          <a:solidFill>
            <a:srgbClr val="000099"/>
          </a:solidFill>
          <a:latin typeface="Arial" charset="0"/>
        </a:defRPr>
      </a:lvl8pPr>
      <a:lvl9pPr marL="1828800" algn="l" rtl="0" eaLnBrk="0" fontAlgn="base" hangingPunct="0">
        <a:spcBef>
          <a:spcPct val="0"/>
        </a:spcBef>
        <a:spcAft>
          <a:spcPct val="0"/>
        </a:spcAft>
        <a:defRPr sz="4000" b="1">
          <a:solidFill>
            <a:srgbClr val="000099"/>
          </a:solidFill>
          <a:latin typeface="Arial" charset="0"/>
        </a:defRPr>
      </a:lvl9pPr>
    </p:titleStyle>
    <p:bodyStyle>
      <a:lvl1pPr marL="342900" indent="-342900" algn="l" rtl="0" eaLnBrk="0" fontAlgn="base" hangingPunct="0">
        <a:spcBef>
          <a:spcPct val="20000"/>
        </a:spcBef>
        <a:spcAft>
          <a:spcPct val="0"/>
        </a:spcAft>
        <a:buSzPct val="95000"/>
        <a:buChar char="•"/>
        <a:defRPr sz="2800" b="1">
          <a:solidFill>
            <a:srgbClr val="000099"/>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99"/>
          </a:solidFill>
          <a:latin typeface="+mn-lt"/>
        </a:defRPr>
      </a:lvl2pPr>
      <a:lvl3pPr marL="1143000" indent="-228600" algn="l" rtl="0" eaLnBrk="0" fontAlgn="base" hangingPunct="0">
        <a:spcBef>
          <a:spcPct val="20000"/>
        </a:spcBef>
        <a:spcAft>
          <a:spcPct val="0"/>
        </a:spcAft>
        <a:buChar char="•"/>
        <a:defRPr sz="2000">
          <a:solidFill>
            <a:srgbClr val="000099"/>
          </a:solidFill>
          <a:latin typeface="+mn-lt"/>
        </a:defRPr>
      </a:lvl3pPr>
      <a:lvl4pPr marL="1600200" indent="-228600" algn="l" rtl="0" eaLnBrk="0" fontAlgn="base" hangingPunct="0">
        <a:spcBef>
          <a:spcPct val="20000"/>
        </a:spcBef>
        <a:spcAft>
          <a:spcPct val="0"/>
        </a:spcAft>
        <a:buChar char="•"/>
        <a:defRPr sz="2000">
          <a:solidFill>
            <a:srgbClr val="000099"/>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smtClean="0"/>
              <a:t>Octubre</a:t>
            </a:r>
            <a:r>
              <a:rPr lang="en-US" dirty="0" smtClean="0"/>
              <a:t> de 2011</a:t>
            </a:r>
            <a:endParaRPr lang="en-US" dirty="0"/>
          </a:p>
        </p:txBody>
      </p:sp>
      <p:sp>
        <p:nvSpPr>
          <p:cNvPr id="5" name="Slide Number Placeholder 5"/>
          <p:cNvSpPr>
            <a:spLocks noGrp="1"/>
          </p:cNvSpPr>
          <p:nvPr>
            <p:ph type="sldNum" sz="quarter" idx="12"/>
          </p:nvPr>
        </p:nvSpPr>
        <p:spPr/>
        <p:txBody>
          <a:bodyPr/>
          <a:lstStyle/>
          <a:p>
            <a:pPr>
              <a:defRPr/>
            </a:pPr>
            <a:r>
              <a:rPr lang="en-US" dirty="0"/>
              <a:t>7-</a:t>
            </a:r>
            <a:fld id="{6DB1CDDE-D172-4392-AC51-51C446C5814A}" type="slidenum">
              <a:rPr lang="en-US"/>
              <a:pPr>
                <a:defRPr/>
              </a:pPr>
              <a:t>1</a:t>
            </a:fld>
            <a:endParaRPr lang="en-US" dirty="0"/>
          </a:p>
        </p:txBody>
      </p:sp>
      <p:sp>
        <p:nvSpPr>
          <p:cNvPr id="2052" name="Rectangle 2"/>
          <p:cNvSpPr>
            <a:spLocks noGrp="1" noChangeArrowheads="1"/>
          </p:cNvSpPr>
          <p:nvPr>
            <p:ph type="title"/>
          </p:nvPr>
        </p:nvSpPr>
        <p:spPr/>
        <p:txBody>
          <a:bodyPr/>
          <a:lstStyle/>
          <a:p>
            <a:r>
              <a:rPr lang="en-US" sz="3600" smtClean="0">
                <a:cs typeface="Times New Roman" pitchFamily="18" charset="0"/>
                <a:sym typeface="Times New Roman" pitchFamily="18" charset="0"/>
              </a:rPr>
              <a:t>Módulo 7: Administración de registros</a:t>
            </a:r>
          </a:p>
        </p:txBody>
      </p:sp>
      <p:sp>
        <p:nvSpPr>
          <p:cNvPr id="2053" name="Rectangle 3"/>
          <p:cNvSpPr>
            <a:spLocks noGrp="1" noChangeArrowheads="1"/>
          </p:cNvSpPr>
          <p:nvPr>
            <p:ph type="body" idx="1"/>
          </p:nvPr>
        </p:nvSpPr>
        <p:spPr/>
        <p:txBody>
          <a:bodyPr/>
          <a:lstStyle/>
          <a:p>
            <a:pPr>
              <a:lnSpc>
                <a:spcPct val="90000"/>
              </a:lnSpc>
              <a:buFontTx/>
              <a:buNone/>
            </a:pPr>
            <a:r>
              <a:rPr lang="en-US" sz="3200" u="sng" smtClean="0">
                <a:cs typeface="Times New Roman" pitchFamily="18" charset="0"/>
                <a:sym typeface="Times New Roman" pitchFamily="18" charset="0"/>
              </a:rPr>
              <a:t>Descripción general:</a:t>
            </a:r>
            <a:r>
              <a:rPr lang="en-US" sz="3200" smtClean="0">
                <a:cs typeface="Times New Roman" pitchFamily="18" charset="0"/>
                <a:sym typeface="Times New Roman" pitchFamily="18" charset="0"/>
              </a:rPr>
              <a:t> </a:t>
            </a:r>
          </a:p>
          <a:p>
            <a:pPr>
              <a:lnSpc>
                <a:spcPct val="90000"/>
              </a:lnSpc>
              <a:buSzTx/>
            </a:pPr>
            <a:r>
              <a:rPr lang="en-US" sz="3200" smtClean="0">
                <a:cs typeface="Times New Roman" pitchFamily="18" charset="0"/>
                <a:sym typeface="Times New Roman" pitchFamily="18" charset="0"/>
              </a:rPr>
              <a:t>En esta sección obtendrá información acerca de los registros que se requieren para cada trabajo.</a:t>
            </a:r>
          </a:p>
          <a:p>
            <a:pPr>
              <a:lnSpc>
                <a:spcPct val="90000"/>
              </a:lnSpc>
              <a:buSzTx/>
            </a:pPr>
            <a:r>
              <a:rPr lang="en-US" sz="3200" smtClean="0">
                <a:cs typeface="Times New Roman" pitchFamily="18" charset="0"/>
                <a:sym typeface="Times New Roman" pitchFamily="18" charset="0"/>
              </a:rPr>
              <a:t>Los registros se deben conservar y poner a disposición de </a:t>
            </a:r>
            <a:r>
              <a:rPr lang="es-ES_tradnl" sz="3200" smtClean="0">
                <a:cs typeface="Times New Roman" pitchFamily="18" charset="0"/>
                <a:sym typeface="Times New Roman" pitchFamily="18" charset="0"/>
              </a:rPr>
              <a:t>la </a:t>
            </a:r>
            <a:r>
              <a:rPr lang="en-US" sz="3200" smtClean="0">
                <a:cs typeface="Times New Roman" pitchFamily="18" charset="0"/>
                <a:sym typeface="Times New Roman" pitchFamily="18" charset="0"/>
              </a:rPr>
              <a:t>EPA, cuando lo solicite, durante 3 años </a:t>
            </a:r>
            <a:r>
              <a:rPr lang="es-ES_tradnl" sz="3200" smtClean="0">
                <a:cs typeface="Times New Roman" pitchFamily="18" charset="0"/>
                <a:sym typeface="Times New Roman" pitchFamily="18" charset="0"/>
              </a:rPr>
              <a:t>después de </a:t>
            </a:r>
            <a:r>
              <a:rPr lang="en-US" sz="3200" smtClean="0">
                <a:cs typeface="Times New Roman" pitchFamily="18" charset="0"/>
                <a:sym typeface="Times New Roman" pitchFamily="18" charset="0"/>
              </a:rPr>
              <a:t> finaliza</a:t>
            </a:r>
            <a:r>
              <a:rPr lang="es-ES_tradnl" sz="3200" smtClean="0">
                <a:cs typeface="Times New Roman" pitchFamily="18" charset="0"/>
                <a:sym typeface="Times New Roman" pitchFamily="18" charset="0"/>
              </a:rPr>
              <a:t>r</a:t>
            </a:r>
            <a:r>
              <a:rPr lang="en-US" sz="3200" smtClean="0">
                <a:cs typeface="Times New Roman" pitchFamily="18" charset="0"/>
                <a:sym typeface="Times New Roman" pitchFamily="18" charset="0"/>
              </a:rPr>
              <a:t> la renovación.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5" name="Slide Number Placeholder 5"/>
          <p:cNvSpPr>
            <a:spLocks noGrp="1"/>
          </p:cNvSpPr>
          <p:nvPr>
            <p:ph type="sldNum" sz="quarter" idx="12"/>
          </p:nvPr>
        </p:nvSpPr>
        <p:spPr/>
        <p:txBody>
          <a:bodyPr/>
          <a:lstStyle/>
          <a:p>
            <a:pPr>
              <a:defRPr/>
            </a:pPr>
            <a:r>
              <a:rPr lang="en-US"/>
              <a:t>7-</a:t>
            </a:r>
            <a:fld id="{4AE05FC5-E4FD-4DB1-BF6A-7B4137E507AD}" type="slidenum">
              <a:rPr lang="en-US"/>
              <a:pPr>
                <a:defRPr/>
              </a:pPr>
              <a:t>2</a:t>
            </a:fld>
            <a:endParaRPr lang="en-US"/>
          </a:p>
        </p:txBody>
      </p:sp>
      <p:sp>
        <p:nvSpPr>
          <p:cNvPr id="3076" name="Rectangle 2"/>
          <p:cNvSpPr>
            <a:spLocks noGrp="1" noChangeArrowheads="1"/>
          </p:cNvSpPr>
          <p:nvPr>
            <p:ph type="title"/>
          </p:nvPr>
        </p:nvSpPr>
        <p:spPr/>
        <p:txBody>
          <a:bodyPr/>
          <a:lstStyle/>
          <a:p>
            <a:r>
              <a:rPr lang="en-US" sz="3600" smtClean="0">
                <a:cs typeface="Times New Roman" pitchFamily="18" charset="0"/>
                <a:sym typeface="Times New Roman" pitchFamily="18" charset="0"/>
              </a:rPr>
              <a:t>Registros del lugar de trabajo</a:t>
            </a:r>
          </a:p>
        </p:txBody>
      </p:sp>
      <p:sp>
        <p:nvSpPr>
          <p:cNvPr id="3077" name="Rectangle 3"/>
          <p:cNvSpPr>
            <a:spLocks noGrp="1" noChangeArrowheads="1"/>
          </p:cNvSpPr>
          <p:nvPr>
            <p:ph type="body" idx="1"/>
          </p:nvPr>
        </p:nvSpPr>
        <p:spPr>
          <a:xfrm>
            <a:off x="304800" y="1701800"/>
            <a:ext cx="8686800" cy="4267200"/>
          </a:xfrm>
        </p:spPr>
        <p:txBody>
          <a:bodyPr/>
          <a:lstStyle/>
          <a:p>
            <a:pPr>
              <a:lnSpc>
                <a:spcPct val="90000"/>
              </a:lnSpc>
            </a:pPr>
            <a:r>
              <a:rPr lang="en-US" sz="2400" smtClean="0"/>
              <a:t>Copias de los certificados </a:t>
            </a:r>
            <a:r>
              <a:rPr lang="es-ES_tradnl" sz="2400" smtClean="0"/>
              <a:t>inicial y más recientes de finalización del curso de los renovadores certificados </a:t>
            </a:r>
            <a:r>
              <a:rPr lang="en-US" sz="2400" smtClean="0">
                <a:cs typeface="Times New Roman" pitchFamily="18" charset="0"/>
                <a:sym typeface="Times New Roman" pitchFamily="18" charset="0"/>
              </a:rPr>
              <a:t>(se deben conservar en </a:t>
            </a:r>
            <a:r>
              <a:rPr lang="es-ES_tradnl" sz="2400" smtClean="0">
                <a:cs typeface="Times New Roman" pitchFamily="18" charset="0"/>
                <a:sym typeface="Times New Roman" pitchFamily="18" charset="0"/>
              </a:rPr>
              <a:t>la obra</a:t>
            </a:r>
            <a:r>
              <a:rPr lang="en-US" sz="2400" smtClean="0">
                <a:cs typeface="Times New Roman" pitchFamily="18" charset="0"/>
                <a:sym typeface="Times New Roman" pitchFamily="18" charset="0"/>
              </a:rPr>
              <a:t>).</a:t>
            </a:r>
          </a:p>
          <a:p>
            <a:pPr>
              <a:lnSpc>
                <a:spcPct val="90000"/>
              </a:lnSpc>
            </a:pPr>
            <a:r>
              <a:rPr lang="en-US" sz="2400" smtClean="0">
                <a:cs typeface="Times New Roman" pitchFamily="18" charset="0"/>
                <a:sym typeface="Times New Roman" pitchFamily="18" charset="0"/>
              </a:rPr>
              <a:t>Cuando se utiliza un </a:t>
            </a:r>
            <a:r>
              <a:rPr lang="es-ES_tradnl" sz="2400" smtClean="0">
                <a:cs typeface="Times New Roman" pitchFamily="18" charset="0"/>
                <a:sym typeface="Times New Roman" pitchFamily="18" charset="0"/>
              </a:rPr>
              <a:t>kit </a:t>
            </a:r>
            <a:r>
              <a:rPr lang="en-US" sz="2400" smtClean="0">
                <a:cs typeface="Times New Roman" pitchFamily="18" charset="0"/>
                <a:sym typeface="Times New Roman" pitchFamily="18" charset="0"/>
              </a:rPr>
              <a:t>de pruebas reconoci</a:t>
            </a:r>
            <a:r>
              <a:rPr lang="es-ES_tradnl" sz="2400" smtClean="0">
                <a:cs typeface="Times New Roman" pitchFamily="18" charset="0"/>
                <a:sym typeface="Times New Roman" pitchFamily="18" charset="0"/>
              </a:rPr>
              <a:t>do por </a:t>
            </a:r>
            <a:r>
              <a:rPr lang="en-US" sz="2400" smtClean="0">
                <a:cs typeface="Times New Roman" pitchFamily="18" charset="0"/>
                <a:sym typeface="Times New Roman" pitchFamily="18" charset="0"/>
              </a:rPr>
              <a:t>la Agencia de Protección Ambiental (EPA, por sus siglas en inglés), se pueden realizar pruebas </a:t>
            </a:r>
            <a:r>
              <a:rPr lang="es-ES_tradnl" sz="2400" smtClean="0">
                <a:cs typeface="Times New Roman" pitchFamily="18" charset="0"/>
                <a:sym typeface="Times New Roman" pitchFamily="18" charset="0"/>
              </a:rPr>
              <a:t>de</a:t>
            </a:r>
            <a:r>
              <a:rPr lang="en-US" sz="2400" smtClean="0">
                <a:cs typeface="Times New Roman" pitchFamily="18" charset="0"/>
                <a:sym typeface="Times New Roman" pitchFamily="18" charset="0"/>
              </a:rPr>
              <a:t> la pintura a base de plomo.</a:t>
            </a:r>
          </a:p>
          <a:p>
            <a:pPr>
              <a:lnSpc>
                <a:spcPct val="90000"/>
              </a:lnSpc>
            </a:pPr>
            <a:r>
              <a:rPr lang="en-US" sz="2400" smtClean="0">
                <a:cs typeface="Times New Roman" pitchFamily="18" charset="0"/>
                <a:sym typeface="Times New Roman" pitchFamily="18" charset="0"/>
              </a:rPr>
              <a:t>Resultados del laboratorio cuando el renovador certificado obtiene una muestra de cáscaras de pintura.</a:t>
            </a:r>
          </a:p>
          <a:p>
            <a:pPr>
              <a:lnSpc>
                <a:spcPct val="90000"/>
              </a:lnSpc>
            </a:pPr>
            <a:r>
              <a:rPr lang="en-US" sz="2400" smtClean="0">
                <a:cs typeface="Times New Roman" pitchFamily="18" charset="0"/>
                <a:sym typeface="Times New Roman" pitchFamily="18" charset="0"/>
              </a:rPr>
              <a:t>Comprobante de educación del propietario u ocupante </a:t>
            </a:r>
            <a:r>
              <a:rPr lang="es-ES_tradnl" sz="2400" smtClean="0">
                <a:cs typeface="Times New Roman" pitchFamily="18" charset="0"/>
                <a:sym typeface="Times New Roman" pitchFamily="18" charset="0"/>
              </a:rPr>
              <a:t>antes de</a:t>
            </a:r>
            <a:r>
              <a:rPr lang="en-US" sz="2400" smtClean="0">
                <a:cs typeface="Times New Roman" pitchFamily="18" charset="0"/>
                <a:sym typeface="Times New Roman" pitchFamily="18" charset="0"/>
              </a:rPr>
              <a:t> la renovación.</a:t>
            </a:r>
          </a:p>
          <a:p>
            <a:pPr>
              <a:lnSpc>
                <a:spcPct val="90000"/>
              </a:lnSpc>
            </a:pPr>
            <a:r>
              <a:rPr lang="en-US" sz="2400" smtClean="0">
                <a:cs typeface="Times New Roman" pitchFamily="18" charset="0"/>
                <a:sym typeface="Times New Roman" pitchFamily="18" charset="0"/>
              </a:rPr>
              <a:t>Documentación de capacitación del                           trabajador no certificado.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5" name="Slide Number Placeholder 5"/>
          <p:cNvSpPr>
            <a:spLocks noGrp="1"/>
          </p:cNvSpPr>
          <p:nvPr>
            <p:ph type="sldNum" sz="quarter" idx="12"/>
          </p:nvPr>
        </p:nvSpPr>
        <p:spPr/>
        <p:txBody>
          <a:bodyPr/>
          <a:lstStyle/>
          <a:p>
            <a:pPr>
              <a:defRPr/>
            </a:pPr>
            <a:r>
              <a:rPr lang="en-US"/>
              <a:t>7-</a:t>
            </a:r>
            <a:fld id="{BE9AC344-04A9-41F5-A248-2D09048C9180}" type="slidenum">
              <a:rPr lang="en-US"/>
              <a:pPr>
                <a:defRPr/>
              </a:pPr>
              <a:t>3</a:t>
            </a:fld>
            <a:endParaRPr lang="en-US"/>
          </a:p>
        </p:txBody>
      </p:sp>
      <p:sp>
        <p:nvSpPr>
          <p:cNvPr id="4100" name="Rectangle 2"/>
          <p:cNvSpPr>
            <a:spLocks noGrp="1" noChangeArrowheads="1"/>
          </p:cNvSpPr>
          <p:nvPr>
            <p:ph type="title"/>
          </p:nvPr>
        </p:nvSpPr>
        <p:spPr/>
        <p:txBody>
          <a:bodyPr/>
          <a:lstStyle/>
          <a:p>
            <a:r>
              <a:rPr lang="en-US" sz="3600" smtClean="0">
                <a:cs typeface="Times New Roman" pitchFamily="18" charset="0"/>
                <a:sym typeface="Times New Roman" pitchFamily="18" charset="0"/>
              </a:rPr>
              <a:t>Administración de registros: Registros educacionales previos a la renovación</a:t>
            </a:r>
          </a:p>
        </p:txBody>
      </p:sp>
      <p:sp>
        <p:nvSpPr>
          <p:cNvPr id="4101" name="Rectangle 3"/>
          <p:cNvSpPr>
            <a:spLocks noGrp="1" noChangeArrowheads="1"/>
          </p:cNvSpPr>
          <p:nvPr>
            <p:ph type="body" idx="1"/>
          </p:nvPr>
        </p:nvSpPr>
        <p:spPr>
          <a:xfrm>
            <a:off x="228600" y="1752600"/>
            <a:ext cx="8610600" cy="4572000"/>
          </a:xfrm>
        </p:spPr>
        <p:txBody>
          <a:bodyPr/>
          <a:lstStyle/>
          <a:p>
            <a:pPr marL="0" indent="0">
              <a:lnSpc>
                <a:spcPct val="80000"/>
              </a:lnSpc>
              <a:buFontTx/>
              <a:buNone/>
            </a:pPr>
            <a:r>
              <a:rPr lang="en-US" sz="1800" smtClean="0">
                <a:cs typeface="Times New Roman" pitchFamily="18" charset="0"/>
                <a:sym typeface="Times New Roman" pitchFamily="18" charset="0"/>
              </a:rPr>
              <a:t>En viviendas de interés - Unidades individuales:</a:t>
            </a:r>
          </a:p>
          <a:p>
            <a:pPr marL="349250" lvl="1" indent="-228600">
              <a:lnSpc>
                <a:spcPct val="80000"/>
              </a:lnSpc>
            </a:pPr>
            <a:r>
              <a:rPr lang="en-US" sz="1500" b="1" smtClean="0">
                <a:cs typeface="Times New Roman" pitchFamily="18" charset="0"/>
                <a:sym typeface="Times New Roman" pitchFamily="18" charset="0"/>
              </a:rPr>
              <a:t>Debe obtener un comprobante de recibo por escrito, por parte de un ocupante adulto o un comprobante de entrega/entrega insatisfactoria de </a:t>
            </a:r>
            <a:r>
              <a:rPr lang="en-US" sz="1500" b="1" i="1" smtClean="0">
                <a:cs typeface="Times New Roman" pitchFamily="18" charset="0"/>
                <a:sym typeface="Times New Roman" pitchFamily="18" charset="0"/>
              </a:rPr>
              <a:t>Renovar correctamente, </a:t>
            </a:r>
            <a:r>
              <a:rPr lang="en-US" sz="1500" b="1" u="sng" smtClean="0">
                <a:cs typeface="Times New Roman" pitchFamily="18" charset="0"/>
                <a:sym typeface="Times New Roman" pitchFamily="18" charset="0"/>
              </a:rPr>
              <a:t>o</a:t>
            </a:r>
            <a:r>
              <a:rPr lang="en-US" sz="1500" b="1" smtClean="0">
                <a:cs typeface="Times New Roman" pitchFamily="18" charset="0"/>
                <a:sym typeface="Times New Roman" pitchFamily="18" charset="0"/>
              </a:rPr>
              <a:t>:</a:t>
            </a:r>
          </a:p>
          <a:p>
            <a:pPr marL="349250" lvl="1" indent="-228600">
              <a:lnSpc>
                <a:spcPct val="80000"/>
              </a:lnSpc>
            </a:pPr>
            <a:r>
              <a:rPr lang="en-US" sz="1500" b="1" smtClean="0">
                <a:cs typeface="Times New Roman" pitchFamily="18" charset="0"/>
                <a:sym typeface="Times New Roman" pitchFamily="18" charset="0"/>
              </a:rPr>
              <a:t>Comprobante de recibo por escrito de </a:t>
            </a:r>
            <a:r>
              <a:rPr lang="en-US" sz="1500" b="1" i="1" smtClean="0">
                <a:cs typeface="Times New Roman" pitchFamily="18" charset="0"/>
                <a:sym typeface="Times New Roman" pitchFamily="18" charset="0"/>
              </a:rPr>
              <a:t>Renovar Correctamente</a:t>
            </a:r>
            <a:r>
              <a:rPr lang="en-US" sz="1500" b="1" smtClean="0">
                <a:cs typeface="Times New Roman" pitchFamily="18" charset="0"/>
                <a:sym typeface="Times New Roman" pitchFamily="18" charset="0"/>
              </a:rPr>
              <a:t> por parte del propietario o un comprobante de correo (si es por correo, envíelo 7 días antes de la renovación).</a:t>
            </a:r>
          </a:p>
          <a:p>
            <a:pPr marL="0" indent="0">
              <a:lnSpc>
                <a:spcPct val="80000"/>
              </a:lnSpc>
              <a:buFontTx/>
              <a:buNone/>
            </a:pPr>
            <a:r>
              <a:rPr lang="en-US" sz="1800" smtClean="0">
                <a:cs typeface="Times New Roman" pitchFamily="18" charset="0"/>
                <a:sym typeface="Times New Roman" pitchFamily="18" charset="0"/>
              </a:rPr>
              <a:t>En viviendas de interés - Áreas comunes (Dos opciones):</a:t>
            </a:r>
          </a:p>
          <a:p>
            <a:pPr marL="349250" lvl="1" indent="-228600">
              <a:lnSpc>
                <a:spcPct val="80000"/>
              </a:lnSpc>
            </a:pPr>
            <a:r>
              <a:rPr lang="en-US" sz="1500" b="1" smtClean="0">
                <a:cs typeface="Times New Roman" pitchFamily="18" charset="0"/>
                <a:sym typeface="Times New Roman" pitchFamily="18" charset="0"/>
              </a:rPr>
              <a:t>Proporcione notificaciones por escrito a cada unidad afectada y ponga a disposición un folleto de </a:t>
            </a:r>
            <a:r>
              <a:rPr lang="en-US" sz="1500" b="1" i="1" smtClean="0">
                <a:cs typeface="Times New Roman" pitchFamily="18" charset="0"/>
                <a:sym typeface="Times New Roman" pitchFamily="18" charset="0"/>
              </a:rPr>
              <a:t>Renovar Correctamente</a:t>
            </a:r>
            <a:r>
              <a:rPr lang="en-US" sz="1500" b="1" smtClean="0">
                <a:cs typeface="Times New Roman" pitchFamily="18" charset="0"/>
                <a:sym typeface="Times New Roman" pitchFamily="18" charset="0"/>
              </a:rPr>
              <a:t> en caso que lo soliciten; </a:t>
            </a:r>
            <a:r>
              <a:rPr lang="en-US" sz="1500" b="1" u="sng" smtClean="0">
                <a:cs typeface="Times New Roman" pitchFamily="18" charset="0"/>
                <a:sym typeface="Times New Roman" pitchFamily="18" charset="0"/>
              </a:rPr>
              <a:t>o</a:t>
            </a:r>
            <a:r>
              <a:rPr lang="en-US" sz="1500" b="1" smtClean="0">
                <a:cs typeface="Times New Roman" pitchFamily="18" charset="0"/>
                <a:sym typeface="Times New Roman" pitchFamily="18" charset="0"/>
              </a:rPr>
              <a:t>:</a:t>
            </a:r>
          </a:p>
          <a:p>
            <a:pPr marL="349250" lvl="1" indent="-228600">
              <a:lnSpc>
                <a:spcPct val="80000"/>
              </a:lnSpc>
            </a:pPr>
            <a:r>
              <a:rPr lang="en-US" sz="1500" b="1" smtClean="0">
                <a:cs typeface="Times New Roman" pitchFamily="18" charset="0"/>
                <a:sym typeface="Times New Roman" pitchFamily="18" charset="0"/>
              </a:rPr>
              <a:t>Conserve copias o fotografías de </a:t>
            </a:r>
            <a:r>
              <a:rPr lang="es-ES_tradnl" sz="1500" b="1" smtClean="0">
                <a:cs typeface="Times New Roman" pitchFamily="18" charset="0"/>
                <a:sym typeface="Times New Roman" pitchFamily="18" charset="0"/>
              </a:rPr>
              <a:t>los letreros</a:t>
            </a:r>
            <a:r>
              <a:rPr lang="en-US" sz="1500" b="1" smtClean="0">
                <a:cs typeface="Times New Roman" pitchFamily="18" charset="0"/>
                <a:sym typeface="Times New Roman" pitchFamily="18" charset="0"/>
              </a:rPr>
              <a:t> y anuncios que se instalen.</a:t>
            </a:r>
          </a:p>
          <a:p>
            <a:pPr marL="0" indent="0">
              <a:lnSpc>
                <a:spcPct val="80000"/>
              </a:lnSpc>
              <a:buFontTx/>
              <a:buNone/>
            </a:pPr>
            <a:r>
              <a:rPr lang="en-US" sz="1800" smtClean="0">
                <a:cs typeface="Times New Roman" pitchFamily="18" charset="0"/>
                <a:sym typeface="Times New Roman" pitchFamily="18" charset="0"/>
              </a:rPr>
              <a:t>En instalaciones habitadas por niños</a:t>
            </a:r>
          </a:p>
          <a:p>
            <a:pPr marL="349250" lvl="1" indent="-228600">
              <a:lnSpc>
                <a:spcPct val="80000"/>
              </a:lnSpc>
            </a:pPr>
            <a:r>
              <a:rPr lang="en-US" sz="1500" b="1" smtClean="0">
                <a:cs typeface="Times New Roman" pitchFamily="18" charset="0"/>
                <a:sym typeface="Times New Roman" pitchFamily="18" charset="0"/>
              </a:rPr>
              <a:t>Comprobante de recibo por escrito de </a:t>
            </a:r>
            <a:r>
              <a:rPr lang="en-US" sz="1500" b="1" i="1" smtClean="0">
                <a:cs typeface="Times New Roman" pitchFamily="18" charset="0"/>
                <a:sym typeface="Times New Roman" pitchFamily="18" charset="0"/>
              </a:rPr>
              <a:t>Renovar correctamente</a:t>
            </a:r>
            <a:r>
              <a:rPr lang="en-US" sz="1500" b="1" smtClean="0">
                <a:cs typeface="Times New Roman" pitchFamily="18" charset="0"/>
                <a:sym typeface="Times New Roman" pitchFamily="18" charset="0"/>
              </a:rPr>
              <a:t>, por parte del propietario o un comprobante de correo requer</a:t>
            </a:r>
            <a:r>
              <a:rPr lang="es-ES_tradnl" sz="1500" b="1" smtClean="0">
                <a:cs typeface="Times New Roman" pitchFamily="18" charset="0"/>
                <a:sym typeface="Times New Roman" pitchFamily="18" charset="0"/>
              </a:rPr>
              <a:t>ido</a:t>
            </a:r>
            <a:r>
              <a:rPr lang="en-US" sz="1500" b="1" smtClean="0">
                <a:cs typeface="Times New Roman" pitchFamily="18" charset="0"/>
                <a:sym typeface="Times New Roman" pitchFamily="18" charset="0"/>
              </a:rPr>
              <a:t> (si es por correo, envíelo 7 días antes de la renovación).</a:t>
            </a:r>
          </a:p>
          <a:p>
            <a:pPr marL="349250" lvl="1" indent="-228600">
              <a:lnSpc>
                <a:spcPct val="80000"/>
              </a:lnSpc>
            </a:pPr>
            <a:r>
              <a:rPr lang="en-US" sz="1500" b="1" smtClean="0">
                <a:cs typeface="Times New Roman" pitchFamily="18" charset="0"/>
                <a:sym typeface="Times New Roman" pitchFamily="18" charset="0"/>
              </a:rPr>
              <a:t>Conserve el comprobante de recibo por parte del propietario o un representante adulto, o certifique por escrito que </a:t>
            </a:r>
            <a:r>
              <a:rPr lang="es-ES_tradnl" sz="1500" b="1" smtClean="0">
                <a:cs typeface="Times New Roman" pitchFamily="18" charset="0"/>
                <a:sym typeface="Times New Roman" pitchFamily="18" charset="0"/>
              </a:rPr>
              <a:t>se entregó </a:t>
            </a:r>
            <a:r>
              <a:rPr lang="en-US" sz="1500" b="1" smtClean="0">
                <a:cs typeface="Times New Roman" pitchFamily="18" charset="0"/>
                <a:sym typeface="Times New Roman" pitchFamily="18" charset="0"/>
              </a:rPr>
              <a:t>el folleto </a:t>
            </a:r>
            <a:r>
              <a:rPr lang="en-US" sz="1500" b="1" i="1" smtClean="0">
                <a:cs typeface="Times New Roman" pitchFamily="18" charset="0"/>
                <a:sym typeface="Times New Roman" pitchFamily="18" charset="0"/>
              </a:rPr>
              <a:t>Renovar correctamente</a:t>
            </a:r>
            <a:r>
              <a:rPr lang="en-US" sz="1500" b="1" smtClean="0">
                <a:cs typeface="Times New Roman" pitchFamily="18" charset="0"/>
                <a:sym typeface="Times New Roman" pitchFamily="18" charset="0"/>
              </a:rPr>
              <a:t>se  a la instalación.</a:t>
            </a:r>
          </a:p>
          <a:p>
            <a:pPr marL="349250" lvl="1" indent="-228600">
              <a:lnSpc>
                <a:spcPct val="80000"/>
              </a:lnSpc>
            </a:pPr>
            <a:r>
              <a:rPr lang="en-US" sz="1500" b="1" smtClean="0">
                <a:cs typeface="Times New Roman" pitchFamily="18" charset="0"/>
                <a:sym typeface="Times New Roman" pitchFamily="18" charset="0"/>
              </a:rPr>
              <a:t>Conserve copias o fotografías de </a:t>
            </a:r>
            <a:r>
              <a:rPr lang="es-ES_tradnl" sz="1500" b="1" smtClean="0">
                <a:cs typeface="Times New Roman" pitchFamily="18" charset="0"/>
                <a:sym typeface="Times New Roman" pitchFamily="18" charset="0"/>
              </a:rPr>
              <a:t>los letreros</a:t>
            </a:r>
            <a:r>
              <a:rPr lang="en-US" sz="1500" b="1" smtClean="0">
                <a:cs typeface="Times New Roman" pitchFamily="18" charset="0"/>
                <a:sym typeface="Times New Roman" pitchFamily="18" charset="0"/>
              </a:rPr>
              <a:t> y anuncios que se instalen.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5" name="Slide Number Placeholder 5"/>
          <p:cNvSpPr>
            <a:spLocks noGrp="1"/>
          </p:cNvSpPr>
          <p:nvPr>
            <p:ph type="sldNum" sz="quarter" idx="12"/>
          </p:nvPr>
        </p:nvSpPr>
        <p:spPr/>
        <p:txBody>
          <a:bodyPr/>
          <a:lstStyle/>
          <a:p>
            <a:pPr>
              <a:defRPr/>
            </a:pPr>
            <a:r>
              <a:rPr lang="en-US"/>
              <a:t>7-</a:t>
            </a:r>
            <a:fld id="{4DB3DF3D-E956-44A7-B5DE-380ADCDD67ED}" type="slidenum">
              <a:rPr lang="en-US"/>
              <a:pPr>
                <a:defRPr/>
              </a:pPr>
              <a:t>4</a:t>
            </a:fld>
            <a:endParaRPr lang="en-US"/>
          </a:p>
        </p:txBody>
      </p:sp>
      <p:sp>
        <p:nvSpPr>
          <p:cNvPr id="5124" name="Rectangle 2"/>
          <p:cNvSpPr>
            <a:spLocks noGrp="1" noChangeArrowheads="1"/>
          </p:cNvSpPr>
          <p:nvPr>
            <p:ph type="title"/>
          </p:nvPr>
        </p:nvSpPr>
        <p:spPr/>
        <p:txBody>
          <a:bodyPr/>
          <a:lstStyle/>
          <a:p>
            <a:r>
              <a:rPr lang="en-US" sz="3600" smtClean="0">
                <a:cs typeface="Times New Roman" pitchFamily="18" charset="0"/>
                <a:sym typeface="Times New Roman" pitchFamily="18" charset="0"/>
              </a:rPr>
              <a:t>Confirmación de muestra del recibo de </a:t>
            </a:r>
            <a:r>
              <a:rPr lang="en-US" sz="3600" i="1" smtClean="0">
                <a:cs typeface="Times New Roman" pitchFamily="18" charset="0"/>
                <a:sym typeface="Times New Roman" pitchFamily="18" charset="0"/>
              </a:rPr>
              <a:t>Renovar correctamente</a:t>
            </a:r>
          </a:p>
        </p:txBody>
      </p:sp>
      <p:sp>
        <p:nvSpPr>
          <p:cNvPr id="5125" name="Rectangle 3"/>
          <p:cNvSpPr>
            <a:spLocks noGrp="1" noChangeArrowheads="1"/>
          </p:cNvSpPr>
          <p:nvPr>
            <p:ph type="body" idx="1"/>
          </p:nvPr>
        </p:nvSpPr>
        <p:spPr>
          <a:xfrm>
            <a:off x="228600" y="1828800"/>
            <a:ext cx="8763000" cy="4572000"/>
          </a:xfrm>
        </p:spPr>
        <p:txBody>
          <a:bodyPr/>
          <a:lstStyle/>
          <a:p>
            <a:pPr marL="457200" lvl="1" indent="-336550">
              <a:lnSpc>
                <a:spcPct val="90000"/>
              </a:lnSpc>
              <a:spcBef>
                <a:spcPct val="10000"/>
              </a:spcBef>
              <a:buFont typeface="Wingdings" pitchFamily="2" charset="2"/>
              <a:buChar char="q"/>
            </a:pPr>
            <a:r>
              <a:rPr lang="en-US" sz="1600" b="1" smtClean="0">
                <a:cs typeface="Times New Roman" pitchFamily="18" charset="0"/>
                <a:sym typeface="Times New Roman" pitchFamily="18" charset="0"/>
              </a:rPr>
              <a:t>He recibido una copia del folleto, </a:t>
            </a:r>
            <a:r>
              <a:rPr lang="en-US" sz="1600" b="1" i="1" smtClean="0">
                <a:cs typeface="Times New Roman" pitchFamily="18" charset="0"/>
                <a:sym typeface="Times New Roman" pitchFamily="18" charset="0"/>
              </a:rPr>
              <a:t>Renovar correctamente: Información importante para familias, proveedores de cuidado infantil y escuelas acerca del peligro del plomo.</a:t>
            </a:r>
          </a:p>
          <a:p>
            <a:pPr marL="457200" lvl="1" indent="-336550">
              <a:spcBef>
                <a:spcPct val="10000"/>
              </a:spcBef>
              <a:buFontTx/>
              <a:buNone/>
            </a:pPr>
            <a:r>
              <a:rPr lang="en-US" sz="1400" smtClean="0">
                <a:cs typeface="Times New Roman" pitchFamily="18" charset="0"/>
                <a:sym typeface="Times New Roman" pitchFamily="18" charset="0"/>
              </a:rPr>
              <a:t>Firma del destinatario:__________ Nombre en letra</a:t>
            </a:r>
            <a:r>
              <a:rPr lang="es-ES_tradnl" sz="1400" smtClean="0">
                <a:cs typeface="Times New Roman" pitchFamily="18" charset="0"/>
                <a:sym typeface="Times New Roman" pitchFamily="18" charset="0"/>
              </a:rPr>
              <a:t>s</a:t>
            </a:r>
            <a:r>
              <a:rPr lang="en-US" sz="1400" smtClean="0">
                <a:cs typeface="Times New Roman" pitchFamily="18" charset="0"/>
                <a:sym typeface="Times New Roman" pitchFamily="18" charset="0"/>
              </a:rPr>
              <a:t> de imprenta: __________  Fecha:__/__/__</a:t>
            </a:r>
          </a:p>
          <a:p>
            <a:pPr marL="457200" lvl="1" indent="-336550">
              <a:spcBef>
                <a:spcPct val="10000"/>
              </a:spcBef>
              <a:buFontTx/>
              <a:buNone/>
            </a:pPr>
            <a:endParaRPr lang="en-US" sz="1400" smtClean="0">
              <a:cs typeface="Times New Roman" pitchFamily="18" charset="0"/>
              <a:sym typeface="Times New Roman" pitchFamily="18" charset="0"/>
            </a:endParaRPr>
          </a:p>
          <a:p>
            <a:pPr marL="0" indent="0">
              <a:lnSpc>
                <a:spcPct val="90000"/>
              </a:lnSpc>
              <a:spcBef>
                <a:spcPct val="10000"/>
              </a:spcBef>
              <a:buFontTx/>
              <a:buNone/>
            </a:pPr>
            <a:r>
              <a:rPr lang="en-US" sz="1600" smtClean="0">
                <a:cs typeface="Times New Roman" pitchFamily="18" charset="0"/>
                <a:sym typeface="Times New Roman" pitchFamily="18" charset="0"/>
              </a:rPr>
              <a:t>Opción de autocertificación (sólo para viviendas habitadas por arrendatarios)</a:t>
            </a:r>
            <a:r>
              <a:rPr lang="en-US" sz="1600" b="0" smtClean="0">
                <a:cs typeface="Times New Roman" pitchFamily="18" charset="0"/>
                <a:sym typeface="Times New Roman" pitchFamily="18" charset="0"/>
              </a:rPr>
              <a:t>: </a:t>
            </a:r>
            <a:r>
              <a:rPr lang="en-US" sz="1400" b="0" smtClean="0">
                <a:cs typeface="Times New Roman" pitchFamily="18" charset="0"/>
                <a:sym typeface="Times New Roman" pitchFamily="18" charset="0"/>
              </a:rPr>
              <a:t>Si se entregó el folleto sobre el plomo pero no se obtuvo la firma del arrendatario, puede marcar la casilla correspondiente a continuación.</a:t>
            </a:r>
            <a:r>
              <a:rPr lang="en-US" sz="1600" b="0" smtClean="0">
                <a:cs typeface="Times New Roman" pitchFamily="18" charset="0"/>
                <a:sym typeface="Times New Roman" pitchFamily="18" charset="0"/>
              </a:rPr>
              <a:t> </a:t>
            </a:r>
          </a:p>
          <a:p>
            <a:pPr marL="0" indent="0">
              <a:spcBef>
                <a:spcPct val="10000"/>
              </a:spcBef>
              <a:buFontTx/>
              <a:buNone/>
            </a:pPr>
            <a:endParaRPr lang="en-US" sz="1600" b="0" smtClean="0">
              <a:cs typeface="Times New Roman" pitchFamily="18" charset="0"/>
              <a:sym typeface="Times New Roman" pitchFamily="18" charset="0"/>
            </a:endParaRPr>
          </a:p>
          <a:p>
            <a:pPr marL="457200" lvl="1" indent="-336550">
              <a:spcBef>
                <a:spcPct val="10000"/>
              </a:spcBef>
              <a:buFont typeface="Wingdings" pitchFamily="2" charset="2"/>
              <a:buChar char="q"/>
            </a:pPr>
            <a:r>
              <a:rPr lang="es-ES_tradnl" sz="1600" b="1" smtClean="0">
                <a:cs typeface="Times New Roman" pitchFamily="18" charset="0"/>
                <a:sym typeface="Times New Roman" pitchFamily="18" charset="0"/>
              </a:rPr>
              <a:t>Negativa </a:t>
            </a:r>
            <a:r>
              <a:rPr lang="en-US" sz="1600" b="1" smtClean="0">
                <a:cs typeface="Times New Roman" pitchFamily="18" charset="0"/>
                <a:sym typeface="Times New Roman" pitchFamily="18" charset="0"/>
              </a:rPr>
              <a:t>para firmar. </a:t>
            </a:r>
          </a:p>
          <a:p>
            <a:pPr marL="457200" lvl="1" indent="-336550">
              <a:spcBef>
                <a:spcPct val="10000"/>
              </a:spcBef>
              <a:buFont typeface="Wingdings" pitchFamily="2" charset="2"/>
              <a:buChar char="q"/>
            </a:pPr>
            <a:r>
              <a:rPr lang="en-US" sz="1600" b="1" smtClean="0">
                <a:cs typeface="Times New Roman" pitchFamily="18" charset="0"/>
                <a:sym typeface="Times New Roman" pitchFamily="18" charset="0"/>
              </a:rPr>
              <a:t>No disponible para firmar.</a:t>
            </a:r>
          </a:p>
          <a:p>
            <a:pPr marL="457200" lvl="1" indent="-336550">
              <a:spcBef>
                <a:spcPct val="10000"/>
              </a:spcBef>
              <a:buFontTx/>
              <a:buNone/>
            </a:pPr>
            <a:endParaRPr lang="en-US" sz="1600" b="1" smtClean="0">
              <a:cs typeface="Times New Roman" pitchFamily="18" charset="0"/>
              <a:sym typeface="Times New Roman" pitchFamily="18" charset="0"/>
            </a:endParaRPr>
          </a:p>
          <a:p>
            <a:pPr marL="0" indent="0">
              <a:spcBef>
                <a:spcPct val="10000"/>
              </a:spcBef>
              <a:buFontTx/>
              <a:buNone/>
            </a:pPr>
            <a:r>
              <a:rPr lang="en-US" sz="1800" smtClean="0">
                <a:cs typeface="Times New Roman" pitchFamily="18" charset="0"/>
                <a:sym typeface="Times New Roman" pitchFamily="18" charset="0"/>
              </a:rPr>
              <a:t>Recopile la siguiente información:</a:t>
            </a:r>
            <a:r>
              <a:rPr lang="en-US" sz="1800" b="0" smtClean="0">
                <a:cs typeface="Times New Roman" pitchFamily="18" charset="0"/>
                <a:sym typeface="Times New Roman" pitchFamily="18" charset="0"/>
              </a:rPr>
              <a:t> </a:t>
            </a:r>
          </a:p>
          <a:p>
            <a:pPr marL="457200" lvl="1" indent="-336550">
              <a:lnSpc>
                <a:spcPct val="90000"/>
              </a:lnSpc>
              <a:spcBef>
                <a:spcPct val="10000"/>
              </a:spcBef>
              <a:buFont typeface="Wingdings" pitchFamily="2" charset="2"/>
              <a:buChar char="§"/>
            </a:pPr>
            <a:r>
              <a:rPr lang="en-US" sz="1400" smtClean="0">
                <a:cs typeface="Times New Roman" pitchFamily="18" charset="0"/>
                <a:sym typeface="Times New Roman" pitchFamily="18" charset="0"/>
              </a:rPr>
              <a:t>  Nombre en letra</a:t>
            </a:r>
            <a:r>
              <a:rPr lang="es-ES_tradnl" sz="1400" smtClean="0">
                <a:cs typeface="Times New Roman" pitchFamily="18" charset="0"/>
                <a:sym typeface="Times New Roman" pitchFamily="18" charset="0"/>
              </a:rPr>
              <a:t>s</a:t>
            </a:r>
            <a:r>
              <a:rPr lang="en-US" sz="1400" smtClean="0">
                <a:cs typeface="Times New Roman" pitchFamily="18" charset="0"/>
                <a:sym typeface="Times New Roman" pitchFamily="18" charset="0"/>
              </a:rPr>
              <a:t> de imprenta y firma de la persona que certifica la entrega del folleto sobre el plomo. </a:t>
            </a:r>
          </a:p>
          <a:p>
            <a:pPr marL="457200" lvl="1" indent="-336550">
              <a:lnSpc>
                <a:spcPct val="90000"/>
              </a:lnSpc>
              <a:spcBef>
                <a:spcPct val="10000"/>
              </a:spcBef>
              <a:buFont typeface="Wingdings" pitchFamily="2" charset="2"/>
              <a:buChar char="§"/>
            </a:pPr>
            <a:r>
              <a:rPr lang="en-US" sz="1400" smtClean="0">
                <a:cs typeface="Times New Roman" pitchFamily="18" charset="0"/>
                <a:sym typeface="Times New Roman" pitchFamily="18" charset="0"/>
              </a:rPr>
              <a:t>  Fecha y hora de la entrega del folleto sobre el plomo.  </a:t>
            </a:r>
          </a:p>
          <a:p>
            <a:pPr marL="457200" lvl="1" indent="-336550">
              <a:lnSpc>
                <a:spcPct val="90000"/>
              </a:lnSpc>
              <a:spcBef>
                <a:spcPct val="10000"/>
              </a:spcBef>
              <a:buFont typeface="Wingdings" pitchFamily="2" charset="2"/>
              <a:buChar char="§"/>
            </a:pPr>
            <a:r>
              <a:rPr lang="en-US" sz="1400" smtClean="0">
                <a:cs typeface="Times New Roman" pitchFamily="18" charset="0"/>
                <a:sym typeface="Times New Roman" pitchFamily="18" charset="0"/>
              </a:rPr>
              <a:t>  Dirección de la unidad.</a:t>
            </a:r>
            <a:r>
              <a:rPr lang="en-US" sz="1400" b="1" smtClean="0">
                <a:cs typeface="Times New Roman" pitchFamily="18" charset="0"/>
                <a:sym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5" name="Slide Number Placeholder 5"/>
          <p:cNvSpPr>
            <a:spLocks noGrp="1"/>
          </p:cNvSpPr>
          <p:nvPr>
            <p:ph type="sldNum" sz="quarter" idx="12"/>
          </p:nvPr>
        </p:nvSpPr>
        <p:spPr/>
        <p:txBody>
          <a:bodyPr/>
          <a:lstStyle/>
          <a:p>
            <a:pPr>
              <a:defRPr/>
            </a:pPr>
            <a:r>
              <a:rPr lang="en-US"/>
              <a:t>7-</a:t>
            </a:r>
            <a:fld id="{4787FDFC-F670-4027-B0F6-3A74680F4AA6}" type="slidenum">
              <a:rPr lang="en-US"/>
              <a:pPr>
                <a:defRPr/>
              </a:pPr>
              <a:t>5</a:t>
            </a:fld>
            <a:endParaRPr lang="en-US"/>
          </a:p>
        </p:txBody>
      </p:sp>
      <p:sp>
        <p:nvSpPr>
          <p:cNvPr id="6148" name="Rectangle 2"/>
          <p:cNvSpPr>
            <a:spLocks noGrp="1" noChangeArrowheads="1"/>
          </p:cNvSpPr>
          <p:nvPr>
            <p:ph type="title"/>
          </p:nvPr>
        </p:nvSpPr>
        <p:spPr>
          <a:xfrm>
            <a:off x="304800" y="304800"/>
            <a:ext cx="8610600" cy="1143000"/>
          </a:xfrm>
        </p:spPr>
        <p:txBody>
          <a:bodyPr/>
          <a:lstStyle/>
          <a:p>
            <a:r>
              <a:rPr lang="en-US" sz="3600" smtClean="0">
                <a:cs typeface="Times New Roman" pitchFamily="18" charset="0"/>
                <a:sym typeface="Times New Roman" pitchFamily="18" charset="0"/>
              </a:rPr>
              <a:t>Administración de registros: Capacitación para el trabajador no certificado</a:t>
            </a:r>
          </a:p>
        </p:txBody>
      </p:sp>
      <p:sp>
        <p:nvSpPr>
          <p:cNvPr id="6149" name="Rectangle 3"/>
          <p:cNvSpPr>
            <a:spLocks noGrp="1" noChangeArrowheads="1"/>
          </p:cNvSpPr>
          <p:nvPr>
            <p:ph type="body" idx="1"/>
          </p:nvPr>
        </p:nvSpPr>
        <p:spPr>
          <a:xfrm>
            <a:off x="304800" y="1625600"/>
            <a:ext cx="8458200" cy="4114800"/>
          </a:xfrm>
        </p:spPr>
        <p:txBody>
          <a:bodyPr/>
          <a:lstStyle/>
          <a:p>
            <a:r>
              <a:rPr lang="en-US" smtClean="0">
                <a:cs typeface="Times New Roman" pitchFamily="18" charset="0"/>
                <a:sym typeface="Times New Roman" pitchFamily="18" charset="0"/>
              </a:rPr>
              <a:t>Nombre del trabajador.</a:t>
            </a:r>
          </a:p>
          <a:p>
            <a:r>
              <a:rPr lang="en-US" smtClean="0">
                <a:cs typeface="Times New Roman" pitchFamily="18" charset="0"/>
                <a:sym typeface="Times New Roman" pitchFamily="18" charset="0"/>
              </a:rPr>
              <a:t>Descripción de las prácticas laborales seguras con el plomo que el trabajador está capacitado para realizar.</a:t>
            </a:r>
          </a:p>
          <a:p>
            <a:r>
              <a:rPr lang="en-US" smtClean="0">
                <a:cs typeface="Times New Roman" pitchFamily="18" charset="0"/>
                <a:sym typeface="Times New Roman" pitchFamily="18" charset="0"/>
              </a:rPr>
              <a:t>Listas de verificación de evaluación de destrezas completas y firmadas. </a:t>
            </a:r>
          </a:p>
          <a:p>
            <a:r>
              <a:rPr lang="en-US" smtClean="0">
                <a:cs typeface="Times New Roman" pitchFamily="18" charset="0"/>
                <a:sym typeface="Times New Roman" pitchFamily="18" charset="0"/>
              </a:rPr>
              <a:t>Fechas de capacitación.</a:t>
            </a:r>
          </a:p>
          <a:p>
            <a:r>
              <a:rPr lang="en-US" smtClean="0">
                <a:cs typeface="Times New Roman" pitchFamily="18" charset="0"/>
                <a:sym typeface="Times New Roman" pitchFamily="18" charset="0"/>
              </a:rPr>
              <a:t>Nombre y firma del renovador certificado que realizó la capacitación.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5" name="Slide Number Placeholder 5"/>
          <p:cNvSpPr>
            <a:spLocks noGrp="1"/>
          </p:cNvSpPr>
          <p:nvPr>
            <p:ph type="sldNum" sz="quarter" idx="12"/>
          </p:nvPr>
        </p:nvSpPr>
        <p:spPr/>
        <p:txBody>
          <a:bodyPr/>
          <a:lstStyle/>
          <a:p>
            <a:pPr>
              <a:defRPr/>
            </a:pPr>
            <a:r>
              <a:rPr lang="en-US"/>
              <a:t>7-</a:t>
            </a:r>
            <a:fld id="{4A4447FE-1FE5-4E13-B2B2-C4644E0A6071}" type="slidenum">
              <a:rPr lang="en-US"/>
              <a:pPr>
                <a:defRPr/>
              </a:pPr>
              <a:t>6</a:t>
            </a:fld>
            <a:endParaRPr lang="en-US"/>
          </a:p>
        </p:txBody>
      </p:sp>
      <p:sp>
        <p:nvSpPr>
          <p:cNvPr id="7172" name="Rectangle 2"/>
          <p:cNvSpPr>
            <a:spLocks noGrp="1" noChangeArrowheads="1"/>
          </p:cNvSpPr>
          <p:nvPr>
            <p:ph type="title"/>
          </p:nvPr>
        </p:nvSpPr>
        <p:spPr/>
        <p:txBody>
          <a:bodyPr/>
          <a:lstStyle/>
          <a:p>
            <a:r>
              <a:rPr lang="en-US" sz="3600" smtClean="0">
                <a:solidFill>
                  <a:srgbClr val="333399"/>
                </a:solidFill>
                <a:cs typeface="Times New Roman" pitchFamily="18" charset="0"/>
                <a:sym typeface="Times New Roman" pitchFamily="18" charset="0"/>
              </a:rPr>
              <a:t>Administración de registros: Informes del equipo de pruebas</a:t>
            </a:r>
            <a:r>
              <a:rPr lang="en-US" smtClean="0">
                <a:cs typeface="Times New Roman" pitchFamily="18" charset="0"/>
                <a:sym typeface="Times New Roman" pitchFamily="18" charset="0"/>
              </a:rPr>
              <a:t> </a:t>
            </a:r>
          </a:p>
        </p:txBody>
      </p:sp>
      <p:sp>
        <p:nvSpPr>
          <p:cNvPr id="198659" name="Rectangle 3"/>
          <p:cNvSpPr>
            <a:spLocks noGrp="1" noChangeArrowheads="1"/>
          </p:cNvSpPr>
          <p:nvPr>
            <p:ph type="body" idx="1"/>
          </p:nvPr>
        </p:nvSpPr>
        <p:spPr>
          <a:xfrm>
            <a:off x="304800" y="1676400"/>
            <a:ext cx="8458200" cy="4800600"/>
          </a:xfrm>
        </p:spPr>
        <p:txBody>
          <a:bodyPr/>
          <a:lstStyle/>
          <a:p>
            <a:pPr marL="0" indent="0">
              <a:lnSpc>
                <a:spcPct val="90000"/>
              </a:lnSpc>
              <a:buFontTx/>
              <a:buNone/>
              <a:tabLst>
                <a:tab pos="682625" algn="l"/>
              </a:tabLst>
              <a:defRPr/>
            </a:pPr>
            <a:r>
              <a:rPr lang="en-US" sz="2600" dirty="0" smtClean="0">
                <a:solidFill>
                  <a:srgbClr val="333399"/>
                </a:solidFill>
                <a:cs typeface="Times New Roman" charset="0"/>
                <a:sym typeface="Times New Roman" charset="0"/>
              </a:rPr>
              <a:t>Si se </a:t>
            </a:r>
            <a:r>
              <a:rPr lang="en-US" sz="2600" dirty="0" err="1" smtClean="0">
                <a:solidFill>
                  <a:srgbClr val="333399"/>
                </a:solidFill>
                <a:cs typeface="Times New Roman" charset="0"/>
                <a:sym typeface="Times New Roman" charset="0"/>
              </a:rPr>
              <a:t>utiliza</a:t>
            </a:r>
            <a:r>
              <a:rPr lang="en-US" sz="2600" dirty="0" smtClean="0">
                <a:solidFill>
                  <a:srgbClr val="333399"/>
                </a:solidFill>
                <a:cs typeface="Times New Roman" charset="0"/>
                <a:sym typeface="Times New Roman" charset="0"/>
              </a:rPr>
              <a:t> un </a:t>
            </a:r>
            <a:r>
              <a:rPr lang="es-ES_tradnl" sz="2600" dirty="0" smtClean="0">
                <a:solidFill>
                  <a:srgbClr val="333399"/>
                </a:solidFill>
                <a:cs typeface="Times New Roman" charset="0"/>
                <a:sym typeface="Times New Roman" charset="0"/>
              </a:rPr>
              <a:t>kit </a:t>
            </a:r>
            <a:r>
              <a:rPr lang="en-US" sz="2600" dirty="0" smtClean="0">
                <a:solidFill>
                  <a:srgbClr val="333399"/>
                </a:solidFill>
                <a:cs typeface="Times New Roman" charset="0"/>
                <a:sym typeface="Times New Roman" charset="0"/>
              </a:rPr>
              <a:t>de </a:t>
            </a:r>
            <a:r>
              <a:rPr lang="en-US" sz="2600" dirty="0" err="1" smtClean="0">
                <a:solidFill>
                  <a:srgbClr val="333399"/>
                </a:solidFill>
                <a:cs typeface="Times New Roman" charset="0"/>
                <a:sym typeface="Times New Roman" charset="0"/>
              </a:rPr>
              <a:t>pruebas</a:t>
            </a:r>
            <a:r>
              <a:rPr lang="en-US" sz="2600" dirty="0" smtClean="0">
                <a:solidFill>
                  <a:srgbClr val="333399"/>
                </a:solidFill>
                <a:cs typeface="Times New Roman" charset="0"/>
                <a:sym typeface="Times New Roman" charset="0"/>
              </a:rPr>
              <a:t> </a:t>
            </a:r>
            <a:r>
              <a:rPr lang="en-US" sz="2600" dirty="0" err="1" smtClean="0">
                <a:solidFill>
                  <a:srgbClr val="333399"/>
                </a:solidFill>
                <a:cs typeface="Times New Roman" charset="0"/>
                <a:sym typeface="Times New Roman" charset="0"/>
              </a:rPr>
              <a:t>reconoci</a:t>
            </a:r>
            <a:r>
              <a:rPr lang="es-ES_tradnl" sz="2600" dirty="0" smtClean="0">
                <a:solidFill>
                  <a:srgbClr val="333399"/>
                </a:solidFill>
                <a:cs typeface="Times New Roman" charset="0"/>
                <a:sym typeface="Times New Roman" charset="0"/>
              </a:rPr>
              <a:t>do por </a:t>
            </a:r>
            <a:r>
              <a:rPr lang="en-US" sz="2600" dirty="0" smtClean="0">
                <a:solidFill>
                  <a:srgbClr val="333399"/>
                </a:solidFill>
                <a:cs typeface="Times New Roman" charset="0"/>
                <a:sym typeface="Times New Roman" charset="0"/>
              </a:rPr>
              <a:t>la EPA </a:t>
            </a:r>
            <a:r>
              <a:rPr lang="en-US" sz="2600" dirty="0" err="1" smtClean="0">
                <a:solidFill>
                  <a:srgbClr val="333399"/>
                </a:solidFill>
                <a:cs typeface="Times New Roman" charset="0"/>
                <a:sym typeface="Times New Roman" charset="0"/>
              </a:rPr>
              <a:t>para</a:t>
            </a:r>
            <a:r>
              <a:rPr lang="en-US" sz="2600" dirty="0" smtClean="0">
                <a:solidFill>
                  <a:srgbClr val="333399"/>
                </a:solidFill>
                <a:cs typeface="Times New Roman" charset="0"/>
                <a:sym typeface="Times New Roman" charset="0"/>
              </a:rPr>
              <a:t> </a:t>
            </a:r>
            <a:r>
              <a:rPr lang="es-ES_tradnl" sz="2600" dirty="0" smtClean="0">
                <a:solidFill>
                  <a:srgbClr val="333399"/>
                </a:solidFill>
                <a:cs typeface="Times New Roman" charset="0"/>
                <a:sym typeface="Times New Roman" charset="0"/>
              </a:rPr>
              <a:t>probar </a:t>
            </a:r>
            <a:r>
              <a:rPr lang="en-US" sz="2600" dirty="0" smtClean="0">
                <a:solidFill>
                  <a:srgbClr val="333399"/>
                </a:solidFill>
                <a:cs typeface="Times New Roman" charset="0"/>
                <a:sym typeface="Times New Roman" charset="0"/>
              </a:rPr>
              <a:t>superficies en el </a:t>
            </a:r>
            <a:r>
              <a:rPr lang="en-US" sz="2600" dirty="0" err="1" smtClean="0">
                <a:solidFill>
                  <a:srgbClr val="333399"/>
                </a:solidFill>
                <a:cs typeface="Times New Roman" charset="0"/>
                <a:sym typeface="Times New Roman" charset="0"/>
              </a:rPr>
              <a:t>área</a:t>
            </a:r>
            <a:r>
              <a:rPr lang="en-US" sz="2600" dirty="0" smtClean="0">
                <a:solidFill>
                  <a:srgbClr val="333399"/>
                </a:solidFill>
                <a:cs typeface="Times New Roman" charset="0"/>
                <a:sym typeface="Times New Roman" charset="0"/>
              </a:rPr>
              <a:t> de </a:t>
            </a:r>
            <a:r>
              <a:rPr lang="en-US" sz="2600" dirty="0" err="1" smtClean="0">
                <a:solidFill>
                  <a:srgbClr val="333399"/>
                </a:solidFill>
                <a:cs typeface="Times New Roman" charset="0"/>
                <a:sym typeface="Times New Roman" charset="0"/>
              </a:rPr>
              <a:t>trabajo</a:t>
            </a:r>
            <a:r>
              <a:rPr lang="en-US" sz="2600" dirty="0" smtClean="0">
                <a:solidFill>
                  <a:srgbClr val="333399"/>
                </a:solidFill>
                <a:cs typeface="Times New Roman" charset="0"/>
                <a:sym typeface="Times New Roman" charset="0"/>
              </a:rPr>
              <a:t>, la </a:t>
            </a:r>
            <a:r>
              <a:rPr lang="en-US" sz="2600" dirty="0" err="1" smtClean="0">
                <a:solidFill>
                  <a:srgbClr val="333399"/>
                </a:solidFill>
                <a:cs typeface="Times New Roman" charset="0"/>
                <a:sym typeface="Times New Roman" charset="0"/>
              </a:rPr>
              <a:t>empresa</a:t>
            </a:r>
            <a:r>
              <a:rPr lang="en-US" sz="2600" dirty="0" smtClean="0">
                <a:solidFill>
                  <a:srgbClr val="333399"/>
                </a:solidFill>
                <a:cs typeface="Times New Roman" charset="0"/>
                <a:sym typeface="Times New Roman" charset="0"/>
              </a:rPr>
              <a:t> </a:t>
            </a:r>
            <a:r>
              <a:rPr lang="en-US" sz="2600" dirty="0" err="1" smtClean="0">
                <a:solidFill>
                  <a:srgbClr val="333399"/>
                </a:solidFill>
                <a:cs typeface="Times New Roman" charset="0"/>
                <a:sym typeface="Times New Roman" charset="0"/>
              </a:rPr>
              <a:t>debe</a:t>
            </a:r>
            <a:r>
              <a:rPr lang="en-US" sz="2600" dirty="0" smtClean="0">
                <a:solidFill>
                  <a:srgbClr val="333399"/>
                </a:solidFill>
                <a:cs typeface="Times New Roman" charset="0"/>
                <a:sym typeface="Times New Roman" charset="0"/>
              </a:rPr>
              <a:t>:</a:t>
            </a:r>
          </a:p>
          <a:p>
            <a:pPr marL="346075" lvl="1" indent="-230188">
              <a:lnSpc>
                <a:spcPct val="90000"/>
              </a:lnSpc>
              <a:tabLst>
                <a:tab pos="682625" algn="l"/>
              </a:tabLst>
              <a:defRPr/>
            </a:pPr>
            <a:r>
              <a:rPr lang="en-US" sz="1980" b="1" dirty="0" err="1" smtClean="0">
                <a:solidFill>
                  <a:srgbClr val="333399"/>
                </a:solidFill>
                <a:cs typeface="Times New Roman" charset="0"/>
                <a:sym typeface="Times New Roman" charset="0"/>
              </a:rPr>
              <a:t>Enviar</a:t>
            </a:r>
            <a:r>
              <a:rPr lang="en-US" sz="1980" b="1" dirty="0" smtClean="0">
                <a:solidFill>
                  <a:srgbClr val="333399"/>
                </a:solidFill>
                <a:cs typeface="Times New Roman" charset="0"/>
                <a:sym typeface="Times New Roman" charset="0"/>
              </a:rPr>
              <a:t> un </a:t>
            </a:r>
            <a:r>
              <a:rPr lang="en-US" sz="1980" b="1" dirty="0" err="1" smtClean="0">
                <a:solidFill>
                  <a:srgbClr val="333399"/>
                </a:solidFill>
                <a:cs typeface="Times New Roman" charset="0"/>
                <a:sym typeface="Times New Roman" charset="0"/>
              </a:rPr>
              <a:t>informe</a:t>
            </a:r>
            <a:r>
              <a:rPr lang="en-US" sz="1980" b="1" dirty="0" smtClean="0">
                <a:solidFill>
                  <a:srgbClr val="333399"/>
                </a:solidFill>
                <a:cs typeface="Times New Roman" charset="0"/>
                <a:sym typeface="Times New Roman" charset="0"/>
              </a:rPr>
              <a:t> a la persona </a:t>
            </a:r>
            <a:r>
              <a:rPr lang="en-US" sz="1980" b="1" dirty="0" err="1" smtClean="0">
                <a:solidFill>
                  <a:srgbClr val="333399"/>
                </a:solidFill>
                <a:cs typeface="Times New Roman" charset="0"/>
                <a:sym typeface="Times New Roman" charset="0"/>
              </a:rPr>
              <a:t>que</a:t>
            </a:r>
            <a:r>
              <a:rPr lang="en-US" sz="1980" b="1" dirty="0" smtClean="0">
                <a:solidFill>
                  <a:srgbClr val="333399"/>
                </a:solidFill>
                <a:cs typeface="Times New Roman" charset="0"/>
                <a:sym typeface="Times New Roman" charset="0"/>
              </a:rPr>
              <a:t> </a:t>
            </a:r>
            <a:r>
              <a:rPr lang="en-US" sz="1980" b="1" dirty="0" err="1" smtClean="0">
                <a:solidFill>
                  <a:srgbClr val="333399"/>
                </a:solidFill>
                <a:cs typeface="Times New Roman" charset="0"/>
                <a:sym typeface="Times New Roman" charset="0"/>
              </a:rPr>
              <a:t>contrata</a:t>
            </a:r>
            <a:r>
              <a:rPr lang="en-US" sz="1980" b="1" dirty="0" smtClean="0">
                <a:solidFill>
                  <a:srgbClr val="333399"/>
                </a:solidFill>
                <a:cs typeface="Times New Roman" charset="0"/>
                <a:sym typeface="Times New Roman" charset="0"/>
              </a:rPr>
              <a:t> el </a:t>
            </a:r>
            <a:r>
              <a:rPr lang="en-US" sz="1980" b="1" dirty="0" err="1" smtClean="0">
                <a:solidFill>
                  <a:srgbClr val="333399"/>
                </a:solidFill>
                <a:cs typeface="Times New Roman" charset="0"/>
                <a:sym typeface="Times New Roman" charset="0"/>
              </a:rPr>
              <a:t>trabajo</a:t>
            </a:r>
            <a:r>
              <a:rPr lang="en-US" sz="1980" b="1" dirty="0" smtClean="0">
                <a:solidFill>
                  <a:srgbClr val="333399"/>
                </a:solidFill>
                <a:cs typeface="Times New Roman" charset="0"/>
                <a:sym typeface="Times New Roman" charset="0"/>
              </a:rPr>
              <a:t> </a:t>
            </a:r>
            <a:r>
              <a:rPr lang="es-ES_tradnl" sz="1980" b="1" dirty="0" smtClean="0">
                <a:solidFill>
                  <a:srgbClr val="333399"/>
                </a:solidFill>
                <a:cs typeface="Times New Roman" charset="0"/>
                <a:sym typeface="Times New Roman" charset="0"/>
              </a:rPr>
              <a:t>en un plazo de </a:t>
            </a:r>
            <a:r>
              <a:rPr lang="en-US" sz="1980" b="1" dirty="0" smtClean="0">
                <a:solidFill>
                  <a:srgbClr val="333399"/>
                </a:solidFill>
                <a:cs typeface="Times New Roman" charset="0"/>
                <a:sym typeface="Times New Roman" charset="0"/>
              </a:rPr>
              <a:t>30 </a:t>
            </a:r>
            <a:r>
              <a:rPr lang="en-US" sz="1980" b="1" dirty="0" err="1" smtClean="0">
                <a:solidFill>
                  <a:srgbClr val="333399"/>
                </a:solidFill>
                <a:cs typeface="Times New Roman" charset="0"/>
                <a:sym typeface="Times New Roman" charset="0"/>
              </a:rPr>
              <a:t>días</a:t>
            </a:r>
            <a:r>
              <a:rPr lang="en-US" sz="1980" b="1" dirty="0" smtClean="0">
                <a:solidFill>
                  <a:srgbClr val="333399"/>
                </a:solidFill>
                <a:cs typeface="Times New Roman" charset="0"/>
                <a:sym typeface="Times New Roman" charset="0"/>
              </a:rPr>
              <a:t> </a:t>
            </a:r>
            <a:r>
              <a:rPr lang="en-US" sz="1980" b="1" dirty="0" err="1" smtClean="0">
                <a:solidFill>
                  <a:srgbClr val="333399"/>
                </a:solidFill>
                <a:cs typeface="Times New Roman" charset="0"/>
                <a:sym typeface="Times New Roman" charset="0"/>
              </a:rPr>
              <a:t>después</a:t>
            </a:r>
            <a:r>
              <a:rPr lang="en-US" sz="1980" b="1" dirty="0" smtClean="0">
                <a:solidFill>
                  <a:srgbClr val="333399"/>
                </a:solidFill>
                <a:cs typeface="Times New Roman" charset="0"/>
                <a:sym typeface="Times New Roman" charset="0"/>
              </a:rPr>
              <a:t> del fin de la </a:t>
            </a:r>
            <a:r>
              <a:rPr lang="en-US" sz="1980" b="1" dirty="0" err="1" smtClean="0">
                <a:solidFill>
                  <a:srgbClr val="333399"/>
                </a:solidFill>
                <a:cs typeface="Times New Roman" charset="0"/>
                <a:sym typeface="Times New Roman" charset="0"/>
              </a:rPr>
              <a:t>renovación</a:t>
            </a:r>
            <a:r>
              <a:rPr lang="en-US" sz="1980" b="1" dirty="0" smtClean="0">
                <a:solidFill>
                  <a:srgbClr val="333399"/>
                </a:solidFill>
                <a:cs typeface="Times New Roman" charset="0"/>
                <a:sym typeface="Times New Roman" charset="0"/>
              </a:rPr>
              <a:t>, </a:t>
            </a:r>
            <a:r>
              <a:rPr lang="en-US" sz="1980" b="1" dirty="0" err="1" smtClean="0">
                <a:solidFill>
                  <a:srgbClr val="333399"/>
                </a:solidFill>
                <a:cs typeface="Times New Roman" charset="0"/>
                <a:sym typeface="Times New Roman" charset="0"/>
              </a:rPr>
              <a:t>que</a:t>
            </a:r>
            <a:r>
              <a:rPr lang="en-US" sz="1980" b="1" dirty="0" smtClean="0">
                <a:solidFill>
                  <a:srgbClr val="333399"/>
                </a:solidFill>
                <a:cs typeface="Times New Roman" charset="0"/>
                <a:sym typeface="Times New Roman" charset="0"/>
              </a:rPr>
              <a:t> </a:t>
            </a:r>
            <a:r>
              <a:rPr lang="en-US" sz="1980" b="1" dirty="0" err="1" smtClean="0">
                <a:solidFill>
                  <a:srgbClr val="333399"/>
                </a:solidFill>
                <a:cs typeface="Times New Roman" charset="0"/>
                <a:sym typeface="Times New Roman" charset="0"/>
              </a:rPr>
              <a:t>contenga</a:t>
            </a:r>
            <a:r>
              <a:rPr lang="en-US" sz="1980" b="1" dirty="0" smtClean="0">
                <a:solidFill>
                  <a:srgbClr val="333399"/>
                </a:solidFill>
                <a:cs typeface="Times New Roman" charset="0"/>
                <a:sym typeface="Times New Roman" charset="0"/>
              </a:rPr>
              <a:t>:</a:t>
            </a:r>
          </a:p>
          <a:p>
            <a:pPr marL="682625" lvl="2" indent="-220663">
              <a:lnSpc>
                <a:spcPct val="90000"/>
              </a:lnSpc>
              <a:tabLst>
                <a:tab pos="682625" algn="l"/>
              </a:tabLst>
              <a:defRPr/>
            </a:pPr>
            <a:r>
              <a:rPr lang="en-US" sz="1980" b="1" dirty="0" smtClean="0">
                <a:solidFill>
                  <a:srgbClr val="333399"/>
                </a:solidFill>
                <a:cs typeface="Times New Roman" charset="0"/>
                <a:sym typeface="Times New Roman" charset="0"/>
              </a:rPr>
              <a:t>El </a:t>
            </a:r>
            <a:r>
              <a:rPr lang="en-US" sz="1980" b="1" dirty="0" err="1" smtClean="0">
                <a:solidFill>
                  <a:srgbClr val="333399"/>
                </a:solidFill>
                <a:cs typeface="Times New Roman" charset="0"/>
                <a:sym typeface="Times New Roman" charset="0"/>
              </a:rPr>
              <a:t>fabricante</a:t>
            </a:r>
            <a:r>
              <a:rPr lang="en-US" sz="1980" b="1" dirty="0" smtClean="0">
                <a:solidFill>
                  <a:srgbClr val="333399"/>
                </a:solidFill>
                <a:cs typeface="Times New Roman" charset="0"/>
                <a:sym typeface="Times New Roman" charset="0"/>
              </a:rPr>
              <a:t> y el </a:t>
            </a:r>
            <a:r>
              <a:rPr lang="en-US" sz="1980" b="1" dirty="0" err="1" smtClean="0">
                <a:solidFill>
                  <a:srgbClr val="333399"/>
                </a:solidFill>
                <a:cs typeface="Times New Roman" charset="0"/>
                <a:sym typeface="Times New Roman" charset="0"/>
              </a:rPr>
              <a:t>modelo</a:t>
            </a:r>
            <a:r>
              <a:rPr lang="en-US" sz="1980" b="1" dirty="0" smtClean="0">
                <a:solidFill>
                  <a:srgbClr val="333399"/>
                </a:solidFill>
                <a:cs typeface="Times New Roman" charset="0"/>
                <a:sym typeface="Times New Roman" charset="0"/>
              </a:rPr>
              <a:t> del </a:t>
            </a:r>
            <a:r>
              <a:rPr lang="es-ES_tradnl" sz="1980" b="1" dirty="0" smtClean="0">
                <a:solidFill>
                  <a:srgbClr val="333399"/>
                </a:solidFill>
                <a:cs typeface="Times New Roman" charset="0"/>
                <a:sym typeface="Times New Roman" charset="0"/>
              </a:rPr>
              <a:t>kit </a:t>
            </a:r>
            <a:r>
              <a:rPr lang="en-US" sz="1980" b="1" dirty="0" smtClean="0">
                <a:solidFill>
                  <a:srgbClr val="333399"/>
                </a:solidFill>
                <a:cs typeface="Times New Roman" charset="0"/>
                <a:sym typeface="Times New Roman" charset="0"/>
              </a:rPr>
              <a:t>de </a:t>
            </a:r>
            <a:r>
              <a:rPr lang="en-US" sz="1980" b="1" dirty="0" err="1" smtClean="0">
                <a:solidFill>
                  <a:srgbClr val="333399"/>
                </a:solidFill>
                <a:cs typeface="Times New Roman" charset="0"/>
                <a:sym typeface="Times New Roman" charset="0"/>
              </a:rPr>
              <a:t>pruebas</a:t>
            </a:r>
            <a:r>
              <a:rPr lang="en-US" sz="1980" b="1" dirty="0" smtClean="0">
                <a:solidFill>
                  <a:srgbClr val="333399"/>
                </a:solidFill>
                <a:cs typeface="Times New Roman" charset="0"/>
                <a:sym typeface="Times New Roman" charset="0"/>
              </a:rPr>
              <a:t> </a:t>
            </a:r>
            <a:r>
              <a:rPr lang="es-ES_tradnl" sz="1980" b="1" dirty="0" smtClean="0">
                <a:solidFill>
                  <a:srgbClr val="333399"/>
                </a:solidFill>
                <a:cs typeface="Times New Roman" charset="0"/>
                <a:sym typeface="Times New Roman" charset="0"/>
              </a:rPr>
              <a:t>reconocido por </a:t>
            </a:r>
            <a:r>
              <a:rPr lang="en-US" sz="1980" b="1" dirty="0" smtClean="0">
                <a:solidFill>
                  <a:srgbClr val="333399"/>
                </a:solidFill>
                <a:cs typeface="Times New Roman" charset="0"/>
                <a:sym typeface="Times New Roman" charset="0"/>
              </a:rPr>
              <a:t>  la EPA.</a:t>
            </a:r>
          </a:p>
          <a:p>
            <a:pPr marL="682625" lvl="2" indent="-220663">
              <a:lnSpc>
                <a:spcPct val="90000"/>
              </a:lnSpc>
              <a:tabLst>
                <a:tab pos="682625" algn="l"/>
              </a:tabLst>
              <a:defRPr/>
            </a:pPr>
            <a:r>
              <a:rPr lang="en-US" sz="1980" b="1" dirty="0" err="1" smtClean="0">
                <a:solidFill>
                  <a:srgbClr val="333399"/>
                </a:solidFill>
                <a:cs typeface="Times New Roman" charset="0"/>
                <a:sym typeface="Times New Roman" charset="0"/>
              </a:rPr>
              <a:t>Una</a:t>
            </a:r>
            <a:r>
              <a:rPr lang="en-US" sz="1980" b="1" dirty="0" smtClean="0">
                <a:solidFill>
                  <a:srgbClr val="333399"/>
                </a:solidFill>
                <a:cs typeface="Times New Roman" charset="0"/>
                <a:sym typeface="Times New Roman" charset="0"/>
              </a:rPr>
              <a:t> </a:t>
            </a:r>
            <a:r>
              <a:rPr lang="en-US" sz="1980" b="1" dirty="0" err="1" smtClean="0">
                <a:solidFill>
                  <a:srgbClr val="333399"/>
                </a:solidFill>
                <a:cs typeface="Times New Roman" charset="0"/>
                <a:sym typeface="Times New Roman" charset="0"/>
              </a:rPr>
              <a:t>descripción</a:t>
            </a:r>
            <a:r>
              <a:rPr lang="en-US" sz="1980" b="1" dirty="0" smtClean="0">
                <a:solidFill>
                  <a:srgbClr val="333399"/>
                </a:solidFill>
                <a:cs typeface="Times New Roman" charset="0"/>
                <a:sym typeface="Times New Roman" charset="0"/>
              </a:rPr>
              <a:t> de los </a:t>
            </a:r>
            <a:r>
              <a:rPr lang="en-US" sz="1980" b="1" dirty="0" err="1" smtClean="0">
                <a:solidFill>
                  <a:srgbClr val="333399"/>
                </a:solidFill>
                <a:cs typeface="Times New Roman" charset="0"/>
                <a:sym typeface="Times New Roman" charset="0"/>
              </a:rPr>
              <a:t>componentes</a:t>
            </a:r>
            <a:r>
              <a:rPr lang="en-US" sz="1980" b="1" dirty="0" smtClean="0">
                <a:solidFill>
                  <a:srgbClr val="333399"/>
                </a:solidFill>
                <a:cs typeface="Times New Roman" charset="0"/>
                <a:sym typeface="Times New Roman" charset="0"/>
              </a:rPr>
              <a:t> </a:t>
            </a:r>
            <a:r>
              <a:rPr lang="es-ES_tradnl" sz="1980" b="1" dirty="0" smtClean="0">
                <a:solidFill>
                  <a:srgbClr val="333399"/>
                </a:solidFill>
                <a:cs typeface="Times New Roman" charset="0"/>
                <a:sym typeface="Times New Roman" charset="0"/>
              </a:rPr>
              <a:t>probados</a:t>
            </a:r>
            <a:r>
              <a:rPr lang="en-US" sz="1980" b="1" dirty="0" smtClean="0">
                <a:solidFill>
                  <a:srgbClr val="333399"/>
                </a:solidFill>
                <a:cs typeface="Times New Roman" charset="0"/>
                <a:sym typeface="Times New Roman" charset="0"/>
              </a:rPr>
              <a:t>.</a:t>
            </a:r>
          </a:p>
          <a:p>
            <a:pPr marL="682625" lvl="2" indent="-220663">
              <a:lnSpc>
                <a:spcPct val="90000"/>
              </a:lnSpc>
              <a:tabLst>
                <a:tab pos="682625" algn="l"/>
              </a:tabLst>
              <a:defRPr/>
            </a:pPr>
            <a:r>
              <a:rPr lang="en-US" sz="1980" b="1" dirty="0" smtClean="0">
                <a:solidFill>
                  <a:srgbClr val="333399"/>
                </a:solidFill>
                <a:cs typeface="Times New Roman" charset="0"/>
                <a:sym typeface="Times New Roman" charset="0"/>
              </a:rPr>
              <a:t>La </a:t>
            </a:r>
            <a:r>
              <a:rPr lang="en-US" sz="1980" b="1" dirty="0" err="1" smtClean="0">
                <a:solidFill>
                  <a:srgbClr val="333399"/>
                </a:solidFill>
                <a:cs typeface="Times New Roman" charset="0"/>
                <a:sym typeface="Times New Roman" charset="0"/>
              </a:rPr>
              <a:t>ubicación</a:t>
            </a:r>
            <a:r>
              <a:rPr lang="en-US" sz="1980" b="1" dirty="0" smtClean="0">
                <a:solidFill>
                  <a:srgbClr val="333399"/>
                </a:solidFill>
                <a:cs typeface="Times New Roman" charset="0"/>
                <a:sym typeface="Times New Roman" charset="0"/>
              </a:rPr>
              <a:t> de los </a:t>
            </a:r>
            <a:r>
              <a:rPr lang="en-US" sz="1980" b="1" dirty="0" err="1" smtClean="0">
                <a:solidFill>
                  <a:srgbClr val="333399"/>
                </a:solidFill>
                <a:cs typeface="Times New Roman" charset="0"/>
                <a:sym typeface="Times New Roman" charset="0"/>
              </a:rPr>
              <a:t>componentes</a:t>
            </a:r>
            <a:r>
              <a:rPr lang="en-US" sz="1980" b="1" dirty="0" smtClean="0">
                <a:solidFill>
                  <a:srgbClr val="333399"/>
                </a:solidFill>
                <a:cs typeface="Times New Roman" charset="0"/>
                <a:sym typeface="Times New Roman" charset="0"/>
              </a:rPr>
              <a:t> </a:t>
            </a:r>
            <a:r>
              <a:rPr lang="es-ES_tradnl" sz="1980" b="1" dirty="0" smtClean="0">
                <a:solidFill>
                  <a:srgbClr val="333399"/>
                </a:solidFill>
                <a:cs typeface="Times New Roman" charset="0"/>
                <a:sym typeface="Times New Roman" charset="0"/>
              </a:rPr>
              <a:t>probados</a:t>
            </a:r>
            <a:r>
              <a:rPr lang="en-US" sz="1980" b="1" dirty="0" smtClean="0">
                <a:solidFill>
                  <a:srgbClr val="333399"/>
                </a:solidFill>
                <a:cs typeface="Times New Roman" charset="0"/>
                <a:sym typeface="Times New Roman" charset="0"/>
              </a:rPr>
              <a:t>.</a:t>
            </a:r>
          </a:p>
          <a:p>
            <a:pPr marL="682625" lvl="2" indent="-220663">
              <a:lnSpc>
                <a:spcPct val="90000"/>
              </a:lnSpc>
              <a:tabLst>
                <a:tab pos="682625" algn="l"/>
              </a:tabLst>
              <a:defRPr/>
            </a:pPr>
            <a:r>
              <a:rPr lang="en-US" sz="1980" b="1" dirty="0" smtClean="0">
                <a:solidFill>
                  <a:srgbClr val="333399"/>
                </a:solidFill>
                <a:cs typeface="Times New Roman" charset="0"/>
                <a:sym typeface="Times New Roman" charset="0"/>
              </a:rPr>
              <a:t>Los </a:t>
            </a:r>
            <a:r>
              <a:rPr lang="en-US" sz="1980" b="1" dirty="0" err="1" smtClean="0">
                <a:solidFill>
                  <a:srgbClr val="333399"/>
                </a:solidFill>
                <a:cs typeface="Times New Roman" charset="0"/>
                <a:sym typeface="Times New Roman" charset="0"/>
              </a:rPr>
              <a:t>resultados</a:t>
            </a:r>
            <a:r>
              <a:rPr lang="en-US" sz="1980" b="1" dirty="0" smtClean="0">
                <a:solidFill>
                  <a:srgbClr val="333399"/>
                </a:solidFill>
                <a:cs typeface="Times New Roman" charset="0"/>
                <a:sym typeface="Times New Roman" charset="0"/>
              </a:rPr>
              <a:t> de </a:t>
            </a:r>
            <a:r>
              <a:rPr lang="en-US" sz="1980" b="1" dirty="0" err="1" smtClean="0">
                <a:solidFill>
                  <a:srgbClr val="333399"/>
                </a:solidFill>
                <a:cs typeface="Times New Roman" charset="0"/>
                <a:sym typeface="Times New Roman" charset="0"/>
              </a:rPr>
              <a:t>las</a:t>
            </a:r>
            <a:r>
              <a:rPr lang="en-US" sz="1980" b="1" dirty="0" smtClean="0">
                <a:solidFill>
                  <a:srgbClr val="333399"/>
                </a:solidFill>
                <a:cs typeface="Times New Roman" charset="0"/>
                <a:sym typeface="Times New Roman" charset="0"/>
              </a:rPr>
              <a:t> </a:t>
            </a:r>
            <a:r>
              <a:rPr lang="en-US" sz="1980" b="1" dirty="0" err="1" smtClean="0">
                <a:solidFill>
                  <a:srgbClr val="333399"/>
                </a:solidFill>
                <a:cs typeface="Times New Roman" charset="0"/>
                <a:sym typeface="Times New Roman" charset="0"/>
              </a:rPr>
              <a:t>pruebas</a:t>
            </a:r>
            <a:r>
              <a:rPr lang="en-US" sz="1980" b="1" dirty="0" smtClean="0">
                <a:solidFill>
                  <a:srgbClr val="333399"/>
                </a:solidFill>
                <a:cs typeface="Times New Roman" charset="0"/>
                <a:sym typeface="Times New Roman" charset="0"/>
              </a:rPr>
              <a:t>.</a:t>
            </a:r>
          </a:p>
          <a:p>
            <a:pPr marL="346075" lvl="1" indent="-230188">
              <a:lnSpc>
                <a:spcPct val="90000"/>
              </a:lnSpc>
              <a:tabLst>
                <a:tab pos="682625" algn="l"/>
              </a:tabLst>
              <a:defRPr/>
            </a:pPr>
            <a:r>
              <a:rPr lang="en-US" sz="1980" b="1" dirty="0" smtClean="0">
                <a:cs typeface="Times New Roman" charset="0"/>
                <a:sym typeface="Times New Roman" charset="0"/>
              </a:rPr>
              <a:t>Conserve </a:t>
            </a:r>
            <a:r>
              <a:rPr lang="en-US" sz="1980" b="1" dirty="0" err="1" smtClean="0">
                <a:cs typeface="Times New Roman" charset="0"/>
                <a:sym typeface="Times New Roman" charset="0"/>
              </a:rPr>
              <a:t>una</a:t>
            </a:r>
            <a:r>
              <a:rPr lang="en-US" sz="1980" b="1" dirty="0" smtClean="0">
                <a:cs typeface="Times New Roman" charset="0"/>
                <a:sym typeface="Times New Roman" charset="0"/>
              </a:rPr>
              <a:t> </a:t>
            </a:r>
            <a:r>
              <a:rPr lang="en-US" sz="1980" b="1" dirty="0" err="1" smtClean="0">
                <a:cs typeface="Times New Roman" charset="0"/>
                <a:sym typeface="Times New Roman" charset="0"/>
              </a:rPr>
              <a:t>copia</a:t>
            </a:r>
            <a:r>
              <a:rPr lang="en-US" sz="1980" b="1" dirty="0" smtClean="0">
                <a:cs typeface="Times New Roman" charset="0"/>
                <a:sym typeface="Times New Roman" charset="0"/>
              </a:rPr>
              <a:t> del </a:t>
            </a:r>
            <a:r>
              <a:rPr lang="en-US" sz="1980" b="1" dirty="0" err="1" smtClean="0">
                <a:cs typeface="Times New Roman" charset="0"/>
                <a:sym typeface="Times New Roman" charset="0"/>
              </a:rPr>
              <a:t>formulario</a:t>
            </a:r>
            <a:r>
              <a:rPr lang="en-US" sz="1980" b="1" dirty="0" smtClean="0">
                <a:cs typeface="Times New Roman" charset="0"/>
                <a:sym typeface="Times New Roman" charset="0"/>
              </a:rPr>
              <a:t> de </a:t>
            </a:r>
            <a:r>
              <a:rPr lang="en-US" sz="1980" b="1" dirty="0" err="1" smtClean="0">
                <a:cs typeface="Times New Roman" charset="0"/>
                <a:sym typeface="Times New Roman" charset="0"/>
              </a:rPr>
              <a:t>documentación</a:t>
            </a:r>
            <a:r>
              <a:rPr lang="en-US" sz="1980" b="1" dirty="0" smtClean="0">
                <a:cs typeface="Times New Roman" charset="0"/>
                <a:sym typeface="Times New Roman" charset="0"/>
              </a:rPr>
              <a:t> del </a:t>
            </a:r>
            <a:r>
              <a:rPr lang="es-ES_tradnl" sz="1980" b="1" dirty="0" smtClean="0">
                <a:cs typeface="Times New Roman" charset="0"/>
                <a:sym typeface="Times New Roman" charset="0"/>
              </a:rPr>
              <a:t>kit</a:t>
            </a:r>
            <a:r>
              <a:rPr lang="en-US" sz="1980" b="1" dirty="0" smtClean="0">
                <a:cs typeface="Times New Roman" charset="0"/>
                <a:sym typeface="Times New Roman" charset="0"/>
              </a:rPr>
              <a:t> de </a:t>
            </a:r>
            <a:r>
              <a:rPr lang="en-US" sz="1980" b="1" dirty="0" err="1" smtClean="0">
                <a:cs typeface="Times New Roman" charset="0"/>
                <a:sym typeface="Times New Roman" charset="0"/>
              </a:rPr>
              <a:t>pruebas</a:t>
            </a:r>
            <a:endParaRPr lang="en-US" sz="1980" b="1" dirty="0" smtClean="0">
              <a:cs typeface="Times New Roman" charset="0"/>
              <a:sym typeface="Times New Roman"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5" name="Slide Number Placeholder 5"/>
          <p:cNvSpPr>
            <a:spLocks noGrp="1"/>
          </p:cNvSpPr>
          <p:nvPr>
            <p:ph type="sldNum" sz="quarter" idx="12"/>
          </p:nvPr>
        </p:nvSpPr>
        <p:spPr/>
        <p:txBody>
          <a:bodyPr/>
          <a:lstStyle/>
          <a:p>
            <a:pPr>
              <a:defRPr/>
            </a:pPr>
            <a:r>
              <a:rPr lang="en-US"/>
              <a:t>7-</a:t>
            </a:r>
            <a:fld id="{429DE2E4-B31E-44F9-823B-05062D2536AA}" type="slidenum">
              <a:rPr lang="en-US"/>
              <a:pPr>
                <a:defRPr/>
              </a:pPr>
              <a:t>7</a:t>
            </a:fld>
            <a:endParaRPr lang="en-US"/>
          </a:p>
        </p:txBody>
      </p:sp>
      <p:sp>
        <p:nvSpPr>
          <p:cNvPr id="8196" name="Rectangle 2"/>
          <p:cNvSpPr>
            <a:spLocks noGrp="1" noChangeArrowheads="1"/>
          </p:cNvSpPr>
          <p:nvPr>
            <p:ph type="title"/>
          </p:nvPr>
        </p:nvSpPr>
        <p:spPr/>
        <p:txBody>
          <a:bodyPr/>
          <a:lstStyle/>
          <a:p>
            <a:r>
              <a:rPr lang="en-US" sz="3400" smtClean="0">
                <a:solidFill>
                  <a:srgbClr val="333399"/>
                </a:solidFill>
                <a:cs typeface="Times New Roman" pitchFamily="18" charset="0"/>
                <a:sym typeface="Times New Roman" pitchFamily="18" charset="0"/>
              </a:rPr>
              <a:t>Administración de registros: Informes de los resultados de la muestra de cáscaras de pintura</a:t>
            </a:r>
            <a:r>
              <a:rPr lang="en-US" sz="3400" smtClean="0">
                <a:cs typeface="Times New Roman" pitchFamily="18" charset="0"/>
                <a:sym typeface="Times New Roman" pitchFamily="18" charset="0"/>
              </a:rPr>
              <a:t> </a:t>
            </a:r>
          </a:p>
        </p:txBody>
      </p:sp>
      <p:sp>
        <p:nvSpPr>
          <p:cNvPr id="8197" name="Rectangle 3"/>
          <p:cNvSpPr>
            <a:spLocks noGrp="1" noChangeArrowheads="1"/>
          </p:cNvSpPr>
          <p:nvPr>
            <p:ph type="body" idx="1"/>
          </p:nvPr>
        </p:nvSpPr>
        <p:spPr>
          <a:xfrm>
            <a:off x="304800" y="1676400"/>
            <a:ext cx="8458200" cy="4800600"/>
          </a:xfrm>
        </p:spPr>
        <p:txBody>
          <a:bodyPr/>
          <a:lstStyle/>
          <a:p>
            <a:pPr marL="0" indent="0">
              <a:buFontTx/>
              <a:buNone/>
              <a:tabLst>
                <a:tab pos="682625" algn="l"/>
              </a:tabLst>
            </a:pPr>
            <a:r>
              <a:rPr lang="en-US" sz="2600" smtClean="0">
                <a:solidFill>
                  <a:srgbClr val="333399"/>
                </a:solidFill>
                <a:cs typeface="Times New Roman" pitchFamily="18" charset="0"/>
                <a:sym typeface="Times New Roman" pitchFamily="18" charset="0"/>
              </a:rPr>
              <a:t>Se debe mantener un registro de los muestreos de forma similar a los resultados del kit de pruebas.</a:t>
            </a:r>
          </a:p>
          <a:p>
            <a:pPr marL="346075" lvl="1" indent="-230188">
              <a:tabLst>
                <a:tab pos="682625" algn="l"/>
              </a:tabLst>
            </a:pPr>
            <a:r>
              <a:rPr lang="en-US" sz="2200" b="1" smtClean="0">
                <a:solidFill>
                  <a:srgbClr val="333399"/>
                </a:solidFill>
                <a:cs typeface="Times New Roman" pitchFamily="18" charset="0"/>
                <a:sym typeface="Times New Roman" pitchFamily="18" charset="0"/>
              </a:rPr>
              <a:t>Env</a:t>
            </a:r>
            <a:r>
              <a:rPr lang="es-ES_tradnl" sz="2200" b="1" smtClean="0">
                <a:solidFill>
                  <a:srgbClr val="333399"/>
                </a:solidFill>
                <a:cs typeface="Times New Roman" pitchFamily="18" charset="0"/>
                <a:sym typeface="Times New Roman" pitchFamily="18" charset="0"/>
              </a:rPr>
              <a:t>íe</a:t>
            </a:r>
            <a:r>
              <a:rPr lang="en-US" sz="2200" b="1" smtClean="0">
                <a:solidFill>
                  <a:srgbClr val="333399"/>
                </a:solidFill>
                <a:cs typeface="Times New Roman" pitchFamily="18" charset="0"/>
                <a:sym typeface="Times New Roman" pitchFamily="18" charset="0"/>
              </a:rPr>
              <a:t> un informe a la persona que contrata el trabajo </a:t>
            </a:r>
            <a:r>
              <a:rPr lang="es-ES_tradnl" sz="2200" b="1" smtClean="0">
                <a:solidFill>
                  <a:srgbClr val="333399"/>
                </a:solidFill>
                <a:cs typeface="Times New Roman" pitchFamily="18" charset="0"/>
                <a:sym typeface="Times New Roman" pitchFamily="18" charset="0"/>
              </a:rPr>
              <a:t>en un plazo máximo de </a:t>
            </a:r>
            <a:r>
              <a:rPr lang="en-US" sz="2200" b="1" smtClean="0">
                <a:solidFill>
                  <a:srgbClr val="333399"/>
                </a:solidFill>
                <a:cs typeface="Times New Roman" pitchFamily="18" charset="0"/>
                <a:sym typeface="Times New Roman" pitchFamily="18" charset="0"/>
              </a:rPr>
              <a:t>30 días después del fin de la renovación, que contenga</a:t>
            </a:r>
            <a:r>
              <a:rPr lang="es-ES_tradnl" sz="2200" b="1" smtClean="0">
                <a:solidFill>
                  <a:srgbClr val="333399"/>
                </a:solidFill>
                <a:cs typeface="Times New Roman" pitchFamily="18" charset="0"/>
                <a:sym typeface="Times New Roman" pitchFamily="18" charset="0"/>
              </a:rPr>
              <a:t> lo siguiente</a:t>
            </a:r>
            <a:r>
              <a:rPr lang="en-US" sz="2200" b="1" smtClean="0">
                <a:solidFill>
                  <a:srgbClr val="333399"/>
                </a:solidFill>
                <a:cs typeface="Times New Roman" pitchFamily="18" charset="0"/>
                <a:sym typeface="Times New Roman" pitchFamily="18" charset="0"/>
              </a:rPr>
              <a:t>:</a:t>
            </a:r>
          </a:p>
          <a:p>
            <a:pPr marL="682625" lvl="2" indent="-220663">
              <a:tabLst>
                <a:tab pos="682625" algn="l"/>
              </a:tabLst>
            </a:pPr>
            <a:r>
              <a:rPr lang="en-US" sz="1900" b="1" smtClean="0">
                <a:solidFill>
                  <a:srgbClr val="333399"/>
                </a:solidFill>
                <a:cs typeface="Times New Roman" pitchFamily="18" charset="0"/>
                <a:sym typeface="Times New Roman" pitchFamily="18" charset="0"/>
              </a:rPr>
              <a:t>Una descripción y la ubicación de los componentes </a:t>
            </a:r>
            <a:r>
              <a:rPr lang="es-ES_tradnl" sz="1900" b="1" smtClean="0">
                <a:solidFill>
                  <a:srgbClr val="333399"/>
                </a:solidFill>
                <a:cs typeface="Times New Roman" pitchFamily="18" charset="0"/>
                <a:sym typeface="Times New Roman" pitchFamily="18" charset="0"/>
              </a:rPr>
              <a:t>probados</a:t>
            </a:r>
            <a:r>
              <a:rPr lang="en-US" sz="1900" b="1" smtClean="0">
                <a:solidFill>
                  <a:srgbClr val="333399"/>
                </a:solidFill>
                <a:cs typeface="Times New Roman" pitchFamily="18" charset="0"/>
                <a:sym typeface="Times New Roman" pitchFamily="18" charset="0"/>
              </a:rPr>
              <a:t>.</a:t>
            </a:r>
          </a:p>
          <a:p>
            <a:pPr marL="682625" lvl="2" indent="-220663">
              <a:tabLst>
                <a:tab pos="682625" algn="l"/>
              </a:tabLst>
            </a:pPr>
            <a:r>
              <a:rPr lang="en-US" sz="1900" b="1" smtClean="0">
                <a:solidFill>
                  <a:srgbClr val="333399"/>
                </a:solidFill>
                <a:cs typeface="Times New Roman" pitchFamily="18" charset="0"/>
                <a:sym typeface="Times New Roman" pitchFamily="18" charset="0"/>
              </a:rPr>
              <a:t>Las dimensiones del área de muestreo, en cm y el área en cm</a:t>
            </a:r>
            <a:r>
              <a:rPr lang="en-US" sz="1900" b="1" baseline="30000" smtClean="0"/>
              <a:t>2</a:t>
            </a:r>
            <a:r>
              <a:rPr lang="en-US" sz="1900" b="1" smtClean="0">
                <a:solidFill>
                  <a:srgbClr val="333399"/>
                </a:solidFill>
                <a:cs typeface="Times New Roman" pitchFamily="18" charset="0"/>
                <a:sym typeface="Times New Roman" pitchFamily="18" charset="0"/>
              </a:rPr>
              <a:t> </a:t>
            </a:r>
            <a:r>
              <a:rPr lang="es-ES_tradnl" sz="1900" b="1" smtClean="0">
                <a:solidFill>
                  <a:srgbClr val="333399"/>
                </a:solidFill>
                <a:cs typeface="Times New Roman" pitchFamily="18" charset="0"/>
                <a:sym typeface="Times New Roman" pitchFamily="18" charset="0"/>
              </a:rPr>
              <a:t>y </a:t>
            </a:r>
            <a:r>
              <a:rPr lang="en-US" sz="1900" b="1" smtClean="0">
                <a:solidFill>
                  <a:srgbClr val="333399"/>
                </a:solidFill>
                <a:cs typeface="Times New Roman" pitchFamily="18" charset="0"/>
                <a:sym typeface="Times New Roman" pitchFamily="18" charset="0"/>
              </a:rPr>
              <a:t>ubicación de los componentes </a:t>
            </a:r>
            <a:r>
              <a:rPr lang="es-ES_tradnl" sz="1900" b="1" smtClean="0">
                <a:solidFill>
                  <a:srgbClr val="333399"/>
                </a:solidFill>
                <a:cs typeface="Times New Roman" pitchFamily="18" charset="0"/>
                <a:sym typeface="Times New Roman" pitchFamily="18" charset="0"/>
              </a:rPr>
              <a:t>probados</a:t>
            </a:r>
            <a:r>
              <a:rPr lang="en-US" sz="1900" b="1" smtClean="0">
                <a:solidFill>
                  <a:srgbClr val="333399"/>
                </a:solidFill>
                <a:cs typeface="Times New Roman" pitchFamily="18" charset="0"/>
                <a:sym typeface="Times New Roman" pitchFamily="18" charset="0"/>
              </a:rPr>
              <a:t>.</a:t>
            </a:r>
          </a:p>
          <a:p>
            <a:pPr marL="682625" lvl="2" indent="-220663">
              <a:tabLst>
                <a:tab pos="682625" algn="l"/>
              </a:tabLst>
            </a:pPr>
            <a:r>
              <a:rPr lang="en-US" sz="1900" b="1" smtClean="0">
                <a:solidFill>
                  <a:srgbClr val="333399"/>
                </a:solidFill>
                <a:cs typeface="Times New Roman" pitchFamily="18" charset="0"/>
                <a:sym typeface="Times New Roman" pitchFamily="18" charset="0"/>
              </a:rPr>
              <a:t>Los resultados del análisis del laboratorio.</a:t>
            </a:r>
          </a:p>
          <a:p>
            <a:pPr marL="346075" lvl="1" indent="-230188">
              <a:spcBef>
                <a:spcPts val="1200"/>
              </a:spcBef>
              <a:tabLst>
                <a:tab pos="682625" algn="l"/>
              </a:tabLst>
            </a:pPr>
            <a:r>
              <a:rPr lang="en-US" sz="2200" b="1" smtClean="0">
                <a:cs typeface="Times New Roman" pitchFamily="18" charset="0"/>
                <a:sym typeface="Times New Roman" pitchFamily="18" charset="0"/>
              </a:rPr>
              <a:t>Conserve una copia de los resultados del laboratorio y del </a:t>
            </a:r>
            <a:r>
              <a:rPr lang="es-ES_tradnl" sz="2200" b="1" smtClean="0">
                <a:cs typeface="Times New Roman" pitchFamily="18" charset="0"/>
                <a:sym typeface="Times New Roman" pitchFamily="18" charset="0"/>
              </a:rPr>
              <a:t>informe</a:t>
            </a:r>
            <a:r>
              <a:rPr lang="en-US" sz="2200" b="1" smtClean="0">
                <a:cs typeface="Times New Roman" pitchFamily="18" charset="0"/>
                <a:sym typeface="Times New Roman" pitchFamily="18" charset="0"/>
              </a:rPr>
              <a:t> para el cliente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5" name="Slide Number Placeholder 5"/>
          <p:cNvSpPr>
            <a:spLocks noGrp="1"/>
          </p:cNvSpPr>
          <p:nvPr>
            <p:ph type="sldNum" sz="quarter" idx="12"/>
          </p:nvPr>
        </p:nvSpPr>
        <p:spPr/>
        <p:txBody>
          <a:bodyPr/>
          <a:lstStyle/>
          <a:p>
            <a:pPr>
              <a:defRPr/>
            </a:pPr>
            <a:r>
              <a:rPr lang="en-US"/>
              <a:t>7-</a:t>
            </a:r>
            <a:fld id="{2821BFB6-F9E5-43D1-8371-06DC4B762B02}" type="slidenum">
              <a:rPr lang="en-US"/>
              <a:pPr>
                <a:defRPr/>
              </a:pPr>
              <a:t>8</a:t>
            </a:fld>
            <a:endParaRPr lang="en-US"/>
          </a:p>
        </p:txBody>
      </p:sp>
      <p:sp>
        <p:nvSpPr>
          <p:cNvPr id="9220" name="Rectangle 2"/>
          <p:cNvSpPr>
            <a:spLocks noGrp="1" noChangeArrowheads="1"/>
          </p:cNvSpPr>
          <p:nvPr>
            <p:ph type="title"/>
          </p:nvPr>
        </p:nvSpPr>
        <p:spPr/>
        <p:txBody>
          <a:bodyPr/>
          <a:lstStyle/>
          <a:p>
            <a:r>
              <a:rPr lang="en-US" sz="3600" smtClean="0">
                <a:cs typeface="Times New Roman" pitchFamily="18" charset="0"/>
                <a:sym typeface="Times New Roman" pitchFamily="18" charset="0"/>
              </a:rPr>
              <a:t>Administración de registros: Informes posteriores a la renovación</a:t>
            </a:r>
          </a:p>
        </p:txBody>
      </p:sp>
      <p:sp>
        <p:nvSpPr>
          <p:cNvPr id="9221" name="Rectangle 3"/>
          <p:cNvSpPr>
            <a:spLocks noGrp="1" noChangeArrowheads="1"/>
          </p:cNvSpPr>
          <p:nvPr>
            <p:ph type="body" idx="1"/>
          </p:nvPr>
        </p:nvSpPr>
        <p:spPr>
          <a:xfrm>
            <a:off x="228600" y="1752600"/>
            <a:ext cx="8534400" cy="4267200"/>
          </a:xfrm>
        </p:spPr>
        <p:txBody>
          <a:bodyPr/>
          <a:lstStyle/>
          <a:p>
            <a:pPr>
              <a:lnSpc>
                <a:spcPct val="90000"/>
              </a:lnSpc>
            </a:pPr>
            <a:r>
              <a:rPr lang="en-US" sz="2000" smtClean="0">
                <a:cs typeface="Times New Roman" pitchFamily="18" charset="0"/>
                <a:sym typeface="Times New Roman" pitchFamily="18" charset="0"/>
              </a:rPr>
              <a:t>Después de toda renovación, las empresas deben documentar y compartir la siguiente información:</a:t>
            </a:r>
          </a:p>
          <a:p>
            <a:pPr lvl="1">
              <a:lnSpc>
                <a:spcPct val="90000"/>
              </a:lnSpc>
            </a:pPr>
            <a:r>
              <a:rPr lang="en-US" sz="1800" b="1" smtClean="0">
                <a:cs typeface="Times New Roman" pitchFamily="18" charset="0"/>
                <a:sym typeface="Times New Roman" pitchFamily="18" charset="0"/>
              </a:rPr>
              <a:t>Información del proyecto que documente el cumplimiento de los requisitos de capacitación de renovación, certificación y prácticas de trabajo.</a:t>
            </a:r>
          </a:p>
          <a:p>
            <a:pPr lvl="1">
              <a:lnSpc>
                <a:spcPct val="90000"/>
              </a:lnSpc>
            </a:pPr>
            <a:r>
              <a:rPr lang="en-US" sz="1800" b="1" smtClean="0">
                <a:cs typeface="Times New Roman" pitchFamily="18" charset="0"/>
                <a:sym typeface="Times New Roman" pitchFamily="18" charset="0"/>
              </a:rPr>
              <a:t>Documentación del muestreo de aprobación de polvo, si se realizó.</a:t>
            </a:r>
          </a:p>
          <a:p>
            <a:pPr lvl="1">
              <a:lnSpc>
                <a:spcPct val="90000"/>
              </a:lnSpc>
            </a:pPr>
            <a:r>
              <a:rPr lang="en-US" sz="1800" b="1" smtClean="0">
                <a:cs typeface="Times New Roman" pitchFamily="18" charset="0"/>
                <a:sym typeface="Times New Roman" pitchFamily="18" charset="0"/>
              </a:rPr>
              <a:t>Esta información debe ser preparada y conservada por la firma, y debe ser compartida con los propietarios y ocupantes de viviendas e instalaciones ocupadas por niños.</a:t>
            </a:r>
          </a:p>
          <a:p>
            <a:pPr lvl="1">
              <a:lnSpc>
                <a:spcPct val="90000"/>
              </a:lnSpc>
            </a:pPr>
            <a:endParaRPr lang="en-US" sz="1800" b="1" smtClean="0">
              <a:cs typeface="Times New Roman" pitchFamily="18" charset="0"/>
              <a:sym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5" name="Slide Number Placeholder 5"/>
          <p:cNvSpPr>
            <a:spLocks noGrp="1"/>
          </p:cNvSpPr>
          <p:nvPr>
            <p:ph type="sldNum" sz="quarter" idx="12"/>
          </p:nvPr>
        </p:nvSpPr>
        <p:spPr/>
        <p:txBody>
          <a:bodyPr/>
          <a:lstStyle/>
          <a:p>
            <a:pPr>
              <a:defRPr/>
            </a:pPr>
            <a:r>
              <a:rPr lang="en-US"/>
              <a:t>7-</a:t>
            </a:r>
            <a:fld id="{43A85C2B-A779-4470-8EB5-12178A47BFE6}" type="slidenum">
              <a:rPr lang="en-US"/>
              <a:pPr>
                <a:defRPr/>
              </a:pPr>
              <a:t>9</a:t>
            </a:fld>
            <a:endParaRPr lang="en-US"/>
          </a:p>
        </p:txBody>
      </p:sp>
      <p:sp>
        <p:nvSpPr>
          <p:cNvPr id="10244" name="Rectangle 2"/>
          <p:cNvSpPr>
            <a:spLocks noGrp="1" noChangeArrowheads="1"/>
          </p:cNvSpPr>
          <p:nvPr>
            <p:ph type="title"/>
          </p:nvPr>
        </p:nvSpPr>
        <p:spPr/>
        <p:txBody>
          <a:bodyPr/>
          <a:lstStyle/>
          <a:p>
            <a:r>
              <a:rPr lang="en-US" smtClean="0">
                <a:cs typeface="Times New Roman" pitchFamily="18" charset="0"/>
                <a:sym typeface="Times New Roman" pitchFamily="18" charset="0"/>
              </a:rPr>
              <a:t>Ahora ya saben...</a:t>
            </a:r>
          </a:p>
        </p:txBody>
      </p:sp>
      <p:sp>
        <p:nvSpPr>
          <p:cNvPr id="10245" name="Rectangle 3"/>
          <p:cNvSpPr>
            <a:spLocks noGrp="1" noChangeArrowheads="1"/>
          </p:cNvSpPr>
          <p:nvPr>
            <p:ph type="body" idx="1"/>
          </p:nvPr>
        </p:nvSpPr>
        <p:spPr>
          <a:xfrm>
            <a:off x="304800" y="1663700"/>
            <a:ext cx="8458200" cy="4114800"/>
          </a:xfrm>
        </p:spPr>
        <p:txBody>
          <a:bodyPr/>
          <a:lstStyle/>
          <a:p>
            <a:pPr>
              <a:lnSpc>
                <a:spcPct val="90000"/>
              </a:lnSpc>
            </a:pPr>
            <a:r>
              <a:rPr lang="es-ES_tradnl" sz="2000" dirty="0" smtClean="0">
                <a:cs typeface="Times New Roman" pitchFamily="18" charset="0"/>
                <a:sym typeface="Times New Roman" pitchFamily="18" charset="0"/>
              </a:rPr>
              <a:t>Que </a:t>
            </a:r>
            <a:r>
              <a:rPr lang="en-US" sz="2000" dirty="0" err="1" smtClean="0">
                <a:cs typeface="Times New Roman" pitchFamily="18" charset="0"/>
                <a:sym typeface="Times New Roman" pitchFamily="18" charset="0"/>
              </a:rPr>
              <a:t>debe</a:t>
            </a:r>
            <a:r>
              <a:rPr lang="es-ES_tradnl" sz="2000" dirty="0" smtClean="0">
                <a:cs typeface="Times New Roman" pitchFamily="18" charset="0"/>
                <a:sym typeface="Times New Roman" pitchFamily="18" charset="0"/>
              </a:rPr>
              <a:t>n</a:t>
            </a:r>
            <a:r>
              <a:rPr lang="en-US" sz="2000" dirty="0" smtClean="0">
                <a:cs typeface="Times New Roman" pitchFamily="18" charset="0"/>
                <a:sym typeface="Times New Roman" pitchFamily="18" charset="0"/>
              </a:rPr>
              <a:t> </a:t>
            </a:r>
            <a:r>
              <a:rPr lang="es-ES_tradnl" sz="2000" dirty="0" smtClean="0">
                <a:cs typeface="Times New Roman" pitchFamily="18" charset="0"/>
                <a:sym typeface="Times New Roman" pitchFamily="18" charset="0"/>
              </a:rPr>
              <a:t>tener </a:t>
            </a:r>
            <a:r>
              <a:rPr lang="en-US" sz="2000" dirty="0" smtClean="0">
                <a:cs typeface="Times New Roman" pitchFamily="18" charset="0"/>
                <a:sym typeface="Times New Roman" pitchFamily="18" charset="0"/>
              </a:rPr>
              <a:t>los </a:t>
            </a:r>
            <a:r>
              <a:rPr lang="es-ES_tradnl" sz="2000" dirty="0" smtClean="0">
                <a:cs typeface="Times New Roman" pitchFamily="18" charset="0"/>
                <a:sym typeface="Times New Roman" pitchFamily="18" charset="0"/>
              </a:rPr>
              <a:t>siguientes </a:t>
            </a:r>
            <a:r>
              <a:rPr lang="en-US" sz="2000" dirty="0" err="1" smtClean="0">
                <a:cs typeface="Times New Roman" pitchFamily="18" charset="0"/>
                <a:sym typeface="Times New Roman" pitchFamily="18" charset="0"/>
              </a:rPr>
              <a:t>registros</a:t>
            </a:r>
            <a:r>
              <a:rPr lang="en-US" sz="2000" dirty="0" smtClean="0">
                <a:cs typeface="Times New Roman" pitchFamily="18" charset="0"/>
                <a:sym typeface="Times New Roman" pitchFamily="18" charset="0"/>
              </a:rPr>
              <a:t> en el </a:t>
            </a:r>
            <a:r>
              <a:rPr lang="en-US" sz="2000" dirty="0" err="1" smtClean="0">
                <a:cs typeface="Times New Roman" pitchFamily="18" charset="0"/>
                <a:sym typeface="Times New Roman" pitchFamily="18" charset="0"/>
              </a:rPr>
              <a:t>lugar</a:t>
            </a:r>
            <a:r>
              <a:rPr lang="en-US" sz="2000" dirty="0" smtClean="0">
                <a:cs typeface="Times New Roman" pitchFamily="18" charset="0"/>
                <a:sym typeface="Times New Roman" pitchFamily="18" charset="0"/>
              </a:rPr>
              <a:t> de </a:t>
            </a:r>
            <a:r>
              <a:rPr lang="en-US" sz="2000" dirty="0" err="1" smtClean="0">
                <a:cs typeface="Times New Roman" pitchFamily="18" charset="0"/>
                <a:sym typeface="Times New Roman" pitchFamily="18" charset="0"/>
              </a:rPr>
              <a:t>trabajo</a:t>
            </a:r>
            <a:r>
              <a:rPr lang="en-US" sz="2000" dirty="0" smtClean="0">
                <a:cs typeface="Times New Roman" pitchFamily="18" charset="0"/>
                <a:sym typeface="Times New Roman" pitchFamily="18" charset="0"/>
              </a:rPr>
              <a:t>: </a:t>
            </a:r>
          </a:p>
          <a:p>
            <a:pPr lvl="1">
              <a:lnSpc>
                <a:spcPct val="90000"/>
              </a:lnSpc>
            </a:pPr>
            <a:r>
              <a:rPr lang="en-US" sz="2000" b="1" dirty="0" err="1" smtClean="0">
                <a:cs typeface="Times New Roman" pitchFamily="18" charset="0"/>
                <a:sym typeface="Times New Roman" pitchFamily="18" charset="0"/>
              </a:rPr>
              <a:t>Certificaciones</a:t>
            </a:r>
            <a:r>
              <a:rPr lang="en-US" sz="2000" b="1" dirty="0" smtClean="0">
                <a:cs typeface="Times New Roman" pitchFamily="18" charset="0"/>
                <a:sym typeface="Times New Roman" pitchFamily="18" charset="0"/>
              </a:rPr>
              <a:t> </a:t>
            </a:r>
            <a:r>
              <a:rPr lang="en-US" sz="2000" b="1" dirty="0" err="1" smtClean="0">
                <a:cs typeface="Times New Roman" pitchFamily="18" charset="0"/>
                <a:sym typeface="Times New Roman" pitchFamily="18" charset="0"/>
              </a:rPr>
              <a:t>para</a:t>
            </a:r>
            <a:r>
              <a:rPr lang="en-US" sz="2000" b="1" dirty="0" smtClean="0">
                <a:cs typeface="Times New Roman" pitchFamily="18" charset="0"/>
                <a:sym typeface="Times New Roman" pitchFamily="18" charset="0"/>
              </a:rPr>
              <a:t> la </a:t>
            </a:r>
            <a:r>
              <a:rPr lang="en-US" sz="2000" b="1" dirty="0" err="1" smtClean="0">
                <a:cs typeface="Times New Roman" pitchFamily="18" charset="0"/>
                <a:sym typeface="Times New Roman" pitchFamily="18" charset="0"/>
              </a:rPr>
              <a:t>empresa</a:t>
            </a:r>
            <a:r>
              <a:rPr lang="en-US" sz="2000" b="1" dirty="0" smtClean="0">
                <a:cs typeface="Times New Roman" pitchFamily="18" charset="0"/>
                <a:sym typeface="Times New Roman" pitchFamily="18" charset="0"/>
              </a:rPr>
              <a:t> </a:t>
            </a:r>
            <a:r>
              <a:rPr lang="en-US" sz="2000" b="1" dirty="0" err="1" smtClean="0">
                <a:cs typeface="Times New Roman" pitchFamily="18" charset="0"/>
                <a:sym typeface="Times New Roman" pitchFamily="18" charset="0"/>
              </a:rPr>
              <a:t>certificada</a:t>
            </a:r>
            <a:r>
              <a:rPr lang="en-US" sz="2000" b="1" dirty="0" smtClean="0">
                <a:cs typeface="Times New Roman" pitchFamily="18" charset="0"/>
                <a:sym typeface="Times New Roman" pitchFamily="18" charset="0"/>
              </a:rPr>
              <a:t> y los </a:t>
            </a:r>
            <a:r>
              <a:rPr lang="en-US" sz="2000" b="1" dirty="0" err="1" smtClean="0">
                <a:cs typeface="Times New Roman" pitchFamily="18" charset="0"/>
                <a:sym typeface="Times New Roman" pitchFamily="18" charset="0"/>
              </a:rPr>
              <a:t>renovadores</a:t>
            </a:r>
            <a:r>
              <a:rPr lang="en-US" sz="2000" b="1" dirty="0" smtClean="0">
                <a:cs typeface="Times New Roman" pitchFamily="18" charset="0"/>
                <a:sym typeface="Times New Roman" pitchFamily="18" charset="0"/>
              </a:rPr>
              <a:t> </a:t>
            </a:r>
            <a:r>
              <a:rPr lang="en-US" sz="2000" b="1" dirty="0" err="1" smtClean="0">
                <a:cs typeface="Times New Roman" pitchFamily="18" charset="0"/>
                <a:sym typeface="Times New Roman" pitchFamily="18" charset="0"/>
              </a:rPr>
              <a:t>certificados</a:t>
            </a:r>
            <a:r>
              <a:rPr lang="en-US" sz="2000" b="1" dirty="0" smtClean="0">
                <a:cs typeface="Times New Roman" pitchFamily="18" charset="0"/>
                <a:sym typeface="Times New Roman" pitchFamily="18" charset="0"/>
              </a:rPr>
              <a:t>.</a:t>
            </a:r>
          </a:p>
          <a:p>
            <a:pPr>
              <a:lnSpc>
                <a:spcPct val="90000"/>
              </a:lnSpc>
            </a:pPr>
            <a:r>
              <a:rPr lang="es-ES_tradnl" sz="2000" dirty="0" smtClean="0">
                <a:cs typeface="Times New Roman" pitchFamily="18" charset="0"/>
                <a:sym typeface="Times New Roman" pitchFamily="18" charset="0"/>
              </a:rPr>
              <a:t>Que </a:t>
            </a:r>
            <a:r>
              <a:rPr lang="en-US" sz="2000" dirty="0" err="1" smtClean="0">
                <a:cs typeface="Times New Roman" pitchFamily="18" charset="0"/>
                <a:sym typeface="Times New Roman" pitchFamily="18" charset="0"/>
              </a:rPr>
              <a:t>deben</a:t>
            </a:r>
            <a:r>
              <a:rPr lang="en-US" sz="2000" dirty="0" smtClean="0">
                <a:cs typeface="Times New Roman" pitchFamily="18" charset="0"/>
                <a:sym typeface="Times New Roman" pitchFamily="18" charset="0"/>
              </a:rPr>
              <a:t> </a:t>
            </a:r>
            <a:r>
              <a:rPr lang="en-US" sz="2000" dirty="0" err="1" smtClean="0">
                <a:cs typeface="Times New Roman" pitchFamily="18" charset="0"/>
                <a:sym typeface="Times New Roman" pitchFamily="18" charset="0"/>
              </a:rPr>
              <a:t>conservar</a:t>
            </a:r>
            <a:r>
              <a:rPr lang="en-US" sz="2000" dirty="0" smtClean="0">
                <a:cs typeface="Times New Roman" pitchFamily="18" charset="0"/>
                <a:sym typeface="Times New Roman" pitchFamily="18" charset="0"/>
              </a:rPr>
              <a:t> </a:t>
            </a:r>
            <a:r>
              <a:rPr lang="en-US" sz="2000" dirty="0" err="1" smtClean="0">
                <a:cs typeface="Times New Roman" pitchFamily="18" charset="0"/>
                <a:sym typeface="Times New Roman" pitchFamily="18" charset="0"/>
              </a:rPr>
              <a:t>todos</a:t>
            </a:r>
            <a:r>
              <a:rPr lang="en-US" sz="2000" dirty="0" smtClean="0">
                <a:cs typeface="Times New Roman" pitchFamily="18" charset="0"/>
                <a:sym typeface="Times New Roman" pitchFamily="18" charset="0"/>
              </a:rPr>
              <a:t> los </a:t>
            </a:r>
            <a:r>
              <a:rPr lang="en-US" sz="2000" dirty="0" err="1" smtClean="0">
                <a:cs typeface="Times New Roman" pitchFamily="18" charset="0"/>
                <a:sym typeface="Times New Roman" pitchFamily="18" charset="0"/>
              </a:rPr>
              <a:t>registros</a:t>
            </a:r>
            <a:r>
              <a:rPr lang="en-US" sz="2000" dirty="0" smtClean="0">
                <a:cs typeface="Times New Roman" pitchFamily="18" charset="0"/>
                <a:sym typeface="Times New Roman" pitchFamily="18" charset="0"/>
              </a:rPr>
              <a:t> al </a:t>
            </a:r>
            <a:r>
              <a:rPr lang="en-US" sz="2000" dirty="0" err="1" smtClean="0">
                <a:cs typeface="Times New Roman" pitchFamily="18" charset="0"/>
                <a:sym typeface="Times New Roman" pitchFamily="18" charset="0"/>
              </a:rPr>
              <a:t>menos</a:t>
            </a:r>
            <a:r>
              <a:rPr lang="en-US" sz="2000" dirty="0" smtClean="0">
                <a:cs typeface="Times New Roman" pitchFamily="18" charset="0"/>
                <a:sym typeface="Times New Roman" pitchFamily="18" charset="0"/>
              </a:rPr>
              <a:t> 3 </a:t>
            </a:r>
            <a:r>
              <a:rPr lang="en-US" sz="2000" dirty="0" err="1" smtClean="0">
                <a:cs typeface="Times New Roman" pitchFamily="18" charset="0"/>
                <a:sym typeface="Times New Roman" pitchFamily="18" charset="0"/>
              </a:rPr>
              <a:t>años</a:t>
            </a:r>
            <a:r>
              <a:rPr lang="en-US" sz="2000" dirty="0" smtClean="0">
                <a:cs typeface="Times New Roman" pitchFamily="18" charset="0"/>
                <a:sym typeface="Times New Roman" pitchFamily="18" charset="0"/>
              </a:rPr>
              <a:t> </a:t>
            </a:r>
            <a:r>
              <a:rPr lang="es-ES_tradnl" sz="2000" dirty="0" smtClean="0">
                <a:cs typeface="Times New Roman" pitchFamily="18" charset="0"/>
                <a:sym typeface="Times New Roman" pitchFamily="18" charset="0"/>
              </a:rPr>
              <a:t>después </a:t>
            </a:r>
            <a:r>
              <a:rPr lang="en-US" sz="2000" dirty="0" smtClean="0">
                <a:cs typeface="Times New Roman" pitchFamily="18" charset="0"/>
                <a:sym typeface="Times New Roman" pitchFamily="18" charset="0"/>
              </a:rPr>
              <a:t> de </a:t>
            </a:r>
            <a:r>
              <a:rPr lang="en-US" sz="2000" dirty="0" err="1" smtClean="0">
                <a:cs typeface="Times New Roman" pitchFamily="18" charset="0"/>
                <a:sym typeface="Times New Roman" pitchFamily="18" charset="0"/>
              </a:rPr>
              <a:t>finaliza</a:t>
            </a:r>
            <a:r>
              <a:rPr lang="es-ES_tradnl" sz="2000" dirty="0" smtClean="0">
                <a:cs typeface="Times New Roman" pitchFamily="18" charset="0"/>
                <a:sym typeface="Times New Roman" pitchFamily="18" charset="0"/>
              </a:rPr>
              <a:t>r </a:t>
            </a:r>
            <a:r>
              <a:rPr lang="en-US" sz="2000" dirty="0" smtClean="0">
                <a:cs typeface="Times New Roman" pitchFamily="18" charset="0"/>
                <a:sym typeface="Times New Roman" pitchFamily="18" charset="0"/>
              </a:rPr>
              <a:t>la </a:t>
            </a:r>
            <a:r>
              <a:rPr lang="en-US" sz="2000" dirty="0" err="1" smtClean="0">
                <a:cs typeface="Times New Roman" pitchFamily="18" charset="0"/>
                <a:sym typeface="Times New Roman" pitchFamily="18" charset="0"/>
              </a:rPr>
              <a:t>renovación</a:t>
            </a:r>
            <a:r>
              <a:rPr lang="en-US" sz="2000" dirty="0" smtClean="0">
                <a:cs typeface="Times New Roman" pitchFamily="18" charset="0"/>
                <a:sym typeface="Times New Roman" pitchFamily="18" charset="0"/>
              </a:rPr>
              <a:t>.</a:t>
            </a:r>
          </a:p>
          <a:p>
            <a:pPr>
              <a:lnSpc>
                <a:spcPct val="90000"/>
              </a:lnSpc>
            </a:pPr>
            <a:r>
              <a:rPr lang="es-ES_tradnl" sz="2000" dirty="0" smtClean="0">
                <a:cs typeface="Times New Roman" pitchFamily="18" charset="0"/>
                <a:sym typeface="Times New Roman" pitchFamily="18" charset="0"/>
              </a:rPr>
              <a:t>Que </a:t>
            </a:r>
            <a:r>
              <a:rPr lang="en-US" sz="2000" dirty="0" err="1" smtClean="0">
                <a:cs typeface="Times New Roman" pitchFamily="18" charset="0"/>
                <a:sym typeface="Times New Roman" pitchFamily="18" charset="0"/>
              </a:rPr>
              <a:t>deben</a:t>
            </a:r>
            <a:r>
              <a:rPr lang="en-US" sz="2000" dirty="0" smtClean="0">
                <a:cs typeface="Times New Roman" pitchFamily="18" charset="0"/>
                <a:sym typeface="Times New Roman" pitchFamily="18" charset="0"/>
              </a:rPr>
              <a:t> </a:t>
            </a:r>
            <a:r>
              <a:rPr lang="en-US" sz="2000" dirty="0" err="1" smtClean="0">
                <a:cs typeface="Times New Roman" pitchFamily="18" charset="0"/>
                <a:sym typeface="Times New Roman" pitchFamily="18" charset="0"/>
              </a:rPr>
              <a:t>conservar</a:t>
            </a:r>
            <a:r>
              <a:rPr lang="en-US" sz="2000" dirty="0" smtClean="0">
                <a:cs typeface="Times New Roman" pitchFamily="18" charset="0"/>
                <a:sym typeface="Times New Roman" pitchFamily="18" charset="0"/>
              </a:rPr>
              <a:t> </a:t>
            </a:r>
            <a:r>
              <a:rPr lang="en-US" sz="2000" dirty="0" err="1" smtClean="0">
                <a:cs typeface="Times New Roman" pitchFamily="18" charset="0"/>
                <a:sym typeface="Times New Roman" pitchFamily="18" charset="0"/>
              </a:rPr>
              <a:t>registros</a:t>
            </a:r>
            <a:r>
              <a:rPr lang="en-US" sz="2000" dirty="0" smtClean="0">
                <a:cs typeface="Times New Roman" pitchFamily="18" charset="0"/>
                <a:sym typeface="Times New Roman" pitchFamily="18" charset="0"/>
              </a:rPr>
              <a:t> de:</a:t>
            </a:r>
          </a:p>
          <a:p>
            <a:pPr lvl="1">
              <a:lnSpc>
                <a:spcPct val="90000"/>
              </a:lnSpc>
            </a:pPr>
            <a:r>
              <a:rPr lang="en-US" sz="2000" b="1" dirty="0" err="1" smtClean="0">
                <a:cs typeface="Times New Roman" pitchFamily="18" charset="0"/>
                <a:sym typeface="Times New Roman" pitchFamily="18" charset="0"/>
              </a:rPr>
              <a:t>Capacitación</a:t>
            </a:r>
            <a:r>
              <a:rPr lang="en-US" sz="2000" b="1" dirty="0" smtClean="0">
                <a:cs typeface="Times New Roman" pitchFamily="18" charset="0"/>
                <a:sym typeface="Times New Roman" pitchFamily="18" charset="0"/>
              </a:rPr>
              <a:t> y </a:t>
            </a:r>
            <a:r>
              <a:rPr lang="en-US" sz="2000" b="1" dirty="0" err="1" smtClean="0">
                <a:cs typeface="Times New Roman" pitchFamily="18" charset="0"/>
                <a:sym typeface="Times New Roman" pitchFamily="18" charset="0"/>
              </a:rPr>
              <a:t>certificaciones</a:t>
            </a:r>
            <a:r>
              <a:rPr lang="en-US" sz="2000" b="1" dirty="0" smtClean="0">
                <a:cs typeface="Times New Roman" pitchFamily="18" charset="0"/>
                <a:sym typeface="Times New Roman" pitchFamily="18" charset="0"/>
              </a:rPr>
              <a:t> de </a:t>
            </a:r>
            <a:r>
              <a:rPr lang="en-US" sz="2000" b="1" dirty="0" err="1" smtClean="0">
                <a:cs typeface="Times New Roman" pitchFamily="18" charset="0"/>
                <a:sym typeface="Times New Roman" pitchFamily="18" charset="0"/>
              </a:rPr>
              <a:t>todo</a:t>
            </a:r>
            <a:r>
              <a:rPr lang="en-US" sz="2000" b="1" dirty="0" smtClean="0">
                <a:cs typeface="Times New Roman" pitchFamily="18" charset="0"/>
                <a:sym typeface="Times New Roman" pitchFamily="18" charset="0"/>
              </a:rPr>
              <a:t> el personal de </a:t>
            </a:r>
            <a:r>
              <a:rPr lang="en-US" sz="2000" b="1" dirty="0" err="1" smtClean="0">
                <a:cs typeface="Times New Roman" pitchFamily="18" charset="0"/>
                <a:sym typeface="Times New Roman" pitchFamily="18" charset="0"/>
              </a:rPr>
              <a:t>renovación</a:t>
            </a:r>
            <a:r>
              <a:rPr lang="en-US" sz="2000" b="1" dirty="0" smtClean="0">
                <a:cs typeface="Times New Roman" pitchFamily="18" charset="0"/>
                <a:sym typeface="Times New Roman" pitchFamily="18" charset="0"/>
              </a:rPr>
              <a:t> y la </a:t>
            </a:r>
            <a:r>
              <a:rPr lang="en-US" sz="2000" b="1" dirty="0" err="1" smtClean="0">
                <a:cs typeface="Times New Roman" pitchFamily="18" charset="0"/>
                <a:sym typeface="Times New Roman" pitchFamily="18" charset="0"/>
              </a:rPr>
              <a:t>certificación</a:t>
            </a:r>
            <a:r>
              <a:rPr lang="en-US" sz="2000" b="1" dirty="0" smtClean="0">
                <a:cs typeface="Times New Roman" pitchFamily="18" charset="0"/>
                <a:sym typeface="Times New Roman" pitchFamily="18" charset="0"/>
              </a:rPr>
              <a:t> de la </a:t>
            </a:r>
            <a:r>
              <a:rPr lang="en-US" sz="2000" b="1" dirty="0" err="1" smtClean="0">
                <a:cs typeface="Times New Roman" pitchFamily="18" charset="0"/>
                <a:sym typeface="Times New Roman" pitchFamily="18" charset="0"/>
              </a:rPr>
              <a:t>empresa</a:t>
            </a:r>
            <a:r>
              <a:rPr lang="en-US" sz="2000" b="1" dirty="0" smtClean="0">
                <a:cs typeface="Times New Roman" pitchFamily="18" charset="0"/>
                <a:sym typeface="Times New Roman" pitchFamily="18" charset="0"/>
              </a:rPr>
              <a:t>.</a:t>
            </a:r>
          </a:p>
          <a:p>
            <a:pPr lvl="1">
              <a:lnSpc>
                <a:spcPct val="90000"/>
              </a:lnSpc>
            </a:pPr>
            <a:r>
              <a:rPr lang="en-US" sz="2000" b="1" dirty="0" err="1" smtClean="0">
                <a:cs typeface="Times New Roman" pitchFamily="18" charset="0"/>
                <a:sym typeface="Times New Roman" pitchFamily="18" charset="0"/>
              </a:rPr>
              <a:t>Distribución</a:t>
            </a:r>
            <a:r>
              <a:rPr lang="en-US" sz="2000" b="1" dirty="0" smtClean="0">
                <a:cs typeface="Times New Roman" pitchFamily="18" charset="0"/>
                <a:sym typeface="Times New Roman" pitchFamily="18" charset="0"/>
              </a:rPr>
              <a:t> de la </a:t>
            </a:r>
            <a:r>
              <a:rPr lang="en-US" sz="2000" b="1" dirty="0" err="1" smtClean="0">
                <a:cs typeface="Times New Roman" pitchFamily="18" charset="0"/>
                <a:sym typeface="Times New Roman" pitchFamily="18" charset="0"/>
              </a:rPr>
              <a:t>información</a:t>
            </a:r>
            <a:r>
              <a:rPr lang="en-US" sz="2000" b="1" dirty="0" smtClean="0">
                <a:cs typeface="Times New Roman" pitchFamily="18" charset="0"/>
                <a:sym typeface="Times New Roman" pitchFamily="18" charset="0"/>
              </a:rPr>
              <a:t> </a:t>
            </a:r>
            <a:r>
              <a:rPr lang="en-US" sz="2000" b="1" dirty="0" err="1" smtClean="0">
                <a:cs typeface="Times New Roman" pitchFamily="18" charset="0"/>
                <a:sym typeface="Times New Roman" pitchFamily="18" charset="0"/>
              </a:rPr>
              <a:t>obligatoria</a:t>
            </a:r>
            <a:r>
              <a:rPr lang="en-US" sz="2000" b="1" dirty="0" smtClean="0">
                <a:cs typeface="Times New Roman" pitchFamily="18" charset="0"/>
                <a:sym typeface="Times New Roman" pitchFamily="18" charset="0"/>
              </a:rPr>
              <a:t>.</a:t>
            </a:r>
          </a:p>
          <a:p>
            <a:pPr lvl="1">
              <a:lnSpc>
                <a:spcPct val="90000"/>
              </a:lnSpc>
            </a:pPr>
            <a:r>
              <a:rPr lang="en-US" sz="2000" b="1" dirty="0" err="1" smtClean="0">
                <a:cs typeface="Times New Roman" pitchFamily="18" charset="0"/>
                <a:sym typeface="Times New Roman" pitchFamily="18" charset="0"/>
              </a:rPr>
              <a:t>Comunicaciones</a:t>
            </a:r>
            <a:r>
              <a:rPr lang="en-US" sz="2000" b="1" dirty="0" smtClean="0">
                <a:cs typeface="Times New Roman" pitchFamily="18" charset="0"/>
                <a:sym typeface="Times New Roman" pitchFamily="18" charset="0"/>
              </a:rPr>
              <a:t> con los </a:t>
            </a:r>
            <a:r>
              <a:rPr lang="en-US" sz="2000" b="1" dirty="0" err="1" smtClean="0">
                <a:cs typeface="Times New Roman" pitchFamily="18" charset="0"/>
                <a:sym typeface="Times New Roman" pitchFamily="18" charset="0"/>
              </a:rPr>
              <a:t>propietarios</a:t>
            </a:r>
            <a:r>
              <a:rPr lang="en-US" sz="2000" b="1" dirty="0" smtClean="0">
                <a:cs typeface="Times New Roman" pitchFamily="18" charset="0"/>
                <a:sym typeface="Times New Roman" pitchFamily="18" charset="0"/>
              </a:rPr>
              <a:t> y los </a:t>
            </a:r>
            <a:r>
              <a:rPr lang="en-US" sz="2000" b="1" dirty="0" err="1" smtClean="0">
                <a:cs typeface="Times New Roman" pitchFamily="18" charset="0"/>
                <a:sym typeface="Times New Roman" pitchFamily="18" charset="0"/>
              </a:rPr>
              <a:t>residentes</a:t>
            </a:r>
            <a:r>
              <a:rPr lang="en-US" sz="2000" b="1" dirty="0" smtClean="0">
                <a:cs typeface="Times New Roman" pitchFamily="18" charset="0"/>
                <a:sym typeface="Times New Roman" pitchFamily="18" charset="0"/>
              </a:rPr>
              <a:t>, </a:t>
            </a:r>
            <a:r>
              <a:rPr lang="en-US" sz="2000" b="1" dirty="0" err="1" smtClean="0">
                <a:cs typeface="Times New Roman" pitchFamily="18" charset="0"/>
                <a:sym typeface="Times New Roman" pitchFamily="18" charset="0"/>
              </a:rPr>
              <a:t>además</a:t>
            </a:r>
            <a:r>
              <a:rPr lang="en-US" sz="2000" b="1" dirty="0" smtClean="0">
                <a:cs typeface="Times New Roman" pitchFamily="18" charset="0"/>
                <a:sym typeface="Times New Roman" pitchFamily="18" charset="0"/>
              </a:rPr>
              <a:t> de </a:t>
            </a:r>
            <a:r>
              <a:rPr lang="en-US" sz="2000" b="1" dirty="0" err="1" smtClean="0">
                <a:cs typeface="Times New Roman" pitchFamily="18" charset="0"/>
                <a:sym typeface="Times New Roman" pitchFamily="18" charset="0"/>
              </a:rPr>
              <a:t>sus</a:t>
            </a:r>
            <a:r>
              <a:rPr lang="en-US" sz="2000" b="1" dirty="0" smtClean="0">
                <a:cs typeface="Times New Roman" pitchFamily="18" charset="0"/>
                <a:sym typeface="Times New Roman" pitchFamily="18" charset="0"/>
              </a:rPr>
              <a:t> </a:t>
            </a:r>
            <a:r>
              <a:rPr lang="en-US" sz="2000" b="1" dirty="0" err="1" smtClean="0">
                <a:cs typeface="Times New Roman" pitchFamily="18" charset="0"/>
                <a:sym typeface="Times New Roman" pitchFamily="18" charset="0"/>
              </a:rPr>
              <a:t>certificaciones</a:t>
            </a:r>
            <a:r>
              <a:rPr lang="en-US" sz="2000" b="1" dirty="0" smtClean="0">
                <a:cs typeface="Times New Roman" pitchFamily="18" charset="0"/>
                <a:sym typeface="Times New Roman" pitchFamily="18" charset="0"/>
              </a:rPr>
              <a:t>.</a:t>
            </a:r>
          </a:p>
          <a:p>
            <a:pPr lvl="1">
              <a:lnSpc>
                <a:spcPct val="90000"/>
              </a:lnSpc>
            </a:pPr>
            <a:r>
              <a:rPr lang="en-US" sz="2000" b="1" dirty="0" err="1" smtClean="0">
                <a:cs typeface="Times New Roman" pitchFamily="18" charset="0"/>
                <a:sym typeface="Times New Roman" pitchFamily="18" charset="0"/>
              </a:rPr>
              <a:t>Actividades</a:t>
            </a:r>
            <a:r>
              <a:rPr lang="en-US" sz="2000" b="1" dirty="0" smtClean="0">
                <a:cs typeface="Times New Roman" pitchFamily="18" charset="0"/>
                <a:sym typeface="Times New Roman" pitchFamily="18" charset="0"/>
              </a:rPr>
              <a:t> de </a:t>
            </a:r>
            <a:r>
              <a:rPr lang="en-US" sz="2000" b="1" dirty="0" err="1" smtClean="0">
                <a:cs typeface="Times New Roman" pitchFamily="18" charset="0"/>
                <a:sym typeface="Times New Roman" pitchFamily="18" charset="0"/>
              </a:rPr>
              <a:t>trabajo</a:t>
            </a:r>
            <a:r>
              <a:rPr lang="en-US" sz="2000" b="1" dirty="0" smtClean="0">
                <a:cs typeface="Times New Roman" pitchFamily="18" charset="0"/>
                <a:sym typeface="Times New Roman" pitchFamily="18" charset="0"/>
              </a:rPr>
              <a:t> </a:t>
            </a:r>
            <a:r>
              <a:rPr lang="en-US" sz="2000" b="1" dirty="0" err="1" smtClean="0">
                <a:cs typeface="Times New Roman" pitchFamily="18" charset="0"/>
                <a:sym typeface="Times New Roman" pitchFamily="18" charset="0"/>
              </a:rPr>
              <a:t>que</a:t>
            </a:r>
            <a:r>
              <a:rPr lang="en-US" sz="2000" b="1" dirty="0" smtClean="0">
                <a:cs typeface="Times New Roman" pitchFamily="18" charset="0"/>
                <a:sym typeface="Times New Roman" pitchFamily="18" charset="0"/>
              </a:rPr>
              <a:t> </a:t>
            </a:r>
            <a:r>
              <a:rPr lang="en-US" sz="2000" b="1" dirty="0" err="1" smtClean="0">
                <a:cs typeface="Times New Roman" pitchFamily="18" charset="0"/>
                <a:sym typeface="Times New Roman" pitchFamily="18" charset="0"/>
              </a:rPr>
              <a:t>cumplan</a:t>
            </a:r>
            <a:r>
              <a:rPr lang="en-US" sz="2000" b="1" dirty="0" smtClean="0">
                <a:cs typeface="Times New Roman" pitchFamily="18" charset="0"/>
                <a:sym typeface="Times New Roman" pitchFamily="18" charset="0"/>
              </a:rPr>
              <a:t> </a:t>
            </a:r>
            <a:r>
              <a:rPr lang="es-ES_tradnl" sz="2000" b="1" dirty="0" smtClean="0">
                <a:cs typeface="Times New Roman" pitchFamily="18" charset="0"/>
                <a:sym typeface="Times New Roman" pitchFamily="18" charset="0"/>
              </a:rPr>
              <a:t>con </a:t>
            </a:r>
            <a:r>
              <a:rPr lang="en-US" sz="2000" b="1" dirty="0" smtClean="0">
                <a:cs typeface="Times New Roman" pitchFamily="18" charset="0"/>
                <a:sym typeface="Times New Roman" pitchFamily="18" charset="0"/>
              </a:rPr>
              <a:t>la </a:t>
            </a:r>
            <a:r>
              <a:rPr lang="en-US" sz="2000" b="1" dirty="0" err="1" smtClean="0">
                <a:cs typeface="Times New Roman" pitchFamily="18" charset="0"/>
                <a:sym typeface="Times New Roman" pitchFamily="18" charset="0"/>
              </a:rPr>
              <a:t>regla</a:t>
            </a:r>
            <a:r>
              <a:rPr lang="en-US" sz="2000" b="1" dirty="0" smtClean="0">
                <a:cs typeface="Times New Roman" pitchFamily="18" charset="0"/>
                <a:sym typeface="Times New Roman" pitchFamily="18" charset="0"/>
              </a:rPr>
              <a:t>.</a:t>
            </a:r>
          </a:p>
          <a:p>
            <a:pPr lvl="1">
              <a:lnSpc>
                <a:spcPct val="90000"/>
              </a:lnSpc>
            </a:pPr>
            <a:r>
              <a:rPr lang="en-US" sz="2000" b="1" dirty="0" err="1" smtClean="0">
                <a:cs typeface="Times New Roman" pitchFamily="18" charset="0"/>
                <a:sym typeface="Times New Roman" pitchFamily="18" charset="0"/>
              </a:rPr>
              <a:t>Informes</a:t>
            </a:r>
            <a:r>
              <a:rPr lang="en-US" sz="2000" b="1" dirty="0" smtClean="0">
                <a:cs typeface="Times New Roman" pitchFamily="18" charset="0"/>
                <a:sym typeface="Times New Roman" pitchFamily="18" charset="0"/>
              </a:rPr>
              <a:t> </a:t>
            </a:r>
            <a:r>
              <a:rPr lang="en-US" sz="2000" b="1" dirty="0" err="1" smtClean="0">
                <a:cs typeface="Times New Roman" pitchFamily="18" charset="0"/>
                <a:sym typeface="Times New Roman" pitchFamily="18" charset="0"/>
              </a:rPr>
              <a:t>posteriores</a:t>
            </a:r>
            <a:r>
              <a:rPr lang="en-US" sz="2000" b="1" dirty="0" smtClean="0">
                <a:cs typeface="Times New Roman" pitchFamily="18" charset="0"/>
                <a:sym typeface="Times New Roman" pitchFamily="18" charset="0"/>
              </a:rPr>
              <a:t> a la </a:t>
            </a:r>
            <a:r>
              <a:rPr lang="en-US" sz="2000" b="1" dirty="0" err="1" smtClean="0">
                <a:cs typeface="Times New Roman" pitchFamily="18" charset="0"/>
                <a:sym typeface="Times New Roman" pitchFamily="18" charset="0"/>
              </a:rPr>
              <a:t>renovación</a:t>
            </a:r>
            <a:r>
              <a:rPr lang="en-US" sz="2000" b="1" dirty="0" smtClean="0">
                <a:cs typeface="Times New Roman" pitchFamily="18" charset="0"/>
                <a:sym typeface="Times New Roman" pitchFamily="18" charset="0"/>
              </a:rPr>
              <a:t>.</a:t>
            </a:r>
          </a:p>
          <a:p>
            <a:pPr lvl="1">
              <a:lnSpc>
                <a:spcPct val="90000"/>
              </a:lnSpc>
            </a:pPr>
            <a:endParaRPr lang="en-US" sz="2000" b="1" dirty="0" smtClean="0">
              <a:cs typeface="Times New Roman" pitchFamily="18" charset="0"/>
              <a:sym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6718</TotalTime>
  <Words>2718</Words>
  <Application>Microsoft Office PowerPoint</Application>
  <PresentationFormat>On-screen Show (4:3)</PresentationFormat>
  <Paragraphs>180</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Default Design</vt:lpstr>
      <vt:lpstr>Photo Editor Photo</vt:lpstr>
      <vt:lpstr>Módulo 7: Administración de registros</vt:lpstr>
      <vt:lpstr>Registros del lugar de trabajo</vt:lpstr>
      <vt:lpstr>Administración de registros: Registros educacionales previos a la renovación</vt:lpstr>
      <vt:lpstr>Confirmación de muestra del recibo de Renovar correctamente</vt:lpstr>
      <vt:lpstr>Administración de registros: Capacitación para el trabajador no certificado</vt:lpstr>
      <vt:lpstr>Administración de registros: Informes del equipo de pruebas </vt:lpstr>
      <vt:lpstr>Administración de registros: Informes de los resultados de la muestra de cáscaras de pintura </vt:lpstr>
      <vt:lpstr>Administración de registros: Informes posteriores a la renovación</vt:lpstr>
      <vt:lpstr>Ahora ya saben...</vt:lpstr>
    </vt:vector>
  </TitlesOfParts>
  <Company>ICF Kaiser International,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Safety for Renovation, Repair, and Painting: Initial Course</dc:title>
  <dc:subject>Module 7</dc:subject>
  <dc:creator>EPA</dc:creator>
  <cp:keywords>lead poisoning, renovation, spanish</cp:keywords>
  <cp:lastModifiedBy>Pivetz, Timothy</cp:lastModifiedBy>
  <cp:revision>275</cp:revision>
  <cp:lastPrinted>2000-12-06T22:08:58Z</cp:lastPrinted>
  <dcterms:created xsi:type="dcterms:W3CDTF">2000-02-11T22:43:26Z</dcterms:created>
  <dcterms:modified xsi:type="dcterms:W3CDTF">2012-07-26T14:11:55Z</dcterms:modified>
</cp:coreProperties>
</file>