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2" r:id="rId2"/>
    <p:sldId id="343" r:id="rId3"/>
    <p:sldId id="342" r:id="rId4"/>
    <p:sldId id="344" r:id="rId5"/>
    <p:sldId id="326" r:id="rId6"/>
    <p:sldId id="337" r:id="rId7"/>
    <p:sldId id="345" r:id="rId8"/>
    <p:sldId id="346" r:id="rId9"/>
    <p:sldId id="338" r:id="rId10"/>
    <p:sldId id="347" r:id="rId11"/>
    <p:sldId id="323" r:id="rId12"/>
  </p:sldIdLst>
  <p:sldSz cx="9144000" cy="6858000" type="screen4x3"/>
  <p:notesSz cx="7315200" cy="9601200"/>
  <p:defaultTextStyle>
    <a:defPPr>
      <a:defRPr lang="en-US"/>
    </a:defPPr>
    <a:lvl1pPr algn="l" rtl="0" eaLnBrk="0" fontAlgn="base" hangingPunct="0">
      <a:spcBef>
        <a:spcPct val="0"/>
      </a:spcBef>
      <a:spcAft>
        <a:spcPct val="0"/>
      </a:spcAft>
      <a:defRPr sz="1000" kern="1200">
        <a:solidFill>
          <a:schemeClr val="tx1"/>
        </a:solidFill>
        <a:latin typeface="Arial" charset="0"/>
        <a:ea typeface="+mn-ea"/>
        <a:cs typeface="Arial" charset="0"/>
      </a:defRPr>
    </a:lvl1pPr>
    <a:lvl2pPr marL="457200" algn="l" rtl="0" eaLnBrk="0" fontAlgn="base" hangingPunct="0">
      <a:spcBef>
        <a:spcPct val="0"/>
      </a:spcBef>
      <a:spcAft>
        <a:spcPct val="0"/>
      </a:spcAft>
      <a:defRPr sz="1000" kern="1200">
        <a:solidFill>
          <a:schemeClr val="tx1"/>
        </a:solidFill>
        <a:latin typeface="Arial" charset="0"/>
        <a:ea typeface="+mn-ea"/>
        <a:cs typeface="Arial" charset="0"/>
      </a:defRPr>
    </a:lvl2pPr>
    <a:lvl3pPr marL="914400" algn="l" rtl="0" eaLnBrk="0" fontAlgn="base" hangingPunct="0">
      <a:spcBef>
        <a:spcPct val="0"/>
      </a:spcBef>
      <a:spcAft>
        <a:spcPct val="0"/>
      </a:spcAft>
      <a:defRPr sz="1000" kern="1200">
        <a:solidFill>
          <a:schemeClr val="tx1"/>
        </a:solidFill>
        <a:latin typeface="Arial" charset="0"/>
        <a:ea typeface="+mn-ea"/>
        <a:cs typeface="Arial" charset="0"/>
      </a:defRPr>
    </a:lvl3pPr>
    <a:lvl4pPr marL="1371600" algn="l" rtl="0" eaLnBrk="0" fontAlgn="base" hangingPunct="0">
      <a:spcBef>
        <a:spcPct val="0"/>
      </a:spcBef>
      <a:spcAft>
        <a:spcPct val="0"/>
      </a:spcAft>
      <a:defRPr sz="1000" kern="1200">
        <a:solidFill>
          <a:schemeClr val="tx1"/>
        </a:solidFill>
        <a:latin typeface="Arial" charset="0"/>
        <a:ea typeface="+mn-ea"/>
        <a:cs typeface="Arial" charset="0"/>
      </a:defRPr>
    </a:lvl4pPr>
    <a:lvl5pPr marL="1828800" algn="l" rtl="0" eaLnBrk="0" fontAlgn="base" hangingPunct="0">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showPr>
  <p:clrMru>
    <a:srgbClr val="C0C0C0"/>
    <a:srgbClr val="333399"/>
    <a:srgbClr val="3333CC"/>
    <a:srgbClr val="FF0000"/>
    <a:srgbClr val="0000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744" autoAdjust="0"/>
    <p:restoredTop sz="79894" autoAdjust="0"/>
  </p:normalViewPr>
  <p:slideViewPr>
    <p:cSldViewPr showGuides="1">
      <p:cViewPr>
        <p:scale>
          <a:sx n="80" d="100"/>
          <a:sy n="80" d="100"/>
        </p:scale>
        <p:origin x="-894" y="-132"/>
      </p:cViewPr>
      <p:guideLst>
        <p:guide orient="horz" pos="1296"/>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75" d="100"/>
        <a:sy n="75" d="100"/>
      </p:scale>
      <p:origin x="0" y="0"/>
    </p:cViewPr>
  </p:sorterViewPr>
  <p:notesViewPr>
    <p:cSldViewPr showGuides="1">
      <p:cViewPr varScale="1">
        <p:scale>
          <a:sx n="75" d="100"/>
          <a:sy n="75" d="100"/>
        </p:scale>
        <p:origin x="-1980"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5" tIns="48317" rIns="96635" bIns="48317" numCol="1" anchor="t" anchorCtr="0" compatLnSpc="1">
            <a:prstTxWarp prst="textNoShape">
              <a:avLst/>
            </a:prstTxWarp>
          </a:bodyPr>
          <a:lstStyle>
            <a:lvl1pPr defTabSz="966788">
              <a:defRPr sz="1300">
                <a:latin typeface="Times New Roman" charset="0"/>
                <a:cs typeface="Arial" charset="0"/>
              </a:defRPr>
            </a:lvl1pPr>
          </a:lstStyle>
          <a:p>
            <a:pPr>
              <a:defRPr/>
            </a:pPr>
            <a:r>
              <a:rPr lang="es-ES"/>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512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35" tIns="48317" rIns="96635" bIns="48317" numCol="1" anchor="t" anchorCtr="0" compatLnSpc="1">
            <a:prstTxWarp prst="textNoShape">
              <a:avLst/>
            </a:prstTxWarp>
          </a:bodyPr>
          <a:lstStyle>
            <a:lvl1pPr algn="r" defTabSz="966788">
              <a:defRPr sz="1300">
                <a:latin typeface="Times New Roman" charset="0"/>
                <a:cs typeface="Arial" charset="0"/>
              </a:defRPr>
            </a:lvl1pPr>
          </a:lstStyle>
          <a:p>
            <a:pPr>
              <a:defRPr/>
            </a:pPr>
            <a:r>
              <a:rPr lang="en-US"/>
              <a:t>Feb 09</a:t>
            </a:r>
          </a:p>
        </p:txBody>
      </p:sp>
      <p:sp>
        <p:nvSpPr>
          <p:cNvPr id="51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35" tIns="48317" rIns="96635" bIns="48317" numCol="1" anchor="b" anchorCtr="0" compatLnSpc="1">
            <a:prstTxWarp prst="textNoShape">
              <a:avLst/>
            </a:prstTxWarp>
          </a:bodyPr>
          <a:lstStyle>
            <a:lvl1pPr defTabSz="966788">
              <a:defRPr sz="1300">
                <a:latin typeface="Times New Roman" charset="0"/>
                <a:cs typeface="Arial" charset="0"/>
              </a:defRPr>
            </a:lvl1pPr>
          </a:lstStyle>
          <a:p>
            <a:pPr>
              <a:defRPr/>
            </a:pPr>
            <a:r>
              <a:rPr lang="en-US"/>
              <a:t>Repaso preliminar 1 – No cite ni haga referencias</a:t>
            </a:r>
          </a:p>
        </p:txBody>
      </p:sp>
      <p:sp>
        <p:nvSpPr>
          <p:cNvPr id="512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35" tIns="48317" rIns="96635" bIns="48317" numCol="1" anchor="b" anchorCtr="0" compatLnSpc="1">
            <a:prstTxWarp prst="textNoShape">
              <a:avLst/>
            </a:prstTxWarp>
          </a:bodyPr>
          <a:lstStyle>
            <a:lvl1pPr algn="r" defTabSz="966788">
              <a:defRPr sz="1300">
                <a:latin typeface="Times New Roman" charset="0"/>
                <a:cs typeface="Arial" charset="0"/>
              </a:defRPr>
            </a:lvl1pPr>
          </a:lstStyle>
          <a:p>
            <a:pPr>
              <a:defRPr/>
            </a:pPr>
            <a:fld id="{3A59E3D7-0DE3-4965-8683-0CD318DAE39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7315200" cy="479425"/>
          </a:xfrm>
          <a:prstGeom prst="rect">
            <a:avLst/>
          </a:prstGeom>
          <a:noFill/>
          <a:ln w="9525">
            <a:noFill/>
            <a:miter lim="800000"/>
            <a:headEnd/>
            <a:tailEnd/>
          </a:ln>
          <a:effectLst/>
        </p:spPr>
        <p:txBody>
          <a:bodyPr vert="horz" wrap="square" lIns="96635" tIns="48317" rIns="96635" bIns="48317" numCol="1" anchor="t" anchorCtr="0" compatLnSpc="1">
            <a:prstTxWarp prst="textNoShape">
              <a:avLst/>
            </a:prstTxWarp>
          </a:bodyPr>
          <a:lstStyle>
            <a:lvl1pPr defTabSz="966788">
              <a:defRPr sz="1200" b="1">
                <a:latin typeface="Arial" charset="0"/>
                <a:cs typeface="Arial" charset="0"/>
              </a:defRPr>
            </a:lvl1pPr>
          </a:lstStyle>
          <a:p>
            <a:pPr>
              <a:defRPr/>
            </a:pPr>
            <a:endParaRPr lang="en-US"/>
          </a:p>
          <a:p>
            <a:pPr>
              <a:defRPr/>
            </a:pPr>
            <a:r>
              <a:rPr lang="en-US"/>
              <a:t>     </a:t>
            </a:r>
            <a:r>
              <a:rPr lang="es-ES"/>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13315"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304800" y="4572000"/>
            <a:ext cx="6745288" cy="4319588"/>
          </a:xfrm>
          <a:prstGeom prst="rect">
            <a:avLst/>
          </a:prstGeom>
          <a:noFill/>
          <a:ln w="9525">
            <a:noFill/>
            <a:miter lim="800000"/>
            <a:headEnd/>
            <a:tailEnd/>
          </a:ln>
          <a:effectLst/>
        </p:spPr>
        <p:txBody>
          <a:bodyPr vert="horz" wrap="square" lIns="96635" tIns="48317" rIns="96635" bIns="48317" numCol="1" anchor="t" anchorCtr="0" compatLnSpc="1">
            <a:prstTxWarp prst="textNoShape">
              <a:avLst/>
            </a:prstTxWarp>
          </a:bodyPr>
          <a:lstStyle/>
          <a:p>
            <a:pPr lvl="0"/>
            <a:r>
              <a:rPr lang="en-US" noProof="0" smtClean="0"/>
              <a:t>Arial 12 pt</a:t>
            </a:r>
          </a:p>
          <a:p>
            <a:pPr lvl="0"/>
            <a:r>
              <a:rPr lang="en-US" noProof="0" smtClean="0"/>
              <a:t>	Arial 10 pt</a:t>
            </a:r>
          </a:p>
          <a:p>
            <a:pPr lvl="2"/>
            <a:r>
              <a:rPr lang="en-US" noProof="0" smtClean="0"/>
              <a:t>Arial 10 pt</a:t>
            </a:r>
          </a:p>
          <a:p>
            <a:pPr lvl="3"/>
            <a:r>
              <a:rPr lang="en-US" noProof="0" smtClean="0"/>
              <a:t>Arial 10 pt</a:t>
            </a:r>
          </a:p>
          <a:p>
            <a:pPr lvl="4"/>
            <a:r>
              <a:rPr lang="en-US" noProof="0" smtClean="0"/>
              <a:t>Arial 10 pt</a:t>
            </a:r>
          </a:p>
        </p:txBody>
      </p:sp>
      <p:sp>
        <p:nvSpPr>
          <p:cNvPr id="3078" name="Rectangle 6"/>
          <p:cNvSpPr>
            <a:spLocks noGrp="1" noChangeArrowheads="1"/>
          </p:cNvSpPr>
          <p:nvPr>
            <p:ph type="ftr" sz="quarter" idx="4"/>
          </p:nvPr>
        </p:nvSpPr>
        <p:spPr bwMode="auto">
          <a:xfrm>
            <a:off x="4632325" y="8991600"/>
            <a:ext cx="2682875" cy="481013"/>
          </a:xfrm>
          <a:prstGeom prst="rect">
            <a:avLst/>
          </a:prstGeom>
          <a:noFill/>
          <a:ln w="9525">
            <a:noFill/>
            <a:miter lim="800000"/>
            <a:headEnd/>
            <a:tailEnd/>
          </a:ln>
          <a:effectLst/>
        </p:spPr>
        <p:txBody>
          <a:bodyPr vert="horz" wrap="square" lIns="96635" tIns="48317" rIns="96635" bIns="48317" numCol="1" anchor="b" anchorCtr="0" compatLnSpc="1">
            <a:prstTxWarp prst="textNoShape">
              <a:avLst/>
            </a:prstTxWarp>
          </a:bodyPr>
          <a:lstStyle>
            <a:lvl1pPr defTabSz="966788">
              <a:defRPr>
                <a:latin typeface="Arial" charset="0"/>
                <a:cs typeface="Arial" charset="0"/>
              </a:defRPr>
            </a:lvl1pPr>
          </a:lstStyle>
          <a:p>
            <a:pPr>
              <a:defRPr/>
            </a:pPr>
            <a:r>
              <a:rPr lang="en-US"/>
              <a:t>Repaso preliminar 1 – No cite ni haga referencias</a:t>
            </a:r>
          </a:p>
        </p:txBody>
      </p:sp>
      <p:sp>
        <p:nvSpPr>
          <p:cNvPr id="3079" name="Rectangle 7"/>
          <p:cNvSpPr>
            <a:spLocks noGrp="1" noChangeArrowheads="1"/>
          </p:cNvSpPr>
          <p:nvPr>
            <p:ph type="sldNum" sz="quarter" idx="5"/>
          </p:nvPr>
        </p:nvSpPr>
        <p:spPr bwMode="auto">
          <a:xfrm>
            <a:off x="457200" y="8915400"/>
            <a:ext cx="1546225" cy="533400"/>
          </a:xfrm>
          <a:prstGeom prst="rect">
            <a:avLst/>
          </a:prstGeom>
          <a:noFill/>
          <a:ln w="9525">
            <a:noFill/>
            <a:miter lim="800000"/>
            <a:headEnd/>
            <a:tailEnd/>
          </a:ln>
          <a:effectLst/>
        </p:spPr>
        <p:txBody>
          <a:bodyPr vert="horz" wrap="square" lIns="96635" tIns="48317" rIns="96635" bIns="48317" numCol="1" anchor="b" anchorCtr="0" compatLnSpc="1">
            <a:prstTxWarp prst="textNoShape">
              <a:avLst/>
            </a:prstTxWarp>
          </a:bodyPr>
          <a:lstStyle>
            <a:lvl1pPr defTabSz="966788">
              <a:defRPr>
                <a:latin typeface="Arial" charset="0"/>
                <a:cs typeface="Arial" charset="0"/>
              </a:defRPr>
            </a:lvl1pPr>
          </a:lstStyle>
          <a:p>
            <a:pPr>
              <a:defRPr/>
            </a:pPr>
            <a:r>
              <a:rPr lang="en-US"/>
              <a:t>3-</a:t>
            </a:r>
            <a:fld id="{084F3145-114E-4565-A7BF-640A8CA6914E}" type="slidenum">
              <a:rPr lang="en-US"/>
              <a:pPr>
                <a:defRPr/>
              </a:pPr>
              <a:t>‹#›</a:t>
            </a:fld>
            <a:endParaRPr lang="en-US"/>
          </a:p>
        </p:txBody>
      </p:sp>
      <p:sp>
        <p:nvSpPr>
          <p:cNvPr id="3080" name="Rectangle 8"/>
          <p:cNvSpPr>
            <a:spLocks noGrp="1" noChangeArrowheads="1"/>
          </p:cNvSpPr>
          <p:nvPr>
            <p:ph type="dt" idx="1"/>
          </p:nvPr>
        </p:nvSpPr>
        <p:spPr bwMode="auto">
          <a:xfrm>
            <a:off x="2895600" y="8997950"/>
            <a:ext cx="1676400" cy="457200"/>
          </a:xfrm>
          <a:prstGeom prst="rect">
            <a:avLst/>
          </a:prstGeom>
          <a:noFill/>
          <a:ln w="9525">
            <a:noFill/>
            <a:miter lim="800000"/>
            <a:headEnd/>
            <a:tailEnd/>
          </a:ln>
          <a:effectLst/>
        </p:spPr>
        <p:txBody>
          <a:bodyPr vert="horz" wrap="square" lIns="91419" tIns="45711" rIns="91419" bIns="45711" numCol="1" anchor="t" anchorCtr="0" compatLnSpc="1">
            <a:prstTxWarp prst="textNoShape">
              <a:avLst/>
            </a:prstTxWarp>
          </a:bodyPr>
          <a:lstStyle>
            <a:lvl1pPr algn="ctr">
              <a:lnSpc>
                <a:spcPct val="280000"/>
              </a:lnSpc>
              <a:defRPr>
                <a:latin typeface="Arial" charset="0"/>
                <a:cs typeface="Arial" charset="0"/>
              </a:defRPr>
            </a:lvl1pPr>
          </a:lstStyle>
          <a:p>
            <a:pPr>
              <a:defRPr/>
            </a:pPr>
            <a:r>
              <a:rPr lang="en-US"/>
              <a:t>Feb 09</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tabLst>
        <a:tab pos="460375" algn="l"/>
      </a:tabLs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buChar char="•"/>
      <a:tabLst>
        <a:tab pos="460375" algn="l"/>
      </a:tabLst>
      <a:defRPr sz="1100" kern="1200">
        <a:solidFill>
          <a:schemeClr val="tx1"/>
        </a:solidFill>
        <a:latin typeface="Arial" charset="0"/>
        <a:ea typeface="+mn-ea"/>
        <a:cs typeface="+mn-cs"/>
      </a:defRPr>
    </a:lvl2pPr>
    <a:lvl3pPr marL="9144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3pPr>
    <a:lvl4pPr marL="13716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4pPr>
    <a:lvl5pPr marL="18288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14339" name="Rectangle 7"/>
          <p:cNvSpPr>
            <a:spLocks noGrp="1" noChangeArrowheads="1"/>
          </p:cNvSpPr>
          <p:nvPr>
            <p:ph type="sldNum" sz="quarter" idx="5"/>
          </p:nvPr>
        </p:nvSpPr>
        <p:spPr>
          <a:noFill/>
        </p:spPr>
        <p:txBody>
          <a:bodyPr/>
          <a:lstStyle/>
          <a:p>
            <a:r>
              <a:rPr lang="en-US" smtClean="0"/>
              <a:t>3-</a:t>
            </a:r>
            <a:fld id="{207CCC72-4754-4A64-990A-1E81E6C430E7}" type="slidenum">
              <a:rPr lang="en-US" smtClean="0"/>
              <a:pPr/>
              <a:t>1</a:t>
            </a:fld>
            <a:endParaRPr lang="en-US" smtClean="0"/>
          </a:p>
        </p:txBody>
      </p:sp>
      <p:sp>
        <p:nvSpPr>
          <p:cNvPr id="14340" name="Rectangle 8"/>
          <p:cNvSpPr>
            <a:spLocks noGrp="1" noChangeArrowheads="1"/>
          </p:cNvSpPr>
          <p:nvPr>
            <p:ph type="dt" sz="quarter" idx="1"/>
          </p:nvPr>
        </p:nvSpPr>
        <p:spPr>
          <a:noFill/>
        </p:spPr>
        <p:txBody>
          <a:bodyPr/>
          <a:lstStyle/>
          <a:p>
            <a:r>
              <a:rPr lang="en-US" smtClean="0"/>
              <a:t>Octubre de 2011</a:t>
            </a:r>
          </a:p>
        </p:txBody>
      </p:sp>
      <p:sp>
        <p:nvSpPr>
          <p:cNvPr id="14341" name="Rectangle 1026"/>
          <p:cNvSpPr>
            <a:spLocks noGrp="1" noRot="1" noChangeAspect="1" noChangeArrowheads="1" noTextEdit="1"/>
          </p:cNvSpPr>
          <p:nvPr>
            <p:ph type="sldImg"/>
          </p:nvPr>
        </p:nvSpPr>
        <p:spPr>
          <a:xfrm>
            <a:off x="1219200" y="685800"/>
            <a:ext cx="4800600" cy="3600450"/>
          </a:xfrm>
          <a:ln/>
        </p:spPr>
      </p:sp>
      <p:sp>
        <p:nvSpPr>
          <p:cNvPr id="14342" name="Rectangle 1027"/>
          <p:cNvSpPr>
            <a:spLocks noGrp="1" noChangeArrowheads="1"/>
          </p:cNvSpPr>
          <p:nvPr>
            <p:ph type="body" idx="1"/>
          </p:nvPr>
        </p:nvSpPr>
        <p:spPr>
          <a:xfrm>
            <a:off x="973138" y="4572000"/>
            <a:ext cx="5407025" cy="4319588"/>
          </a:xfrm>
          <a:noFill/>
          <a:ln/>
        </p:spPr>
        <p:txBody>
          <a:bodyPr/>
          <a:lstStyle/>
          <a:p>
            <a:pPr marL="114300" indent="-114300"/>
            <a:r>
              <a:rPr lang="es-US" sz="1200" b="1" smtClean="0">
                <a:solidFill>
                  <a:srgbClr val="000000"/>
                </a:solidFill>
                <a:cs typeface="Times New Roman" pitchFamily="18" charset="0"/>
                <a:sym typeface="Times New Roman" pitchFamily="18" charset="0"/>
              </a:rPr>
              <a:t>Descripci</a:t>
            </a:r>
            <a:r>
              <a:rPr lang="es-US" sz="1200" b="1" smtClean="0">
                <a:solidFill>
                  <a:srgbClr val="000000"/>
                </a:solidFill>
                <a:latin typeface="Times New Roman" pitchFamily="18" charset="0"/>
                <a:cs typeface="Times New Roman" pitchFamily="18" charset="0"/>
                <a:sym typeface="Times New Roman" pitchFamily="18" charset="0"/>
              </a:rPr>
              <a:t>ó</a:t>
            </a:r>
            <a:r>
              <a:rPr lang="es-US" sz="1200" b="1" smtClean="0">
                <a:solidFill>
                  <a:srgbClr val="000000"/>
                </a:solidFill>
                <a:cs typeface="Times New Roman" pitchFamily="18" charset="0"/>
                <a:sym typeface="Times New Roman" pitchFamily="18" charset="0"/>
              </a:rPr>
              <a:t>n general del m</a:t>
            </a:r>
            <a:r>
              <a:rPr lang="es-US" sz="1200" b="1" smtClean="0">
                <a:solidFill>
                  <a:srgbClr val="000000"/>
                </a:solidFill>
                <a:latin typeface="Times New Roman" pitchFamily="18" charset="0"/>
                <a:cs typeface="Times New Roman" pitchFamily="18" charset="0"/>
                <a:sym typeface="Times New Roman" pitchFamily="18" charset="0"/>
              </a:rPr>
              <a:t>ó</a:t>
            </a:r>
            <a:r>
              <a:rPr lang="es-US" sz="1200" b="1" smtClean="0">
                <a:solidFill>
                  <a:srgbClr val="000000"/>
                </a:solidFill>
                <a:cs typeface="Times New Roman" pitchFamily="18" charset="0"/>
                <a:sym typeface="Times New Roman" pitchFamily="18" charset="0"/>
              </a:rPr>
              <a:t>dulo</a:t>
            </a:r>
          </a:p>
          <a:p>
            <a:pPr marL="114300" indent="-114300">
              <a:buFontTx/>
              <a:buChar char="•"/>
            </a:pPr>
            <a:r>
              <a:rPr lang="es-US" sz="1000" smtClean="0">
                <a:solidFill>
                  <a:srgbClr val="000000"/>
                </a:solidFill>
                <a:cs typeface="Arial" charset="0"/>
                <a:sym typeface="Times New Roman" pitchFamily="18" charset="0"/>
              </a:rPr>
              <a:t>El m</a:t>
            </a:r>
            <a:r>
              <a:rPr lang="es-US" sz="1000" smtClean="0">
                <a:solidFill>
                  <a:srgbClr val="000000"/>
                </a:solidFill>
                <a:latin typeface="Times New Roman" pitchFamily="18" charset="0"/>
                <a:cs typeface="Arial" charset="0"/>
                <a:sym typeface="Times New Roman" pitchFamily="18" charset="0"/>
              </a:rPr>
              <a:t>ó</a:t>
            </a:r>
            <a:r>
              <a:rPr lang="es-US" sz="1000" smtClean="0">
                <a:solidFill>
                  <a:srgbClr val="000000"/>
                </a:solidFill>
                <a:cs typeface="Arial" charset="0"/>
                <a:sym typeface="Times New Roman" pitchFamily="18" charset="0"/>
              </a:rPr>
              <a:t>dulo tambi</a:t>
            </a:r>
            <a:r>
              <a:rPr lang="es-US" sz="1000" smtClean="0">
                <a:solidFill>
                  <a:srgbClr val="000000"/>
                </a:solidFill>
                <a:latin typeface="Times New Roman" pitchFamily="18" charset="0"/>
                <a:cs typeface="Arial" charset="0"/>
                <a:sym typeface="Times New Roman" pitchFamily="18" charset="0"/>
              </a:rPr>
              <a:t>é</a:t>
            </a:r>
            <a:r>
              <a:rPr lang="es-US" sz="1000" smtClean="0">
                <a:solidFill>
                  <a:srgbClr val="000000"/>
                </a:solidFill>
                <a:cs typeface="Arial" charset="0"/>
                <a:sym typeface="Times New Roman" pitchFamily="18" charset="0"/>
              </a:rPr>
              <a:t>n contempla las importantes preguntas que se deben formular al comienzo de un trabajo, a fin de establecer si un trabajo se enmarca dentro de la regla RRP o las reglas del Departamento de Vivienda y Urbanismo (HUD, por sus siglas en ingl</a:t>
            </a:r>
            <a:r>
              <a:rPr lang="es-US" sz="1000" smtClean="0">
                <a:solidFill>
                  <a:srgbClr val="000000"/>
                </a:solidFill>
                <a:latin typeface="Times New Roman" pitchFamily="18" charset="0"/>
                <a:cs typeface="Arial" charset="0"/>
                <a:sym typeface="Times New Roman" pitchFamily="18" charset="0"/>
              </a:rPr>
              <a:t>é</a:t>
            </a:r>
            <a:r>
              <a:rPr lang="es-US" sz="1000" smtClean="0">
                <a:solidFill>
                  <a:srgbClr val="000000"/>
                </a:solidFill>
                <a:cs typeface="Arial" charset="0"/>
                <a:sym typeface="Times New Roman" pitchFamily="18" charset="0"/>
              </a:rPr>
              <a:t>s), y qu</a:t>
            </a:r>
            <a:r>
              <a:rPr lang="es-US" sz="1000" smtClean="0">
                <a:solidFill>
                  <a:srgbClr val="000000"/>
                </a:solidFill>
                <a:latin typeface="Times New Roman" pitchFamily="18" charset="0"/>
                <a:cs typeface="Arial" charset="0"/>
                <a:sym typeface="Times New Roman" pitchFamily="18" charset="0"/>
              </a:rPr>
              <a:t>é</a:t>
            </a:r>
            <a:r>
              <a:rPr lang="es-US" sz="1000" smtClean="0">
                <a:solidFill>
                  <a:srgbClr val="000000"/>
                </a:solidFill>
                <a:cs typeface="Arial" charset="0"/>
                <a:sym typeface="Times New Roman" pitchFamily="18" charset="0"/>
              </a:rPr>
              <a:t> requisitos se aplican</a:t>
            </a:r>
            <a:r>
              <a:rPr lang="en-US" sz="1000" smtClean="0">
                <a:solidFill>
                  <a:srgbClr val="000000"/>
                </a:solidFill>
                <a:cs typeface="Arial" charset="0"/>
                <a:sym typeface="Times New Roman" pitchFamily="18" charset="0"/>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23555" name="Rectangle 7"/>
          <p:cNvSpPr>
            <a:spLocks noGrp="1" noChangeArrowheads="1"/>
          </p:cNvSpPr>
          <p:nvPr>
            <p:ph type="sldNum" sz="quarter" idx="5"/>
          </p:nvPr>
        </p:nvSpPr>
        <p:spPr>
          <a:noFill/>
        </p:spPr>
        <p:txBody>
          <a:bodyPr/>
          <a:lstStyle/>
          <a:p>
            <a:r>
              <a:rPr lang="en-US" smtClean="0"/>
              <a:t>3-</a:t>
            </a:r>
            <a:fld id="{8AB670DD-5E0A-4CBA-80D7-F655C98DF0E8}" type="slidenum">
              <a:rPr lang="en-US" smtClean="0"/>
              <a:pPr/>
              <a:t>10</a:t>
            </a:fld>
            <a:endParaRPr lang="en-US" smtClean="0"/>
          </a:p>
        </p:txBody>
      </p:sp>
      <p:sp>
        <p:nvSpPr>
          <p:cNvPr id="23556" name="Rectangle 8"/>
          <p:cNvSpPr>
            <a:spLocks noGrp="1" noChangeArrowheads="1"/>
          </p:cNvSpPr>
          <p:nvPr>
            <p:ph type="dt" sz="quarter" idx="1"/>
          </p:nvPr>
        </p:nvSpPr>
        <p:spPr>
          <a:noFill/>
        </p:spPr>
        <p:txBody>
          <a:bodyPr/>
          <a:lstStyle/>
          <a:p>
            <a:r>
              <a:rPr lang="en-US" smtClean="0"/>
              <a:t>Octubre de 2011</a:t>
            </a: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xfrm>
            <a:off x="914400" y="4572000"/>
            <a:ext cx="5638800" cy="4319588"/>
          </a:xfrm>
          <a:noFill/>
          <a:ln/>
        </p:spPr>
        <p:txBody>
          <a:bodyPr/>
          <a:lstStyle/>
          <a:p>
            <a:r>
              <a:rPr lang="en-US" sz="1000" smtClean="0">
                <a:solidFill>
                  <a:srgbClr val="000000"/>
                </a:solidFill>
                <a:cs typeface="Times New Roman" pitchFamily="18" charset="0"/>
                <a:sym typeface="Times New Roman" pitchFamily="18" charset="0"/>
              </a:rPr>
              <a:t>La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que se presenta en los </a:t>
            </a:r>
            <a:r>
              <a:rPr lang="es-ES_tradnl" sz="1000" smtClean="0">
                <a:solidFill>
                  <a:srgbClr val="000000"/>
                </a:solidFill>
                <a:cs typeface="Times New Roman" pitchFamily="18" charset="0"/>
                <a:sym typeface="Times New Roman" pitchFamily="18" charset="0"/>
              </a:rPr>
              <a:t>diagramas de flujo</a:t>
            </a:r>
            <a:r>
              <a:rPr lang="en-US" sz="1000" smtClean="0">
                <a:solidFill>
                  <a:srgbClr val="000000"/>
                </a:solidFill>
                <a:cs typeface="Times New Roman" pitchFamily="18" charset="0"/>
                <a:sym typeface="Times New Roman" pitchFamily="18" charset="0"/>
              </a:rPr>
              <a:t> de la </a:t>
            </a:r>
            <a:r>
              <a:rPr lang="en-US" sz="1000" i="1" smtClean="0">
                <a:solidFill>
                  <a:srgbClr val="000000"/>
                </a:solidFill>
                <a:cs typeface="Times New Roman" pitchFamily="18" charset="0"/>
                <a:sym typeface="Times New Roman" pitchFamily="18" charset="0"/>
              </a:rPr>
              <a:t>Gu</a:t>
            </a:r>
            <a:r>
              <a:rPr lang="en-US" sz="1000" i="1" smtClean="0">
                <a:solidFill>
                  <a:srgbClr val="000000"/>
                </a:solidFill>
                <a:latin typeface="Times New Roman" pitchFamily="18" charset="0"/>
                <a:cs typeface="Times New Roman" pitchFamily="18" charset="0"/>
                <a:sym typeface="Times New Roman" pitchFamily="18" charset="0"/>
              </a:rPr>
              <a:t>í</a:t>
            </a:r>
            <a:r>
              <a:rPr lang="en-US" sz="1000" i="1" smtClean="0">
                <a:solidFill>
                  <a:srgbClr val="000000"/>
                </a:solidFill>
                <a:cs typeface="Times New Roman" pitchFamily="18" charset="0"/>
                <a:sym typeface="Times New Roman" pitchFamily="18" charset="0"/>
              </a:rPr>
              <a:t>a de cumplimiento destinada a entidades peque</a:t>
            </a:r>
            <a:r>
              <a:rPr lang="en-US" sz="1000" i="1" smtClean="0">
                <a:solidFill>
                  <a:srgbClr val="000000"/>
                </a:solidFill>
                <a:latin typeface="Times New Roman" pitchFamily="18" charset="0"/>
                <a:cs typeface="Times New Roman" pitchFamily="18" charset="0"/>
                <a:sym typeface="Times New Roman" pitchFamily="18" charset="0"/>
              </a:rPr>
              <a:t>ñ</a:t>
            </a:r>
            <a:r>
              <a:rPr lang="en-US" sz="1000" i="1" smtClean="0">
                <a:solidFill>
                  <a:srgbClr val="000000"/>
                </a:solidFill>
                <a:cs typeface="Times New Roman" pitchFamily="18" charset="0"/>
                <a:sym typeface="Times New Roman" pitchFamily="18" charset="0"/>
              </a:rPr>
              <a:t>as para renovar correctamente</a:t>
            </a:r>
            <a:r>
              <a:rPr lang="en-US" sz="1000" smtClean="0">
                <a:solidFill>
                  <a:srgbClr val="000000"/>
                </a:solidFill>
                <a:cs typeface="Times New Roman" pitchFamily="18" charset="0"/>
                <a:sym typeface="Times New Roman" pitchFamily="18" charset="0"/>
              </a:rPr>
              <a:t> tiene el prop</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sito de ayudarle a comprender qu</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 requisitos de la regla RRP se aplican a la renovaci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que </a:t>
            </a:r>
            <a:r>
              <a:rPr lang="es-ES_tradnl" sz="1000" smtClean="0">
                <a:solidFill>
                  <a:srgbClr val="000000"/>
                </a:solidFill>
                <a:cs typeface="Times New Roman" pitchFamily="18" charset="0"/>
                <a:sym typeface="Times New Roman" pitchFamily="18" charset="0"/>
              </a:rPr>
              <a:t>se </a:t>
            </a:r>
            <a:r>
              <a:rPr lang="en-US" sz="1000" smtClean="0">
                <a:solidFill>
                  <a:srgbClr val="000000"/>
                </a:solidFill>
                <a:cs typeface="Times New Roman" pitchFamily="18" charset="0"/>
                <a:sym typeface="Times New Roman" pitchFamily="18" charset="0"/>
              </a:rPr>
              <a:t>realizar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 y si la regla de HUD tambi</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 se aplica al proyecto o no. Encontrar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 los </a:t>
            </a:r>
            <a:r>
              <a:rPr lang="es-ES_tradnl" sz="1000" smtClean="0">
                <a:solidFill>
                  <a:srgbClr val="000000"/>
                </a:solidFill>
                <a:cs typeface="Times New Roman" pitchFamily="18" charset="0"/>
                <a:sym typeface="Times New Roman" pitchFamily="18" charset="0"/>
              </a:rPr>
              <a:t>diagramas de flujo </a:t>
            </a:r>
            <a:r>
              <a:rPr lang="en-US" sz="1000" smtClean="0">
                <a:solidFill>
                  <a:srgbClr val="000000"/>
                </a:solidFill>
                <a:cs typeface="Times New Roman" pitchFamily="18" charset="0"/>
                <a:sym typeface="Times New Roman" pitchFamily="18" charset="0"/>
              </a:rPr>
              <a:t>de la </a:t>
            </a:r>
            <a:r>
              <a:rPr lang="en-US" sz="1000" i="1" smtClean="0">
                <a:solidFill>
                  <a:srgbClr val="000000"/>
                </a:solidFill>
                <a:cs typeface="Times New Roman" pitchFamily="18" charset="0"/>
                <a:sym typeface="Times New Roman" pitchFamily="18" charset="0"/>
              </a:rPr>
              <a:t>Gu</a:t>
            </a:r>
            <a:r>
              <a:rPr lang="en-US" sz="1000" i="1" smtClean="0">
                <a:solidFill>
                  <a:srgbClr val="000000"/>
                </a:solidFill>
                <a:latin typeface="Times New Roman" pitchFamily="18" charset="0"/>
                <a:cs typeface="Times New Roman" pitchFamily="18" charset="0"/>
                <a:sym typeface="Times New Roman" pitchFamily="18" charset="0"/>
              </a:rPr>
              <a:t>í</a:t>
            </a:r>
            <a:r>
              <a:rPr lang="en-US" sz="1000" i="1" smtClean="0">
                <a:solidFill>
                  <a:srgbClr val="000000"/>
                </a:solidFill>
                <a:cs typeface="Times New Roman" pitchFamily="18" charset="0"/>
                <a:sym typeface="Times New Roman" pitchFamily="18" charset="0"/>
              </a:rPr>
              <a:t>a de cumplimiento destinada a entidades peque</a:t>
            </a:r>
            <a:r>
              <a:rPr lang="en-US" sz="1000" i="1" smtClean="0">
                <a:solidFill>
                  <a:srgbClr val="000000"/>
                </a:solidFill>
                <a:latin typeface="Times New Roman" pitchFamily="18" charset="0"/>
                <a:cs typeface="Times New Roman" pitchFamily="18" charset="0"/>
                <a:sym typeface="Times New Roman" pitchFamily="18" charset="0"/>
              </a:rPr>
              <a:t>ñ</a:t>
            </a:r>
            <a:r>
              <a:rPr lang="en-US" sz="1000" i="1" smtClean="0">
                <a:solidFill>
                  <a:srgbClr val="000000"/>
                </a:solidFill>
                <a:cs typeface="Times New Roman" pitchFamily="18" charset="0"/>
                <a:sym typeface="Times New Roman" pitchFamily="18" charset="0"/>
              </a:rPr>
              <a:t>as para renovar correctamente</a:t>
            </a:r>
            <a:r>
              <a:rPr lang="en-US" sz="1000" smtClean="0">
                <a:solidFill>
                  <a:srgbClr val="000000"/>
                </a:solidFill>
                <a:cs typeface="Times New Roman" pitchFamily="18" charset="0"/>
                <a:sym typeface="Times New Roman" pitchFamily="18" charset="0"/>
              </a:rPr>
              <a:t> en las siguientes p</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ginas en este m</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dulo. Para obtener una copia completa de la </a:t>
            </a:r>
            <a:r>
              <a:rPr lang="en-US" sz="1000" i="1" smtClean="0">
                <a:solidFill>
                  <a:srgbClr val="000000"/>
                </a:solidFill>
                <a:cs typeface="Times New Roman" pitchFamily="18" charset="0"/>
                <a:sym typeface="Times New Roman" pitchFamily="18" charset="0"/>
              </a:rPr>
              <a:t>Gu</a:t>
            </a:r>
            <a:r>
              <a:rPr lang="en-US" sz="1000" i="1" smtClean="0">
                <a:solidFill>
                  <a:srgbClr val="000000"/>
                </a:solidFill>
                <a:latin typeface="Times New Roman" pitchFamily="18" charset="0"/>
                <a:cs typeface="Times New Roman" pitchFamily="18" charset="0"/>
                <a:sym typeface="Times New Roman" pitchFamily="18" charset="0"/>
              </a:rPr>
              <a:t>í</a:t>
            </a:r>
            <a:r>
              <a:rPr lang="en-US" sz="1000" i="1" smtClean="0">
                <a:solidFill>
                  <a:srgbClr val="000000"/>
                </a:solidFill>
                <a:cs typeface="Times New Roman" pitchFamily="18" charset="0"/>
                <a:sym typeface="Times New Roman" pitchFamily="18" charset="0"/>
              </a:rPr>
              <a:t>a de cumplimiento destinada a entidades peque</a:t>
            </a:r>
            <a:r>
              <a:rPr lang="en-US" sz="1000" i="1" smtClean="0">
                <a:solidFill>
                  <a:srgbClr val="000000"/>
                </a:solidFill>
                <a:latin typeface="Times New Roman" pitchFamily="18" charset="0"/>
                <a:cs typeface="Times New Roman" pitchFamily="18" charset="0"/>
                <a:sym typeface="Times New Roman" pitchFamily="18" charset="0"/>
              </a:rPr>
              <a:t>ñ</a:t>
            </a:r>
            <a:r>
              <a:rPr lang="en-US" sz="1000" i="1" smtClean="0">
                <a:solidFill>
                  <a:srgbClr val="000000"/>
                </a:solidFill>
                <a:cs typeface="Times New Roman" pitchFamily="18" charset="0"/>
                <a:sym typeface="Times New Roman" pitchFamily="18" charset="0"/>
              </a:rPr>
              <a:t>as para renovar correctamente</a:t>
            </a:r>
            <a:r>
              <a:rPr lang="en-US" sz="1000" smtClean="0">
                <a:solidFill>
                  <a:srgbClr val="000000"/>
                </a:solidFill>
                <a:cs typeface="Times New Roman" pitchFamily="18" charset="0"/>
                <a:sym typeface="Times New Roman" pitchFamily="18" charset="0"/>
              </a:rPr>
              <a:t>, consulte el Ap</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ndice 4.</a:t>
            </a:r>
          </a:p>
          <a:p>
            <a:endParaRPr lang="en-US" sz="1000" smtClean="0">
              <a:solidFill>
                <a:srgbClr val="000000"/>
              </a:solidFill>
              <a:cs typeface="Times New Roman" pitchFamily="18" charset="0"/>
              <a:sym typeface="Times New Roman" pitchFamily="18" charset="0"/>
            </a:endParaRPr>
          </a:p>
          <a:p>
            <a:r>
              <a:rPr lang="en-US" sz="1000" smtClean="0">
                <a:solidFill>
                  <a:srgbClr val="000000"/>
                </a:solidFill>
                <a:cs typeface="Times New Roman" pitchFamily="18" charset="0"/>
                <a:sym typeface="Times New Roman" pitchFamily="18" charset="0"/>
              </a:rPr>
              <a:t>Los </a:t>
            </a:r>
            <a:r>
              <a:rPr lang="es-ES_tradnl" sz="1000" smtClean="0">
                <a:solidFill>
                  <a:srgbClr val="000000"/>
                </a:solidFill>
                <a:cs typeface="Times New Roman" pitchFamily="18" charset="0"/>
                <a:sym typeface="Times New Roman" pitchFamily="18" charset="0"/>
              </a:rPr>
              <a:t>diagramas de flujo </a:t>
            </a:r>
            <a:r>
              <a:rPr lang="en-US" sz="1000" smtClean="0">
                <a:solidFill>
                  <a:srgbClr val="000000"/>
                </a:solidFill>
                <a:cs typeface="Times New Roman" pitchFamily="18" charset="0"/>
                <a:sym typeface="Times New Roman" pitchFamily="18" charset="0"/>
              </a:rPr>
              <a:t>de la </a:t>
            </a:r>
            <a:r>
              <a:rPr lang="en-US" sz="1000" i="1" smtClean="0">
                <a:solidFill>
                  <a:srgbClr val="000000"/>
                </a:solidFill>
                <a:cs typeface="Times New Roman" pitchFamily="18" charset="0"/>
                <a:sym typeface="Times New Roman" pitchFamily="18" charset="0"/>
              </a:rPr>
              <a:t>Gu</a:t>
            </a:r>
            <a:r>
              <a:rPr lang="en-US" sz="1000" i="1" smtClean="0">
                <a:solidFill>
                  <a:srgbClr val="000000"/>
                </a:solidFill>
                <a:latin typeface="Times New Roman" pitchFamily="18" charset="0"/>
                <a:cs typeface="Times New Roman" pitchFamily="18" charset="0"/>
                <a:sym typeface="Times New Roman" pitchFamily="18" charset="0"/>
              </a:rPr>
              <a:t>í</a:t>
            </a:r>
            <a:r>
              <a:rPr lang="en-US" sz="1000" i="1" smtClean="0">
                <a:solidFill>
                  <a:srgbClr val="000000"/>
                </a:solidFill>
                <a:cs typeface="Times New Roman" pitchFamily="18" charset="0"/>
                <a:sym typeface="Times New Roman" pitchFamily="18" charset="0"/>
              </a:rPr>
              <a:t>a de cumplimiento destinada a entidades peque</a:t>
            </a:r>
            <a:r>
              <a:rPr lang="en-US" sz="1000" i="1" smtClean="0">
                <a:solidFill>
                  <a:srgbClr val="000000"/>
                </a:solidFill>
                <a:latin typeface="Times New Roman" pitchFamily="18" charset="0"/>
                <a:cs typeface="Times New Roman" pitchFamily="18" charset="0"/>
                <a:sym typeface="Times New Roman" pitchFamily="18" charset="0"/>
              </a:rPr>
              <a:t>ñ</a:t>
            </a:r>
            <a:r>
              <a:rPr lang="en-US" sz="1000" i="1" smtClean="0">
                <a:solidFill>
                  <a:srgbClr val="000000"/>
                </a:solidFill>
                <a:cs typeface="Times New Roman" pitchFamily="18" charset="0"/>
                <a:sym typeface="Times New Roman" pitchFamily="18" charset="0"/>
              </a:rPr>
              <a:t>as para renovar correctamente</a:t>
            </a:r>
            <a:r>
              <a:rPr lang="en-US" sz="1000" smtClean="0">
                <a:solidFill>
                  <a:srgbClr val="000000"/>
                </a:solidFill>
                <a:cs typeface="Times New Roman" pitchFamily="18" charset="0"/>
                <a:sym typeface="Times New Roman" pitchFamily="18" charset="0"/>
              </a:rPr>
              <a:t> le brindan una pauta paso a paso mediante un </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rbol de decisiones, </a:t>
            </a:r>
            <a:r>
              <a:rPr lang="es-ES_tradnl" sz="1000" smtClean="0">
                <a:solidFill>
                  <a:srgbClr val="000000"/>
                </a:solidFill>
                <a:cs typeface="Times New Roman" pitchFamily="18" charset="0"/>
                <a:sym typeface="Times New Roman" pitchFamily="18" charset="0"/>
              </a:rPr>
              <a:t>que</a:t>
            </a:r>
            <a:r>
              <a:rPr lang="en-US" sz="1000" smtClean="0">
                <a:solidFill>
                  <a:srgbClr val="000000"/>
                </a:solidFill>
                <a:cs typeface="Times New Roman" pitchFamily="18" charset="0"/>
                <a:sym typeface="Times New Roman" pitchFamily="18" charset="0"/>
              </a:rPr>
              <a:t> le plantea una serie de preguntas de respuesta afirmativas o negativas. Para usar los </a:t>
            </a:r>
            <a:r>
              <a:rPr lang="es-ES_tradnl" sz="1000" smtClean="0">
                <a:solidFill>
                  <a:srgbClr val="000000"/>
                </a:solidFill>
                <a:cs typeface="Times New Roman" pitchFamily="18" charset="0"/>
                <a:sym typeface="Times New Roman" pitchFamily="18" charset="0"/>
              </a:rPr>
              <a:t>diagramas de flujo</a:t>
            </a:r>
            <a:r>
              <a:rPr lang="en-US" sz="1000" smtClean="0">
                <a:solidFill>
                  <a:srgbClr val="000000"/>
                </a:solidFill>
                <a:cs typeface="Times New Roman" pitchFamily="18" charset="0"/>
                <a:sym typeface="Times New Roman" pitchFamily="18" charset="0"/>
              </a:rPr>
              <a:t>, comience por la parte superior del </a:t>
            </a:r>
            <a:r>
              <a:rPr lang="es-ES_tradnl" sz="1000" smtClean="0">
                <a:solidFill>
                  <a:srgbClr val="000000"/>
                </a:solidFill>
                <a:cs typeface="Times New Roman" pitchFamily="18" charset="0"/>
                <a:sym typeface="Times New Roman" pitchFamily="18" charset="0"/>
              </a:rPr>
              <a:t>diagramas de flujo </a:t>
            </a:r>
            <a:r>
              <a:rPr lang="en-US" sz="1000" smtClean="0">
                <a:solidFill>
                  <a:srgbClr val="000000"/>
                </a:solidFill>
                <a:cs typeface="Times New Roman" pitchFamily="18" charset="0"/>
                <a:sym typeface="Times New Roman" pitchFamily="18" charset="0"/>
              </a:rPr>
              <a:t>1 y plant</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ese cada pregunta. Siga las flechas de las respuestas afirmativas o negativas hacia el siguiente cuadro de pregunta que corresponda. En alg</a:t>
            </a:r>
            <a:r>
              <a:rPr lang="en-US" sz="1000" smtClean="0">
                <a:solidFill>
                  <a:srgbClr val="000000"/>
                </a:solidFill>
                <a:latin typeface="Times New Roman" pitchFamily="18" charset="0"/>
                <a:cs typeface="Times New Roman" pitchFamily="18" charset="0"/>
                <a:sym typeface="Times New Roman" pitchFamily="18" charset="0"/>
              </a:rPr>
              <a:t>ú</a:t>
            </a:r>
            <a:r>
              <a:rPr lang="en-US" sz="1000" smtClean="0">
                <a:solidFill>
                  <a:srgbClr val="000000"/>
                </a:solidFill>
                <a:cs typeface="Times New Roman" pitchFamily="18" charset="0"/>
                <a:sym typeface="Times New Roman" pitchFamily="18" charset="0"/>
              </a:rPr>
              <a:t>n momento llegar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 a una flecha con instrucciones que indican continuar en otro </a:t>
            </a:r>
            <a:r>
              <a:rPr lang="es-ES_tradnl" sz="1000" smtClean="0">
                <a:solidFill>
                  <a:srgbClr val="000000"/>
                </a:solidFill>
                <a:cs typeface="Times New Roman" pitchFamily="18" charset="0"/>
                <a:sym typeface="Times New Roman" pitchFamily="18" charset="0"/>
              </a:rPr>
              <a:t>diagrama de flujo</a:t>
            </a:r>
            <a:r>
              <a:rPr lang="en-US" sz="1000" smtClean="0">
                <a:solidFill>
                  <a:srgbClr val="000000"/>
                </a:solidFill>
                <a:cs typeface="Times New Roman" pitchFamily="18" charset="0"/>
                <a:sym typeface="Times New Roman" pitchFamily="18" charset="0"/>
              </a:rPr>
              <a:t>. Siga la indicaci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a cualquier </a:t>
            </a:r>
            <a:r>
              <a:rPr lang="es-ES_tradnl" sz="1000" smtClean="0">
                <a:solidFill>
                  <a:srgbClr val="000000"/>
                </a:solidFill>
                <a:cs typeface="Times New Roman" pitchFamily="18" charset="0"/>
                <a:sym typeface="Times New Roman" pitchFamily="18" charset="0"/>
              </a:rPr>
              <a:t>diagramas de flujo </a:t>
            </a:r>
            <a:r>
              <a:rPr lang="en-US" sz="1000" smtClean="0">
                <a:solidFill>
                  <a:srgbClr val="000000"/>
                </a:solidFill>
                <a:cs typeface="Times New Roman" pitchFamily="18" charset="0"/>
                <a:sym typeface="Times New Roman" pitchFamily="18" charset="0"/>
              </a:rPr>
              <a:t>al que la ruta lo conduzca y omita los que no </a:t>
            </a:r>
            <a:r>
              <a:rPr lang="es-ES_tradnl" sz="1000" smtClean="0">
                <a:solidFill>
                  <a:srgbClr val="000000"/>
                </a:solidFill>
                <a:cs typeface="Times New Roman" pitchFamily="18" charset="0"/>
                <a:sym typeface="Times New Roman" pitchFamily="18" charset="0"/>
              </a:rPr>
              <a:t>corresponden</a:t>
            </a:r>
            <a:r>
              <a:rPr lang="en-US" sz="1000" smtClean="0">
                <a:solidFill>
                  <a:srgbClr val="000000"/>
                </a:solidFill>
                <a:cs typeface="Times New Roman" pitchFamily="18" charset="0"/>
                <a:sym typeface="Times New Roman" pitchFamily="18" charset="0"/>
              </a:rPr>
              <a:t>. Siempre que un cuadro de texto le indique qu</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 hacer, tome nota de aquello para elaborar una lista de medidas que se deben tomar para el cumplimiento de la regla RRP.</a:t>
            </a:r>
          </a:p>
          <a:p>
            <a:endParaRPr lang="en-US" sz="1000" smtClean="0">
              <a:solidFill>
                <a:srgbClr val="000000"/>
              </a:solidFill>
              <a:cs typeface="Times New Roman" pitchFamily="18" charset="0"/>
              <a:sym typeface="Times New Roman" pitchFamily="18" charset="0"/>
            </a:endParaRPr>
          </a:p>
          <a:p>
            <a:r>
              <a:rPr lang="en-US" sz="1000" smtClean="0">
                <a:solidFill>
                  <a:srgbClr val="000000"/>
                </a:solidFill>
                <a:cs typeface="Times New Roman" pitchFamily="18" charset="0"/>
                <a:sym typeface="Times New Roman" pitchFamily="18" charset="0"/>
              </a:rPr>
              <a:t>El Ap</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ndice 2 proporciona un resumen de los requisitos de</a:t>
            </a:r>
            <a:r>
              <a:rPr lang="es-ES_tradnl" sz="1000" smtClean="0">
                <a:solidFill>
                  <a:srgbClr val="000000"/>
                </a:solidFill>
                <a:cs typeface="Times New Roman" pitchFamily="18" charset="0"/>
                <a:sym typeface="Times New Roman" pitchFamily="18" charset="0"/>
              </a:rPr>
              <a:t>l</a:t>
            </a:r>
            <a:r>
              <a:rPr lang="en-US" sz="1000" smtClean="0">
                <a:solidFill>
                  <a:srgbClr val="000000"/>
                </a:solidFill>
                <a:cs typeface="Times New Roman" pitchFamily="18" charset="0"/>
                <a:sym typeface="Times New Roman" pitchFamily="18" charset="0"/>
              </a:rPr>
              <a:t> HUD que se aplican al trabajo realizado en viviendas que reciben asistencia federal. La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que se encuentra en el Ap</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ndice 2 brinda ayuda para determinar si la propiedad recibe </a:t>
            </a:r>
            <a:r>
              <a:rPr lang="es-ES_tradnl" sz="1000" smtClean="0">
                <a:solidFill>
                  <a:srgbClr val="000000"/>
                </a:solidFill>
                <a:cs typeface="Times New Roman" pitchFamily="18" charset="0"/>
                <a:sym typeface="Times New Roman" pitchFamily="18" charset="0"/>
              </a:rPr>
              <a:t>o no </a:t>
            </a:r>
            <a:r>
              <a:rPr lang="en-US" sz="1000" smtClean="0">
                <a:solidFill>
                  <a:srgbClr val="000000"/>
                </a:solidFill>
                <a:cs typeface="Times New Roman" pitchFamily="18" charset="0"/>
                <a:sym typeface="Times New Roman" pitchFamily="18" charset="0"/>
              </a:rPr>
              <a:t>asistencia federal para la vivienda y cu</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les son los requisitos si la recibiera. Si la propiedad se construy</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 antes de 1978 y recibe asistencia federal para la vivienda, se aplican tanto la regla sobre viviendas sin plomo de</a:t>
            </a:r>
            <a:r>
              <a:rPr lang="es-ES_tradnl" sz="1000" smtClean="0">
                <a:solidFill>
                  <a:srgbClr val="000000"/>
                </a:solidFill>
                <a:cs typeface="Times New Roman" pitchFamily="18" charset="0"/>
                <a:sym typeface="Times New Roman" pitchFamily="18" charset="0"/>
              </a:rPr>
              <a:t>l </a:t>
            </a:r>
            <a:r>
              <a:rPr lang="en-US" sz="1000" smtClean="0">
                <a:solidFill>
                  <a:srgbClr val="000000"/>
                </a:solidFill>
                <a:cs typeface="Times New Roman" pitchFamily="18" charset="0"/>
                <a:sym typeface="Times New Roman" pitchFamily="18" charset="0"/>
              </a:rPr>
              <a:t>HUD </a:t>
            </a:r>
            <a:r>
              <a:rPr lang="en-US" sz="1000" u="sng" smtClean="0">
                <a:solidFill>
                  <a:srgbClr val="000000"/>
                </a:solidFill>
                <a:cs typeface="Times New Roman" pitchFamily="18" charset="0"/>
                <a:sym typeface="Times New Roman" pitchFamily="18" charset="0"/>
              </a:rPr>
              <a:t>como</a:t>
            </a:r>
            <a:r>
              <a:rPr lang="en-US" sz="1000" smtClean="0">
                <a:solidFill>
                  <a:srgbClr val="000000"/>
                </a:solidFill>
                <a:cs typeface="Times New Roman" pitchFamily="18" charset="0"/>
                <a:sym typeface="Times New Roman" pitchFamily="18" charset="0"/>
              </a:rPr>
              <a:t> la regla RRP de la EPA a su trabajo de renovaci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24579" name="Rectangle 7"/>
          <p:cNvSpPr>
            <a:spLocks noGrp="1" noChangeArrowheads="1"/>
          </p:cNvSpPr>
          <p:nvPr>
            <p:ph type="sldNum" sz="quarter" idx="5"/>
          </p:nvPr>
        </p:nvSpPr>
        <p:spPr>
          <a:noFill/>
        </p:spPr>
        <p:txBody>
          <a:bodyPr/>
          <a:lstStyle/>
          <a:p>
            <a:r>
              <a:rPr lang="en-US" smtClean="0"/>
              <a:t>3-</a:t>
            </a:r>
            <a:fld id="{3BB42D9B-82E4-4220-BDA0-FCE9C216416C}" type="slidenum">
              <a:rPr lang="en-US" smtClean="0"/>
              <a:pPr/>
              <a:t>11</a:t>
            </a:fld>
            <a:endParaRPr lang="en-US" smtClean="0"/>
          </a:p>
        </p:txBody>
      </p:sp>
      <p:sp>
        <p:nvSpPr>
          <p:cNvPr id="24580" name="Rectangle 8"/>
          <p:cNvSpPr>
            <a:spLocks noGrp="1" noChangeArrowheads="1"/>
          </p:cNvSpPr>
          <p:nvPr>
            <p:ph type="dt" sz="quarter" idx="1"/>
          </p:nvPr>
        </p:nvSpPr>
        <p:spPr>
          <a:noFill/>
        </p:spPr>
        <p:txBody>
          <a:bodyPr/>
          <a:lstStyle/>
          <a:p>
            <a:r>
              <a:rPr lang="en-US" smtClean="0"/>
              <a:t>Octubre de 2011</a:t>
            </a:r>
          </a:p>
        </p:txBody>
      </p:sp>
      <p:sp>
        <p:nvSpPr>
          <p:cNvPr id="24581" name="Rectangle 2"/>
          <p:cNvSpPr>
            <a:spLocks noGrp="1" noRot="1" noChangeAspect="1" noChangeArrowheads="1" noTextEdit="1"/>
          </p:cNvSpPr>
          <p:nvPr>
            <p:ph type="sldImg"/>
          </p:nvPr>
        </p:nvSpPr>
        <p:spPr>
          <a:xfrm>
            <a:off x="1295400" y="685800"/>
            <a:ext cx="4800600" cy="3600450"/>
          </a:xfrm>
          <a:ln/>
        </p:spPr>
      </p:sp>
      <p:sp>
        <p:nvSpPr>
          <p:cNvPr id="24582" name="Rectangle 3"/>
          <p:cNvSpPr>
            <a:spLocks noGrp="1" noChangeArrowheads="1"/>
          </p:cNvSpPr>
          <p:nvPr>
            <p:ph type="body" idx="1"/>
          </p:nvPr>
        </p:nvSpPr>
        <p:spPr>
          <a:xfrm>
            <a:off x="687388" y="4419600"/>
            <a:ext cx="5926137" cy="4319588"/>
          </a:xfrm>
          <a:noFill/>
          <a:ln/>
        </p:spPr>
        <p:txBody>
          <a:bodyPr/>
          <a:lstStyle/>
          <a:p>
            <a:r>
              <a:rPr lang="en-US" b="1" smtClean="0">
                <a:cs typeface="Arial" charset="0"/>
              </a:rPr>
              <a:t>     </a:t>
            </a:r>
            <a:endParaRPr 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15363" name="Rectangle 7"/>
          <p:cNvSpPr>
            <a:spLocks noGrp="1" noChangeArrowheads="1"/>
          </p:cNvSpPr>
          <p:nvPr>
            <p:ph type="sldNum" sz="quarter" idx="5"/>
          </p:nvPr>
        </p:nvSpPr>
        <p:spPr>
          <a:noFill/>
        </p:spPr>
        <p:txBody>
          <a:bodyPr/>
          <a:lstStyle/>
          <a:p>
            <a:r>
              <a:rPr lang="en-US" smtClean="0"/>
              <a:t>3-</a:t>
            </a:r>
            <a:fld id="{1E72C7B6-268A-4B34-97FA-5824532B4681}" type="slidenum">
              <a:rPr lang="en-US" smtClean="0"/>
              <a:pPr/>
              <a:t>2</a:t>
            </a:fld>
            <a:endParaRPr lang="en-US" smtClean="0"/>
          </a:p>
        </p:txBody>
      </p:sp>
      <p:sp>
        <p:nvSpPr>
          <p:cNvPr id="15364" name="Rectangle 8"/>
          <p:cNvSpPr>
            <a:spLocks noGrp="1" noChangeArrowheads="1"/>
          </p:cNvSpPr>
          <p:nvPr>
            <p:ph type="dt" sz="quarter" idx="1"/>
          </p:nvPr>
        </p:nvSpPr>
        <p:spPr>
          <a:noFill/>
        </p:spPr>
        <p:txBody>
          <a:bodyPr/>
          <a:lstStyle/>
          <a:p>
            <a:r>
              <a:rPr lang="en-US" smtClean="0"/>
              <a:t>Octubre de 2011</a:t>
            </a:r>
          </a:p>
        </p:txBody>
      </p:sp>
      <p:sp>
        <p:nvSpPr>
          <p:cNvPr id="15365" name="Rectangle 2"/>
          <p:cNvSpPr>
            <a:spLocks noGrp="1" noRot="1" noChangeAspect="1" noChangeArrowheads="1" noTextEdit="1"/>
          </p:cNvSpPr>
          <p:nvPr>
            <p:ph type="sldImg"/>
          </p:nvPr>
        </p:nvSpPr>
        <p:spPr>
          <a:xfrm>
            <a:off x="1295400" y="685800"/>
            <a:ext cx="4800600" cy="3600450"/>
          </a:xfrm>
          <a:ln/>
        </p:spPr>
      </p:sp>
      <p:sp>
        <p:nvSpPr>
          <p:cNvPr id="12294" name="Rectangle 3"/>
          <p:cNvSpPr>
            <a:spLocks noGrp="1" noChangeArrowheads="1"/>
          </p:cNvSpPr>
          <p:nvPr>
            <p:ph type="body" idx="1"/>
          </p:nvPr>
        </p:nvSpPr>
        <p:spPr>
          <a:xfrm>
            <a:off x="795338" y="4406900"/>
            <a:ext cx="5821362" cy="4737100"/>
          </a:xfrm>
          <a:ln/>
        </p:spPr>
        <p:txBody>
          <a:bodyPr/>
          <a:lstStyle/>
          <a:p>
            <a:pPr>
              <a:lnSpc>
                <a:spcPct val="80000"/>
              </a:lnSpc>
              <a:spcBef>
                <a:spcPct val="10000"/>
              </a:spcBef>
              <a:tabLst>
                <a:tab pos="342900" algn="l"/>
              </a:tabLst>
              <a:defRPr/>
            </a:pPr>
            <a:r>
              <a:rPr lang="es-US" sz="850" b="1" dirty="0" smtClean="0">
                <a:solidFill>
                  <a:srgbClr val="000000"/>
                </a:solidFill>
                <a:latin typeface="Arial" pitchFamily="34" charset="0"/>
                <a:cs typeface="Arial" pitchFamily="34" charset="0"/>
                <a:sym typeface="Times New Roman" charset="0"/>
              </a:rPr>
              <a:t>Exclusiones:</a:t>
            </a:r>
            <a:r>
              <a:rPr lang="es-US" sz="850" dirty="0" smtClean="0">
                <a:solidFill>
                  <a:srgbClr val="000000"/>
                </a:solidFill>
                <a:latin typeface="Arial" pitchFamily="34" charset="0"/>
                <a:cs typeface="Arial" pitchFamily="34" charset="0"/>
                <a:sym typeface="Times New Roman" charset="0"/>
              </a:rPr>
              <a:t>  La regla educacional previa a la renovación abarca las mismas actividades de renovación que se encuentran enmarcadas dentro de la regla de renovación, reparación y pintura. Se aplican las mismas exclusiones, salvo que el propietario u ocupante no puede renunciar voluntariamente a la entrega del folleto.  (Consulte el módulo 2 para obtener más información sobre las exclusiones</a:t>
            </a:r>
            <a:r>
              <a:rPr lang="en-US" sz="850" dirty="0" smtClean="0">
                <a:solidFill>
                  <a:srgbClr val="000000"/>
                </a:solidFill>
                <a:latin typeface="Arial" pitchFamily="34" charset="0"/>
                <a:cs typeface="Arial" pitchFamily="34" charset="0"/>
                <a:sym typeface="Times New Roman" charset="0"/>
              </a:rPr>
              <a:t>.)</a:t>
            </a:r>
          </a:p>
          <a:p>
            <a:pPr>
              <a:lnSpc>
                <a:spcPct val="80000"/>
              </a:lnSpc>
              <a:spcBef>
                <a:spcPct val="10000"/>
              </a:spcBef>
              <a:tabLst>
                <a:tab pos="342900" algn="l"/>
              </a:tabLst>
              <a:defRPr/>
            </a:pPr>
            <a:endParaRPr lang="en-US" sz="850" dirty="0" smtClean="0">
              <a:solidFill>
                <a:srgbClr val="000000"/>
              </a:solidFill>
              <a:latin typeface="Arial" pitchFamily="34" charset="0"/>
              <a:cs typeface="Arial" pitchFamily="34" charset="0"/>
              <a:sym typeface="Times New Roman" charset="0"/>
            </a:endParaRPr>
          </a:p>
          <a:p>
            <a:pPr>
              <a:lnSpc>
                <a:spcPct val="80000"/>
              </a:lnSpc>
              <a:spcBef>
                <a:spcPct val="10000"/>
              </a:spcBef>
              <a:tabLst>
                <a:tab pos="342900" algn="l"/>
              </a:tabLst>
              <a:defRPr/>
            </a:pPr>
            <a:r>
              <a:rPr lang="en-US" sz="850" b="1" dirty="0" err="1" smtClean="0">
                <a:solidFill>
                  <a:srgbClr val="000000"/>
                </a:solidFill>
                <a:latin typeface="Arial" pitchFamily="34" charset="0"/>
                <a:cs typeface="Arial" pitchFamily="34" charset="0"/>
                <a:sym typeface="Times New Roman" charset="0"/>
              </a:rPr>
              <a:t>Trabajo</a:t>
            </a:r>
            <a:r>
              <a:rPr lang="en-US" sz="850" b="1" dirty="0" smtClean="0">
                <a:solidFill>
                  <a:srgbClr val="000000"/>
                </a:solidFill>
                <a:latin typeface="Arial" pitchFamily="34" charset="0"/>
                <a:cs typeface="Arial" pitchFamily="34" charset="0"/>
                <a:sym typeface="Times New Roman" charset="0"/>
              </a:rPr>
              <a:t> en </a:t>
            </a:r>
            <a:r>
              <a:rPr lang="en-US" sz="850" b="1" dirty="0" err="1" smtClean="0">
                <a:solidFill>
                  <a:srgbClr val="000000"/>
                </a:solidFill>
                <a:latin typeface="Arial" pitchFamily="34" charset="0"/>
                <a:cs typeface="Arial" pitchFamily="34" charset="0"/>
                <a:sym typeface="Times New Roman" charset="0"/>
              </a:rPr>
              <a:t>viviendas</a:t>
            </a:r>
            <a:r>
              <a:rPr lang="en-US" sz="850" b="1" dirty="0" smtClean="0">
                <a:solidFill>
                  <a:srgbClr val="000000"/>
                </a:solidFill>
                <a:latin typeface="Arial" pitchFamily="34" charset="0"/>
                <a:cs typeface="Arial" pitchFamily="34" charset="0"/>
                <a:sym typeface="Times New Roman" charset="0"/>
              </a:rPr>
              <a:t>:</a:t>
            </a:r>
            <a:r>
              <a:rPr lang="en-US" sz="850" dirty="0" smtClean="0">
                <a:solidFill>
                  <a:srgbClr val="000000"/>
                </a:solidFill>
                <a:latin typeface="Arial" pitchFamily="34" charset="0"/>
                <a:cs typeface="Arial" pitchFamily="34" charset="0"/>
                <a:sym typeface="Times New Roman" charset="0"/>
              </a:rPr>
              <a:t> Las </a:t>
            </a:r>
            <a:r>
              <a:rPr lang="en-US" sz="850" dirty="0" err="1" smtClean="0">
                <a:solidFill>
                  <a:srgbClr val="000000"/>
                </a:solidFill>
                <a:latin typeface="Arial" pitchFamily="34" charset="0"/>
                <a:cs typeface="Arial" pitchFamily="34" charset="0"/>
                <a:sym typeface="Times New Roman" charset="0"/>
              </a:rPr>
              <a:t>empresas</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certificada</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deben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distribuir</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folleto</a:t>
            </a:r>
            <a:r>
              <a:rPr lang="en-US" sz="850"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Renovar</a:t>
            </a:r>
            <a:r>
              <a:rPr lang="en-US" sz="850" i="1"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correctamente</a:t>
            </a:r>
            <a:r>
              <a:rPr lang="en-US" sz="850" dirty="0" smtClean="0">
                <a:solidFill>
                  <a:srgbClr val="000000"/>
                </a:solidFill>
                <a:latin typeface="Arial" pitchFamily="34" charset="0"/>
                <a:cs typeface="Arial" pitchFamily="34" charset="0"/>
                <a:sym typeface="Times New Roman" charset="0"/>
              </a:rPr>
              <a:t> en un </a:t>
            </a:r>
            <a:r>
              <a:rPr lang="en-US" sz="850" dirty="0" err="1" smtClean="0">
                <a:solidFill>
                  <a:srgbClr val="000000"/>
                </a:solidFill>
                <a:latin typeface="Arial" pitchFamily="34" charset="0"/>
                <a:cs typeface="Arial" pitchFamily="34" charset="0"/>
                <a:sym typeface="Times New Roman" charset="0"/>
              </a:rPr>
              <a:t>plazo</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de </a:t>
            </a:r>
            <a:r>
              <a:rPr lang="en-US" sz="850" dirty="0" smtClean="0">
                <a:solidFill>
                  <a:srgbClr val="000000"/>
                </a:solidFill>
                <a:latin typeface="Arial" pitchFamily="34" charset="0"/>
                <a:cs typeface="Arial" pitchFamily="34" charset="0"/>
                <a:sym typeface="Times New Roman" charset="0"/>
              </a:rPr>
              <a:t>no </a:t>
            </a:r>
            <a:r>
              <a:rPr lang="es-ES_tradnl" sz="850" dirty="0" smtClean="0">
                <a:solidFill>
                  <a:srgbClr val="000000"/>
                </a:solidFill>
                <a:latin typeface="Arial" pitchFamily="34" charset="0"/>
                <a:cs typeface="Arial" pitchFamily="34" charset="0"/>
                <a:sym typeface="Times New Roman" charset="0"/>
              </a:rPr>
              <a:t>más</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de </a:t>
            </a:r>
            <a:r>
              <a:rPr lang="en-US" sz="850" dirty="0" smtClean="0">
                <a:solidFill>
                  <a:srgbClr val="000000"/>
                </a:solidFill>
                <a:latin typeface="Arial" pitchFamily="34" charset="0"/>
                <a:cs typeface="Arial" pitchFamily="34" charset="0"/>
                <a:sym typeface="Times New Roman" charset="0"/>
              </a:rPr>
              <a:t>60 </a:t>
            </a:r>
            <a:r>
              <a:rPr lang="en-US" sz="850" dirty="0" err="1" smtClean="0">
                <a:solidFill>
                  <a:srgbClr val="000000"/>
                </a:solidFill>
                <a:latin typeface="Arial" pitchFamily="34" charset="0"/>
                <a:cs typeface="Arial" pitchFamily="34" charset="0"/>
                <a:sym typeface="Times New Roman" charset="0"/>
              </a:rPr>
              <a:t>días</a:t>
            </a:r>
            <a:r>
              <a:rPr lang="en-US" sz="850" dirty="0" smtClean="0">
                <a:solidFill>
                  <a:srgbClr val="000000"/>
                </a:solidFill>
                <a:latin typeface="Arial" pitchFamily="34" charset="0"/>
                <a:cs typeface="Arial" pitchFamily="34" charset="0"/>
                <a:sym typeface="Times New Roman" charset="0"/>
              </a:rPr>
              <a:t> antes del </a:t>
            </a:r>
            <a:r>
              <a:rPr lang="en-US" sz="850" dirty="0" err="1" smtClean="0">
                <a:solidFill>
                  <a:srgbClr val="000000"/>
                </a:solidFill>
                <a:latin typeface="Arial" pitchFamily="34" charset="0"/>
                <a:cs typeface="Arial" pitchFamily="34" charset="0"/>
                <a:sym typeface="Times New Roman" charset="0"/>
              </a:rPr>
              <a:t>comienzo</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 a los </a:t>
            </a:r>
            <a:r>
              <a:rPr lang="en-US" sz="850" dirty="0" err="1" smtClean="0">
                <a:solidFill>
                  <a:srgbClr val="000000"/>
                </a:solidFill>
                <a:latin typeface="Arial" pitchFamily="34" charset="0"/>
                <a:cs typeface="Arial" pitchFamily="34" charset="0"/>
                <a:sym typeface="Times New Roman" charset="0"/>
              </a:rPr>
              <a:t>propietarios</a:t>
            </a:r>
            <a:r>
              <a:rPr lang="en-US" sz="850" dirty="0" smtClean="0">
                <a:solidFill>
                  <a:srgbClr val="000000"/>
                </a:solidFill>
                <a:latin typeface="Arial" pitchFamily="34" charset="0"/>
                <a:cs typeface="Arial" pitchFamily="34" charset="0"/>
                <a:sym typeface="Times New Roman" charset="0"/>
              </a:rPr>
              <a:t> y </a:t>
            </a:r>
            <a:r>
              <a:rPr lang="en-US" sz="850" dirty="0" err="1" smtClean="0">
                <a:solidFill>
                  <a:srgbClr val="000000"/>
                </a:solidFill>
                <a:latin typeface="Arial" pitchFamily="34" charset="0"/>
                <a:cs typeface="Arial" pitchFamily="34" charset="0"/>
                <a:sym typeface="Times New Roman" charset="0"/>
              </a:rPr>
              <a:t>residentes</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viviendas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construidas</a:t>
            </a:r>
            <a:r>
              <a:rPr lang="en-US" sz="850" dirty="0" smtClean="0">
                <a:solidFill>
                  <a:srgbClr val="000000"/>
                </a:solidFill>
                <a:latin typeface="Arial" pitchFamily="34" charset="0"/>
                <a:cs typeface="Arial" pitchFamily="34" charset="0"/>
                <a:sym typeface="Times New Roman" charset="0"/>
              </a:rPr>
              <a:t> antes de 1978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se van a </a:t>
            </a:r>
            <a:r>
              <a:rPr lang="en-US" sz="850" dirty="0" err="1" smtClean="0">
                <a:solidFill>
                  <a:srgbClr val="000000"/>
                </a:solidFill>
                <a:latin typeface="Arial" pitchFamily="34" charset="0"/>
                <a:cs typeface="Arial" pitchFamily="34" charset="0"/>
                <a:sym typeface="Times New Roman" charset="0"/>
              </a:rPr>
              <a:t>renovar</a:t>
            </a:r>
            <a:r>
              <a:rPr lang="en-US" sz="850" dirty="0" smtClean="0">
                <a:solidFill>
                  <a:srgbClr val="000000"/>
                </a:solidFill>
                <a:latin typeface="Arial" pitchFamily="34" charset="0"/>
                <a:cs typeface="Arial" pitchFamily="34" charset="0"/>
                <a:sym typeface="Times New Roman" charset="0"/>
              </a:rPr>
              <a:t>.  </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Las empresas deben obtener el acuse de recibo por escrito del propietario o la prueba de que el folleto se envió por correo certificado, con solicitud de confirmación de entrega, al menos 7 días antes del comienzo de la renovación.</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Para los arrendatarios, las empresas certificadas deben obtener un acuse de recibo por escrito o un documento donde se señale que la empresa entregó el folleto y no pudo obtener un acuse de recibo por escrito.    </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Todas las pruebas de registros de recepción, correo o entrega se deben conservar durante 3 años después de la finalización de la renovación.</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Los formularios de muestra para documentar la confirmación de recepción se incluyen en el folleto </a:t>
            </a:r>
            <a:r>
              <a:rPr lang="es-US" sz="850" i="1" dirty="0" smtClean="0">
                <a:solidFill>
                  <a:srgbClr val="000000"/>
                </a:solidFill>
                <a:latin typeface="Arial" pitchFamily="34" charset="0"/>
                <a:cs typeface="Arial" pitchFamily="34" charset="0"/>
                <a:sym typeface="Times New Roman" charset="0"/>
              </a:rPr>
              <a:t>Renovar correctamente</a:t>
            </a:r>
            <a:r>
              <a:rPr lang="en-US" sz="850" dirty="0" smtClean="0">
                <a:solidFill>
                  <a:srgbClr val="000000"/>
                </a:solidFill>
                <a:latin typeface="Arial" pitchFamily="34" charset="0"/>
                <a:cs typeface="Arial" pitchFamily="34" charset="0"/>
                <a:sym typeface="Times New Roman" charset="0"/>
              </a:rPr>
              <a:t>.</a:t>
            </a:r>
          </a:p>
          <a:p>
            <a:pPr marL="342900" lvl="1" indent="-228600">
              <a:lnSpc>
                <a:spcPct val="80000"/>
              </a:lnSpc>
              <a:spcBef>
                <a:spcPct val="10000"/>
              </a:spcBef>
              <a:tabLst>
                <a:tab pos="342900" algn="l"/>
              </a:tabLst>
              <a:defRPr/>
            </a:pPr>
            <a:endParaRPr lang="en-US" sz="850" dirty="0" smtClean="0">
              <a:solidFill>
                <a:srgbClr val="000000"/>
              </a:solidFill>
              <a:latin typeface="Arial" pitchFamily="34" charset="0"/>
              <a:cs typeface="Arial" pitchFamily="34" charset="0"/>
              <a:sym typeface="Times New Roman" charset="0"/>
            </a:endParaRPr>
          </a:p>
          <a:p>
            <a:pPr>
              <a:lnSpc>
                <a:spcPct val="80000"/>
              </a:lnSpc>
              <a:spcBef>
                <a:spcPct val="10000"/>
              </a:spcBef>
              <a:tabLst>
                <a:tab pos="342900" algn="l"/>
              </a:tabLst>
              <a:defRPr/>
            </a:pPr>
            <a:r>
              <a:rPr lang="en-US" sz="850" b="1" dirty="0" err="1" smtClean="0">
                <a:solidFill>
                  <a:srgbClr val="000000"/>
                </a:solidFill>
                <a:latin typeface="Arial" pitchFamily="34" charset="0"/>
                <a:cs typeface="Arial" pitchFamily="34" charset="0"/>
                <a:sym typeface="Times New Roman" charset="0"/>
              </a:rPr>
              <a:t>Trabajo</a:t>
            </a:r>
            <a:r>
              <a:rPr lang="en-US" sz="850" b="1" dirty="0" smtClean="0">
                <a:solidFill>
                  <a:srgbClr val="000000"/>
                </a:solidFill>
                <a:latin typeface="Arial" pitchFamily="34" charset="0"/>
                <a:cs typeface="Arial" pitchFamily="34" charset="0"/>
                <a:sym typeface="Times New Roman" charset="0"/>
              </a:rPr>
              <a:t> en </a:t>
            </a:r>
            <a:r>
              <a:rPr lang="en-US" sz="850" b="1" dirty="0" err="1" smtClean="0">
                <a:solidFill>
                  <a:srgbClr val="000000"/>
                </a:solidFill>
                <a:latin typeface="Arial" pitchFamily="34" charset="0"/>
                <a:cs typeface="Arial" pitchFamily="34" charset="0"/>
                <a:sym typeface="Times New Roman" charset="0"/>
              </a:rPr>
              <a:t>áreas</a:t>
            </a:r>
            <a:r>
              <a:rPr lang="en-US" sz="850" b="1" dirty="0" smtClean="0">
                <a:solidFill>
                  <a:srgbClr val="000000"/>
                </a:solidFill>
                <a:latin typeface="Arial" pitchFamily="34" charset="0"/>
                <a:cs typeface="Arial" pitchFamily="34" charset="0"/>
                <a:sym typeface="Times New Roman" charset="0"/>
              </a:rPr>
              <a:t> </a:t>
            </a:r>
            <a:r>
              <a:rPr lang="en-US" sz="850" b="1" dirty="0" err="1" smtClean="0">
                <a:solidFill>
                  <a:srgbClr val="000000"/>
                </a:solidFill>
                <a:latin typeface="Arial" pitchFamily="34" charset="0"/>
                <a:cs typeface="Arial" pitchFamily="34" charset="0"/>
                <a:sym typeface="Times New Roman" charset="0"/>
              </a:rPr>
              <a:t>comunes</a:t>
            </a:r>
            <a:r>
              <a:rPr lang="en-US" sz="850" b="1" dirty="0" smtClean="0">
                <a:solidFill>
                  <a:srgbClr val="000000"/>
                </a:solidFill>
                <a:latin typeface="Arial" pitchFamily="34" charset="0"/>
                <a:cs typeface="Arial" pitchFamily="34" charset="0"/>
                <a:sym typeface="Times New Roman" charset="0"/>
              </a:rPr>
              <a:t>:</a:t>
            </a:r>
            <a:r>
              <a:rPr lang="en-US" sz="850" dirty="0" smtClean="0">
                <a:solidFill>
                  <a:srgbClr val="000000"/>
                </a:solidFill>
                <a:latin typeface="Arial" pitchFamily="34" charset="0"/>
                <a:cs typeface="Arial" pitchFamily="34" charset="0"/>
                <a:sym typeface="Times New Roman" charset="0"/>
              </a:rPr>
              <a:t>  Las </a:t>
            </a:r>
            <a:r>
              <a:rPr lang="en-US" sz="850" dirty="0" err="1" smtClean="0">
                <a:solidFill>
                  <a:srgbClr val="000000"/>
                </a:solidFill>
                <a:latin typeface="Arial" pitchFamily="34" charset="0"/>
                <a:cs typeface="Arial" pitchFamily="34" charset="0"/>
                <a:sym typeface="Times New Roman" charset="0"/>
              </a:rPr>
              <a:t>empresas</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certificada</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deben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proporcionar</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folleto</a:t>
            </a:r>
            <a:r>
              <a:rPr lang="en-US" sz="850"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Renovar</a:t>
            </a:r>
            <a:r>
              <a:rPr lang="en-US" sz="850" i="1"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correctamente</a:t>
            </a:r>
            <a:r>
              <a:rPr lang="en-US" sz="850" i="1" dirty="0" smtClean="0">
                <a:solidFill>
                  <a:srgbClr val="000000"/>
                </a:solidFill>
                <a:latin typeface="Arial" pitchFamily="34" charset="0"/>
                <a:cs typeface="Arial" pitchFamily="34" charset="0"/>
                <a:sym typeface="Times New Roman" charset="0"/>
              </a:rPr>
              <a:t> </a:t>
            </a:r>
            <a:r>
              <a:rPr lang="en-US" sz="850" dirty="0" smtClean="0">
                <a:solidFill>
                  <a:srgbClr val="000000"/>
                </a:solidFill>
                <a:latin typeface="Arial" pitchFamily="34" charset="0"/>
                <a:cs typeface="Arial" pitchFamily="34" charset="0"/>
                <a:sym typeface="Times New Roman" charset="0"/>
              </a:rPr>
              <a:t>en un </a:t>
            </a:r>
            <a:r>
              <a:rPr lang="en-US" sz="850" dirty="0" err="1" smtClean="0">
                <a:solidFill>
                  <a:srgbClr val="000000"/>
                </a:solidFill>
                <a:latin typeface="Arial" pitchFamily="34" charset="0"/>
                <a:cs typeface="Arial" pitchFamily="34" charset="0"/>
                <a:sym typeface="Times New Roman" charset="0"/>
              </a:rPr>
              <a:t>plazo</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de </a:t>
            </a:r>
            <a:r>
              <a:rPr lang="en-US" sz="850" dirty="0" smtClean="0">
                <a:solidFill>
                  <a:srgbClr val="000000"/>
                </a:solidFill>
                <a:latin typeface="Arial" pitchFamily="34" charset="0"/>
                <a:cs typeface="Arial" pitchFamily="34" charset="0"/>
                <a:sym typeface="Times New Roman" charset="0"/>
              </a:rPr>
              <a:t>no </a:t>
            </a:r>
            <a:r>
              <a:rPr lang="es-ES_tradnl" sz="850" dirty="0" smtClean="0">
                <a:solidFill>
                  <a:srgbClr val="000000"/>
                </a:solidFill>
                <a:latin typeface="Arial" pitchFamily="34" charset="0"/>
                <a:cs typeface="Arial" pitchFamily="34" charset="0"/>
                <a:sym typeface="Times New Roman" charset="0"/>
              </a:rPr>
              <a:t>más de </a:t>
            </a:r>
            <a:r>
              <a:rPr lang="en-US" sz="850" dirty="0" smtClean="0">
                <a:solidFill>
                  <a:srgbClr val="000000"/>
                </a:solidFill>
                <a:latin typeface="Arial" pitchFamily="34" charset="0"/>
                <a:cs typeface="Arial" pitchFamily="34" charset="0"/>
                <a:sym typeface="Times New Roman" charset="0"/>
              </a:rPr>
              <a:t>60 </a:t>
            </a:r>
            <a:r>
              <a:rPr lang="en-US" sz="850" dirty="0" err="1" smtClean="0">
                <a:solidFill>
                  <a:srgbClr val="000000"/>
                </a:solidFill>
                <a:latin typeface="Arial" pitchFamily="34" charset="0"/>
                <a:cs typeface="Arial" pitchFamily="34" charset="0"/>
                <a:sym typeface="Times New Roman" charset="0"/>
              </a:rPr>
              <a:t>días</a:t>
            </a:r>
            <a:r>
              <a:rPr lang="en-US" sz="850" dirty="0" smtClean="0">
                <a:solidFill>
                  <a:srgbClr val="000000"/>
                </a:solidFill>
                <a:latin typeface="Arial" pitchFamily="34" charset="0"/>
                <a:cs typeface="Arial" pitchFamily="34" charset="0"/>
                <a:sym typeface="Times New Roman" charset="0"/>
              </a:rPr>
              <a:t> antes del </a:t>
            </a:r>
            <a:r>
              <a:rPr lang="en-US" sz="850" dirty="0" err="1" smtClean="0">
                <a:solidFill>
                  <a:srgbClr val="000000"/>
                </a:solidFill>
                <a:latin typeface="Arial" pitchFamily="34" charset="0"/>
                <a:cs typeface="Arial" pitchFamily="34" charset="0"/>
                <a:sym typeface="Times New Roman" charset="0"/>
              </a:rPr>
              <a:t>comienzo</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 al </a:t>
            </a:r>
            <a:r>
              <a:rPr lang="en-US" sz="850" dirty="0" err="1" smtClean="0">
                <a:solidFill>
                  <a:srgbClr val="000000"/>
                </a:solidFill>
                <a:latin typeface="Arial" pitchFamily="34" charset="0"/>
                <a:cs typeface="Arial" pitchFamily="34" charset="0"/>
                <a:sym typeface="Times New Roman" charset="0"/>
              </a:rPr>
              <a:t>propietario</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vivienda</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construida</a:t>
            </a:r>
            <a:r>
              <a:rPr lang="en-US" sz="850" dirty="0" smtClean="0">
                <a:solidFill>
                  <a:srgbClr val="000000"/>
                </a:solidFill>
                <a:latin typeface="Arial" pitchFamily="34" charset="0"/>
                <a:cs typeface="Arial" pitchFamily="34" charset="0"/>
                <a:sym typeface="Times New Roman" charset="0"/>
              </a:rPr>
              <a:t> antes de 1978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se </a:t>
            </a:r>
            <a:r>
              <a:rPr lang="en-US" sz="850" dirty="0" err="1" smtClean="0">
                <a:solidFill>
                  <a:srgbClr val="000000"/>
                </a:solidFill>
                <a:latin typeface="Arial" pitchFamily="34" charset="0"/>
                <a:cs typeface="Arial" pitchFamily="34" charset="0"/>
                <a:sym typeface="Times New Roman" charset="0"/>
              </a:rPr>
              <a:t>está</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renovando</a:t>
            </a:r>
            <a:r>
              <a:rPr lang="en-US" sz="850" dirty="0" smtClean="0">
                <a:solidFill>
                  <a:srgbClr val="000000"/>
                </a:solidFill>
                <a:latin typeface="Arial" pitchFamily="34" charset="0"/>
                <a:cs typeface="Arial" pitchFamily="34" charset="0"/>
                <a:sym typeface="Times New Roman" charset="0"/>
              </a:rPr>
              <a:t>.  Las </a:t>
            </a:r>
            <a:r>
              <a:rPr lang="en-US" sz="850" dirty="0" err="1" smtClean="0">
                <a:solidFill>
                  <a:srgbClr val="000000"/>
                </a:solidFill>
                <a:latin typeface="Arial" pitchFamily="34" charset="0"/>
                <a:cs typeface="Arial" pitchFamily="34" charset="0"/>
                <a:sym typeface="Times New Roman" charset="0"/>
              </a:rPr>
              <a:t>empresas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deben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proporcionar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una</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notificación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por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escrito</a:t>
            </a:r>
            <a:r>
              <a:rPr lang="en-US" sz="850" dirty="0" smtClean="0">
                <a:solidFill>
                  <a:srgbClr val="000000"/>
                </a:solidFill>
                <a:latin typeface="Arial" pitchFamily="34" charset="0"/>
                <a:cs typeface="Arial" pitchFamily="34" charset="0"/>
                <a:sym typeface="Times New Roman" charset="0"/>
              </a:rPr>
              <a:t> a </a:t>
            </a:r>
            <a:r>
              <a:rPr lang="en-US" sz="850" dirty="0" err="1" smtClean="0">
                <a:solidFill>
                  <a:srgbClr val="000000"/>
                </a:solidFill>
                <a:latin typeface="Arial" pitchFamily="34" charset="0"/>
                <a:cs typeface="Arial" pitchFamily="34" charset="0"/>
                <a:sym typeface="Times New Roman" charset="0"/>
              </a:rPr>
              <a:t>todos</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los que </a:t>
            </a:r>
            <a:r>
              <a:rPr lang="en-US" sz="850" dirty="0" err="1" smtClean="0">
                <a:solidFill>
                  <a:srgbClr val="000000"/>
                </a:solidFill>
                <a:latin typeface="Arial" pitchFamily="34" charset="0"/>
                <a:cs typeface="Arial" pitchFamily="34" charset="0"/>
                <a:sym typeface="Times New Roman" charset="0"/>
              </a:rPr>
              <a:t>residen</a:t>
            </a:r>
            <a:r>
              <a:rPr lang="en-US" sz="850" dirty="0" smtClean="0">
                <a:solidFill>
                  <a:srgbClr val="000000"/>
                </a:solidFill>
                <a:latin typeface="Arial" pitchFamily="34" charset="0"/>
                <a:cs typeface="Arial" pitchFamily="34" charset="0"/>
                <a:sym typeface="Times New Roman" charset="0"/>
              </a:rPr>
              <a:t> en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unidades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afectadas</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propiedad</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se </a:t>
            </a:r>
            <a:r>
              <a:rPr lang="en-US" sz="850" dirty="0" err="1" smtClean="0">
                <a:solidFill>
                  <a:srgbClr val="000000"/>
                </a:solidFill>
                <a:latin typeface="Arial" pitchFamily="34" charset="0"/>
                <a:cs typeface="Arial" pitchFamily="34" charset="0"/>
                <a:sym typeface="Times New Roman" charset="0"/>
              </a:rPr>
              <a:t>está</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renovando</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además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deben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informar</a:t>
            </a:r>
            <a:r>
              <a:rPr lang="en-US" sz="850" dirty="0" smtClean="0">
                <a:solidFill>
                  <a:srgbClr val="000000"/>
                </a:solidFill>
                <a:latin typeface="Arial" pitchFamily="34" charset="0"/>
                <a:cs typeface="Arial" pitchFamily="34" charset="0"/>
                <a:sym typeface="Times New Roman" charset="0"/>
              </a:rPr>
              <a:t> a los </a:t>
            </a:r>
            <a:r>
              <a:rPr lang="en-US" sz="850" dirty="0" err="1" smtClean="0">
                <a:solidFill>
                  <a:srgbClr val="000000"/>
                </a:solidFill>
                <a:latin typeface="Arial" pitchFamily="34" charset="0"/>
                <a:cs typeface="Arial" pitchFamily="34" charset="0"/>
                <a:sym typeface="Times New Roman" charset="0"/>
              </a:rPr>
              <a:t>residentes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afectados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sobre</a:t>
            </a:r>
            <a:r>
              <a:rPr lang="en-US" sz="850" dirty="0" smtClean="0">
                <a:solidFill>
                  <a:srgbClr val="000000"/>
                </a:solidFill>
                <a:latin typeface="Arial" pitchFamily="34" charset="0"/>
                <a:cs typeface="Arial" pitchFamily="34" charset="0"/>
                <a:sym typeface="Times New Roman" charset="0"/>
              </a:rPr>
              <a:t> la </a:t>
            </a:r>
            <a:r>
              <a:rPr lang="en-US" sz="850" dirty="0" err="1" smtClean="0">
                <a:solidFill>
                  <a:srgbClr val="000000"/>
                </a:solidFill>
                <a:latin typeface="Arial" pitchFamily="34" charset="0"/>
                <a:cs typeface="Arial" pitchFamily="34" charset="0"/>
                <a:sym typeface="Times New Roman" charset="0"/>
              </a:rPr>
              <a:t>ubicación</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información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publicada</a:t>
            </a:r>
            <a:r>
              <a:rPr lang="en-US" sz="850" dirty="0" smtClean="0">
                <a:solidFill>
                  <a:srgbClr val="000000"/>
                </a:solidFill>
                <a:latin typeface="Arial" pitchFamily="34" charset="0"/>
                <a:cs typeface="Arial" pitchFamily="34" charset="0"/>
                <a:sym typeface="Times New Roman" charset="0"/>
              </a:rPr>
              <a:t>, en </a:t>
            </a:r>
            <a:r>
              <a:rPr lang="en-US" sz="850" dirty="0" err="1" smtClean="0">
                <a:solidFill>
                  <a:srgbClr val="000000"/>
                </a:solidFill>
                <a:latin typeface="Arial" pitchFamily="34" charset="0"/>
                <a:cs typeface="Arial" pitchFamily="34" charset="0"/>
                <a:sym typeface="Times New Roman" charset="0"/>
              </a:rPr>
              <a:t>caso</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trabajo</a:t>
            </a:r>
            <a:r>
              <a:rPr lang="en-US" sz="850" dirty="0" smtClean="0">
                <a:solidFill>
                  <a:srgbClr val="000000"/>
                </a:solidFill>
                <a:latin typeface="Arial" pitchFamily="34" charset="0"/>
                <a:cs typeface="Arial" pitchFamily="34" charset="0"/>
                <a:sym typeface="Times New Roman" charset="0"/>
              </a:rPr>
              <a:t> en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áreas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comunes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cercanas</a:t>
            </a:r>
            <a:r>
              <a:rPr lang="en-US" sz="850" dirty="0" smtClean="0">
                <a:solidFill>
                  <a:srgbClr val="000000"/>
                </a:solidFill>
                <a:latin typeface="Arial" pitchFamily="34" charset="0"/>
                <a:cs typeface="Arial" pitchFamily="34" charset="0"/>
                <a:sym typeface="Times New Roman" charset="0"/>
              </a:rPr>
              <a:t> los </a:t>
            </a:r>
            <a:r>
              <a:rPr lang="en-US" sz="850" dirty="0" err="1" smtClean="0">
                <a:solidFill>
                  <a:srgbClr val="000000"/>
                </a:solidFill>
                <a:latin typeface="Arial" pitchFamily="34" charset="0"/>
                <a:cs typeface="Arial" pitchFamily="34" charset="0"/>
                <a:sym typeface="Times New Roman" charset="0"/>
              </a:rPr>
              <a:t>afecte</a:t>
            </a:r>
            <a:r>
              <a:rPr lang="en-US" sz="850" dirty="0" smtClean="0">
                <a:solidFill>
                  <a:srgbClr val="000000"/>
                </a:solidFill>
                <a:latin typeface="Arial" pitchFamily="34" charset="0"/>
                <a:cs typeface="Arial" pitchFamily="34" charset="0"/>
                <a:sym typeface="Times New Roman" charset="0"/>
              </a:rPr>
              <a:t>. La </a:t>
            </a:r>
            <a:r>
              <a:rPr lang="en-US" sz="850" dirty="0" err="1" smtClean="0">
                <a:solidFill>
                  <a:srgbClr val="000000"/>
                </a:solidFill>
                <a:latin typeface="Arial" pitchFamily="34" charset="0"/>
                <a:cs typeface="Arial" pitchFamily="34" charset="0"/>
                <a:sym typeface="Times New Roman" charset="0"/>
              </a:rPr>
              <a:t>siguiente</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información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sobre</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trabajo</a:t>
            </a:r>
            <a:r>
              <a:rPr lang="en-US" sz="850" dirty="0" smtClean="0">
                <a:solidFill>
                  <a:srgbClr val="000000"/>
                </a:solidFill>
                <a:latin typeface="Arial" pitchFamily="34" charset="0"/>
                <a:cs typeface="Arial" pitchFamily="34" charset="0"/>
                <a:sym typeface="Times New Roman" charset="0"/>
              </a:rPr>
              <a:t> se </a:t>
            </a:r>
            <a:r>
              <a:rPr lang="en-US" sz="850" dirty="0" err="1" smtClean="0">
                <a:solidFill>
                  <a:srgbClr val="000000"/>
                </a:solidFill>
                <a:latin typeface="Arial" pitchFamily="34" charset="0"/>
                <a:cs typeface="Arial" pitchFamily="34" charset="0"/>
                <a:sym typeface="Times New Roman" charset="0"/>
              </a:rPr>
              <a:t>debe</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publicar</a:t>
            </a:r>
            <a:r>
              <a:rPr lang="en-US" sz="850" dirty="0" smtClean="0">
                <a:solidFill>
                  <a:srgbClr val="000000"/>
                </a:solidFill>
                <a:latin typeface="Arial" pitchFamily="34" charset="0"/>
                <a:cs typeface="Arial" pitchFamily="34" charset="0"/>
                <a:sym typeface="Times New Roman" charset="0"/>
              </a:rPr>
              <a:t> en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áreas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comunes</a:t>
            </a:r>
            <a:r>
              <a:rPr lang="en-US" sz="850" dirty="0" smtClean="0">
                <a:solidFill>
                  <a:srgbClr val="000000"/>
                </a:solidFill>
                <a:latin typeface="Arial" pitchFamily="34" charset="0"/>
                <a:cs typeface="Arial" pitchFamily="34" charset="0"/>
                <a:sym typeface="Times New Roman" charset="0"/>
              </a:rPr>
              <a:t>:</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Descripción de la naturaleza y ubicación del trabajo;</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Lista de las fechas de inicio y término del trabajo; y</a:t>
            </a:r>
          </a:p>
          <a:p>
            <a:pPr marL="342900" lvl="1" indent="-228600">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Entrega del folleto </a:t>
            </a:r>
            <a:r>
              <a:rPr lang="es-US" sz="850" i="1" dirty="0" smtClean="0">
                <a:solidFill>
                  <a:srgbClr val="000000"/>
                </a:solidFill>
                <a:latin typeface="Arial" pitchFamily="34" charset="0"/>
                <a:cs typeface="Arial" pitchFamily="34" charset="0"/>
                <a:sym typeface="Times New Roman" charset="0"/>
              </a:rPr>
              <a:t>Renovar correctamente</a:t>
            </a:r>
            <a:r>
              <a:rPr lang="es-US" sz="850" dirty="0" smtClean="0">
                <a:solidFill>
                  <a:srgbClr val="000000"/>
                </a:solidFill>
                <a:latin typeface="Arial" pitchFamily="34" charset="0"/>
                <a:cs typeface="Arial" pitchFamily="34" charset="0"/>
                <a:sym typeface="Times New Roman" charset="0"/>
              </a:rPr>
              <a:t> o de información sobre cómo obtener una copia gratuita de éste.  </a:t>
            </a:r>
          </a:p>
          <a:p>
            <a:pPr>
              <a:lnSpc>
                <a:spcPct val="80000"/>
              </a:lnSpc>
              <a:spcBef>
                <a:spcPct val="10000"/>
              </a:spcBef>
              <a:tabLst>
                <a:tab pos="342900" algn="l"/>
              </a:tabLst>
              <a:defRPr/>
            </a:pPr>
            <a:r>
              <a:rPr lang="es-US" sz="850" dirty="0" smtClean="0">
                <a:solidFill>
                  <a:srgbClr val="000000"/>
                </a:solidFill>
                <a:latin typeface="Arial" pitchFamily="34" charset="0"/>
                <a:cs typeface="Arial" pitchFamily="34" charset="0"/>
                <a:sym typeface="Times New Roman" charset="0"/>
              </a:rPr>
              <a:t>Esta información se puede proporcionar a los arrendatarios por correo, personalmente o mediante la instalación de letreros que la incluyan, en lugares donde los residentes de todas las unidades afectadas puedan verlas. </a:t>
            </a:r>
          </a:p>
          <a:p>
            <a:pPr>
              <a:lnSpc>
                <a:spcPct val="80000"/>
              </a:lnSpc>
              <a:spcBef>
                <a:spcPct val="10000"/>
              </a:spcBef>
              <a:tabLst>
                <a:tab pos="342900" algn="l"/>
              </a:tabLst>
              <a:defRPr/>
            </a:pPr>
            <a:r>
              <a:rPr lang="en-US" sz="850" dirty="0" smtClean="0">
                <a:solidFill>
                  <a:srgbClr val="000000"/>
                </a:solidFill>
                <a:latin typeface="Arial" pitchFamily="34" charset="0"/>
                <a:cs typeface="Arial" pitchFamily="34" charset="0"/>
                <a:sym typeface="Times New Roman" charset="0"/>
              </a:rPr>
              <a:t> </a:t>
            </a:r>
          </a:p>
          <a:p>
            <a:pPr>
              <a:lnSpc>
                <a:spcPct val="80000"/>
              </a:lnSpc>
              <a:spcBef>
                <a:spcPct val="10000"/>
              </a:spcBef>
              <a:tabLst>
                <a:tab pos="342900" algn="l"/>
              </a:tabLst>
              <a:defRPr/>
            </a:pPr>
            <a:r>
              <a:rPr lang="en-US" sz="850" b="1" dirty="0" err="1" smtClean="0">
                <a:solidFill>
                  <a:srgbClr val="000000"/>
                </a:solidFill>
                <a:latin typeface="Arial" pitchFamily="34" charset="0"/>
                <a:cs typeface="Arial" pitchFamily="34" charset="0"/>
                <a:sym typeface="Times New Roman" charset="0"/>
              </a:rPr>
              <a:t>Trabajo</a:t>
            </a:r>
            <a:r>
              <a:rPr lang="en-US" sz="850" b="1" dirty="0" smtClean="0">
                <a:solidFill>
                  <a:srgbClr val="000000"/>
                </a:solidFill>
                <a:latin typeface="Arial" pitchFamily="34" charset="0"/>
                <a:cs typeface="Arial" pitchFamily="34" charset="0"/>
                <a:sym typeface="Times New Roman" charset="0"/>
              </a:rPr>
              <a:t> en </a:t>
            </a:r>
            <a:r>
              <a:rPr lang="en-US" sz="850" b="1" dirty="0" err="1" smtClean="0">
                <a:solidFill>
                  <a:srgbClr val="000000"/>
                </a:solidFill>
                <a:latin typeface="Arial" pitchFamily="34" charset="0"/>
                <a:cs typeface="Arial" pitchFamily="34" charset="0"/>
                <a:sym typeface="Times New Roman" charset="0"/>
              </a:rPr>
              <a:t>instalaciones</a:t>
            </a:r>
            <a:r>
              <a:rPr lang="en-US" sz="850" b="1" dirty="0" smtClean="0">
                <a:solidFill>
                  <a:srgbClr val="000000"/>
                </a:solidFill>
                <a:latin typeface="Arial" pitchFamily="34" charset="0"/>
                <a:cs typeface="Arial" pitchFamily="34" charset="0"/>
                <a:sym typeface="Times New Roman" charset="0"/>
              </a:rPr>
              <a:t> </a:t>
            </a:r>
            <a:r>
              <a:rPr lang="en-US" sz="850" b="1" dirty="0" err="1" smtClean="0">
                <a:solidFill>
                  <a:srgbClr val="000000"/>
                </a:solidFill>
                <a:latin typeface="Arial" pitchFamily="34" charset="0"/>
                <a:cs typeface="Arial" pitchFamily="34" charset="0"/>
                <a:sym typeface="Times New Roman" charset="0"/>
              </a:rPr>
              <a:t>habitadas</a:t>
            </a:r>
            <a:r>
              <a:rPr lang="en-US" sz="850" b="1" dirty="0" smtClean="0">
                <a:solidFill>
                  <a:srgbClr val="000000"/>
                </a:solidFill>
                <a:latin typeface="Arial" pitchFamily="34" charset="0"/>
                <a:cs typeface="Arial" pitchFamily="34" charset="0"/>
                <a:sym typeface="Times New Roman" charset="0"/>
              </a:rPr>
              <a:t> </a:t>
            </a:r>
            <a:r>
              <a:rPr lang="en-US" sz="850" b="1" dirty="0" err="1" smtClean="0">
                <a:solidFill>
                  <a:srgbClr val="000000"/>
                </a:solidFill>
                <a:latin typeface="Arial" pitchFamily="34" charset="0"/>
                <a:cs typeface="Arial" pitchFamily="34" charset="0"/>
                <a:sym typeface="Times New Roman" charset="0"/>
              </a:rPr>
              <a:t>por</a:t>
            </a:r>
            <a:r>
              <a:rPr lang="en-US" sz="850" b="1" dirty="0" smtClean="0">
                <a:solidFill>
                  <a:srgbClr val="000000"/>
                </a:solidFill>
                <a:latin typeface="Arial" pitchFamily="34" charset="0"/>
                <a:cs typeface="Arial" pitchFamily="34" charset="0"/>
                <a:sym typeface="Times New Roman" charset="0"/>
              </a:rPr>
              <a:t> </a:t>
            </a:r>
            <a:r>
              <a:rPr lang="en-US" sz="850" b="1" dirty="0" err="1" smtClean="0">
                <a:solidFill>
                  <a:srgbClr val="000000"/>
                </a:solidFill>
                <a:latin typeface="Arial" pitchFamily="34" charset="0"/>
                <a:cs typeface="Arial" pitchFamily="34" charset="0"/>
                <a:sym typeface="Times New Roman" charset="0"/>
              </a:rPr>
              <a:t>niños</a:t>
            </a:r>
            <a:r>
              <a:rPr lang="en-US" sz="850" b="1" dirty="0" smtClean="0">
                <a:solidFill>
                  <a:srgbClr val="000000"/>
                </a:solidFill>
                <a:latin typeface="Arial" pitchFamily="34" charset="0"/>
                <a:cs typeface="Arial" pitchFamily="34" charset="0"/>
                <a:sym typeface="Times New Roman" charset="0"/>
              </a:rPr>
              <a:t>:</a:t>
            </a:r>
            <a:r>
              <a:rPr lang="en-US" sz="850" dirty="0" smtClean="0">
                <a:solidFill>
                  <a:srgbClr val="000000"/>
                </a:solidFill>
                <a:latin typeface="Arial" pitchFamily="34" charset="0"/>
                <a:cs typeface="Arial" pitchFamily="34" charset="0"/>
                <a:sym typeface="Times New Roman" charset="0"/>
              </a:rPr>
              <a:t>  Las </a:t>
            </a:r>
            <a:r>
              <a:rPr lang="en-US" sz="850" dirty="0" err="1" smtClean="0">
                <a:solidFill>
                  <a:srgbClr val="000000"/>
                </a:solidFill>
                <a:latin typeface="Arial" pitchFamily="34" charset="0"/>
                <a:cs typeface="Arial" pitchFamily="34" charset="0"/>
                <a:sym typeface="Times New Roman" charset="0"/>
              </a:rPr>
              <a:t>empresas</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certificadas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deben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distribuir</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folleto</a:t>
            </a:r>
            <a:r>
              <a:rPr lang="en-US" sz="850"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Renovar</a:t>
            </a:r>
            <a:r>
              <a:rPr lang="en-US" sz="850" i="1"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correctamente</a:t>
            </a:r>
            <a:r>
              <a:rPr lang="en-US" sz="850" dirty="0" smtClean="0">
                <a:solidFill>
                  <a:srgbClr val="000000"/>
                </a:solidFill>
                <a:latin typeface="Arial" pitchFamily="34" charset="0"/>
                <a:cs typeface="Arial" pitchFamily="34" charset="0"/>
                <a:sym typeface="Times New Roman" charset="0"/>
              </a:rPr>
              <a:t> en un </a:t>
            </a:r>
            <a:r>
              <a:rPr lang="en-US" sz="850" dirty="0" err="1" smtClean="0">
                <a:solidFill>
                  <a:srgbClr val="000000"/>
                </a:solidFill>
                <a:latin typeface="Arial" pitchFamily="34" charset="0"/>
                <a:cs typeface="Arial" pitchFamily="34" charset="0"/>
                <a:sym typeface="Times New Roman" charset="0"/>
              </a:rPr>
              <a:t>plazo</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de </a:t>
            </a:r>
            <a:r>
              <a:rPr lang="en-US" sz="850" dirty="0" smtClean="0">
                <a:solidFill>
                  <a:srgbClr val="000000"/>
                </a:solidFill>
                <a:latin typeface="Arial" pitchFamily="34" charset="0"/>
                <a:cs typeface="Arial" pitchFamily="34" charset="0"/>
                <a:sym typeface="Times New Roman" charset="0"/>
              </a:rPr>
              <a:t>no </a:t>
            </a:r>
            <a:r>
              <a:rPr lang="es-ES_tradnl" sz="850" dirty="0" smtClean="0">
                <a:solidFill>
                  <a:srgbClr val="000000"/>
                </a:solidFill>
                <a:latin typeface="Arial" pitchFamily="34" charset="0"/>
                <a:cs typeface="Arial" pitchFamily="34" charset="0"/>
                <a:sym typeface="Times New Roman" charset="0"/>
              </a:rPr>
              <a:t>más</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de </a:t>
            </a:r>
            <a:r>
              <a:rPr lang="en-US" sz="850" dirty="0" smtClean="0">
                <a:solidFill>
                  <a:srgbClr val="000000"/>
                </a:solidFill>
                <a:latin typeface="Arial" pitchFamily="34" charset="0"/>
                <a:cs typeface="Arial" pitchFamily="34" charset="0"/>
                <a:sym typeface="Times New Roman" charset="0"/>
              </a:rPr>
              <a:t>60 </a:t>
            </a:r>
            <a:r>
              <a:rPr lang="en-US" sz="850" dirty="0" err="1" smtClean="0">
                <a:solidFill>
                  <a:srgbClr val="000000"/>
                </a:solidFill>
                <a:latin typeface="Arial" pitchFamily="34" charset="0"/>
                <a:cs typeface="Arial" pitchFamily="34" charset="0"/>
                <a:sym typeface="Times New Roman" charset="0"/>
              </a:rPr>
              <a:t>días</a:t>
            </a:r>
            <a:r>
              <a:rPr lang="en-US" sz="850" dirty="0" smtClean="0">
                <a:solidFill>
                  <a:srgbClr val="000000"/>
                </a:solidFill>
                <a:latin typeface="Arial" pitchFamily="34" charset="0"/>
                <a:cs typeface="Arial" pitchFamily="34" charset="0"/>
                <a:sym typeface="Times New Roman" charset="0"/>
              </a:rPr>
              <a:t> antes del </a:t>
            </a:r>
            <a:r>
              <a:rPr lang="en-US" sz="850" dirty="0" err="1" smtClean="0">
                <a:solidFill>
                  <a:srgbClr val="000000"/>
                </a:solidFill>
                <a:latin typeface="Arial" pitchFamily="34" charset="0"/>
                <a:cs typeface="Arial" pitchFamily="34" charset="0"/>
                <a:sym typeface="Times New Roman" charset="0"/>
              </a:rPr>
              <a:t>comienzo</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 al </a:t>
            </a:r>
            <a:r>
              <a:rPr lang="en-US" sz="850" dirty="0" err="1" smtClean="0">
                <a:solidFill>
                  <a:srgbClr val="000000"/>
                </a:solidFill>
                <a:latin typeface="Arial" pitchFamily="34" charset="0"/>
                <a:cs typeface="Arial" pitchFamily="34" charset="0"/>
                <a:sym typeface="Times New Roman" charset="0"/>
              </a:rPr>
              <a:t>propietario</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construcción</a:t>
            </a:r>
            <a:r>
              <a:rPr lang="en-US" sz="850" dirty="0" smtClean="0">
                <a:solidFill>
                  <a:srgbClr val="000000"/>
                </a:solidFill>
                <a:latin typeface="Arial" pitchFamily="34" charset="0"/>
                <a:cs typeface="Arial" pitchFamily="34" charset="0"/>
                <a:sym typeface="Times New Roman" charset="0"/>
              </a:rPr>
              <a:t> y a un </a:t>
            </a:r>
            <a:r>
              <a:rPr lang="en-US" sz="850" dirty="0" err="1" smtClean="0">
                <a:solidFill>
                  <a:srgbClr val="000000"/>
                </a:solidFill>
                <a:latin typeface="Arial" pitchFamily="34" charset="0"/>
                <a:cs typeface="Arial" pitchFamily="34" charset="0"/>
                <a:sym typeface="Times New Roman" charset="0"/>
              </a:rPr>
              <a:t>representante</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adulto</a:t>
            </a:r>
            <a:r>
              <a:rPr lang="en-US" sz="850" dirty="0" smtClean="0">
                <a:solidFill>
                  <a:srgbClr val="000000"/>
                </a:solidFill>
                <a:latin typeface="Arial" pitchFamily="34" charset="0"/>
                <a:cs typeface="Arial" pitchFamily="34" charset="0"/>
                <a:sym typeface="Times New Roman" charset="0"/>
              </a:rPr>
              <a:t> de la </a:t>
            </a:r>
            <a:r>
              <a:rPr lang="en-US" sz="850" dirty="0" err="1" smtClean="0">
                <a:solidFill>
                  <a:srgbClr val="000000"/>
                </a:solidFill>
                <a:latin typeface="Arial" pitchFamily="34" charset="0"/>
                <a:cs typeface="Arial" pitchFamily="34" charset="0"/>
                <a:sym typeface="Times New Roman" charset="0"/>
              </a:rPr>
              <a:t>instalación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habitada</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por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niños</a:t>
            </a:r>
            <a:r>
              <a:rPr lang="en-US" sz="850" dirty="0" smtClean="0">
                <a:solidFill>
                  <a:srgbClr val="000000"/>
                </a:solidFill>
                <a:latin typeface="Arial" pitchFamily="34" charset="0"/>
                <a:cs typeface="Arial" pitchFamily="34" charset="0"/>
                <a:sym typeface="Times New Roman" charset="0"/>
              </a:rPr>
              <a:t>, con los </a:t>
            </a:r>
            <a:r>
              <a:rPr lang="en-US" sz="850" dirty="0" err="1" smtClean="0">
                <a:solidFill>
                  <a:srgbClr val="000000"/>
                </a:solidFill>
                <a:latin typeface="Arial" pitchFamily="34" charset="0"/>
                <a:cs typeface="Arial" pitchFamily="34" charset="0"/>
                <a:sym typeface="Times New Roman" charset="0"/>
              </a:rPr>
              <a:t>mismos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requisitos</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documentación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se </a:t>
            </a:r>
            <a:r>
              <a:rPr lang="en-US" sz="850" dirty="0" err="1" smtClean="0">
                <a:solidFill>
                  <a:srgbClr val="000000"/>
                </a:solidFill>
                <a:latin typeface="Arial" pitchFamily="34" charset="0"/>
                <a:cs typeface="Arial" pitchFamily="34" charset="0"/>
                <a:sym typeface="Times New Roman" charset="0"/>
              </a:rPr>
              <a:t>estipulan</a:t>
            </a:r>
            <a:r>
              <a:rPr lang="en-US" sz="850" dirty="0" smtClean="0">
                <a:solidFill>
                  <a:srgbClr val="000000"/>
                </a:solidFill>
                <a:latin typeface="Arial" pitchFamily="34" charset="0"/>
                <a:cs typeface="Arial" pitchFamily="34" charset="0"/>
                <a:sym typeface="Times New Roman" charset="0"/>
              </a:rPr>
              <a:t> en el </a:t>
            </a:r>
            <a:r>
              <a:rPr lang="en-US" sz="850" dirty="0" err="1" smtClean="0">
                <a:solidFill>
                  <a:srgbClr val="000000"/>
                </a:solidFill>
                <a:latin typeface="Arial" pitchFamily="34" charset="0"/>
                <a:cs typeface="Arial" pitchFamily="34" charset="0"/>
                <a:sym typeface="Times New Roman" charset="0"/>
              </a:rPr>
              <a:t>caso</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viviendas</a:t>
            </a:r>
            <a:r>
              <a:rPr lang="en-US" sz="850" dirty="0" smtClean="0">
                <a:solidFill>
                  <a:srgbClr val="000000"/>
                </a:solidFill>
                <a:latin typeface="Arial" pitchFamily="34" charset="0"/>
                <a:cs typeface="Arial" pitchFamily="34" charset="0"/>
                <a:sym typeface="Times New Roman" charset="0"/>
              </a:rPr>
              <a:t>. Las </a:t>
            </a:r>
            <a:r>
              <a:rPr lang="en-US" sz="850" dirty="0" err="1" smtClean="0">
                <a:solidFill>
                  <a:srgbClr val="000000"/>
                </a:solidFill>
                <a:latin typeface="Arial" pitchFamily="34" charset="0"/>
                <a:cs typeface="Arial" pitchFamily="34" charset="0"/>
                <a:sym typeface="Times New Roman" charset="0"/>
              </a:rPr>
              <a:t>empresas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también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deben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proporcionar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una</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notificación</a:t>
            </a:r>
            <a:r>
              <a:rPr lang="en-US" sz="850" dirty="0" smtClean="0">
                <a:solidFill>
                  <a:srgbClr val="000000"/>
                </a:solidFill>
                <a:latin typeface="Arial" pitchFamily="34" charset="0"/>
                <a:cs typeface="Arial" pitchFamily="34" charset="0"/>
                <a:sym typeface="Times New Roman" charset="0"/>
              </a:rPr>
              <a:t> a los padres y </a:t>
            </a:r>
            <a:r>
              <a:rPr lang="en-US" sz="850" dirty="0" err="1" smtClean="0">
                <a:solidFill>
                  <a:srgbClr val="000000"/>
                </a:solidFill>
                <a:latin typeface="Arial" pitchFamily="34" charset="0"/>
                <a:cs typeface="Arial" pitchFamily="34" charset="0"/>
                <a:sym typeface="Times New Roman" charset="0"/>
              </a:rPr>
              <a:t>tutores</a:t>
            </a:r>
            <a:r>
              <a:rPr lang="en-US" sz="850" dirty="0" smtClean="0">
                <a:solidFill>
                  <a:srgbClr val="000000"/>
                </a:solidFill>
                <a:latin typeface="Arial" pitchFamily="34" charset="0"/>
                <a:cs typeface="Arial" pitchFamily="34" charset="0"/>
                <a:sym typeface="Times New Roman" charset="0"/>
              </a:rPr>
              <a:t> de los </a:t>
            </a:r>
            <a:r>
              <a:rPr lang="en-US" sz="850" dirty="0" err="1" smtClean="0">
                <a:solidFill>
                  <a:srgbClr val="000000"/>
                </a:solidFill>
                <a:latin typeface="Arial" pitchFamily="34" charset="0"/>
                <a:cs typeface="Arial" pitchFamily="34" charset="0"/>
                <a:sym typeface="Times New Roman" charset="0"/>
              </a:rPr>
              <a:t>niños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usan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instalaciones</a:t>
            </a:r>
            <a:r>
              <a:rPr lang="en-US" sz="850" dirty="0" smtClean="0">
                <a:solidFill>
                  <a:srgbClr val="000000"/>
                </a:solidFill>
                <a:latin typeface="Arial" pitchFamily="34" charset="0"/>
                <a:cs typeface="Arial" pitchFamily="34" charset="0"/>
                <a:sym typeface="Times New Roman" charset="0"/>
              </a:rPr>
              <a:t>, con los </a:t>
            </a:r>
            <a:r>
              <a:rPr lang="en-US" sz="850" dirty="0" err="1" smtClean="0">
                <a:solidFill>
                  <a:srgbClr val="000000"/>
                </a:solidFill>
                <a:latin typeface="Arial" pitchFamily="34" charset="0"/>
                <a:cs typeface="Arial" pitchFamily="34" charset="0"/>
                <a:sym typeface="Times New Roman" charset="0"/>
              </a:rPr>
              <a:t>mismos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requisitos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que</a:t>
            </a:r>
            <a:r>
              <a:rPr lang="en-US" sz="850" dirty="0" smtClean="0">
                <a:solidFill>
                  <a:srgbClr val="000000"/>
                </a:solidFill>
                <a:latin typeface="Arial" pitchFamily="34" charset="0"/>
                <a:cs typeface="Arial" pitchFamily="34" charset="0"/>
                <a:sym typeface="Times New Roman" charset="0"/>
              </a:rPr>
              <a:t> se </a:t>
            </a:r>
            <a:r>
              <a:rPr lang="en-US" sz="850" dirty="0" err="1" smtClean="0">
                <a:solidFill>
                  <a:srgbClr val="000000"/>
                </a:solidFill>
                <a:latin typeface="Arial" pitchFamily="34" charset="0"/>
                <a:cs typeface="Arial" pitchFamily="34" charset="0"/>
                <a:sym typeface="Times New Roman" charset="0"/>
              </a:rPr>
              <a:t>estipulan</a:t>
            </a:r>
            <a:r>
              <a:rPr lang="en-US" sz="850" dirty="0" smtClean="0">
                <a:solidFill>
                  <a:srgbClr val="000000"/>
                </a:solidFill>
                <a:latin typeface="Arial" pitchFamily="34" charset="0"/>
                <a:cs typeface="Arial" pitchFamily="34" charset="0"/>
                <a:sym typeface="Times New Roman" charset="0"/>
              </a:rPr>
              <a:t> en el </a:t>
            </a:r>
            <a:r>
              <a:rPr lang="en-US" sz="850" dirty="0" err="1" smtClean="0">
                <a:solidFill>
                  <a:srgbClr val="000000"/>
                </a:solidFill>
                <a:latin typeface="Arial" pitchFamily="34" charset="0"/>
                <a:cs typeface="Arial" pitchFamily="34" charset="0"/>
                <a:sym typeface="Times New Roman" charset="0"/>
              </a:rPr>
              <a:t>caso</a:t>
            </a:r>
            <a:r>
              <a:rPr lang="en-US" sz="850" dirty="0" smtClean="0">
                <a:solidFill>
                  <a:srgbClr val="000000"/>
                </a:solidFill>
                <a:latin typeface="Arial" pitchFamily="34" charset="0"/>
                <a:cs typeface="Arial" pitchFamily="34" charset="0"/>
                <a:sym typeface="Times New Roman" charset="0"/>
              </a:rPr>
              <a:t> de los </a:t>
            </a:r>
            <a:r>
              <a:rPr lang="en-US" sz="850" dirty="0" err="1" smtClean="0">
                <a:solidFill>
                  <a:srgbClr val="000000"/>
                </a:solidFill>
                <a:latin typeface="Arial" pitchFamily="34" charset="0"/>
                <a:cs typeface="Arial" pitchFamily="34" charset="0"/>
                <a:sym typeface="Times New Roman" charset="0"/>
              </a:rPr>
              <a:t>arrendatarios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afectados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por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las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renovaciones</a:t>
            </a:r>
            <a:r>
              <a:rPr lang="en-US" sz="850" dirty="0" smtClean="0">
                <a:solidFill>
                  <a:srgbClr val="000000"/>
                </a:solidFill>
                <a:latin typeface="Arial" pitchFamily="34" charset="0"/>
                <a:cs typeface="Arial" pitchFamily="34" charset="0"/>
                <a:sym typeface="Times New Roman" charset="0"/>
              </a:rPr>
              <a:t> en </a:t>
            </a:r>
            <a:r>
              <a:rPr lang="en-US" sz="850" dirty="0" err="1" smtClean="0">
                <a:solidFill>
                  <a:srgbClr val="000000"/>
                </a:solidFill>
                <a:latin typeface="Arial" pitchFamily="34" charset="0"/>
                <a:cs typeface="Arial" pitchFamily="34" charset="0"/>
                <a:sym typeface="Times New Roman" charset="0"/>
              </a:rPr>
              <a:t>áreas</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comunes</a:t>
            </a:r>
            <a:r>
              <a:rPr lang="en-US" sz="850" dirty="0" smtClean="0">
                <a:solidFill>
                  <a:srgbClr val="000000"/>
                </a:solidFill>
                <a:latin typeface="Arial" pitchFamily="34" charset="0"/>
                <a:cs typeface="Arial" pitchFamily="34" charset="0"/>
                <a:sym typeface="Times New Roman" charset="0"/>
              </a:rPr>
              <a:t>.  </a:t>
            </a:r>
          </a:p>
          <a:p>
            <a:pPr>
              <a:lnSpc>
                <a:spcPct val="80000"/>
              </a:lnSpc>
              <a:tabLst>
                <a:tab pos="342900" algn="l"/>
              </a:tabLst>
              <a:defRPr/>
            </a:pPr>
            <a:endParaRPr lang="en-US" sz="850" dirty="0" smtClean="0">
              <a:solidFill>
                <a:srgbClr val="000000"/>
              </a:solidFill>
              <a:latin typeface="Arial" pitchFamily="34" charset="0"/>
              <a:cs typeface="Arial" pitchFamily="34" charset="0"/>
              <a:sym typeface="Times New Roman" charset="0"/>
            </a:endParaRPr>
          </a:p>
          <a:p>
            <a:pPr>
              <a:lnSpc>
                <a:spcPct val="80000"/>
              </a:lnSpc>
              <a:tabLst>
                <a:tab pos="342900" algn="l"/>
              </a:tabLst>
              <a:defRPr/>
            </a:pPr>
            <a:r>
              <a:rPr lang="en-US" sz="850" dirty="0" smtClean="0">
                <a:solidFill>
                  <a:srgbClr val="000000"/>
                </a:solidFill>
                <a:latin typeface="Arial" pitchFamily="34" charset="0"/>
                <a:cs typeface="Arial" pitchFamily="34" charset="0"/>
                <a:sym typeface="Times New Roman" charset="0"/>
              </a:rPr>
              <a:t>Para </a:t>
            </a:r>
            <a:r>
              <a:rPr lang="en-US" sz="850" dirty="0" err="1" smtClean="0">
                <a:solidFill>
                  <a:srgbClr val="000000"/>
                </a:solidFill>
                <a:latin typeface="Arial" pitchFamily="34" charset="0"/>
                <a:cs typeface="Arial" pitchFamily="34" charset="0"/>
                <a:sym typeface="Times New Roman" charset="0"/>
              </a:rPr>
              <a:t>obtener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copias</a:t>
            </a:r>
            <a:r>
              <a:rPr lang="en-US" sz="850" dirty="0" smtClean="0">
                <a:solidFill>
                  <a:srgbClr val="000000"/>
                </a:solidFill>
                <a:latin typeface="Arial" pitchFamily="34" charset="0"/>
                <a:cs typeface="Arial" pitchFamily="34" charset="0"/>
                <a:sym typeface="Times New Roman" charset="0"/>
              </a:rPr>
              <a:t> del </a:t>
            </a:r>
            <a:r>
              <a:rPr lang="en-US" sz="850" dirty="0" err="1" smtClean="0">
                <a:solidFill>
                  <a:srgbClr val="000000"/>
                </a:solidFill>
                <a:latin typeface="Arial" pitchFamily="34" charset="0"/>
                <a:cs typeface="Arial" pitchFamily="34" charset="0"/>
                <a:sym typeface="Times New Roman" charset="0"/>
              </a:rPr>
              <a:t>folleto</a:t>
            </a:r>
            <a:r>
              <a:rPr lang="en-US" sz="850"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Renovar</a:t>
            </a:r>
            <a:r>
              <a:rPr lang="en-US" sz="850" i="1" dirty="0" smtClean="0">
                <a:solidFill>
                  <a:srgbClr val="000000"/>
                </a:solidFill>
                <a:latin typeface="Arial" pitchFamily="34" charset="0"/>
                <a:cs typeface="Arial" pitchFamily="34" charset="0"/>
                <a:sym typeface="Times New Roman" charset="0"/>
              </a:rPr>
              <a:t> </a:t>
            </a:r>
            <a:r>
              <a:rPr lang="en-US" sz="850" i="1" dirty="0" err="1" smtClean="0">
                <a:solidFill>
                  <a:srgbClr val="000000"/>
                </a:solidFill>
                <a:latin typeface="Arial" pitchFamily="34" charset="0"/>
                <a:cs typeface="Arial" pitchFamily="34" charset="0"/>
                <a:sym typeface="Times New Roman" charset="0"/>
              </a:rPr>
              <a:t>correctamente</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visite</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sitio</a:t>
            </a:r>
            <a:r>
              <a:rPr lang="en-US" sz="850" dirty="0" smtClean="0">
                <a:solidFill>
                  <a:srgbClr val="000000"/>
                </a:solidFill>
                <a:latin typeface="Arial" pitchFamily="34" charset="0"/>
                <a:cs typeface="Arial" pitchFamily="34" charset="0"/>
                <a:sym typeface="Times New Roman" charset="0"/>
              </a:rPr>
              <a:t> Web de la EPA en </a:t>
            </a:r>
            <a:r>
              <a:rPr lang="en-US" sz="850" dirty="0" smtClean="0">
                <a:solidFill>
                  <a:srgbClr val="0000CC"/>
                </a:solidFill>
                <a:latin typeface="Arial" pitchFamily="34" charset="0"/>
                <a:cs typeface="Arial" pitchFamily="34" charset="0"/>
                <a:sym typeface="Times New Roman" charset="0"/>
              </a:rPr>
              <a:t>www.epa.gov/lead</a:t>
            </a:r>
            <a:r>
              <a:rPr lang="en-US" sz="850" dirty="0" smtClean="0">
                <a:solidFill>
                  <a:srgbClr val="000000"/>
                </a:solidFill>
                <a:latin typeface="Arial" pitchFamily="34" charset="0"/>
                <a:cs typeface="Arial" pitchFamily="34" charset="0"/>
                <a:sym typeface="Times New Roman" charset="0"/>
              </a:rPr>
              <a:t>, o </a:t>
            </a:r>
            <a:r>
              <a:rPr lang="en-US" sz="850" dirty="0" err="1" smtClean="0">
                <a:solidFill>
                  <a:srgbClr val="000000"/>
                </a:solidFill>
                <a:latin typeface="Arial" pitchFamily="34" charset="0"/>
                <a:cs typeface="Arial" pitchFamily="34" charset="0"/>
                <a:sym typeface="Times New Roman" charset="0"/>
              </a:rPr>
              <a:t>comuníquese</a:t>
            </a:r>
            <a:r>
              <a:rPr lang="en-US" sz="850" dirty="0" smtClean="0">
                <a:solidFill>
                  <a:srgbClr val="000000"/>
                </a:solidFill>
                <a:latin typeface="Arial" pitchFamily="34" charset="0"/>
                <a:cs typeface="Arial" pitchFamily="34" charset="0"/>
                <a:sym typeface="Times New Roman" charset="0"/>
              </a:rPr>
              <a:t> con el Centro </a:t>
            </a:r>
            <a:r>
              <a:rPr lang="en-US" sz="850" dirty="0" err="1" smtClean="0">
                <a:solidFill>
                  <a:srgbClr val="000000"/>
                </a:solidFill>
                <a:latin typeface="Arial" pitchFamily="34" charset="0"/>
                <a:cs typeface="Arial" pitchFamily="34" charset="0"/>
                <a:sym typeface="Times New Roman" charset="0"/>
              </a:rPr>
              <a:t>Nacional</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Información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sobre</a:t>
            </a:r>
            <a:r>
              <a:rPr lang="en-US" sz="850" dirty="0" smtClean="0">
                <a:solidFill>
                  <a:srgbClr val="000000"/>
                </a:solidFill>
                <a:latin typeface="Arial" pitchFamily="34" charset="0"/>
                <a:cs typeface="Arial" pitchFamily="34" charset="0"/>
                <a:sym typeface="Times New Roman" charset="0"/>
              </a:rPr>
              <a:t> el </a:t>
            </a:r>
            <a:r>
              <a:rPr lang="en-US" sz="850" dirty="0" err="1" smtClean="0">
                <a:solidFill>
                  <a:srgbClr val="000000"/>
                </a:solidFill>
                <a:latin typeface="Arial" pitchFamily="34" charset="0"/>
                <a:cs typeface="Arial" pitchFamily="34" charset="0"/>
                <a:sym typeface="Times New Roman" charset="0"/>
              </a:rPr>
              <a:t>Plomo</a:t>
            </a:r>
            <a:r>
              <a:rPr lang="en-US" sz="850" dirty="0" smtClean="0">
                <a:solidFill>
                  <a:srgbClr val="000000"/>
                </a:solidFill>
                <a:latin typeface="Arial" pitchFamily="34" charset="0"/>
                <a:cs typeface="Arial" pitchFamily="34" charset="0"/>
                <a:sym typeface="Times New Roman" charset="0"/>
              </a:rPr>
              <a:t> al 1-800-424-LEAD (5323). El </a:t>
            </a:r>
            <a:r>
              <a:rPr lang="en-US" sz="850" dirty="0" err="1" smtClean="0">
                <a:solidFill>
                  <a:srgbClr val="000000"/>
                </a:solidFill>
                <a:latin typeface="Arial" pitchFamily="34" charset="0"/>
                <a:cs typeface="Arial" pitchFamily="34" charset="0"/>
                <a:sym typeface="Times New Roman" charset="0"/>
              </a:rPr>
              <a:t>folleto</a:t>
            </a:r>
            <a:r>
              <a:rPr lang="en-US" sz="850" dirty="0" smtClean="0">
                <a:solidFill>
                  <a:srgbClr val="000000"/>
                </a:solidFill>
                <a:latin typeface="Arial" pitchFamily="34" charset="0"/>
                <a:cs typeface="Arial" pitchFamily="34" charset="0"/>
                <a:sym typeface="Times New Roman" charset="0"/>
              </a:rPr>
              <a:t> se </a:t>
            </a:r>
            <a:r>
              <a:rPr lang="en-US" sz="850" dirty="0" err="1" smtClean="0">
                <a:solidFill>
                  <a:srgbClr val="000000"/>
                </a:solidFill>
                <a:latin typeface="Arial" pitchFamily="34" charset="0"/>
                <a:cs typeface="Arial" pitchFamily="34" charset="0"/>
                <a:sym typeface="Times New Roman" charset="0"/>
              </a:rPr>
              <a:t>puede</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copiar</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para</a:t>
            </a:r>
            <a:r>
              <a:rPr lang="en-US" sz="850" dirty="0" smtClean="0">
                <a:solidFill>
                  <a:srgbClr val="000000"/>
                </a:solidFill>
                <a:latin typeface="Arial" pitchFamily="34" charset="0"/>
                <a:cs typeface="Arial" pitchFamily="34" charset="0"/>
                <a:sym typeface="Times New Roman" charset="0"/>
              </a:rPr>
              <a:t> </a:t>
            </a:r>
            <a:r>
              <a:rPr lang="es-ES_tradnl" sz="850" dirty="0" smtClean="0">
                <a:solidFill>
                  <a:srgbClr val="000000"/>
                </a:solidFill>
                <a:latin typeface="Arial" pitchFamily="34" charset="0"/>
                <a:cs typeface="Arial" pitchFamily="34" charset="0"/>
                <a:sym typeface="Times New Roman" charset="0"/>
              </a:rPr>
              <a:t>fines </a:t>
            </a:r>
            <a:r>
              <a:rPr lang="en-US" sz="850" dirty="0" smtClean="0">
                <a:solidFill>
                  <a:srgbClr val="000000"/>
                </a:solidFill>
                <a:latin typeface="Arial" pitchFamily="34" charset="0"/>
                <a:cs typeface="Arial" pitchFamily="34" charset="0"/>
                <a:sym typeface="Times New Roman" charset="0"/>
              </a:rPr>
              <a:t>de </a:t>
            </a:r>
            <a:r>
              <a:rPr lang="en-US" sz="850" dirty="0" err="1" smtClean="0">
                <a:solidFill>
                  <a:srgbClr val="000000"/>
                </a:solidFill>
                <a:latin typeface="Arial" pitchFamily="34" charset="0"/>
                <a:cs typeface="Arial" pitchFamily="34" charset="0"/>
                <a:sym typeface="Times New Roman" charset="0"/>
              </a:rPr>
              <a:t>distribución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según</a:t>
            </a:r>
            <a:r>
              <a:rPr lang="en-US" sz="850" dirty="0" smtClean="0">
                <a:solidFill>
                  <a:srgbClr val="000000"/>
                </a:solidFill>
                <a:latin typeface="Arial" pitchFamily="34" charset="0"/>
                <a:cs typeface="Arial" pitchFamily="34" charset="0"/>
                <a:sym typeface="Times New Roman" charset="0"/>
              </a:rPr>
              <a:t> sea </a:t>
            </a:r>
            <a:r>
              <a:rPr lang="en-US" sz="850" dirty="0" err="1" smtClean="0">
                <a:solidFill>
                  <a:srgbClr val="000000"/>
                </a:solidFill>
                <a:latin typeface="Arial" pitchFamily="34" charset="0"/>
                <a:cs typeface="Arial" pitchFamily="34" charset="0"/>
                <a:sym typeface="Times New Roman" charset="0"/>
              </a:rPr>
              <a:t>necesario</a:t>
            </a:r>
            <a:r>
              <a:rPr lang="en-US" sz="850" dirty="0" smtClean="0">
                <a:solidFill>
                  <a:srgbClr val="000000"/>
                </a:solidFill>
                <a:latin typeface="Arial" pitchFamily="34" charset="0"/>
                <a:cs typeface="Arial" pitchFamily="34" charset="0"/>
                <a:sym typeface="Times New Roman" charset="0"/>
              </a:rPr>
              <a:t>, a fin de </a:t>
            </a:r>
            <a:r>
              <a:rPr lang="en-US" sz="850" dirty="0" err="1" smtClean="0">
                <a:solidFill>
                  <a:srgbClr val="000000"/>
                </a:solidFill>
                <a:latin typeface="Arial" pitchFamily="34" charset="0"/>
                <a:cs typeface="Arial" pitchFamily="34" charset="0"/>
                <a:sym typeface="Times New Roman" charset="0"/>
              </a:rPr>
              <a:t>cumplir</a:t>
            </a:r>
            <a:r>
              <a:rPr lang="en-US" sz="850" dirty="0" smtClean="0">
                <a:solidFill>
                  <a:srgbClr val="000000"/>
                </a:solidFill>
                <a:latin typeface="Arial" pitchFamily="34" charset="0"/>
                <a:cs typeface="Arial" pitchFamily="34" charset="0"/>
                <a:sym typeface="Times New Roman" charset="0"/>
              </a:rPr>
              <a:t> con los </a:t>
            </a:r>
            <a:r>
              <a:rPr lang="en-US" sz="850" dirty="0" err="1" smtClean="0">
                <a:solidFill>
                  <a:srgbClr val="000000"/>
                </a:solidFill>
                <a:latin typeface="Arial" pitchFamily="34" charset="0"/>
                <a:cs typeface="Arial" pitchFamily="34" charset="0"/>
                <a:sym typeface="Times New Roman" charset="0"/>
              </a:rPr>
              <a:t>requisitos</a:t>
            </a:r>
            <a:r>
              <a:rPr lang="en-US" sz="850" dirty="0" smtClean="0">
                <a:solidFill>
                  <a:srgbClr val="000000"/>
                </a:solidFill>
                <a:latin typeface="Arial" pitchFamily="34" charset="0"/>
                <a:cs typeface="Arial" pitchFamily="34" charset="0"/>
                <a:sym typeface="Times New Roman" charset="0"/>
              </a:rPr>
              <a:t> de </a:t>
            </a:r>
            <a:r>
              <a:rPr lang="en-US" sz="850" dirty="0" err="1" smtClean="0">
                <a:solidFill>
                  <a:srgbClr val="000000"/>
                </a:solidFill>
                <a:latin typeface="Arial" pitchFamily="34" charset="0"/>
                <a:cs typeface="Arial" pitchFamily="34" charset="0"/>
                <a:sym typeface="Times New Roman" charset="0"/>
              </a:rPr>
              <a:t>educación</a:t>
            </a:r>
            <a:r>
              <a:rPr lang="en-US" sz="850" dirty="0" smtClean="0">
                <a:solidFill>
                  <a:srgbClr val="000000"/>
                </a:solidFill>
                <a:latin typeface="Arial" pitchFamily="34" charset="0"/>
                <a:cs typeface="Arial" pitchFamily="34" charset="0"/>
                <a:sym typeface="Times New Roman" charset="0"/>
              </a:rPr>
              <a:t> </a:t>
            </a:r>
            <a:r>
              <a:rPr lang="en-US" sz="850" dirty="0" err="1" smtClean="0">
                <a:solidFill>
                  <a:srgbClr val="000000"/>
                </a:solidFill>
                <a:latin typeface="Arial" pitchFamily="34" charset="0"/>
                <a:cs typeface="Arial" pitchFamily="34" charset="0"/>
                <a:sym typeface="Times New Roman" charset="0"/>
              </a:rPr>
              <a:t>previa</a:t>
            </a:r>
            <a:r>
              <a:rPr lang="en-US" sz="850" dirty="0" smtClean="0">
                <a:solidFill>
                  <a:srgbClr val="000000"/>
                </a:solidFill>
                <a:latin typeface="Arial" pitchFamily="34" charset="0"/>
                <a:cs typeface="Arial" pitchFamily="34" charset="0"/>
                <a:sym typeface="Times New Roman" charset="0"/>
              </a:rPr>
              <a:t> a la </a:t>
            </a:r>
            <a:r>
              <a:rPr lang="en-US" sz="850" dirty="0" err="1" smtClean="0">
                <a:solidFill>
                  <a:srgbClr val="000000"/>
                </a:solidFill>
                <a:latin typeface="Arial" pitchFamily="34" charset="0"/>
                <a:cs typeface="Arial" pitchFamily="34" charset="0"/>
                <a:sym typeface="Times New Roman" charset="0"/>
              </a:rPr>
              <a:t>renovación</a:t>
            </a:r>
            <a:r>
              <a:rPr lang="en-US" sz="850" dirty="0" smtClean="0">
                <a:solidFill>
                  <a:srgbClr val="000000"/>
                </a:solidFill>
                <a:latin typeface="Arial" pitchFamily="34" charset="0"/>
                <a:cs typeface="Arial" pitchFamily="34" charset="0"/>
                <a:sym typeface="Times New Roman" charset="0"/>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16387" name="Rectangle 7"/>
          <p:cNvSpPr>
            <a:spLocks noGrp="1" noChangeArrowheads="1"/>
          </p:cNvSpPr>
          <p:nvPr>
            <p:ph type="sldNum" sz="quarter" idx="5"/>
          </p:nvPr>
        </p:nvSpPr>
        <p:spPr>
          <a:noFill/>
        </p:spPr>
        <p:txBody>
          <a:bodyPr/>
          <a:lstStyle/>
          <a:p>
            <a:r>
              <a:rPr lang="en-US" smtClean="0"/>
              <a:t>3-</a:t>
            </a:r>
            <a:fld id="{7628383A-D274-41DD-BE05-D78E8EEBF8B8}" type="slidenum">
              <a:rPr lang="en-US" smtClean="0"/>
              <a:pPr/>
              <a:t>3</a:t>
            </a:fld>
            <a:endParaRPr lang="en-US" smtClean="0"/>
          </a:p>
        </p:txBody>
      </p:sp>
      <p:sp>
        <p:nvSpPr>
          <p:cNvPr id="16388" name="Rectangle 8"/>
          <p:cNvSpPr>
            <a:spLocks noGrp="1" noChangeArrowheads="1"/>
          </p:cNvSpPr>
          <p:nvPr>
            <p:ph type="dt" sz="quarter" idx="1"/>
          </p:nvPr>
        </p:nvSpPr>
        <p:spPr>
          <a:noFill/>
        </p:spPr>
        <p:txBody>
          <a:bodyPr/>
          <a:lstStyle/>
          <a:p>
            <a:r>
              <a:rPr lang="en-US" smtClean="0"/>
              <a:t>Octubre de 2011</a:t>
            </a:r>
          </a:p>
        </p:txBody>
      </p:sp>
      <p:sp>
        <p:nvSpPr>
          <p:cNvPr id="224258" name="Rectangle 1026"/>
          <p:cNvSpPr>
            <a:spLocks noGrp="1" noChangeArrowheads="1"/>
          </p:cNvSpPr>
          <p:nvPr>
            <p:ph type="body" idx="1"/>
          </p:nvPr>
        </p:nvSpPr>
        <p:spPr>
          <a:xfrm>
            <a:off x="715963" y="4329113"/>
            <a:ext cx="5867400" cy="4814887"/>
          </a:xfrm>
        </p:spPr>
        <p:txBody>
          <a:bodyPr/>
          <a:lstStyle/>
          <a:p>
            <a:pPr>
              <a:spcBef>
                <a:spcPct val="0"/>
              </a:spcBef>
              <a:tabLst/>
              <a:defRPr/>
            </a:pPr>
            <a:r>
              <a:rPr lang="en-US" sz="850" b="1" dirty="0" err="1" smtClean="0">
                <a:solidFill>
                  <a:srgbClr val="000000"/>
                </a:solidFill>
                <a:cs typeface="Times New Roman" charset="0"/>
                <a:sym typeface="Times New Roman" charset="0"/>
              </a:rPr>
              <a:t>Fuente</a:t>
            </a:r>
            <a:r>
              <a:rPr lang="en-US" sz="850" b="1" dirty="0" smtClean="0">
                <a:solidFill>
                  <a:srgbClr val="000000"/>
                </a:solidFill>
                <a:cs typeface="Times New Roman" charset="0"/>
                <a:sym typeface="Times New Roman" charset="0"/>
              </a:rPr>
              <a:t> de </a:t>
            </a:r>
            <a:r>
              <a:rPr lang="en-US" sz="850" b="1" dirty="0" err="1" smtClean="0">
                <a:solidFill>
                  <a:srgbClr val="000000"/>
                </a:solidFill>
                <a:cs typeface="Times New Roman" charset="0"/>
                <a:sym typeface="Times New Roman" charset="0"/>
              </a:rPr>
              <a:t>datos</a:t>
            </a:r>
            <a:r>
              <a:rPr lang="en-US" sz="850" b="1" dirty="0" smtClean="0">
                <a:solidFill>
                  <a:srgbClr val="000000"/>
                </a:solidFill>
                <a:cs typeface="Times New Roman" charset="0"/>
                <a:sym typeface="Times New Roman" charset="0"/>
              </a:rPr>
              <a:t> en la </a:t>
            </a:r>
            <a:r>
              <a:rPr lang="en-US" sz="850" b="1" dirty="0" err="1" smtClean="0">
                <a:solidFill>
                  <a:srgbClr val="000000"/>
                </a:solidFill>
                <a:cs typeface="Times New Roman" charset="0"/>
                <a:sym typeface="Times New Roman" charset="0"/>
              </a:rPr>
              <a:t>tabla</a:t>
            </a:r>
            <a:r>
              <a:rPr lang="en-US" sz="850" b="1" dirty="0" smtClean="0">
                <a:solidFill>
                  <a:srgbClr val="000000"/>
                </a:solidFill>
                <a:cs typeface="Times New Roman" charset="0"/>
                <a:sym typeface="Times New Roman" charset="0"/>
              </a:rPr>
              <a:t> anterior:</a:t>
            </a:r>
            <a:r>
              <a:rPr lang="en-US" sz="850" dirty="0" smtClean="0">
                <a:solidFill>
                  <a:srgbClr val="000000"/>
                </a:solidFill>
                <a:cs typeface="Times New Roman" charset="0"/>
                <a:sym typeface="Times New Roman" charset="0"/>
              </a:rPr>
              <a:t>  </a:t>
            </a:r>
            <a:r>
              <a:rPr lang="en-US" sz="850" i="1" dirty="0" smtClean="0">
                <a:solidFill>
                  <a:srgbClr val="000000"/>
                </a:solidFill>
                <a:cs typeface="Times New Roman" charset="0"/>
                <a:sym typeface="Times New Roman" charset="0"/>
              </a:rPr>
              <a:t>American Healthy Homes Survey: Draft Final Report for Peer Review: Lead and Arsenic Findings, October 7, 2008 (</a:t>
            </a:r>
            <a:r>
              <a:rPr lang="en-US" sz="850" i="1" dirty="0" err="1" smtClean="0">
                <a:solidFill>
                  <a:srgbClr val="000000"/>
                </a:solidFill>
                <a:cs typeface="Times New Roman" charset="0"/>
                <a:sym typeface="Times New Roman" charset="0"/>
              </a:rPr>
              <a:t>Encuesta</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sobre</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hogares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saludables</a:t>
            </a:r>
            <a:r>
              <a:rPr lang="en-US" sz="850" i="1" dirty="0" smtClean="0">
                <a:solidFill>
                  <a:srgbClr val="000000"/>
                </a:solidFill>
                <a:cs typeface="Times New Roman" charset="0"/>
                <a:sym typeface="Times New Roman" charset="0"/>
              </a:rPr>
              <a:t> en los </a:t>
            </a:r>
            <a:r>
              <a:rPr lang="en-US" sz="850" i="1" dirty="0" err="1" smtClean="0">
                <a:solidFill>
                  <a:srgbClr val="000000"/>
                </a:solidFill>
                <a:cs typeface="Times New Roman" charset="0"/>
                <a:sym typeface="Times New Roman" charset="0"/>
              </a:rPr>
              <a:t>Estados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Unidos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Informe</a:t>
            </a:r>
            <a:r>
              <a:rPr lang="en-US" sz="850" i="1" dirty="0" smtClean="0">
                <a:solidFill>
                  <a:srgbClr val="000000"/>
                </a:solidFill>
                <a:cs typeface="Times New Roman" charset="0"/>
                <a:sym typeface="Times New Roman" charset="0"/>
              </a:rPr>
              <a:t> final </a:t>
            </a:r>
            <a:r>
              <a:rPr lang="en-US" sz="850" i="1" dirty="0" err="1" smtClean="0">
                <a:solidFill>
                  <a:srgbClr val="000000"/>
                </a:solidFill>
                <a:cs typeface="Times New Roman" charset="0"/>
                <a:sym typeface="Times New Roman" charset="0"/>
              </a:rPr>
              <a:t>preliminar</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para</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revisi</a:t>
            </a:r>
            <a:r>
              <a:rPr lang="en-US" sz="850" i="1" dirty="0" err="1" smtClean="0">
                <a:solidFill>
                  <a:srgbClr val="000000"/>
                </a:solidFill>
                <a:latin typeface="Times New Roman"/>
                <a:cs typeface="Times New Roman" charset="0"/>
                <a:sym typeface="Times New Roman" charset="0"/>
              </a:rPr>
              <a:t>ó</a:t>
            </a:r>
            <a:r>
              <a:rPr lang="en-US" sz="850" i="1" dirty="0" err="1" smtClean="0">
                <a:solidFill>
                  <a:srgbClr val="000000"/>
                </a:solidFill>
                <a:cs typeface="Times New Roman" charset="0"/>
                <a:sym typeface="Times New Roman" charset="0"/>
              </a:rPr>
              <a:t>n</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por</a:t>
            </a:r>
            <a:r>
              <a:rPr lang="en-US" sz="850" i="1" dirty="0" smtClean="0">
                <a:solidFill>
                  <a:srgbClr val="000000"/>
                </a:solidFill>
                <a:cs typeface="Times New Roman" charset="0"/>
                <a:sym typeface="Times New Roman" charset="0"/>
              </a:rPr>
              <a:t> parte de </a:t>
            </a:r>
            <a:r>
              <a:rPr lang="en-US" sz="850" i="1" dirty="0" err="1" smtClean="0">
                <a:solidFill>
                  <a:srgbClr val="000000"/>
                </a:solidFill>
                <a:cs typeface="Times New Roman" charset="0"/>
                <a:sym typeface="Times New Roman" charset="0"/>
              </a:rPr>
              <a:t>colegas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Hallazgos</a:t>
            </a:r>
            <a:r>
              <a:rPr lang="en-US" sz="850" i="1" dirty="0" smtClean="0">
                <a:solidFill>
                  <a:srgbClr val="000000"/>
                </a:solidFill>
                <a:cs typeface="Times New Roman" charset="0"/>
                <a:sym typeface="Times New Roman" charset="0"/>
              </a:rPr>
              <a:t> de </a:t>
            </a:r>
            <a:r>
              <a:rPr lang="en-US" sz="850" i="1" dirty="0" err="1" smtClean="0">
                <a:solidFill>
                  <a:srgbClr val="000000"/>
                </a:solidFill>
                <a:cs typeface="Times New Roman" charset="0"/>
                <a:sym typeface="Times New Roman" charset="0"/>
              </a:rPr>
              <a:t>plomo</a:t>
            </a:r>
            <a:r>
              <a:rPr lang="en-US" sz="850" i="1" dirty="0" smtClean="0">
                <a:solidFill>
                  <a:srgbClr val="000000"/>
                </a:solidFill>
                <a:cs typeface="Times New Roman" charset="0"/>
                <a:sym typeface="Times New Roman" charset="0"/>
              </a:rPr>
              <a:t> y </a:t>
            </a:r>
            <a:r>
              <a:rPr lang="en-US" sz="850" i="1" dirty="0" err="1" smtClean="0">
                <a:solidFill>
                  <a:srgbClr val="000000"/>
                </a:solidFill>
                <a:cs typeface="Times New Roman" charset="0"/>
                <a:sym typeface="Times New Roman" charset="0"/>
              </a:rPr>
              <a:t>ars</a:t>
            </a:r>
            <a:r>
              <a:rPr lang="en-US" sz="850" i="1" dirty="0" err="1" smtClean="0">
                <a:solidFill>
                  <a:srgbClr val="000000"/>
                </a:solidFill>
                <a:latin typeface="Times New Roman"/>
                <a:cs typeface="Times New Roman" charset="0"/>
                <a:sym typeface="Times New Roman" charset="0"/>
              </a:rPr>
              <a:t>é</a:t>
            </a:r>
            <a:r>
              <a:rPr lang="en-US" sz="850" i="1" dirty="0" err="1" smtClean="0">
                <a:solidFill>
                  <a:srgbClr val="000000"/>
                </a:solidFill>
                <a:cs typeface="Times New Roman" charset="0"/>
                <a:sym typeface="Times New Roman" charset="0"/>
              </a:rPr>
              <a:t>nico</a:t>
            </a:r>
            <a:r>
              <a:rPr lang="en-US" sz="850" i="1" dirty="0" smtClean="0">
                <a:solidFill>
                  <a:srgbClr val="000000"/>
                </a:solidFill>
                <a:cs typeface="Times New Roman" charset="0"/>
                <a:sym typeface="Times New Roman" charset="0"/>
              </a:rPr>
              <a:t>, 7 </a:t>
            </a:r>
            <a:r>
              <a:rPr lang="en-US" sz="850" i="1" dirty="0" err="1" smtClean="0">
                <a:solidFill>
                  <a:srgbClr val="000000"/>
                </a:solidFill>
                <a:cs typeface="Times New Roman" charset="0"/>
                <a:sym typeface="Times New Roman" charset="0"/>
              </a:rPr>
              <a:t>octubre</a:t>
            </a:r>
            <a:r>
              <a:rPr lang="en-US" sz="850" i="1" dirty="0" smtClean="0">
                <a:solidFill>
                  <a:srgbClr val="000000"/>
                </a:solidFill>
                <a:cs typeface="Times New Roman" charset="0"/>
                <a:sym typeface="Times New Roman" charset="0"/>
              </a:rPr>
              <a:t> de 2008).</a:t>
            </a:r>
            <a:r>
              <a:rPr lang="en-US" sz="850" dirty="0" smtClean="0">
                <a:solidFill>
                  <a:srgbClr val="000000"/>
                </a:solidFill>
                <a:cs typeface="Times New Roman" charset="0"/>
                <a:sym typeface="Times New Roman" charset="0"/>
              </a:rPr>
              <a:t> </a:t>
            </a:r>
          </a:p>
          <a:p>
            <a:pPr>
              <a:spcBef>
                <a:spcPct val="0"/>
              </a:spcBef>
              <a:tabLst/>
              <a:defRPr/>
            </a:pPr>
            <a:endParaRPr lang="en-US" sz="850" dirty="0" smtClean="0">
              <a:solidFill>
                <a:srgbClr val="000000"/>
              </a:solidFill>
              <a:cs typeface="Times New Roman" charset="0"/>
              <a:sym typeface="Times New Roman" charset="0"/>
            </a:endParaRPr>
          </a:p>
          <a:p>
            <a:pPr>
              <a:spcBef>
                <a:spcPct val="10000"/>
              </a:spcBef>
              <a:tabLst/>
              <a:defRPr/>
            </a:pPr>
            <a:r>
              <a:rPr lang="en-US" sz="850" b="1" dirty="0" err="1" smtClean="0">
                <a:solidFill>
                  <a:srgbClr val="000000"/>
                </a:solidFill>
                <a:cs typeface="Times New Roman" charset="0"/>
                <a:sym typeface="Times New Roman" charset="0"/>
              </a:rPr>
              <a:t>Viviendas</a:t>
            </a:r>
            <a:r>
              <a:rPr lang="en-US" sz="850" b="1" dirty="0" smtClean="0">
                <a:solidFill>
                  <a:srgbClr val="000000"/>
                </a:solidFill>
                <a:cs typeface="Times New Roman" charset="0"/>
                <a:sym typeface="Times New Roman" charset="0"/>
              </a:rPr>
              <a:t> </a:t>
            </a:r>
            <a:r>
              <a:rPr lang="en-US" sz="850" b="1" dirty="0" err="1" smtClean="0">
                <a:solidFill>
                  <a:srgbClr val="000000"/>
                </a:solidFill>
                <a:cs typeface="Times New Roman" charset="0"/>
                <a:sym typeface="Times New Roman" charset="0"/>
              </a:rPr>
              <a:t>construidas</a:t>
            </a:r>
            <a:r>
              <a:rPr lang="en-US" sz="850" b="1" dirty="0" smtClean="0">
                <a:solidFill>
                  <a:srgbClr val="000000"/>
                </a:solidFill>
                <a:cs typeface="Times New Roman" charset="0"/>
                <a:sym typeface="Times New Roman" charset="0"/>
              </a:rPr>
              <a:t> en 1978 y </a:t>
            </a:r>
            <a:r>
              <a:rPr lang="en-US" sz="850" b="1" dirty="0" err="1" smtClean="0">
                <a:solidFill>
                  <a:srgbClr val="000000"/>
                </a:solidFill>
                <a:cs typeface="Times New Roman" charset="0"/>
                <a:sym typeface="Times New Roman" charset="0"/>
              </a:rPr>
              <a:t>anteriormente</a:t>
            </a:r>
            <a:endParaRPr lang="en-US" sz="850" b="1" dirty="0" smtClean="0">
              <a:solidFill>
                <a:srgbClr val="000000"/>
              </a:solidFill>
              <a:cs typeface="Times New Roman" charset="0"/>
              <a:sym typeface="Times New Roman" charset="0"/>
            </a:endParaRPr>
          </a:p>
          <a:p>
            <a:pPr>
              <a:spcBef>
                <a:spcPct val="10000"/>
              </a:spcBef>
              <a:tabLst/>
              <a:defRPr/>
            </a:pPr>
            <a:r>
              <a:rPr lang="en-US" sz="850" dirty="0" err="1" smtClean="0">
                <a:solidFill>
                  <a:srgbClr val="000000"/>
                </a:solidFill>
                <a:cs typeface="Times New Roman" charset="0"/>
                <a:sym typeface="Times New Roman" charset="0"/>
              </a:rPr>
              <a:t>Aproximadamente</a:t>
            </a:r>
            <a:r>
              <a:rPr lang="en-US" sz="850" dirty="0" smtClean="0">
                <a:solidFill>
                  <a:srgbClr val="000000"/>
                </a:solidFill>
                <a:cs typeface="Times New Roman" charset="0"/>
                <a:sym typeface="Times New Roman" charset="0"/>
              </a:rPr>
              <a:t> 34 </a:t>
            </a:r>
            <a:r>
              <a:rPr lang="en-US" sz="850" dirty="0" err="1" smtClean="0">
                <a:solidFill>
                  <a:srgbClr val="000000"/>
                </a:solidFill>
                <a:cs typeface="Times New Roman" charset="0"/>
                <a:sym typeface="Times New Roman" charset="0"/>
              </a:rPr>
              <a:t>millones</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unidades</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vivienda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construidas</a:t>
            </a:r>
            <a:r>
              <a:rPr lang="en-US" sz="850" dirty="0" smtClean="0">
                <a:solidFill>
                  <a:srgbClr val="000000"/>
                </a:solidFill>
                <a:cs typeface="Times New Roman" charset="0"/>
                <a:sym typeface="Times New Roman" charset="0"/>
              </a:rPr>
              <a:t> antes de 1978 </a:t>
            </a:r>
            <a:r>
              <a:rPr lang="en-US" sz="850" dirty="0" err="1" smtClean="0">
                <a:solidFill>
                  <a:srgbClr val="000000"/>
                </a:solidFill>
                <a:cs typeface="Times New Roman" charset="0"/>
                <a:sym typeface="Times New Roman" charset="0"/>
              </a:rPr>
              <a:t>contienen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coincide con la </a:t>
            </a:r>
            <a:r>
              <a:rPr lang="en-US" sz="850" dirty="0" err="1" smtClean="0">
                <a:solidFill>
                  <a:srgbClr val="000000"/>
                </a:solidFill>
                <a:cs typeface="Times New Roman" charset="0"/>
                <a:sym typeface="Times New Roman" charset="0"/>
              </a:rPr>
              <a:t>definici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cs typeface="Times New Roman" charset="0"/>
                <a:sym typeface="Times New Roman" charset="0"/>
              </a:rPr>
              <a:t>n</a:t>
            </a:r>
            <a:r>
              <a:rPr lang="en-US" sz="850" dirty="0" smtClean="0">
                <a:solidFill>
                  <a:srgbClr val="000000"/>
                </a:solidFill>
                <a:cs typeface="Times New Roman" charset="0"/>
                <a:sym typeface="Times New Roman" charset="0"/>
              </a:rPr>
              <a:t> federal de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a:t>
            </a:r>
            <a:r>
              <a:rPr lang="en-US" sz="850" dirty="0" smtClean="0">
                <a:solidFill>
                  <a:srgbClr val="000000"/>
                </a:solidFill>
                <a:cs typeface="Times New Roman" charset="0"/>
                <a:sym typeface="WP MathA" pitchFamily="2" charset="2"/>
              </a:rPr>
              <a:t> (</a:t>
            </a:r>
            <a:r>
              <a:rPr lang="en-US" sz="850" dirty="0" err="1" smtClean="0">
                <a:solidFill>
                  <a:srgbClr val="000000"/>
                </a:solidFill>
                <a:cs typeface="Times New Roman" charset="0"/>
                <a:sym typeface="WP MathA" pitchFamily="2" charset="2"/>
              </a:rPr>
              <a:t>Fuente</a:t>
            </a:r>
            <a:r>
              <a:rPr lang="en-US" sz="850" dirty="0" smtClean="0">
                <a:solidFill>
                  <a:srgbClr val="000000"/>
                </a:solidFill>
                <a:cs typeface="Times New Roman" charset="0"/>
                <a:sym typeface="WP MathA" pitchFamily="2" charset="2"/>
              </a:rPr>
              <a:t>: </a:t>
            </a:r>
            <a:r>
              <a:rPr lang="en-US" sz="850" i="1" dirty="0" smtClean="0">
                <a:solidFill>
                  <a:srgbClr val="000000"/>
                </a:solidFill>
                <a:cs typeface="Times New Roman" charset="0"/>
                <a:sym typeface="Times New Roman" charset="0"/>
              </a:rPr>
              <a:t>American Healthy Homes Survey: Draft Final Report for Peer Review: Lead and Arsenic Findings, October 7, 2008 [</a:t>
            </a:r>
            <a:r>
              <a:rPr lang="en-US" sz="850" i="1" dirty="0" err="1" smtClean="0">
                <a:solidFill>
                  <a:srgbClr val="000000"/>
                </a:solidFill>
                <a:cs typeface="Times New Roman" charset="0"/>
                <a:sym typeface="Times New Roman" charset="0"/>
              </a:rPr>
              <a:t>Encuesta</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sobre</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hogares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saludables</a:t>
            </a:r>
            <a:r>
              <a:rPr lang="en-US" sz="850" i="1" dirty="0" smtClean="0">
                <a:solidFill>
                  <a:srgbClr val="000000"/>
                </a:solidFill>
                <a:cs typeface="Times New Roman" charset="0"/>
                <a:sym typeface="Times New Roman" charset="0"/>
              </a:rPr>
              <a:t> en los </a:t>
            </a:r>
            <a:r>
              <a:rPr lang="en-US" sz="850" i="1" dirty="0" err="1" smtClean="0">
                <a:solidFill>
                  <a:srgbClr val="000000"/>
                </a:solidFill>
                <a:cs typeface="Times New Roman" charset="0"/>
                <a:sym typeface="Times New Roman" charset="0"/>
              </a:rPr>
              <a:t>Estados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Unidos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Informe</a:t>
            </a:r>
            <a:r>
              <a:rPr lang="en-US" sz="850" i="1" dirty="0" smtClean="0">
                <a:solidFill>
                  <a:srgbClr val="000000"/>
                </a:solidFill>
                <a:cs typeface="Times New Roman" charset="0"/>
                <a:sym typeface="Times New Roman" charset="0"/>
              </a:rPr>
              <a:t> final </a:t>
            </a:r>
            <a:r>
              <a:rPr lang="en-US" sz="850" i="1" dirty="0" err="1" smtClean="0">
                <a:solidFill>
                  <a:srgbClr val="000000"/>
                </a:solidFill>
                <a:cs typeface="Times New Roman" charset="0"/>
                <a:sym typeface="Times New Roman" charset="0"/>
              </a:rPr>
              <a:t>preliminar</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para</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revisi</a:t>
            </a:r>
            <a:r>
              <a:rPr lang="en-US" sz="850" i="1" dirty="0" err="1" smtClean="0">
                <a:solidFill>
                  <a:srgbClr val="000000"/>
                </a:solidFill>
                <a:latin typeface="Times New Roman"/>
                <a:cs typeface="Times New Roman" charset="0"/>
                <a:sym typeface="Times New Roman" charset="0"/>
              </a:rPr>
              <a:t>ó</a:t>
            </a:r>
            <a:r>
              <a:rPr lang="en-US" sz="850" i="1" dirty="0" err="1" smtClean="0">
                <a:solidFill>
                  <a:srgbClr val="000000"/>
                </a:solidFill>
                <a:cs typeface="Times New Roman" charset="0"/>
                <a:sym typeface="Times New Roman" charset="0"/>
              </a:rPr>
              <a:t>n</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por</a:t>
            </a:r>
            <a:r>
              <a:rPr lang="en-US" sz="850" i="1" dirty="0" smtClean="0">
                <a:solidFill>
                  <a:srgbClr val="000000"/>
                </a:solidFill>
                <a:cs typeface="Times New Roman" charset="0"/>
                <a:sym typeface="Times New Roman" charset="0"/>
              </a:rPr>
              <a:t> parte de </a:t>
            </a:r>
            <a:r>
              <a:rPr lang="en-US" sz="850" i="1" dirty="0" err="1" smtClean="0">
                <a:solidFill>
                  <a:srgbClr val="000000"/>
                </a:solidFill>
                <a:cs typeface="Times New Roman" charset="0"/>
                <a:sym typeface="Times New Roman" charset="0"/>
              </a:rPr>
              <a:t>colegas</a:t>
            </a:r>
            <a:r>
              <a:rPr lang="en-US" sz="850" i="1" dirty="0" smtClean="0">
                <a:solidFill>
                  <a:srgbClr val="000000"/>
                </a:solidFill>
                <a:cs typeface="Times New Roman" charset="0"/>
                <a:sym typeface="Times New Roman" charset="0"/>
              </a:rPr>
              <a:t>: </a:t>
            </a:r>
            <a:r>
              <a:rPr lang="en-US" sz="850" i="1" dirty="0" err="1" smtClean="0">
                <a:solidFill>
                  <a:srgbClr val="000000"/>
                </a:solidFill>
                <a:cs typeface="Times New Roman" charset="0"/>
                <a:sym typeface="Times New Roman" charset="0"/>
              </a:rPr>
              <a:t>Hallazgos</a:t>
            </a:r>
            <a:r>
              <a:rPr lang="en-US" sz="850" i="1" dirty="0" smtClean="0">
                <a:solidFill>
                  <a:srgbClr val="000000"/>
                </a:solidFill>
                <a:cs typeface="Times New Roman" charset="0"/>
                <a:sym typeface="Times New Roman" charset="0"/>
              </a:rPr>
              <a:t> de </a:t>
            </a:r>
            <a:r>
              <a:rPr lang="en-US" sz="850" i="1" dirty="0" err="1" smtClean="0">
                <a:solidFill>
                  <a:srgbClr val="000000"/>
                </a:solidFill>
                <a:cs typeface="Times New Roman" charset="0"/>
                <a:sym typeface="Times New Roman" charset="0"/>
              </a:rPr>
              <a:t>plomo</a:t>
            </a:r>
            <a:r>
              <a:rPr lang="en-US" sz="850" i="1" dirty="0" smtClean="0">
                <a:solidFill>
                  <a:srgbClr val="000000"/>
                </a:solidFill>
                <a:cs typeface="Times New Roman" charset="0"/>
                <a:sym typeface="Times New Roman" charset="0"/>
              </a:rPr>
              <a:t> y </a:t>
            </a:r>
            <a:r>
              <a:rPr lang="en-US" sz="850" i="1" dirty="0" err="1" smtClean="0">
                <a:solidFill>
                  <a:srgbClr val="000000"/>
                </a:solidFill>
                <a:cs typeface="Times New Roman" charset="0"/>
                <a:sym typeface="Times New Roman" charset="0"/>
              </a:rPr>
              <a:t>ars</a:t>
            </a:r>
            <a:r>
              <a:rPr lang="en-US" sz="850" i="1" dirty="0" err="1" smtClean="0">
                <a:solidFill>
                  <a:srgbClr val="000000"/>
                </a:solidFill>
                <a:latin typeface="Times New Roman"/>
                <a:cs typeface="Times New Roman" charset="0"/>
                <a:sym typeface="Times New Roman" charset="0"/>
              </a:rPr>
              <a:t>é</a:t>
            </a:r>
            <a:r>
              <a:rPr lang="en-US" sz="850" i="1" dirty="0" err="1" smtClean="0">
                <a:solidFill>
                  <a:srgbClr val="000000"/>
                </a:solidFill>
                <a:cs typeface="Times New Roman" charset="0"/>
                <a:sym typeface="Times New Roman" charset="0"/>
              </a:rPr>
              <a:t>nico</a:t>
            </a:r>
            <a:r>
              <a:rPr lang="en-US" sz="850" i="1" dirty="0" smtClean="0">
                <a:solidFill>
                  <a:srgbClr val="000000"/>
                </a:solidFill>
                <a:cs typeface="Times New Roman" charset="0"/>
                <a:sym typeface="Times New Roman" charset="0"/>
              </a:rPr>
              <a:t>, 7 </a:t>
            </a:r>
            <a:r>
              <a:rPr lang="en-US" sz="850" i="1" dirty="0" err="1" smtClean="0">
                <a:solidFill>
                  <a:srgbClr val="000000"/>
                </a:solidFill>
                <a:cs typeface="Times New Roman" charset="0"/>
                <a:sym typeface="Times New Roman" charset="0"/>
              </a:rPr>
              <a:t>octubre</a:t>
            </a:r>
            <a:r>
              <a:rPr lang="en-US" sz="850" i="1" dirty="0" smtClean="0">
                <a:solidFill>
                  <a:srgbClr val="000000"/>
                </a:solidFill>
                <a:cs typeface="Times New Roman" charset="0"/>
                <a:sym typeface="Times New Roman" charset="0"/>
              </a:rPr>
              <a:t> de 2008]</a:t>
            </a:r>
            <a:r>
              <a:rPr lang="en-US" sz="850" dirty="0" smtClean="0">
                <a:solidFill>
                  <a:srgbClr val="000000"/>
                </a:solidFill>
                <a:cs typeface="Times New Roman" charset="0"/>
                <a:sym typeface="Times New Roman" charset="0"/>
              </a:rPr>
              <a:t>). </a:t>
            </a:r>
          </a:p>
          <a:p>
            <a:pPr>
              <a:spcBef>
                <a:spcPct val="10000"/>
              </a:spcBef>
              <a:tabLst/>
              <a:defRPr/>
            </a:pPr>
            <a:endParaRPr lang="en-US" sz="850" dirty="0" smtClean="0">
              <a:solidFill>
                <a:srgbClr val="000000"/>
              </a:solidFill>
              <a:cs typeface="Times New Roman" charset="0"/>
              <a:sym typeface="Times New Roman" charset="0"/>
            </a:endParaRPr>
          </a:p>
          <a:p>
            <a:pPr marL="228600" lvl="1" indent="-114300">
              <a:spcBef>
                <a:spcPct val="10000"/>
              </a:spcBef>
              <a:tabLst/>
              <a:defRPr/>
            </a:pPr>
            <a:r>
              <a:rPr lang="en-US" sz="850" dirty="0" smtClean="0">
                <a:solidFill>
                  <a:srgbClr val="000000"/>
                </a:solidFill>
                <a:cs typeface="Times New Roman" charset="0"/>
                <a:sym typeface="Times New Roman" charset="0"/>
              </a:rPr>
              <a:t>La </a:t>
            </a:r>
            <a:r>
              <a:rPr lang="en-US" sz="850" dirty="0" err="1" smtClean="0">
                <a:solidFill>
                  <a:srgbClr val="000000"/>
                </a:solidFill>
                <a:cs typeface="Times New Roman" charset="0"/>
                <a:sym typeface="Times New Roman" charset="0"/>
              </a:rPr>
              <a:t>regla</a:t>
            </a:r>
            <a:r>
              <a:rPr lang="en-US" sz="850" dirty="0" smtClean="0">
                <a:solidFill>
                  <a:srgbClr val="000000"/>
                </a:solidFill>
                <a:cs typeface="Times New Roman" charset="0"/>
                <a:sym typeface="Times New Roman" charset="0"/>
              </a:rPr>
              <a:t> RRP de la EPA </a:t>
            </a:r>
            <a:r>
              <a:rPr lang="en-US" sz="850" dirty="0" err="1" smtClean="0">
                <a:solidFill>
                  <a:srgbClr val="000000"/>
                </a:solidFill>
                <a:cs typeface="Times New Roman" charset="0"/>
                <a:sym typeface="Times New Roman" charset="0"/>
              </a:rPr>
              <a:t>supone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toda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vivienda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construida</a:t>
            </a:r>
            <a:r>
              <a:rPr lang="en-US" sz="850" dirty="0" smtClean="0">
                <a:solidFill>
                  <a:srgbClr val="000000"/>
                </a:solidFill>
                <a:cs typeface="Times New Roman" charset="0"/>
                <a:sym typeface="Times New Roman" charset="0"/>
              </a:rPr>
              <a:t> antes de 1978 </a:t>
            </a:r>
            <a:r>
              <a:rPr lang="en-US" sz="850" dirty="0" err="1" smtClean="0">
                <a:solidFill>
                  <a:srgbClr val="000000"/>
                </a:solidFill>
                <a:cs typeface="Times New Roman" charset="0"/>
                <a:sym typeface="Times New Roman" charset="0"/>
              </a:rPr>
              <a:t>contiene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salvo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la </a:t>
            </a:r>
            <a:r>
              <a:rPr lang="en-US" sz="850" dirty="0" err="1" smtClean="0">
                <a:solidFill>
                  <a:srgbClr val="000000"/>
                </a:solidFill>
                <a:cs typeface="Times New Roman" charset="0"/>
                <a:sym typeface="Times New Roman" charset="0"/>
              </a:rPr>
              <a:t>vivienda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haya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sido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sometida</a:t>
            </a:r>
            <a:r>
              <a:rPr lang="en-US" sz="850" dirty="0" smtClean="0">
                <a:solidFill>
                  <a:srgbClr val="000000"/>
                </a:solidFill>
                <a:cs typeface="Times New Roman" charset="0"/>
                <a:sym typeface="Times New Roman" charset="0"/>
              </a:rPr>
              <a:t> a </a:t>
            </a:r>
            <a:r>
              <a:rPr lang="en-US" sz="850" dirty="0" err="1" smtClean="0">
                <a:solidFill>
                  <a:srgbClr val="000000"/>
                </a:solidFill>
                <a:cs typeface="Times New Roman" charset="0"/>
                <a:sym typeface="Times New Roman" charset="0"/>
              </a:rPr>
              <a:t>pruebas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para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detectar</a:t>
            </a:r>
            <a:r>
              <a:rPr lang="en-US" sz="850" dirty="0" smtClean="0">
                <a:solidFill>
                  <a:srgbClr val="000000"/>
                </a:solidFill>
                <a:cs typeface="Times New Roman" charset="0"/>
                <a:sym typeface="Times New Roman" charset="0"/>
              </a:rPr>
              <a:t> la </a:t>
            </a:r>
            <a:r>
              <a:rPr lang="en-US" sz="850" dirty="0" err="1" smtClean="0">
                <a:solidFill>
                  <a:srgbClr val="000000"/>
                </a:solidFill>
                <a:cs typeface="Times New Roman" charset="0"/>
                <a:sym typeface="Times New Roman" charset="0"/>
              </a:rPr>
              <a:t>presencia</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y los </a:t>
            </a:r>
            <a:r>
              <a:rPr lang="en-US" sz="850" dirty="0" err="1" smtClean="0">
                <a:solidFill>
                  <a:srgbClr val="000000"/>
                </a:solidFill>
                <a:cs typeface="Times New Roman" charset="0"/>
                <a:sym typeface="Times New Roman" charset="0"/>
              </a:rPr>
              <a:t>resultados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hayan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indicado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no </a:t>
            </a:r>
            <a:r>
              <a:rPr lang="en-US" sz="850" dirty="0" err="1" smtClean="0">
                <a:solidFill>
                  <a:srgbClr val="000000"/>
                </a:solidFill>
                <a:cs typeface="Times New Roman" charset="0"/>
                <a:sym typeface="Times New Roman" charset="0"/>
              </a:rPr>
              <a:t>contiene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dicha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a:t>
            </a:r>
          </a:p>
          <a:p>
            <a:pPr marL="228600" lvl="1" indent="-114300">
              <a:spcBef>
                <a:spcPct val="10000"/>
              </a:spcBef>
              <a:tabLst/>
              <a:defRPr/>
            </a:pPr>
            <a:r>
              <a:rPr lang="en-US" sz="850" dirty="0" smtClean="0">
                <a:solidFill>
                  <a:srgbClr val="000000"/>
                </a:solidFill>
                <a:cs typeface="Times New Roman" charset="0"/>
                <a:sym typeface="Times New Roman" charset="0"/>
              </a:rPr>
              <a:t>Los </a:t>
            </a:r>
            <a:r>
              <a:rPr lang="en-US" sz="850" dirty="0" err="1" smtClean="0">
                <a:solidFill>
                  <a:srgbClr val="000000"/>
                </a:solidFill>
                <a:cs typeface="Times New Roman" charset="0"/>
                <a:sym typeface="Times New Roman" charset="0"/>
              </a:rPr>
              <a:t>componentes</a:t>
            </a:r>
            <a:r>
              <a:rPr lang="en-US" sz="850" dirty="0" smtClean="0">
                <a:solidFill>
                  <a:srgbClr val="000000"/>
                </a:solidFill>
                <a:cs typeface="Times New Roman" charset="0"/>
                <a:sym typeface="Times New Roman" charset="0"/>
              </a:rPr>
              <a:t> con mayor </a:t>
            </a:r>
            <a:r>
              <a:rPr lang="en-US" sz="850" dirty="0" err="1" smtClean="0">
                <a:solidFill>
                  <a:srgbClr val="000000"/>
                </a:solidFill>
                <a:cs typeface="Times New Roman" charset="0"/>
                <a:sym typeface="Times New Roman" charset="0"/>
              </a:rPr>
              <a:t>tendencia</a:t>
            </a:r>
            <a:r>
              <a:rPr lang="en-US" sz="850" dirty="0" smtClean="0">
                <a:solidFill>
                  <a:srgbClr val="000000"/>
                </a:solidFill>
                <a:cs typeface="Times New Roman" charset="0"/>
                <a:sym typeface="Times New Roman" charset="0"/>
              </a:rPr>
              <a:t> a ser </a:t>
            </a:r>
            <a:r>
              <a:rPr lang="en-US" sz="850" dirty="0" err="1" smtClean="0">
                <a:solidFill>
                  <a:srgbClr val="000000"/>
                </a:solidFill>
                <a:cs typeface="Times New Roman" charset="0"/>
                <a:sym typeface="Times New Roman" charset="0"/>
              </a:rPr>
              <a:t>revestidos</a:t>
            </a:r>
            <a:r>
              <a:rPr lang="en-US" sz="850" dirty="0" smtClean="0">
                <a:solidFill>
                  <a:srgbClr val="000000"/>
                </a:solidFill>
                <a:cs typeface="Times New Roman" charset="0"/>
                <a:sym typeface="Times New Roman" charset="0"/>
              </a:rPr>
              <a:t> con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incluyen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ventanas</a:t>
            </a:r>
            <a:r>
              <a:rPr lang="en-US" sz="850" dirty="0" smtClean="0">
                <a:solidFill>
                  <a:srgbClr val="000000"/>
                </a:solidFill>
                <a:cs typeface="Times New Roman" charset="0"/>
                <a:sym typeface="Times New Roman" charset="0"/>
              </a:rPr>
              <a:t> y </a:t>
            </a:r>
            <a:r>
              <a:rPr lang="en-US" sz="850" dirty="0" err="1" smtClean="0">
                <a:solidFill>
                  <a:srgbClr val="000000"/>
                </a:solidFill>
                <a:cs typeface="Times New Roman" charset="0"/>
                <a:sym typeface="Times New Roman" charset="0"/>
              </a:rPr>
              <a:t>puertas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interiores</a:t>
            </a:r>
            <a:r>
              <a:rPr lang="en-US" sz="850" dirty="0" smtClean="0">
                <a:solidFill>
                  <a:srgbClr val="000000"/>
                </a:solidFill>
                <a:cs typeface="Times New Roman" charset="0"/>
                <a:sym typeface="Times New Roman" charset="0"/>
              </a:rPr>
              <a:t> y </a:t>
            </a:r>
            <a:r>
              <a:rPr lang="en-US" sz="850" dirty="0" err="1" smtClean="0">
                <a:solidFill>
                  <a:srgbClr val="000000"/>
                </a:solidFill>
                <a:cs typeface="Times New Roman" charset="0"/>
                <a:sym typeface="Times New Roman" charset="0"/>
              </a:rPr>
              <a:t>exteriores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as</a:t>
            </a:r>
            <a:r>
              <a:rPr lang="en-US" sz="850" dirty="0" err="1" smtClean="0">
                <a:solidFill>
                  <a:srgbClr val="000000"/>
                </a:solidFill>
                <a:latin typeface="Times New Roman"/>
                <a:cs typeface="Times New Roman" charset="0"/>
                <a:sym typeface="Times New Roman" charset="0"/>
              </a:rPr>
              <a:t>í</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como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tambi</a:t>
            </a:r>
            <a:r>
              <a:rPr lang="en-US" sz="850" dirty="0" err="1" smtClean="0">
                <a:solidFill>
                  <a:srgbClr val="000000"/>
                </a:solidFill>
                <a:latin typeface="Times New Roman"/>
                <a:cs typeface="Times New Roman" charset="0"/>
                <a:sym typeface="Times New Roman" charset="0"/>
              </a:rPr>
              <a:t>é</a:t>
            </a:r>
            <a:r>
              <a:rPr lang="en-US" sz="850" dirty="0" err="1" smtClean="0">
                <a:solidFill>
                  <a:srgbClr val="000000"/>
                </a:solidFill>
                <a:cs typeface="Times New Roman" charset="0"/>
                <a:sym typeface="Times New Roman" charset="0"/>
              </a:rPr>
              <a:t>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paredes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exteriores</a:t>
            </a:r>
            <a:r>
              <a:rPr lang="en-US" sz="850" dirty="0" smtClean="0">
                <a:solidFill>
                  <a:srgbClr val="000000"/>
                </a:solidFill>
                <a:cs typeface="Times New Roman" charset="0"/>
                <a:sym typeface="Times New Roman" charset="0"/>
              </a:rPr>
              <a:t> y los p</a:t>
            </a:r>
            <a:r>
              <a:rPr lang="es-ES_tradnl" sz="850" dirty="0" err="1" smtClean="0">
                <a:solidFill>
                  <a:srgbClr val="000000"/>
                </a:solidFill>
                <a:cs typeface="Times New Roman" charset="0"/>
                <a:sym typeface="Times New Roman" charset="0"/>
              </a:rPr>
              <a:t>orches</a:t>
            </a:r>
            <a:r>
              <a:rPr lang="en-US" sz="850" dirty="0" smtClean="0">
                <a:solidFill>
                  <a:srgbClr val="000000"/>
                </a:solidFill>
                <a:cs typeface="Times New Roman" charset="0"/>
                <a:sym typeface="Times New Roman" charset="0"/>
              </a:rPr>
              <a:t>.</a:t>
            </a:r>
          </a:p>
          <a:p>
            <a:pPr marL="228600" lvl="1" indent="-114300">
              <a:spcBef>
                <a:spcPct val="20000"/>
              </a:spcBef>
              <a:buFontTx/>
              <a:buNone/>
              <a:tabLst/>
              <a:defRPr/>
            </a:pPr>
            <a:endParaRPr lang="en-US" sz="850" dirty="0" smtClean="0">
              <a:solidFill>
                <a:srgbClr val="000000"/>
              </a:solidFill>
              <a:cs typeface="Times New Roman" charset="0"/>
              <a:sym typeface="Times New Roman" charset="0"/>
            </a:endParaRPr>
          </a:p>
          <a:p>
            <a:pPr>
              <a:spcBef>
                <a:spcPct val="0"/>
              </a:spcBef>
              <a:tabLst/>
              <a:defRPr/>
            </a:pPr>
            <a:r>
              <a:rPr lang="en-US" sz="850" b="1" dirty="0" err="1" smtClean="0">
                <a:solidFill>
                  <a:srgbClr val="000000"/>
                </a:solidFill>
                <a:cs typeface="Times New Roman" charset="0"/>
                <a:sym typeface="Times New Roman" charset="0"/>
              </a:rPr>
              <a:t>Viviendas</a:t>
            </a:r>
            <a:r>
              <a:rPr lang="en-US" sz="850" b="1" dirty="0" smtClean="0">
                <a:solidFill>
                  <a:srgbClr val="000000"/>
                </a:solidFill>
                <a:cs typeface="Times New Roman" charset="0"/>
                <a:sym typeface="Times New Roman" charset="0"/>
              </a:rPr>
              <a:t> </a:t>
            </a:r>
            <a:r>
              <a:rPr lang="en-US" sz="850" b="1" dirty="0" err="1" smtClean="0">
                <a:solidFill>
                  <a:srgbClr val="000000"/>
                </a:solidFill>
                <a:cs typeface="Times New Roman" charset="0"/>
                <a:sym typeface="Times New Roman" charset="0"/>
              </a:rPr>
              <a:t>construidas</a:t>
            </a:r>
            <a:r>
              <a:rPr lang="en-US" sz="850" b="1" dirty="0" smtClean="0">
                <a:solidFill>
                  <a:srgbClr val="000000"/>
                </a:solidFill>
                <a:cs typeface="Times New Roman" charset="0"/>
                <a:sym typeface="Times New Roman" charset="0"/>
              </a:rPr>
              <a:t> antes de 1960</a:t>
            </a:r>
            <a:r>
              <a:rPr lang="en-US" sz="850" dirty="0" smtClean="0">
                <a:solidFill>
                  <a:srgbClr val="000000"/>
                </a:solidFill>
                <a:cs typeface="Times New Roman" charset="0"/>
                <a:sym typeface="Times New Roman" charset="0"/>
              </a:rPr>
              <a:t> </a:t>
            </a:r>
          </a:p>
          <a:p>
            <a:pPr>
              <a:spcBef>
                <a:spcPct val="10000"/>
              </a:spcBef>
              <a:tabLst/>
              <a:defRPr/>
            </a:pPr>
            <a:r>
              <a:rPr lang="en-US" sz="850" dirty="0" smtClean="0">
                <a:solidFill>
                  <a:srgbClr val="000000"/>
                </a:solidFill>
                <a:cs typeface="Times New Roman" charset="0"/>
                <a:sym typeface="Times New Roman" charset="0"/>
              </a:rPr>
              <a:t>Es </a:t>
            </a:r>
            <a:r>
              <a:rPr lang="en-US" sz="850" dirty="0" err="1" smtClean="0">
                <a:solidFill>
                  <a:srgbClr val="000000"/>
                </a:solidFill>
                <a:cs typeface="Times New Roman" charset="0"/>
                <a:sym typeface="Times New Roman" charset="0"/>
              </a:rPr>
              <a:t>m</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cs typeface="Times New Roman" charset="0"/>
                <a:sym typeface="Times New Roman" charset="0"/>
              </a:rPr>
              <a:t>s</a:t>
            </a:r>
            <a:r>
              <a:rPr lang="en-US" sz="850" dirty="0" smtClean="0">
                <a:solidFill>
                  <a:srgbClr val="000000"/>
                </a:solidFill>
                <a:cs typeface="Times New Roman" charset="0"/>
                <a:sym typeface="Times New Roman" charset="0"/>
              </a:rPr>
              <a:t> probable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viviendas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construidas</a:t>
            </a:r>
            <a:r>
              <a:rPr lang="en-US" sz="850" dirty="0" smtClean="0">
                <a:solidFill>
                  <a:srgbClr val="000000"/>
                </a:solidFill>
                <a:cs typeface="Times New Roman" charset="0"/>
                <a:sym typeface="Times New Roman" charset="0"/>
              </a:rPr>
              <a:t> antes de 1960 </a:t>
            </a:r>
            <a:r>
              <a:rPr lang="en-US" sz="850" dirty="0" err="1" smtClean="0">
                <a:solidFill>
                  <a:srgbClr val="000000"/>
                </a:solidFill>
                <a:cs typeface="Times New Roman" charset="0"/>
                <a:sym typeface="Times New Roman" charset="0"/>
              </a:rPr>
              <a:t>contengan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a </a:t>
            </a:r>
            <a:r>
              <a:rPr lang="en-US" sz="850" dirty="0" err="1" smtClean="0">
                <a:solidFill>
                  <a:srgbClr val="000000"/>
                </a:solidFill>
                <a:cs typeface="Times New Roman" charset="0"/>
                <a:sym typeface="Times New Roman" charset="0"/>
              </a:rPr>
              <a:t>diferencia</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aquellas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construidas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despu</a:t>
            </a:r>
            <a:r>
              <a:rPr lang="en-US" sz="850" dirty="0" err="1" smtClean="0">
                <a:solidFill>
                  <a:srgbClr val="000000"/>
                </a:solidFill>
                <a:latin typeface="Times New Roman"/>
                <a:cs typeface="Times New Roman" charset="0"/>
                <a:sym typeface="Times New Roman" charset="0"/>
              </a:rPr>
              <a:t>é</a:t>
            </a:r>
            <a:r>
              <a:rPr lang="en-US" sz="850" dirty="0" err="1" smtClean="0">
                <a:solidFill>
                  <a:srgbClr val="000000"/>
                </a:solidFill>
                <a:cs typeface="Times New Roman" charset="0"/>
                <a:sym typeface="Times New Roman" charset="0"/>
              </a:rPr>
              <a:t>s</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dicho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a</a:t>
            </a:r>
            <a:r>
              <a:rPr lang="en-US" sz="850" dirty="0" err="1" smtClean="0">
                <a:solidFill>
                  <a:srgbClr val="000000"/>
                </a:solidFill>
                <a:latin typeface="Times New Roman"/>
                <a:cs typeface="Times New Roman" charset="0"/>
                <a:sym typeface="Times New Roman" charset="0"/>
              </a:rPr>
              <a:t>ñ</a:t>
            </a:r>
            <a:r>
              <a:rPr lang="en-US" sz="850" dirty="0" err="1" smtClean="0">
                <a:solidFill>
                  <a:srgbClr val="000000"/>
                </a:solidFill>
                <a:cs typeface="Times New Roman" charset="0"/>
                <a:sym typeface="Times New Roman" charset="0"/>
              </a:rPr>
              <a:t>o</a:t>
            </a:r>
            <a:r>
              <a:rPr lang="en-US" sz="850" dirty="0" smtClean="0">
                <a:solidFill>
                  <a:srgbClr val="000000"/>
                </a:solidFill>
                <a:cs typeface="Times New Roman" charset="0"/>
                <a:sym typeface="Times New Roman" charset="0"/>
              </a:rPr>
              <a:t>; del </a:t>
            </a:r>
            <a:r>
              <a:rPr lang="en-US" sz="850" dirty="0" err="1" smtClean="0">
                <a:solidFill>
                  <a:srgbClr val="000000"/>
                </a:solidFill>
                <a:cs typeface="Times New Roman" charset="0"/>
                <a:sym typeface="Times New Roman" charset="0"/>
              </a:rPr>
              <a:t>mismo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modo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es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m</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cs typeface="Times New Roman" charset="0"/>
                <a:sym typeface="Times New Roman" charset="0"/>
              </a:rPr>
              <a:t>s</a:t>
            </a:r>
            <a:r>
              <a:rPr lang="en-US" sz="850" dirty="0" smtClean="0">
                <a:solidFill>
                  <a:srgbClr val="000000"/>
                </a:solidFill>
                <a:cs typeface="Times New Roman" charset="0"/>
                <a:sym typeface="Times New Roman" charset="0"/>
              </a:rPr>
              <a:t> probable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primeras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tengan</a:t>
            </a:r>
            <a:r>
              <a:rPr lang="en-US" sz="850" dirty="0" smtClean="0">
                <a:solidFill>
                  <a:srgbClr val="000000"/>
                </a:solidFill>
                <a:cs typeface="Times New Roman" charset="0"/>
                <a:sym typeface="Times New Roman" charset="0"/>
              </a:rPr>
              <a:t> superficies de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deteriorada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debido</a:t>
            </a:r>
            <a:r>
              <a:rPr lang="en-US" sz="850" dirty="0" smtClean="0">
                <a:solidFill>
                  <a:srgbClr val="000000"/>
                </a:solidFill>
                <a:cs typeface="Times New Roman" charset="0"/>
                <a:sym typeface="Times New Roman" charset="0"/>
              </a:rPr>
              <a:t> al </a:t>
            </a:r>
            <a:r>
              <a:rPr lang="en-US" sz="850" dirty="0" err="1" smtClean="0">
                <a:solidFill>
                  <a:srgbClr val="000000"/>
                </a:solidFill>
                <a:cs typeface="Times New Roman" charset="0"/>
                <a:sym typeface="Times New Roman" charset="0"/>
              </a:rPr>
              <a:t>paso</a:t>
            </a:r>
            <a:r>
              <a:rPr lang="en-US" sz="850" dirty="0" smtClean="0">
                <a:solidFill>
                  <a:srgbClr val="000000"/>
                </a:solidFill>
                <a:cs typeface="Times New Roman" charset="0"/>
                <a:sym typeface="Times New Roman" charset="0"/>
              </a:rPr>
              <a:t> del </a:t>
            </a:r>
            <a:r>
              <a:rPr lang="en-US" sz="850" dirty="0" err="1" smtClean="0">
                <a:solidFill>
                  <a:srgbClr val="000000"/>
                </a:solidFill>
                <a:cs typeface="Times New Roman" charset="0"/>
                <a:sym typeface="Times New Roman" charset="0"/>
              </a:rPr>
              <a:t>tiempo</a:t>
            </a:r>
            <a:r>
              <a:rPr lang="en-US" sz="850" dirty="0" smtClean="0">
                <a:solidFill>
                  <a:srgbClr val="000000"/>
                </a:solidFill>
                <a:cs typeface="Times New Roman" charset="0"/>
                <a:sym typeface="Times New Roman" charset="0"/>
              </a:rPr>
              <a:t>.</a:t>
            </a:r>
            <a:r>
              <a:rPr lang="es-ES_tradnl"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Adem</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cs typeface="Times New Roman" charset="0"/>
                <a:sym typeface="Times New Roman" charset="0"/>
              </a:rPr>
              <a:t>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concentraciones</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en la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eran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m</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cs typeface="Times New Roman" charset="0"/>
                <a:sym typeface="Times New Roman" charset="0"/>
              </a:rPr>
              <a:t>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altas</a:t>
            </a:r>
            <a:r>
              <a:rPr lang="en-US" sz="850" dirty="0" smtClean="0">
                <a:solidFill>
                  <a:srgbClr val="000000"/>
                </a:solidFill>
                <a:cs typeface="Times New Roman" charset="0"/>
                <a:sym typeface="Times New Roman" charset="0"/>
              </a:rPr>
              <a:t> antes de la </a:t>
            </a:r>
            <a:r>
              <a:rPr lang="en-US" sz="850" dirty="0" err="1" smtClean="0">
                <a:solidFill>
                  <a:srgbClr val="000000"/>
                </a:solidFill>
                <a:cs typeface="Times New Roman" charset="0"/>
                <a:sym typeface="Times New Roman" charset="0"/>
              </a:rPr>
              <a:t>d</a:t>
            </a:r>
            <a:r>
              <a:rPr lang="en-US" sz="850" dirty="0" err="1" smtClean="0">
                <a:solidFill>
                  <a:srgbClr val="000000"/>
                </a:solidFill>
                <a:latin typeface="Times New Roman"/>
                <a:cs typeface="Times New Roman" charset="0"/>
                <a:sym typeface="Times New Roman" charset="0"/>
              </a:rPr>
              <a:t>é</a:t>
            </a:r>
            <a:r>
              <a:rPr lang="en-US" sz="850" dirty="0" err="1" smtClean="0">
                <a:solidFill>
                  <a:srgbClr val="000000"/>
                </a:solidFill>
                <a:cs typeface="Times New Roman" charset="0"/>
                <a:sym typeface="Times New Roman" charset="0"/>
              </a:rPr>
              <a:t>cada</a:t>
            </a:r>
            <a:r>
              <a:rPr lang="en-US" sz="850" dirty="0" smtClean="0">
                <a:solidFill>
                  <a:srgbClr val="000000"/>
                </a:solidFill>
                <a:cs typeface="Times New Roman" charset="0"/>
                <a:sym typeface="Times New Roman" charset="0"/>
              </a:rPr>
              <a:t> de 1950, </a:t>
            </a:r>
            <a:r>
              <a:rPr lang="en-US" sz="850" dirty="0" err="1" smtClean="0">
                <a:solidFill>
                  <a:srgbClr val="000000"/>
                </a:solidFill>
                <a:cs typeface="Times New Roman" charset="0"/>
                <a:sym typeface="Times New Roman" charset="0"/>
              </a:rPr>
              <a:t>cuando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empresas</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pinturas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comenzaron</a:t>
            </a:r>
            <a:r>
              <a:rPr lang="en-US" sz="850" dirty="0" smtClean="0">
                <a:solidFill>
                  <a:srgbClr val="000000"/>
                </a:solidFill>
                <a:cs typeface="Times New Roman" charset="0"/>
                <a:sym typeface="Times New Roman" charset="0"/>
              </a:rPr>
              <a:t> a </a:t>
            </a:r>
            <a:r>
              <a:rPr lang="en-US" sz="850" dirty="0" err="1" smtClean="0">
                <a:solidFill>
                  <a:srgbClr val="000000"/>
                </a:solidFill>
                <a:cs typeface="Times New Roman" charset="0"/>
                <a:sym typeface="Times New Roman" charset="0"/>
              </a:rPr>
              <a:t>usar</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menos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en la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fabricaban</a:t>
            </a:r>
            <a:r>
              <a:rPr lang="en-US" sz="850" dirty="0" smtClean="0">
                <a:solidFill>
                  <a:srgbClr val="000000"/>
                </a:solidFill>
                <a:cs typeface="Times New Roman" charset="0"/>
                <a:sym typeface="Times New Roman" charset="0"/>
              </a:rPr>
              <a:t>.</a:t>
            </a:r>
          </a:p>
          <a:p>
            <a:pPr>
              <a:spcBef>
                <a:spcPct val="10000"/>
              </a:spcBef>
              <a:tabLst/>
              <a:defRPr/>
            </a:pPr>
            <a:endParaRPr lang="en-US" sz="850" dirty="0" smtClean="0">
              <a:solidFill>
                <a:srgbClr val="000000"/>
              </a:solidFill>
              <a:cs typeface="Times New Roman" charset="0"/>
              <a:sym typeface="Times New Roman" charset="0"/>
            </a:endParaRPr>
          </a:p>
          <a:p>
            <a:pPr>
              <a:spcBef>
                <a:spcPct val="10000"/>
              </a:spcBef>
              <a:tabLst/>
              <a:defRPr/>
            </a:pPr>
            <a:r>
              <a:rPr lang="en-US" sz="850" dirty="0" err="1" smtClean="0">
                <a:solidFill>
                  <a:srgbClr val="000000"/>
                </a:solidFill>
                <a:cs typeface="Times New Roman" charset="0"/>
                <a:sym typeface="Times New Roman" charset="0"/>
              </a:rPr>
              <a:t>Considere</a:t>
            </a:r>
            <a:r>
              <a:rPr lang="en-US" sz="850" dirty="0" smtClean="0">
                <a:solidFill>
                  <a:srgbClr val="000000"/>
                </a:solidFill>
                <a:cs typeface="Times New Roman" charset="0"/>
                <a:sym typeface="Times New Roman" charset="0"/>
              </a:rPr>
              <a:t> lo </a:t>
            </a:r>
            <a:r>
              <a:rPr lang="en-US" sz="850" dirty="0" err="1" smtClean="0">
                <a:solidFill>
                  <a:srgbClr val="000000"/>
                </a:solidFill>
                <a:cs typeface="Times New Roman" charset="0"/>
                <a:sym typeface="Times New Roman" charset="0"/>
              </a:rPr>
              <a:t>siguiente</a:t>
            </a:r>
            <a:r>
              <a:rPr lang="en-US" sz="850" dirty="0" smtClean="0">
                <a:solidFill>
                  <a:srgbClr val="000000"/>
                </a:solidFill>
                <a:cs typeface="Times New Roman" charset="0"/>
                <a:sym typeface="Times New Roman" charset="0"/>
              </a:rPr>
              <a:t>:</a:t>
            </a:r>
          </a:p>
          <a:p>
            <a:pPr marL="228600" lvl="1" indent="-114300">
              <a:spcBef>
                <a:spcPct val="10000"/>
              </a:spcBef>
              <a:tabLst/>
              <a:defRPr/>
            </a:pPr>
            <a:r>
              <a:rPr lang="es-ES_tradnl" sz="850" dirty="0" smtClean="0">
                <a:solidFill>
                  <a:srgbClr val="000000"/>
                </a:solidFill>
                <a:cs typeface="Times New Roman" charset="0"/>
                <a:sym typeface="Times New Roman" charset="0"/>
              </a:rPr>
              <a:t>El </a:t>
            </a:r>
            <a:r>
              <a:rPr lang="en-US" sz="850" dirty="0" smtClean="0">
                <a:solidFill>
                  <a:srgbClr val="000000"/>
                </a:solidFill>
                <a:cs typeface="Times New Roman" charset="0"/>
                <a:sym typeface="Times New Roman" charset="0"/>
              </a:rPr>
              <a:t>86% de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viviendas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construidas</a:t>
            </a:r>
            <a:r>
              <a:rPr lang="en-US" sz="850" dirty="0" smtClean="0">
                <a:solidFill>
                  <a:srgbClr val="000000"/>
                </a:solidFill>
                <a:cs typeface="Times New Roman" charset="0"/>
                <a:sym typeface="Times New Roman" charset="0"/>
              </a:rPr>
              <a:t> antes de 1940 </a:t>
            </a:r>
            <a:r>
              <a:rPr lang="en-US" sz="850" dirty="0" err="1" smtClean="0">
                <a:solidFill>
                  <a:srgbClr val="000000"/>
                </a:solidFill>
                <a:cs typeface="Times New Roman" charset="0"/>
                <a:sym typeface="Times New Roman" charset="0"/>
              </a:rPr>
              <a:t>contienen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al </a:t>
            </a:r>
            <a:r>
              <a:rPr lang="en-US" sz="850" dirty="0" err="1" smtClean="0">
                <a:solidFill>
                  <a:srgbClr val="000000"/>
                </a:solidFill>
                <a:cs typeface="Times New Roman" charset="0"/>
                <a:sym typeface="Times New Roman" charset="0"/>
              </a:rPr>
              <a:t>menos</a:t>
            </a:r>
            <a:r>
              <a:rPr lang="en-US" sz="850" dirty="0" smtClean="0">
                <a:solidFill>
                  <a:srgbClr val="000000"/>
                </a:solidFill>
                <a:cs typeface="Times New Roman" charset="0"/>
                <a:sym typeface="Times New Roman" charset="0"/>
              </a:rPr>
              <a:t> en </a:t>
            </a:r>
            <a:r>
              <a:rPr lang="en-US" sz="850" dirty="0" err="1" smtClean="0">
                <a:solidFill>
                  <a:srgbClr val="000000"/>
                </a:solidFill>
                <a:cs typeface="Times New Roman" charset="0"/>
                <a:sym typeface="Times New Roman" charset="0"/>
              </a:rPr>
              <a:t>una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superficie</a:t>
            </a:r>
            <a:r>
              <a:rPr lang="en-US" sz="850" dirty="0" smtClean="0">
                <a:solidFill>
                  <a:srgbClr val="000000"/>
                </a:solidFill>
                <a:cs typeface="Times New Roman" charset="0"/>
                <a:sym typeface="Times New Roman" charset="0"/>
              </a:rPr>
              <a:t>.</a:t>
            </a:r>
          </a:p>
          <a:p>
            <a:pPr marL="228600" lvl="1" indent="-114300">
              <a:spcBef>
                <a:spcPct val="10000"/>
              </a:spcBef>
              <a:tabLst/>
              <a:defRPr/>
            </a:pPr>
            <a:r>
              <a:rPr lang="es-ES_tradnl" sz="850" dirty="0" smtClean="0">
                <a:solidFill>
                  <a:srgbClr val="000000"/>
                </a:solidFill>
                <a:cs typeface="Times New Roman" charset="0"/>
                <a:sym typeface="Times New Roman" charset="0"/>
              </a:rPr>
              <a:t>El </a:t>
            </a:r>
            <a:r>
              <a:rPr lang="en-US" sz="850" dirty="0" smtClean="0">
                <a:solidFill>
                  <a:srgbClr val="000000"/>
                </a:solidFill>
                <a:cs typeface="Times New Roman" charset="0"/>
                <a:sym typeface="Times New Roman" charset="0"/>
              </a:rPr>
              <a:t>66% de </a:t>
            </a:r>
            <a:r>
              <a:rPr lang="en-US" sz="850" dirty="0" err="1" smtClean="0">
                <a:solidFill>
                  <a:srgbClr val="000000"/>
                </a:solidFill>
                <a:cs typeface="Times New Roman" charset="0"/>
                <a:sym typeface="Times New Roman" charset="0"/>
              </a:rPr>
              <a:t>las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viviendas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construidas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desde</a:t>
            </a:r>
            <a:r>
              <a:rPr lang="en-US" sz="850" dirty="0" smtClean="0">
                <a:solidFill>
                  <a:srgbClr val="000000"/>
                </a:solidFill>
                <a:cs typeface="Times New Roman" charset="0"/>
                <a:sym typeface="Times New Roman" charset="0"/>
              </a:rPr>
              <a:t> 1940 </a:t>
            </a:r>
            <a:r>
              <a:rPr lang="en-US" sz="850" dirty="0" err="1" smtClean="0">
                <a:solidFill>
                  <a:srgbClr val="000000"/>
                </a:solidFill>
                <a:cs typeface="Times New Roman" charset="0"/>
                <a:sym typeface="Times New Roman" charset="0"/>
              </a:rPr>
              <a:t>hasta</a:t>
            </a:r>
            <a:r>
              <a:rPr lang="en-US" sz="850" dirty="0" smtClean="0">
                <a:solidFill>
                  <a:srgbClr val="000000"/>
                </a:solidFill>
                <a:cs typeface="Times New Roman" charset="0"/>
                <a:sym typeface="Times New Roman" charset="0"/>
              </a:rPr>
              <a:t> 1959 </a:t>
            </a:r>
            <a:r>
              <a:rPr lang="en-US" sz="850" dirty="0" err="1" smtClean="0">
                <a:solidFill>
                  <a:srgbClr val="000000"/>
                </a:solidFill>
                <a:cs typeface="Times New Roman" charset="0"/>
                <a:sym typeface="Times New Roman" charset="0"/>
              </a:rPr>
              <a:t>contienen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pintura</a:t>
            </a:r>
            <a:r>
              <a:rPr lang="en-US" sz="850" dirty="0" smtClean="0">
                <a:solidFill>
                  <a:srgbClr val="000000"/>
                </a:solidFill>
                <a:cs typeface="Times New Roman" charset="0"/>
                <a:sym typeface="Times New Roman" charset="0"/>
              </a:rPr>
              <a:t> a base de </a:t>
            </a:r>
            <a:r>
              <a:rPr lang="en-US" sz="850" dirty="0" err="1" smtClean="0">
                <a:solidFill>
                  <a:srgbClr val="000000"/>
                </a:solidFill>
                <a:cs typeface="Times New Roman" charset="0"/>
                <a:sym typeface="Times New Roman" charset="0"/>
              </a:rPr>
              <a:t>plomo</a:t>
            </a:r>
            <a:r>
              <a:rPr lang="en-US" sz="850" dirty="0" smtClean="0">
                <a:solidFill>
                  <a:srgbClr val="000000"/>
                </a:solidFill>
                <a:cs typeface="Times New Roman" charset="0"/>
                <a:sym typeface="Times New Roman" charset="0"/>
              </a:rPr>
              <a:t>, al </a:t>
            </a:r>
            <a:r>
              <a:rPr lang="en-US" sz="850" dirty="0" err="1" smtClean="0">
                <a:solidFill>
                  <a:srgbClr val="000000"/>
                </a:solidFill>
                <a:cs typeface="Times New Roman" charset="0"/>
                <a:sym typeface="Times New Roman" charset="0"/>
              </a:rPr>
              <a:t>menos</a:t>
            </a:r>
            <a:r>
              <a:rPr lang="en-US" sz="850" dirty="0" smtClean="0">
                <a:solidFill>
                  <a:srgbClr val="000000"/>
                </a:solidFill>
                <a:cs typeface="Times New Roman" charset="0"/>
                <a:sym typeface="Times New Roman" charset="0"/>
              </a:rPr>
              <a:t> en </a:t>
            </a:r>
            <a:r>
              <a:rPr lang="en-US" sz="850" dirty="0" err="1" smtClean="0">
                <a:solidFill>
                  <a:srgbClr val="000000"/>
                </a:solidFill>
                <a:cs typeface="Times New Roman" charset="0"/>
                <a:sym typeface="Times New Roman" charset="0"/>
              </a:rPr>
              <a:t>una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superficie</a:t>
            </a:r>
            <a:r>
              <a:rPr lang="en-US" sz="850" dirty="0" smtClean="0">
                <a:solidFill>
                  <a:srgbClr val="000000"/>
                </a:solidFill>
                <a:cs typeface="Times New Roman" charset="0"/>
                <a:sym typeface="Times New Roman" charset="0"/>
              </a:rPr>
              <a:t>.</a:t>
            </a:r>
          </a:p>
          <a:p>
            <a:pPr>
              <a:spcBef>
                <a:spcPct val="10000"/>
              </a:spcBef>
              <a:tabLst/>
              <a:defRPr/>
            </a:pPr>
            <a:endParaRPr lang="en-US" sz="850" dirty="0" smtClean="0">
              <a:solidFill>
                <a:srgbClr val="000000"/>
              </a:solidFill>
              <a:cs typeface="Times New Roman" charset="0"/>
              <a:sym typeface="Times New Roman" charset="0"/>
            </a:endParaRPr>
          </a:p>
          <a:p>
            <a:pPr>
              <a:spcBef>
                <a:spcPct val="10000"/>
              </a:spcBef>
              <a:tabLst/>
              <a:defRPr/>
            </a:pPr>
            <a:r>
              <a:rPr lang="en-US" sz="850" dirty="0" smtClean="0">
                <a:solidFill>
                  <a:srgbClr val="000000"/>
                </a:solidFill>
                <a:cs typeface="Times New Roman" charset="0"/>
                <a:sym typeface="Times New Roman" charset="0"/>
              </a:rPr>
              <a:t>Nota: La </a:t>
            </a:r>
            <a:r>
              <a:rPr lang="en-US" sz="850" dirty="0" err="1" smtClean="0">
                <a:solidFill>
                  <a:srgbClr val="000000"/>
                </a:solidFill>
                <a:cs typeface="Times New Roman" charset="0"/>
                <a:sym typeface="Times New Roman" charset="0"/>
              </a:rPr>
              <a:t>determinaci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cs typeface="Times New Roman" charset="0"/>
                <a:sym typeface="Times New Roman" charset="0"/>
              </a:rPr>
              <a:t>n</a:t>
            </a:r>
            <a:r>
              <a:rPr lang="en-US" sz="850" dirty="0" smtClean="0">
                <a:solidFill>
                  <a:srgbClr val="000000"/>
                </a:solidFill>
                <a:cs typeface="Times New Roman" charset="0"/>
                <a:sym typeface="Times New Roman" charset="0"/>
              </a:rPr>
              <a:t> de la </a:t>
            </a:r>
            <a:r>
              <a:rPr lang="en-US" sz="850" dirty="0" err="1" smtClean="0">
                <a:solidFill>
                  <a:srgbClr val="000000"/>
                </a:solidFill>
                <a:cs typeface="Times New Roman" charset="0"/>
                <a:sym typeface="Times New Roman" charset="0"/>
              </a:rPr>
              <a:t>antig</a:t>
            </a:r>
            <a:r>
              <a:rPr lang="en-US" sz="850" dirty="0" err="1" smtClean="0">
                <a:solidFill>
                  <a:srgbClr val="000000"/>
                </a:solidFill>
                <a:latin typeface="Times New Roman"/>
                <a:cs typeface="Times New Roman" charset="0"/>
                <a:sym typeface="Times New Roman" charset="0"/>
              </a:rPr>
              <a:t>ü</a:t>
            </a:r>
            <a:r>
              <a:rPr lang="en-US" sz="850" dirty="0" err="1" smtClean="0">
                <a:solidFill>
                  <a:srgbClr val="000000"/>
                </a:solidFill>
                <a:cs typeface="Times New Roman" charset="0"/>
                <a:sym typeface="Times New Roman" charset="0"/>
              </a:rPr>
              <a:t>edad</a:t>
            </a:r>
            <a:r>
              <a:rPr lang="en-US" sz="850" dirty="0" smtClean="0">
                <a:solidFill>
                  <a:srgbClr val="000000"/>
                </a:solidFill>
                <a:cs typeface="Times New Roman" charset="0"/>
                <a:sym typeface="Times New Roman" charset="0"/>
              </a:rPr>
              <a:t> de </a:t>
            </a:r>
            <a:r>
              <a:rPr lang="en-US" sz="850" dirty="0" err="1" smtClean="0">
                <a:solidFill>
                  <a:srgbClr val="000000"/>
                </a:solidFill>
                <a:cs typeface="Times New Roman" charset="0"/>
                <a:sym typeface="Times New Roman" charset="0"/>
              </a:rPr>
              <a:t>una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propiedad</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puede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requerir</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cierta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investigaci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cs typeface="Times New Roman" charset="0"/>
                <a:sym typeface="Times New Roman" charset="0"/>
              </a:rPr>
              <a:t>n</a:t>
            </a:r>
            <a:r>
              <a:rPr lang="en-US" sz="850" dirty="0" smtClean="0">
                <a:solidFill>
                  <a:srgbClr val="000000"/>
                </a:solidFill>
                <a:cs typeface="Times New Roman" charset="0"/>
                <a:sym typeface="Times New Roman" charset="0"/>
              </a:rPr>
              <a:t>. En </a:t>
            </a:r>
            <a:r>
              <a:rPr lang="en-US" sz="850" dirty="0" err="1" smtClean="0">
                <a:solidFill>
                  <a:srgbClr val="000000"/>
                </a:solidFill>
                <a:cs typeface="Times New Roman" charset="0"/>
                <a:sym typeface="Times New Roman" charset="0"/>
              </a:rPr>
              <a:t>muchas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localidades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si</a:t>
            </a:r>
            <a:r>
              <a:rPr lang="en-US" sz="850" dirty="0" smtClean="0">
                <a:solidFill>
                  <a:srgbClr val="000000"/>
                </a:solidFill>
                <a:cs typeface="Times New Roman" charset="0"/>
                <a:sym typeface="Times New Roman" charset="0"/>
              </a:rPr>
              <a:t> el </a:t>
            </a:r>
            <a:r>
              <a:rPr lang="en-US" sz="850" dirty="0" err="1" smtClean="0">
                <a:solidFill>
                  <a:srgbClr val="000000"/>
                </a:solidFill>
                <a:cs typeface="Times New Roman" charset="0"/>
                <a:sym typeface="Times New Roman" charset="0"/>
              </a:rPr>
              <a:t>propietario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desconoce</a:t>
            </a:r>
            <a:r>
              <a:rPr lang="en-US" sz="850" dirty="0" smtClean="0">
                <a:solidFill>
                  <a:srgbClr val="000000"/>
                </a:solidFill>
                <a:cs typeface="Times New Roman" charset="0"/>
                <a:sym typeface="Times New Roman" charset="0"/>
              </a:rPr>
              <a:t> o no </a:t>
            </a:r>
            <a:r>
              <a:rPr lang="en-US" sz="850" dirty="0" err="1" smtClean="0">
                <a:solidFill>
                  <a:srgbClr val="000000"/>
                </a:solidFill>
                <a:cs typeface="Times New Roman" charset="0"/>
                <a:sym typeface="Times New Roman" charset="0"/>
              </a:rPr>
              <a:t>tiene</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acceso</a:t>
            </a:r>
            <a:r>
              <a:rPr lang="en-US" sz="850" dirty="0" smtClean="0">
                <a:solidFill>
                  <a:srgbClr val="000000"/>
                </a:solidFill>
                <a:cs typeface="Times New Roman" charset="0"/>
                <a:sym typeface="Times New Roman" charset="0"/>
              </a:rPr>
              <a:t> a los </a:t>
            </a:r>
            <a:r>
              <a:rPr lang="en-US" sz="850" dirty="0" err="1" smtClean="0">
                <a:solidFill>
                  <a:srgbClr val="000000"/>
                </a:solidFill>
                <a:cs typeface="Times New Roman" charset="0"/>
                <a:sym typeface="Times New Roman" charset="0"/>
              </a:rPr>
              <a:t>registros</a:t>
            </a:r>
            <a:r>
              <a:rPr lang="en-US" sz="850" dirty="0" smtClean="0">
                <a:solidFill>
                  <a:srgbClr val="000000"/>
                </a:solidFill>
                <a:cs typeface="Times New Roman" charset="0"/>
                <a:sym typeface="Times New Roman" charset="0"/>
              </a:rPr>
              <a:t>, </a:t>
            </a:r>
            <a:r>
              <a:rPr lang="es-ES_tradnl" sz="850" dirty="0" smtClean="0">
                <a:solidFill>
                  <a:srgbClr val="000000"/>
                </a:solidFill>
                <a:cs typeface="Times New Roman" charset="0"/>
                <a:sym typeface="Times New Roman" charset="0"/>
              </a:rPr>
              <a:t>podr</a:t>
            </a:r>
            <a:r>
              <a:rPr lang="es-ES_tradnl" sz="850" dirty="0" smtClean="0">
                <a:solidFill>
                  <a:srgbClr val="000000"/>
                </a:solidFill>
                <a:latin typeface="Times New Roman"/>
                <a:cs typeface="Times New Roman" charset="0"/>
                <a:sym typeface="Times New Roman" charset="0"/>
              </a:rPr>
              <a:t>á</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acceder</a:t>
            </a:r>
            <a:r>
              <a:rPr lang="en-US" sz="850" dirty="0" smtClean="0">
                <a:solidFill>
                  <a:srgbClr val="000000"/>
                </a:solidFill>
                <a:cs typeface="Times New Roman" charset="0"/>
                <a:sym typeface="Times New Roman" charset="0"/>
              </a:rPr>
              <a:t> a la </a:t>
            </a:r>
            <a:r>
              <a:rPr lang="en-US" sz="850" dirty="0" err="1" smtClean="0">
                <a:solidFill>
                  <a:srgbClr val="000000"/>
                </a:solidFill>
                <a:cs typeface="Times New Roman" charset="0"/>
                <a:sym typeface="Times New Roman" charset="0"/>
              </a:rPr>
              <a:t>informaci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cs typeface="Times New Roman" charset="0"/>
                <a:sym typeface="Times New Roman" charset="0"/>
              </a:rPr>
              <a:t>n</a:t>
            </a:r>
            <a:r>
              <a:rPr lang="en-US" sz="850" dirty="0" smtClean="0">
                <a:solidFill>
                  <a:srgbClr val="000000"/>
                </a:solidFill>
                <a:cs typeface="Times New Roman" charset="0"/>
                <a:sym typeface="Times New Roman" charset="0"/>
              </a:rPr>
              <a:t> de la </a:t>
            </a:r>
            <a:r>
              <a:rPr lang="en-US" sz="850" dirty="0" err="1" smtClean="0">
                <a:solidFill>
                  <a:srgbClr val="000000"/>
                </a:solidFill>
                <a:cs typeface="Times New Roman" charset="0"/>
                <a:sym typeface="Times New Roman" charset="0"/>
              </a:rPr>
              <a:t>propiedad</a:t>
            </a:r>
            <a:r>
              <a:rPr lang="en-US" sz="850" dirty="0" smtClean="0">
                <a:solidFill>
                  <a:srgbClr val="000000"/>
                </a:solidFill>
                <a:cs typeface="Times New Roman" charset="0"/>
                <a:sym typeface="Times New Roman" charset="0"/>
              </a:rPr>
              <a:t> a </a:t>
            </a:r>
            <a:r>
              <a:rPr lang="en-US" sz="850" dirty="0" err="1" smtClean="0">
                <a:solidFill>
                  <a:srgbClr val="000000"/>
                </a:solidFill>
                <a:cs typeface="Times New Roman" charset="0"/>
                <a:sym typeface="Times New Roman" charset="0"/>
              </a:rPr>
              <a:t>partir</a:t>
            </a:r>
            <a:r>
              <a:rPr lang="en-US" sz="850" dirty="0" smtClean="0">
                <a:solidFill>
                  <a:srgbClr val="000000"/>
                </a:solidFill>
                <a:cs typeface="Times New Roman" charset="0"/>
                <a:sym typeface="Times New Roman" charset="0"/>
              </a:rPr>
              <a:t> de los </a:t>
            </a:r>
            <a:r>
              <a:rPr lang="en-US" sz="850" dirty="0" err="1" smtClean="0">
                <a:solidFill>
                  <a:srgbClr val="000000"/>
                </a:solidFill>
                <a:cs typeface="Times New Roman" charset="0"/>
                <a:sym typeface="Times New Roman" charset="0"/>
              </a:rPr>
              <a:t>registros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fiscales</a:t>
            </a:r>
            <a:r>
              <a:rPr lang="en-US" sz="850" dirty="0" smtClean="0">
                <a:solidFill>
                  <a:srgbClr val="000000"/>
                </a:solidFill>
                <a:cs typeface="Times New Roman" charset="0"/>
                <a:sym typeface="Times New Roman" charset="0"/>
              </a:rPr>
              <a:t> y </a:t>
            </a:r>
            <a:r>
              <a:rPr lang="en-US" sz="850" dirty="0" err="1" smtClean="0">
                <a:solidFill>
                  <a:srgbClr val="000000"/>
                </a:solidFill>
                <a:cs typeface="Times New Roman" charset="0"/>
                <a:sym typeface="Times New Roman" charset="0"/>
              </a:rPr>
              <a:t>judiciales</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se </a:t>
            </a:r>
            <a:r>
              <a:rPr lang="en-US" sz="850" dirty="0" err="1" smtClean="0">
                <a:solidFill>
                  <a:srgbClr val="000000"/>
                </a:solidFill>
                <a:cs typeface="Times New Roman" charset="0"/>
                <a:sym typeface="Times New Roman" charset="0"/>
              </a:rPr>
              <a:t>conservan</a:t>
            </a:r>
            <a:r>
              <a:rPr lang="en-US" sz="850" dirty="0" smtClean="0">
                <a:solidFill>
                  <a:srgbClr val="000000"/>
                </a:solidFill>
                <a:cs typeface="Times New Roman" charset="0"/>
                <a:sym typeface="Times New Roman" charset="0"/>
              </a:rPr>
              <a:t> en la </a:t>
            </a:r>
            <a:r>
              <a:rPr lang="en-US" sz="850" dirty="0" err="1" smtClean="0">
                <a:solidFill>
                  <a:srgbClr val="000000"/>
                </a:solidFill>
                <a:cs typeface="Times New Roman" charset="0"/>
                <a:sym typeface="Times New Roman" charset="0"/>
              </a:rPr>
              <a:t>oficina</a:t>
            </a:r>
            <a:r>
              <a:rPr lang="en-US" sz="850" dirty="0" smtClean="0">
                <a:solidFill>
                  <a:srgbClr val="000000"/>
                </a:solidFill>
                <a:cs typeface="Times New Roman" charset="0"/>
                <a:sym typeface="Times New Roman" charset="0"/>
              </a:rPr>
              <a:t> del </a:t>
            </a:r>
            <a:r>
              <a:rPr lang="en-US" sz="850" dirty="0" err="1" smtClean="0">
                <a:solidFill>
                  <a:srgbClr val="000000"/>
                </a:solidFill>
                <a:cs typeface="Times New Roman" charset="0"/>
                <a:sym typeface="Times New Roman" charset="0"/>
              </a:rPr>
              <a:t>asesor</a:t>
            </a:r>
            <a:r>
              <a:rPr lang="en-US" sz="850" dirty="0" smtClean="0">
                <a:solidFill>
                  <a:srgbClr val="000000"/>
                </a:solidFill>
                <a:cs typeface="Times New Roman" charset="0"/>
                <a:sym typeface="Times New Roman" charset="0"/>
              </a:rPr>
              <a:t> fiscal en la </a:t>
            </a:r>
            <a:r>
              <a:rPr lang="en-US" sz="850" dirty="0" err="1" smtClean="0">
                <a:solidFill>
                  <a:srgbClr val="000000"/>
                </a:solidFill>
                <a:cs typeface="Times New Roman" charset="0"/>
                <a:sym typeface="Times New Roman" charset="0"/>
              </a:rPr>
              <a:t>comunidad</a:t>
            </a:r>
            <a:r>
              <a:rPr lang="en-US" sz="850" dirty="0" smtClean="0">
                <a:solidFill>
                  <a:srgbClr val="000000"/>
                </a:solidFill>
                <a:cs typeface="Times New Roman" charset="0"/>
                <a:sym typeface="Times New Roman" charset="0"/>
              </a:rPr>
              <a:t> o </a:t>
            </a:r>
            <a:r>
              <a:rPr lang="en-US" sz="850" dirty="0" err="1" smtClean="0">
                <a:solidFill>
                  <a:srgbClr val="000000"/>
                </a:solidFill>
                <a:cs typeface="Times New Roman" charset="0"/>
                <a:sym typeface="Times New Roman" charset="0"/>
              </a:rPr>
              <a:t>condado</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donde</a:t>
            </a:r>
            <a:r>
              <a:rPr lang="en-US" sz="850" dirty="0" smtClean="0">
                <a:solidFill>
                  <a:srgbClr val="000000"/>
                </a:solidFill>
                <a:cs typeface="Times New Roman" charset="0"/>
                <a:sym typeface="Times New Roman" charset="0"/>
              </a:rPr>
              <a:t> se </a:t>
            </a:r>
            <a:r>
              <a:rPr lang="en-US" sz="850" dirty="0" err="1" smtClean="0">
                <a:solidFill>
                  <a:srgbClr val="000000"/>
                </a:solidFill>
                <a:cs typeface="Times New Roman" charset="0"/>
                <a:sym typeface="Times New Roman" charset="0"/>
              </a:rPr>
              <a:t>ubica</a:t>
            </a:r>
            <a:r>
              <a:rPr lang="en-US" sz="850" dirty="0" smtClean="0">
                <a:solidFill>
                  <a:srgbClr val="000000"/>
                </a:solidFill>
                <a:cs typeface="Times New Roman" charset="0"/>
                <a:sym typeface="Times New Roman" charset="0"/>
              </a:rPr>
              <a:t> la </a:t>
            </a:r>
            <a:r>
              <a:rPr lang="en-US" sz="850" dirty="0" err="1" smtClean="0">
                <a:solidFill>
                  <a:srgbClr val="000000"/>
                </a:solidFill>
                <a:cs typeface="Times New Roman" charset="0"/>
                <a:sym typeface="Times New Roman" charset="0"/>
              </a:rPr>
              <a:t>propiedad</a:t>
            </a:r>
            <a:r>
              <a:rPr lang="en-US" sz="850" dirty="0" smtClean="0">
                <a:solidFill>
                  <a:srgbClr val="000000"/>
                </a:solidFill>
                <a:cs typeface="Times New Roman" charset="0"/>
                <a:sym typeface="Times New Roman" charset="0"/>
              </a:rPr>
              <a:t>. Si </a:t>
            </a:r>
            <a:r>
              <a:rPr lang="en-US" sz="850" dirty="0" err="1" smtClean="0">
                <a:solidFill>
                  <a:srgbClr val="000000"/>
                </a:solidFill>
                <a:cs typeface="Times New Roman" charset="0"/>
                <a:sym typeface="Times New Roman" charset="0"/>
              </a:rPr>
              <a:t>desconoce</a:t>
            </a:r>
            <a:r>
              <a:rPr lang="en-US" sz="850" dirty="0" smtClean="0">
                <a:solidFill>
                  <a:srgbClr val="000000"/>
                </a:solidFill>
                <a:cs typeface="Times New Roman" charset="0"/>
                <a:sym typeface="Times New Roman" charset="0"/>
              </a:rPr>
              <a:t> la </a:t>
            </a:r>
            <a:r>
              <a:rPr lang="en-US" sz="850" dirty="0" err="1" smtClean="0">
                <a:solidFill>
                  <a:srgbClr val="000000"/>
                </a:solidFill>
                <a:cs typeface="Times New Roman" charset="0"/>
                <a:sym typeface="Times New Roman" charset="0"/>
              </a:rPr>
              <a:t>antig</a:t>
            </a:r>
            <a:r>
              <a:rPr lang="en-US" sz="850" dirty="0" err="1" smtClean="0">
                <a:solidFill>
                  <a:srgbClr val="000000"/>
                </a:solidFill>
                <a:latin typeface="Times New Roman"/>
                <a:cs typeface="Times New Roman" charset="0"/>
                <a:sym typeface="Times New Roman" charset="0"/>
              </a:rPr>
              <a:t>ü</a:t>
            </a:r>
            <a:r>
              <a:rPr lang="en-US" sz="850" dirty="0" err="1" smtClean="0">
                <a:solidFill>
                  <a:srgbClr val="000000"/>
                </a:solidFill>
                <a:cs typeface="Times New Roman" charset="0"/>
                <a:sym typeface="Times New Roman" charset="0"/>
              </a:rPr>
              <a:t>edad</a:t>
            </a:r>
            <a:r>
              <a:rPr lang="en-US" sz="850" dirty="0" smtClean="0">
                <a:solidFill>
                  <a:srgbClr val="000000"/>
                </a:solidFill>
                <a:cs typeface="Times New Roman" charset="0"/>
                <a:sym typeface="Times New Roman" charset="0"/>
              </a:rPr>
              <a:t> de la </a:t>
            </a:r>
            <a:r>
              <a:rPr lang="en-US" sz="850" dirty="0" err="1" smtClean="0">
                <a:solidFill>
                  <a:srgbClr val="000000"/>
                </a:solidFill>
                <a:cs typeface="Times New Roman" charset="0"/>
                <a:sym typeface="Times New Roman" charset="0"/>
              </a:rPr>
              <a:t>construcci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cs typeface="Times New Roman" charset="0"/>
                <a:sym typeface="Times New Roman" charset="0"/>
              </a:rPr>
              <a:t>n</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suponga</a:t>
            </a:r>
            <a:r>
              <a:rPr lang="en-US" sz="850" dirty="0" smtClean="0">
                <a:solidFill>
                  <a:srgbClr val="000000"/>
                </a:solidFill>
                <a:cs typeface="Times New Roman" charset="0"/>
                <a:sym typeface="Times New Roman" charset="0"/>
              </a:rPr>
              <a:t> </a:t>
            </a:r>
            <a:r>
              <a:rPr lang="en-US" sz="850" dirty="0" err="1" smtClean="0">
                <a:solidFill>
                  <a:srgbClr val="000000"/>
                </a:solidFill>
                <a:cs typeface="Times New Roman" charset="0"/>
                <a:sym typeface="Times New Roman" charset="0"/>
              </a:rPr>
              <a:t>que</a:t>
            </a:r>
            <a:r>
              <a:rPr lang="en-US" sz="850" dirty="0" smtClean="0">
                <a:solidFill>
                  <a:srgbClr val="000000"/>
                </a:solidFill>
                <a:cs typeface="Times New Roman" charset="0"/>
                <a:sym typeface="Times New Roman" charset="0"/>
              </a:rPr>
              <a:t> se </a:t>
            </a:r>
            <a:r>
              <a:rPr lang="en-US" sz="850" dirty="0" err="1" smtClean="0">
                <a:solidFill>
                  <a:srgbClr val="000000"/>
                </a:solidFill>
                <a:cs typeface="Times New Roman" charset="0"/>
                <a:sym typeface="Times New Roman" charset="0"/>
              </a:rPr>
              <a:t>edific</a:t>
            </a:r>
            <a:r>
              <a:rPr lang="en-US" sz="850" dirty="0" err="1" smtClean="0">
                <a:solidFill>
                  <a:srgbClr val="000000"/>
                </a:solidFill>
                <a:latin typeface="Times New Roman"/>
                <a:cs typeface="Times New Roman" charset="0"/>
                <a:sym typeface="Times New Roman" charset="0"/>
              </a:rPr>
              <a:t>ó</a:t>
            </a:r>
            <a:r>
              <a:rPr lang="en-US" sz="850" dirty="0" smtClean="0">
                <a:solidFill>
                  <a:srgbClr val="000000"/>
                </a:solidFill>
                <a:cs typeface="Times New Roman" charset="0"/>
                <a:sym typeface="Times New Roman" charset="0"/>
              </a:rPr>
              <a:t> antes de 1978.</a:t>
            </a:r>
          </a:p>
        </p:txBody>
      </p:sp>
      <p:sp>
        <p:nvSpPr>
          <p:cNvPr id="16390" name="Rectangle 1027"/>
          <p:cNvSpPr>
            <a:spLocks noGrp="1" noRot="1" noChangeAspect="1" noChangeArrowheads="1" noTextEdit="1"/>
          </p:cNvSpPr>
          <p:nvPr>
            <p:ph type="sldImg"/>
          </p:nvPr>
        </p:nvSpPr>
        <p:spPr>
          <a:xfrm>
            <a:off x="1295400" y="685800"/>
            <a:ext cx="4800600" cy="3600450"/>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17411" name="Rectangle 7"/>
          <p:cNvSpPr>
            <a:spLocks noGrp="1" noChangeArrowheads="1"/>
          </p:cNvSpPr>
          <p:nvPr>
            <p:ph type="sldNum" sz="quarter" idx="5"/>
          </p:nvPr>
        </p:nvSpPr>
        <p:spPr>
          <a:noFill/>
        </p:spPr>
        <p:txBody>
          <a:bodyPr/>
          <a:lstStyle/>
          <a:p>
            <a:r>
              <a:rPr lang="en-US" smtClean="0"/>
              <a:t>3-</a:t>
            </a:r>
            <a:fld id="{14884A99-F402-4162-A140-023643CBB2FA}" type="slidenum">
              <a:rPr lang="en-US" smtClean="0"/>
              <a:pPr/>
              <a:t>4</a:t>
            </a:fld>
            <a:endParaRPr lang="en-US" smtClean="0"/>
          </a:p>
        </p:txBody>
      </p:sp>
      <p:sp>
        <p:nvSpPr>
          <p:cNvPr id="17412" name="Rectangle 8"/>
          <p:cNvSpPr>
            <a:spLocks noGrp="1" noChangeArrowheads="1"/>
          </p:cNvSpPr>
          <p:nvPr>
            <p:ph type="dt" sz="quarter" idx="1"/>
          </p:nvPr>
        </p:nvSpPr>
        <p:spPr>
          <a:noFill/>
        </p:spPr>
        <p:txBody>
          <a:bodyPr/>
          <a:lstStyle/>
          <a:p>
            <a:r>
              <a:rPr lang="en-US" smtClean="0"/>
              <a:t>Octubre de 2011</a:t>
            </a:r>
          </a:p>
        </p:txBody>
      </p:sp>
      <p:sp>
        <p:nvSpPr>
          <p:cNvPr id="17413" name="Rectangle 2"/>
          <p:cNvSpPr>
            <a:spLocks noGrp="1" noRot="1" noChangeAspect="1" noChangeArrowheads="1" noTextEdit="1"/>
          </p:cNvSpPr>
          <p:nvPr>
            <p:ph type="sldImg"/>
          </p:nvPr>
        </p:nvSpPr>
        <p:spPr>
          <a:ln/>
        </p:spPr>
      </p:sp>
      <p:sp>
        <p:nvSpPr>
          <p:cNvPr id="14342" name="Rectangle 3"/>
          <p:cNvSpPr>
            <a:spLocks noGrp="1" noChangeArrowheads="1"/>
          </p:cNvSpPr>
          <p:nvPr>
            <p:ph type="body" idx="1"/>
          </p:nvPr>
        </p:nvSpPr>
        <p:spPr>
          <a:xfrm>
            <a:off x="609600" y="4343400"/>
            <a:ext cx="6172200" cy="4724400"/>
          </a:xfrm>
          <a:ln/>
        </p:spPr>
        <p:txBody>
          <a:bodyPr/>
          <a:lstStyle/>
          <a:p>
            <a:pPr>
              <a:lnSpc>
                <a:spcPct val="90000"/>
              </a:lnSpc>
              <a:spcBef>
                <a:spcPct val="10000"/>
              </a:spcBef>
              <a:defRPr/>
            </a:pPr>
            <a:r>
              <a:rPr lang="en-US" sz="850" b="1" u="sng" dirty="0" err="1" smtClean="0">
                <a:solidFill>
                  <a:srgbClr val="000000"/>
                </a:solidFill>
                <a:cs typeface="Arial" charset="0"/>
                <a:sym typeface="Times New Roman" charset="0"/>
              </a:rPr>
              <a:t>Pruebas</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limitadas</a:t>
            </a:r>
            <a:r>
              <a:rPr lang="en-US" sz="850" b="1" u="sng" dirty="0" smtClean="0">
                <a:solidFill>
                  <a:srgbClr val="000000"/>
                </a:solidFill>
                <a:cs typeface="Arial" charset="0"/>
                <a:sym typeface="Times New Roman" charset="0"/>
              </a:rPr>
              <a:t> o </a:t>
            </a:r>
            <a:r>
              <a:rPr lang="en-US" sz="850" b="1" u="sng" dirty="0" err="1" smtClean="0">
                <a:solidFill>
                  <a:srgbClr val="000000"/>
                </a:solidFill>
                <a:cs typeface="Arial" charset="0"/>
                <a:sym typeface="Times New Roman" charset="0"/>
              </a:rPr>
              <a:t>superficie</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por</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superficie</a:t>
            </a:r>
            <a:r>
              <a:rPr lang="en-US" sz="850" b="1" dirty="0" smtClean="0">
                <a:solidFill>
                  <a:srgbClr val="000000"/>
                </a:solidFill>
                <a:cs typeface="Arial" charset="0"/>
                <a:sym typeface="Times New Roman" charset="0"/>
              </a:rPr>
              <a:t>: </a:t>
            </a:r>
            <a:r>
              <a:rPr lang="en-US" sz="850" dirty="0" smtClean="0">
                <a:solidFill>
                  <a:srgbClr val="000000"/>
                </a:solidFill>
                <a:cs typeface="Arial" charset="0"/>
                <a:sym typeface="Times New Roman" charset="0"/>
              </a:rPr>
              <a:t>La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lo</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puede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identificar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mediante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evaluaci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superficie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por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superficie</a:t>
            </a:r>
            <a:r>
              <a:rPr lang="en-US" sz="850" dirty="0" smtClean="0">
                <a:solidFill>
                  <a:srgbClr val="000000"/>
                </a:solidFill>
                <a:cs typeface="Arial" charset="0"/>
                <a:sym typeface="Times New Roman" charset="0"/>
              </a:rPr>
              <a:t> en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reas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pintadas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una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inspecci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y el </a:t>
            </a:r>
            <a:r>
              <a:rPr lang="en-US" sz="850" dirty="0" err="1" smtClean="0">
                <a:solidFill>
                  <a:srgbClr val="000000"/>
                </a:solidFill>
                <a:cs typeface="Arial" charset="0"/>
                <a:sym typeface="Times New Roman" charset="0"/>
              </a:rPr>
              <a:t>muestreo</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c</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scaras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debe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realizarlo</a:t>
            </a:r>
            <a:r>
              <a:rPr lang="en-US" sz="850" dirty="0" smtClean="0">
                <a:solidFill>
                  <a:srgbClr val="000000"/>
                </a:solidFill>
                <a:cs typeface="Arial" charset="0"/>
                <a:sym typeface="Times New Roman" charset="0"/>
              </a:rPr>
              <a:t> un inspector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a:t>
            </a:r>
            <a:r>
              <a:rPr lang="en-US" sz="850" dirty="0" smtClean="0">
                <a:solidFill>
                  <a:srgbClr val="000000"/>
                </a:solidFill>
                <a:cs typeface="Arial" charset="0"/>
                <a:sym typeface="Times New Roman" charset="0"/>
              </a:rPr>
              <a:t> o un </a:t>
            </a:r>
            <a:r>
              <a:rPr lang="en-US" sz="850" dirty="0" err="1" smtClean="0">
                <a:solidFill>
                  <a:srgbClr val="000000"/>
                </a:solidFill>
                <a:cs typeface="Arial" charset="0"/>
                <a:sym typeface="Times New Roman" charset="0"/>
              </a:rPr>
              <a:t>evaluador</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riesgos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a:t>
            </a:r>
            <a:r>
              <a:rPr lang="en-US" sz="850" dirty="0" smtClean="0">
                <a:solidFill>
                  <a:srgbClr val="000000"/>
                </a:solidFill>
                <a:cs typeface="Arial" charset="0"/>
                <a:sym typeface="Times New Roman" charset="0"/>
              </a:rPr>
              <a:t>. Si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realizan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mediante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inspecci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o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limitadas</a:t>
            </a:r>
            <a:r>
              <a:rPr lang="en-US" sz="850" dirty="0" smtClean="0">
                <a:solidFill>
                  <a:srgbClr val="000000"/>
                </a:solidFill>
                <a:cs typeface="Arial" charset="0"/>
                <a:sym typeface="Times New Roman" charset="0"/>
              </a:rPr>
              <a:t>, los </a:t>
            </a:r>
            <a:r>
              <a:rPr lang="en-US" sz="850" dirty="0" err="1" smtClean="0">
                <a:solidFill>
                  <a:srgbClr val="000000"/>
                </a:solidFill>
                <a:cs typeface="Arial" charset="0"/>
                <a:sym typeface="Times New Roman" charset="0"/>
              </a:rPr>
              <a:t>resultados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lo</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aplican</a:t>
            </a:r>
            <a:r>
              <a:rPr lang="en-US" sz="850" dirty="0" smtClean="0">
                <a:solidFill>
                  <a:srgbClr val="000000"/>
                </a:solidFill>
                <a:cs typeface="Arial" charset="0"/>
                <a:sym typeface="Times New Roman" charset="0"/>
              </a:rPr>
              <a:t> al </a:t>
            </a:r>
            <a:r>
              <a:rPr lang="en-US" sz="850" dirty="0" err="1" smtClean="0">
                <a:solidFill>
                  <a:srgbClr val="000000"/>
                </a:solidFill>
                <a:cs typeface="Arial" charset="0"/>
                <a:sym typeface="Times New Roman" charset="0"/>
              </a:rPr>
              <a:t>trabajo</a:t>
            </a:r>
            <a:r>
              <a:rPr lang="en-US" sz="850" dirty="0" smtClean="0">
                <a:solidFill>
                  <a:srgbClr val="000000"/>
                </a:solidFill>
                <a:cs typeface="Arial" charset="0"/>
                <a:sym typeface="Times New Roman" charset="0"/>
              </a:rPr>
              <a:t> en el </a:t>
            </a:r>
            <a:r>
              <a:rPr lang="en-US" sz="850" dirty="0" err="1" smtClean="0">
                <a:solidFill>
                  <a:srgbClr val="000000"/>
                </a:solidFill>
                <a:cs typeface="Arial" charset="0"/>
                <a:sym typeface="Times New Roman" charset="0"/>
              </a:rPr>
              <a:t>caso</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superficies </a:t>
            </a:r>
            <a:r>
              <a:rPr lang="en-US" sz="850" dirty="0" err="1" smtClean="0">
                <a:solidFill>
                  <a:srgbClr val="000000"/>
                </a:solidFill>
                <a:cs typeface="Arial" charset="0"/>
                <a:sym typeface="Times New Roman" charset="0"/>
              </a:rPr>
              <a:t>cubiertas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por</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renovaci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est</a:t>
            </a:r>
            <a:r>
              <a:rPr lang="en-US" sz="850" dirty="0" err="1" smtClean="0">
                <a:solidFill>
                  <a:srgbClr val="000000"/>
                </a:solidFill>
                <a:latin typeface="Times New Roman" charset="0"/>
                <a:cs typeface="Arial" charset="0"/>
                <a:sym typeface="Times New Roman" charset="0"/>
              </a:rPr>
              <a:t>é</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consideradas</a:t>
            </a:r>
            <a:r>
              <a:rPr lang="en-US" sz="850" dirty="0" smtClean="0">
                <a:solidFill>
                  <a:srgbClr val="000000"/>
                </a:solidFill>
                <a:cs typeface="Arial" charset="0"/>
                <a:sym typeface="Times New Roman" charset="0"/>
              </a:rPr>
              <a:t> en el </a:t>
            </a:r>
            <a:r>
              <a:rPr lang="en-US" sz="850" dirty="0" err="1" smtClean="0">
                <a:solidFill>
                  <a:srgbClr val="000000"/>
                </a:solidFill>
                <a:cs typeface="Arial" charset="0"/>
                <a:sym typeface="Times New Roman" charset="0"/>
              </a:rPr>
              <a:t>informe</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Un </a:t>
            </a:r>
            <a:r>
              <a:rPr lang="en-US" sz="850" dirty="0" err="1" smtClean="0">
                <a:solidFill>
                  <a:srgbClr val="000000"/>
                </a:solidFill>
                <a:cs typeface="Arial" charset="0"/>
                <a:sym typeface="Times New Roman" charset="0"/>
              </a:rPr>
              <a:t>propietario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puede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proporcionar</a:t>
            </a:r>
            <a:r>
              <a:rPr lang="en-US" sz="850" dirty="0" smtClean="0">
                <a:solidFill>
                  <a:srgbClr val="000000"/>
                </a:solidFill>
                <a:cs typeface="Arial" charset="0"/>
                <a:sym typeface="Times New Roman" charset="0"/>
              </a:rPr>
              <a:t> un </a:t>
            </a:r>
            <a:r>
              <a:rPr lang="en-US" sz="850" dirty="0" err="1" smtClean="0">
                <a:solidFill>
                  <a:srgbClr val="000000"/>
                </a:solidFill>
                <a:cs typeface="Arial" charset="0"/>
                <a:sym typeface="Times New Roman" charset="0"/>
              </a:rPr>
              <a:t>informe</a:t>
            </a:r>
            <a:r>
              <a:rPr lang="en-US" sz="850" dirty="0" smtClean="0">
                <a:solidFill>
                  <a:srgbClr val="000000"/>
                </a:solidFill>
                <a:cs typeface="Arial" charset="0"/>
                <a:sym typeface="Times New Roman" charset="0"/>
              </a:rPr>
              <a:t> de un inspector o </a:t>
            </a:r>
            <a:r>
              <a:rPr lang="en-US" sz="850" dirty="0" err="1" smtClean="0">
                <a:solidFill>
                  <a:srgbClr val="000000"/>
                </a:solidFill>
                <a:cs typeface="Arial" charset="0"/>
                <a:sym typeface="Times New Roman" charset="0"/>
              </a:rPr>
              <a:t>evaluador</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riesgos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no hay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en </a:t>
            </a:r>
            <a:r>
              <a:rPr lang="en-US" sz="850" dirty="0" err="1" smtClean="0">
                <a:solidFill>
                  <a:srgbClr val="000000"/>
                </a:solidFill>
                <a:cs typeface="Arial" charset="0"/>
                <a:sym typeface="Times New Roman" charset="0"/>
              </a:rPr>
              <a:t>lugar</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realizar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en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superficies </a:t>
            </a:r>
            <a:r>
              <a:rPr lang="en-US" sz="850" dirty="0" err="1" smtClean="0">
                <a:solidFill>
                  <a:srgbClr val="000000"/>
                </a:solidFill>
                <a:cs typeface="Arial" charset="0"/>
                <a:sym typeface="Times New Roman" charset="0"/>
              </a:rPr>
              <a:t>afectadas</a:t>
            </a:r>
            <a:r>
              <a:rPr lang="en-US" sz="850" dirty="0" smtClean="0">
                <a:solidFill>
                  <a:srgbClr val="000000"/>
                </a:solidFill>
                <a:cs typeface="Arial" charset="0"/>
                <a:sym typeface="Times New Roman" charset="0"/>
              </a:rPr>
              <a:t>. Si no se </a:t>
            </a:r>
            <a:r>
              <a:rPr lang="en-US" sz="850" dirty="0" err="1" smtClean="0">
                <a:solidFill>
                  <a:srgbClr val="000000"/>
                </a:solidFill>
                <a:cs typeface="Arial" charset="0"/>
                <a:sym typeface="Times New Roman" charset="0"/>
              </a:rPr>
              <a:t>dispone</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resultados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realice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una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a:t>
            </a:r>
            <a:r>
              <a:rPr lang="en-US" sz="850" dirty="0" smtClean="0">
                <a:solidFill>
                  <a:srgbClr val="000000"/>
                </a:solidFill>
                <a:cs typeface="Arial" charset="0"/>
                <a:sym typeface="Times New Roman" charset="0"/>
              </a:rPr>
              <a:t> o </a:t>
            </a:r>
            <a:r>
              <a:rPr lang="en-US" sz="850" dirty="0" err="1" smtClean="0">
                <a:solidFill>
                  <a:srgbClr val="000000"/>
                </a:solidFill>
                <a:cs typeface="Arial" charset="0"/>
                <a:sym typeface="Times New Roman" charset="0"/>
              </a:rPr>
              <a:t>suponga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hay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p>
          <a:p>
            <a:pPr>
              <a:lnSpc>
                <a:spcPct val="90000"/>
              </a:lnSpc>
              <a:spcBef>
                <a:spcPct val="10000"/>
              </a:spcBef>
              <a:defRPr/>
            </a:pPr>
            <a:r>
              <a:rPr lang="en-US" sz="850" b="1" u="sng" dirty="0" smtClean="0">
                <a:solidFill>
                  <a:srgbClr val="000000"/>
                </a:solidFill>
                <a:cs typeface="Arial" charset="0"/>
                <a:sym typeface="Times New Roman" charset="0"/>
              </a:rPr>
              <a:t>Kits de </a:t>
            </a:r>
            <a:r>
              <a:rPr lang="en-US" sz="850" b="1" u="sng" dirty="0" err="1" smtClean="0">
                <a:solidFill>
                  <a:srgbClr val="000000"/>
                </a:solidFill>
                <a:cs typeface="Arial" charset="0"/>
                <a:sym typeface="Times New Roman" charset="0"/>
              </a:rPr>
              <a:t>pruebas</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reconocidos</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por</a:t>
            </a:r>
            <a:r>
              <a:rPr lang="en-US" sz="850" b="1" u="sng" dirty="0" smtClean="0">
                <a:solidFill>
                  <a:srgbClr val="000000"/>
                </a:solidFill>
                <a:cs typeface="Arial" charset="0"/>
                <a:sym typeface="Times New Roman" charset="0"/>
              </a:rPr>
              <a:t> la EPA</a:t>
            </a:r>
            <a:r>
              <a:rPr lang="en-US" sz="850" b="1"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Visite</a:t>
            </a:r>
            <a:r>
              <a:rPr lang="en-US" sz="850" dirty="0" smtClean="0">
                <a:solidFill>
                  <a:srgbClr val="000000"/>
                </a:solidFill>
                <a:cs typeface="Arial" charset="0"/>
                <a:sym typeface="Times New Roman" charset="0"/>
              </a:rPr>
              <a:t> el </a:t>
            </a:r>
            <a:r>
              <a:rPr lang="en-US" sz="850" dirty="0" err="1" smtClean="0">
                <a:solidFill>
                  <a:srgbClr val="000000"/>
                </a:solidFill>
                <a:cs typeface="Arial" charset="0"/>
                <a:sym typeface="Times New Roman" charset="0"/>
              </a:rPr>
              <a:t>sitio</a:t>
            </a:r>
            <a:r>
              <a:rPr lang="en-US" sz="850" dirty="0" smtClean="0">
                <a:solidFill>
                  <a:srgbClr val="000000"/>
                </a:solidFill>
                <a:cs typeface="Arial" charset="0"/>
                <a:sym typeface="Times New Roman" charset="0"/>
              </a:rPr>
              <a:t> Web de la EPA en </a:t>
            </a:r>
            <a:r>
              <a:rPr lang="en-US" sz="850" dirty="0" smtClean="0">
                <a:solidFill>
                  <a:srgbClr val="0000CC"/>
                </a:solidFill>
                <a:cs typeface="Arial" charset="0"/>
                <a:sym typeface="Times New Roman" charset="0"/>
              </a:rPr>
              <a:t>www.epa.gov/lead</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para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obtener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informaci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sobre</a:t>
            </a:r>
            <a:r>
              <a:rPr lang="en-US" sz="850" dirty="0" smtClean="0">
                <a:solidFill>
                  <a:srgbClr val="000000"/>
                </a:solidFill>
                <a:cs typeface="Arial" charset="0"/>
                <a:sym typeface="Times New Roman" charset="0"/>
              </a:rPr>
              <a:t> los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reconocidos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por</a:t>
            </a:r>
            <a:r>
              <a:rPr lang="en-US" sz="850" dirty="0" smtClean="0">
                <a:solidFill>
                  <a:srgbClr val="000000"/>
                </a:solidFill>
                <a:cs typeface="Arial" charset="0"/>
                <a:sym typeface="Times New Roman" charset="0"/>
              </a:rPr>
              <a:t> la EPA y </a:t>
            </a:r>
            <a:r>
              <a:rPr lang="en-US" sz="850" dirty="0" err="1" smtClean="0">
                <a:solidFill>
                  <a:srgbClr val="000000"/>
                </a:solidFill>
                <a:cs typeface="Arial" charset="0"/>
                <a:sym typeface="Times New Roman" charset="0"/>
              </a:rPr>
              <a:t>c</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utilizarlos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Actualmente</a:t>
            </a:r>
            <a:r>
              <a:rPr lang="en-US" sz="850" dirty="0" smtClean="0">
                <a:solidFill>
                  <a:srgbClr val="000000"/>
                </a:solidFill>
                <a:cs typeface="Arial" charset="0"/>
                <a:sym typeface="Times New Roman" charset="0"/>
              </a:rPr>
              <a:t>, la EPA </a:t>
            </a:r>
            <a:r>
              <a:rPr lang="en-US" sz="850" dirty="0" err="1" smtClean="0">
                <a:solidFill>
                  <a:srgbClr val="000000"/>
                </a:solidFill>
                <a:cs typeface="Arial" charset="0"/>
                <a:sym typeface="Times New Roman" charset="0"/>
              </a:rPr>
              <a:t>revisa</a:t>
            </a:r>
            <a:r>
              <a:rPr lang="en-US" sz="850" dirty="0" smtClean="0">
                <a:solidFill>
                  <a:srgbClr val="000000"/>
                </a:solidFill>
                <a:cs typeface="Arial" charset="0"/>
                <a:sym typeface="Times New Roman" charset="0"/>
              </a:rPr>
              <a:t> los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alta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precisi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pueden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salir</a:t>
            </a:r>
            <a:r>
              <a:rPr lang="en-US" sz="850" dirty="0" smtClean="0">
                <a:solidFill>
                  <a:srgbClr val="000000"/>
                </a:solidFill>
                <a:cs typeface="Arial" charset="0"/>
                <a:sym typeface="Times New Roman" charset="0"/>
              </a:rPr>
              <a:t> a la </a:t>
            </a:r>
            <a:r>
              <a:rPr lang="en-US" sz="850" dirty="0" err="1" smtClean="0">
                <a:solidFill>
                  <a:srgbClr val="000000"/>
                </a:solidFill>
                <a:cs typeface="Arial" charset="0"/>
                <a:sym typeface="Times New Roman" charset="0"/>
              </a:rPr>
              <a:t>venta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Todos</a:t>
            </a:r>
            <a:r>
              <a:rPr lang="en-US" sz="850" dirty="0" smtClean="0">
                <a:solidFill>
                  <a:srgbClr val="000000"/>
                </a:solidFill>
                <a:cs typeface="Arial" charset="0"/>
                <a:sym typeface="Times New Roman" charset="0"/>
              </a:rPr>
              <a:t> los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actualmente</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encuentran</a:t>
            </a:r>
            <a:r>
              <a:rPr lang="en-US" sz="850" dirty="0" smtClean="0">
                <a:solidFill>
                  <a:srgbClr val="000000"/>
                </a:solidFill>
                <a:cs typeface="Arial" charset="0"/>
                <a:sym typeface="Times New Roman" charset="0"/>
              </a:rPr>
              <a:t> en el </a:t>
            </a:r>
            <a:r>
              <a:rPr lang="en-US" sz="850" dirty="0" err="1" smtClean="0">
                <a:solidFill>
                  <a:srgbClr val="000000"/>
                </a:solidFill>
                <a:cs typeface="Arial" charset="0"/>
                <a:sym typeface="Times New Roman" charset="0"/>
              </a:rPr>
              <a:t>mercado</a:t>
            </a:r>
            <a:r>
              <a:rPr lang="en-US" sz="850" dirty="0" smtClean="0">
                <a:solidFill>
                  <a:srgbClr val="000000"/>
                </a:solidFill>
                <a:cs typeface="Arial" charset="0"/>
                <a:sym typeface="Times New Roman" charset="0"/>
              </a:rPr>
              <a:t> son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colorim</a:t>
            </a:r>
            <a:r>
              <a:rPr lang="en-US" sz="850" dirty="0" err="1" smtClean="0">
                <a:solidFill>
                  <a:srgbClr val="000000"/>
                </a:solidFill>
                <a:latin typeface="Times New Roman" charset="0"/>
                <a:cs typeface="Arial" charset="0"/>
                <a:sym typeface="Times New Roman" charset="0"/>
              </a:rPr>
              <a:t>é</a:t>
            </a:r>
            <a:r>
              <a:rPr lang="en-US" sz="850" dirty="0" err="1" smtClean="0">
                <a:solidFill>
                  <a:srgbClr val="000000"/>
                </a:solidFill>
                <a:cs typeface="Arial" charset="0"/>
                <a:sym typeface="Times New Roman" charset="0"/>
              </a:rPr>
              <a:t>tricas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para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decir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cambian</a:t>
            </a:r>
            <a:r>
              <a:rPr lang="en-US" sz="850" dirty="0" smtClean="0">
                <a:solidFill>
                  <a:srgbClr val="000000"/>
                </a:solidFill>
                <a:cs typeface="Arial" charset="0"/>
                <a:sym typeface="Times New Roman" charset="0"/>
              </a:rPr>
              <a:t> de color ante la </a:t>
            </a:r>
            <a:r>
              <a:rPr lang="en-US" sz="850" dirty="0" err="1" smtClean="0">
                <a:solidFill>
                  <a:srgbClr val="000000"/>
                </a:solidFill>
                <a:cs typeface="Arial" charset="0"/>
                <a:sym typeface="Times New Roman" charset="0"/>
              </a:rPr>
              <a:t>presencia</a:t>
            </a:r>
            <a:r>
              <a:rPr lang="en-US" sz="850" dirty="0" smtClean="0">
                <a:solidFill>
                  <a:srgbClr val="000000"/>
                </a:solidFill>
                <a:cs typeface="Arial" charset="0"/>
                <a:sym typeface="Times New Roman" charset="0"/>
              </a:rPr>
              <a:t> de </a:t>
            </a:r>
            <a:r>
              <a:rPr lang="en-US" sz="850" dirty="0" err="1" smtClean="0">
                <a:solidFill>
                  <a:srgbClr val="000000"/>
                </a:solidFill>
                <a:latin typeface="Times New Roman" charset="0"/>
                <a:cs typeface="Arial" charset="0"/>
                <a:sym typeface="Times New Roman" charset="0"/>
              </a:rPr>
              <a:t>é</a:t>
            </a:r>
            <a:r>
              <a:rPr lang="en-US" sz="850" dirty="0" err="1" smtClean="0">
                <a:solidFill>
                  <a:srgbClr val="000000"/>
                </a:solidFill>
                <a:cs typeface="Arial" charset="0"/>
                <a:sym typeface="Times New Roman" charset="0"/>
              </a:rPr>
              <a:t>ste</a:t>
            </a:r>
            <a:r>
              <a:rPr lang="en-US" sz="850" dirty="0" smtClean="0">
                <a:solidFill>
                  <a:srgbClr val="000000"/>
                </a:solidFill>
                <a:cs typeface="Arial" charset="0"/>
                <a:sym typeface="Times New Roman" charset="0"/>
              </a:rPr>
              <a:t> </a:t>
            </a:r>
            <a:r>
              <a:rPr lang="en-US" sz="850" dirty="0" err="1" smtClean="0">
                <a:solidFill>
                  <a:srgbClr val="000000"/>
                </a:solidFill>
                <a:latin typeface="Times New Roman" charset="0"/>
                <a:cs typeface="Arial" charset="0"/>
                <a:sym typeface="Times New Roman" charset="0"/>
              </a:rPr>
              <a:t>ú</a:t>
            </a:r>
            <a:r>
              <a:rPr lang="en-US" sz="850" dirty="0" err="1" smtClean="0">
                <a:solidFill>
                  <a:srgbClr val="000000"/>
                </a:solidFill>
                <a:cs typeface="Arial" charset="0"/>
                <a:sym typeface="Times New Roman" charset="0"/>
              </a:rPr>
              <a:t>ltimo</a:t>
            </a:r>
            <a:r>
              <a:rPr lang="en-US" sz="850" dirty="0" smtClean="0">
                <a:solidFill>
                  <a:srgbClr val="000000"/>
                </a:solidFill>
                <a:cs typeface="Arial" charset="0"/>
                <a:sym typeface="Times New Roman" charset="0"/>
              </a:rPr>
              <a:t>. Las </a:t>
            </a:r>
            <a:r>
              <a:rPr lang="en-US" sz="850" dirty="0" err="1" smtClean="0">
                <a:solidFill>
                  <a:srgbClr val="000000"/>
                </a:solidFill>
                <a:cs typeface="Arial" charset="0"/>
                <a:sym typeface="Times New Roman" charset="0"/>
              </a:rPr>
              <a:t>distintas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sustancias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a:t>
            </a:r>
            <a:r>
              <a:rPr lang="en-US" sz="850" dirty="0" err="1" smtClean="0">
                <a:solidFill>
                  <a:srgbClr val="000000"/>
                </a:solidFill>
                <a:latin typeface="Times New Roman" charset="0"/>
                <a:cs typeface="Arial" charset="0"/>
                <a:sym typeface="Times New Roman" charset="0"/>
              </a:rPr>
              <a:t>í</a:t>
            </a:r>
            <a:r>
              <a:rPr lang="en-US" sz="850" dirty="0" err="1" smtClean="0">
                <a:solidFill>
                  <a:srgbClr val="000000"/>
                </a:solidFill>
                <a:cs typeface="Arial" charset="0"/>
                <a:sym typeface="Times New Roman" charset="0"/>
              </a:rPr>
              <a:t>micas</a:t>
            </a:r>
            <a:r>
              <a:rPr lang="en-US" sz="850" dirty="0" smtClean="0">
                <a:solidFill>
                  <a:srgbClr val="000000"/>
                </a:solidFill>
                <a:cs typeface="Arial" charset="0"/>
                <a:sym typeface="Times New Roman" charset="0"/>
              </a:rPr>
              <a:t> de los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producen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diferentes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colores</a:t>
            </a:r>
            <a:r>
              <a:rPr lang="en-US" sz="850" dirty="0" smtClean="0">
                <a:solidFill>
                  <a:srgbClr val="000000"/>
                </a:solidFill>
                <a:cs typeface="Arial" charset="0"/>
                <a:sym typeface="Times New Roman" charset="0"/>
              </a:rPr>
              <a:t> ante la </a:t>
            </a:r>
            <a:r>
              <a:rPr lang="en-US" sz="850" dirty="0" err="1" smtClean="0">
                <a:solidFill>
                  <a:srgbClr val="000000"/>
                </a:solidFill>
                <a:cs typeface="Arial" charset="0"/>
                <a:sym typeface="Times New Roman" charset="0"/>
              </a:rPr>
              <a:t>presencia</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deben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probar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todas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capas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al </a:t>
            </a:r>
            <a:r>
              <a:rPr lang="en-US" sz="850" dirty="0" err="1" smtClean="0">
                <a:solidFill>
                  <a:srgbClr val="000000"/>
                </a:solidFill>
                <a:cs typeface="Arial" charset="0"/>
                <a:sym typeface="Times New Roman" charset="0"/>
              </a:rPr>
              <a:t>usar</a:t>
            </a:r>
            <a:r>
              <a:rPr lang="en-US" sz="850" dirty="0" smtClean="0">
                <a:solidFill>
                  <a:srgbClr val="000000"/>
                </a:solidFill>
                <a:cs typeface="Arial" charset="0"/>
                <a:sym typeface="Times New Roman" charset="0"/>
              </a:rPr>
              <a:t> los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Aseg</a:t>
            </a:r>
            <a:r>
              <a:rPr lang="en-US" sz="850" dirty="0" err="1" smtClean="0">
                <a:solidFill>
                  <a:srgbClr val="000000"/>
                </a:solidFill>
                <a:latin typeface="Times New Roman" charset="0"/>
                <a:cs typeface="Arial" charset="0"/>
                <a:sym typeface="Times New Roman" charset="0"/>
              </a:rPr>
              <a:t>ú</a:t>
            </a:r>
            <a:r>
              <a:rPr lang="en-US" sz="850" dirty="0" err="1" smtClean="0">
                <a:solidFill>
                  <a:srgbClr val="000000"/>
                </a:solidFill>
                <a:cs typeface="Arial" charset="0"/>
                <a:sym typeface="Times New Roman" charset="0"/>
              </a:rPr>
              <a:t>rese</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seguir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instrucciones</a:t>
            </a:r>
            <a:r>
              <a:rPr lang="en-US" sz="850" dirty="0" smtClean="0">
                <a:solidFill>
                  <a:srgbClr val="000000"/>
                </a:solidFill>
                <a:cs typeface="Arial" charset="0"/>
                <a:sym typeface="Times New Roman" charset="0"/>
              </a:rPr>
              <a:t> del </a:t>
            </a:r>
            <a:r>
              <a:rPr lang="en-US" sz="850" dirty="0" err="1" smtClean="0">
                <a:solidFill>
                  <a:srgbClr val="000000"/>
                </a:solidFill>
                <a:cs typeface="Arial" charset="0"/>
                <a:sym typeface="Times New Roman" charset="0"/>
              </a:rPr>
              <a:t>fabricante</a:t>
            </a:r>
            <a:r>
              <a:rPr lang="en-US" sz="850" dirty="0" smtClean="0">
                <a:solidFill>
                  <a:srgbClr val="000000"/>
                </a:solidFill>
                <a:cs typeface="Arial" charset="0"/>
                <a:sym typeface="Times New Roman" charset="0"/>
              </a:rPr>
              <a:t> al </a:t>
            </a:r>
            <a:r>
              <a:rPr lang="en-US" sz="850" dirty="0" err="1" smtClean="0">
                <a:solidFill>
                  <a:srgbClr val="000000"/>
                </a:solidFill>
                <a:cs typeface="Arial" charset="0"/>
                <a:sym typeface="Times New Roman" charset="0"/>
              </a:rPr>
              <a:t>utilizar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este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a:t>
            </a:r>
            <a:r>
              <a:rPr lang="en-US" sz="850" dirty="0" err="1" smtClean="0">
                <a:solidFill>
                  <a:srgbClr val="000000"/>
                </a:solidFill>
                <a:latin typeface="Times New Roman" charset="0"/>
                <a:cs typeface="Arial" charset="0"/>
                <a:sym typeface="Times New Roman" charset="0"/>
              </a:rPr>
              <a:t>é</a:t>
            </a:r>
            <a:r>
              <a:rPr lang="en-US" sz="850" dirty="0" err="1" smtClean="0">
                <a:solidFill>
                  <a:srgbClr val="000000"/>
                </a:solidFill>
                <a:cs typeface="Arial" charset="0"/>
                <a:sym typeface="Times New Roman" charset="0"/>
              </a:rPr>
              <a:t>todo</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prueba</a:t>
            </a:r>
            <a:r>
              <a:rPr lang="en-US" sz="850" dirty="0" smtClean="0">
                <a:solidFill>
                  <a:srgbClr val="000000"/>
                </a:solidFill>
                <a:cs typeface="Arial" charset="0"/>
                <a:sym typeface="Times New Roman" charset="0"/>
              </a:rPr>
              <a:t>. Si no se produce un </a:t>
            </a:r>
            <a:r>
              <a:rPr lang="en-US" sz="850" dirty="0" err="1" smtClean="0">
                <a:solidFill>
                  <a:srgbClr val="000000"/>
                </a:solidFill>
                <a:cs typeface="Arial" charset="0"/>
                <a:sym typeface="Times New Roman" charset="0"/>
              </a:rPr>
              <a:t>cambio</a:t>
            </a:r>
            <a:r>
              <a:rPr lang="en-US" sz="850" dirty="0" smtClean="0">
                <a:solidFill>
                  <a:srgbClr val="000000"/>
                </a:solidFill>
                <a:cs typeface="Arial" charset="0"/>
                <a:sym typeface="Times New Roman" charset="0"/>
              </a:rPr>
              <a:t> de color en la </a:t>
            </a:r>
            <a:r>
              <a:rPr lang="en-US" sz="850" dirty="0" err="1" smtClean="0">
                <a:solidFill>
                  <a:srgbClr val="000000"/>
                </a:solidFill>
                <a:cs typeface="Arial" charset="0"/>
                <a:sym typeface="Times New Roman" charset="0"/>
              </a:rPr>
              <a:t>pel</a:t>
            </a:r>
            <a:r>
              <a:rPr lang="en-US" sz="850" dirty="0" err="1" smtClean="0">
                <a:solidFill>
                  <a:srgbClr val="000000"/>
                </a:solidFill>
                <a:latin typeface="Times New Roman" charset="0"/>
                <a:cs typeface="Arial" charset="0"/>
                <a:sym typeface="Times New Roman" charset="0"/>
              </a:rPr>
              <a:t>í</a:t>
            </a:r>
            <a:r>
              <a:rPr lang="en-US" sz="850" dirty="0" err="1" smtClean="0">
                <a:solidFill>
                  <a:srgbClr val="000000"/>
                </a:solidFill>
                <a:cs typeface="Arial" charset="0"/>
                <a:sym typeface="Times New Roman" charset="0"/>
              </a:rPr>
              <a:t>cula</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prob</a:t>
            </a:r>
            <a:r>
              <a:rPr lang="en-US" sz="850" dirty="0" err="1" smtClean="0">
                <a:solidFill>
                  <a:srgbClr val="000000"/>
                </a:solidFill>
                <a:latin typeface="Times New Roman" charset="0"/>
                <a:cs typeface="Arial" charset="0"/>
                <a:sym typeface="Times New Roman" charset="0"/>
              </a:rPr>
              <a:t>ó</a:t>
            </a:r>
            <a:r>
              <a:rPr lang="en-US" sz="850" dirty="0" smtClean="0">
                <a:solidFill>
                  <a:srgbClr val="000000"/>
                </a:solidFill>
                <a:cs typeface="Arial" charset="0"/>
                <a:sym typeface="Times New Roman" charset="0"/>
              </a:rPr>
              <a:t>, </a:t>
            </a:r>
            <a:r>
              <a:rPr lang="en-US" sz="850" u="sng" dirty="0" smtClean="0">
                <a:solidFill>
                  <a:srgbClr val="000000"/>
                </a:solidFill>
                <a:cs typeface="Arial" charset="0"/>
                <a:sym typeface="Times New Roman" charset="0"/>
              </a:rPr>
              <a:t>no</a:t>
            </a:r>
            <a:r>
              <a:rPr lang="en-US" sz="850" dirty="0" smtClean="0">
                <a:solidFill>
                  <a:srgbClr val="000000"/>
                </a:solidFill>
                <a:cs typeface="Arial" charset="0"/>
                <a:sym typeface="Times New Roman" charset="0"/>
              </a:rPr>
              <a:t> hay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y no se </a:t>
            </a:r>
            <a:r>
              <a:rPr lang="en-US" sz="850" dirty="0" err="1" smtClean="0">
                <a:solidFill>
                  <a:srgbClr val="000000"/>
                </a:solidFill>
                <a:cs typeface="Arial" charset="0"/>
                <a:sym typeface="Times New Roman" charset="0"/>
              </a:rPr>
              <a:t>requieren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cticas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trabajo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seguras</a:t>
            </a:r>
            <a:r>
              <a:rPr lang="en-US" sz="850" dirty="0" smtClean="0">
                <a:solidFill>
                  <a:srgbClr val="000000"/>
                </a:solidFill>
                <a:cs typeface="Arial" charset="0"/>
                <a:sym typeface="Times New Roman" charset="0"/>
              </a:rPr>
              <a:t> con el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en </a:t>
            </a:r>
            <a:r>
              <a:rPr lang="en-US" sz="850" dirty="0" err="1" smtClean="0">
                <a:solidFill>
                  <a:srgbClr val="000000"/>
                </a:solidFill>
                <a:cs typeface="Arial" charset="0"/>
                <a:sym typeface="Times New Roman" charset="0"/>
              </a:rPr>
              <a:t>dicha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superficie</a:t>
            </a:r>
            <a:r>
              <a:rPr lang="en-US" sz="850" dirty="0" smtClean="0">
                <a:solidFill>
                  <a:srgbClr val="000000"/>
                </a:solidFill>
                <a:cs typeface="Arial" charset="0"/>
                <a:sym typeface="Times New Roman" charset="0"/>
              </a:rPr>
              <a:t>. El </a:t>
            </a:r>
            <a:r>
              <a:rPr lang="en-US" sz="850" dirty="0" err="1" smtClean="0">
                <a:solidFill>
                  <a:srgbClr val="000000"/>
                </a:solidFill>
                <a:cs typeface="Arial" charset="0"/>
                <a:sym typeface="Times New Roman" charset="0"/>
              </a:rPr>
              <a:t>muestreo</a:t>
            </a:r>
            <a:r>
              <a:rPr lang="en-US" sz="850" dirty="0" smtClean="0">
                <a:solidFill>
                  <a:srgbClr val="000000"/>
                </a:solidFill>
                <a:cs typeface="Arial" charset="0"/>
                <a:sym typeface="Times New Roman" charset="0"/>
              </a:rPr>
              <a:t> del kit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invasivo</a:t>
            </a:r>
            <a:r>
              <a:rPr lang="en-US" sz="850" dirty="0" smtClean="0">
                <a:solidFill>
                  <a:srgbClr val="000000"/>
                </a:solidFill>
                <a:cs typeface="Arial" charset="0"/>
                <a:sym typeface="Times New Roman" charset="0"/>
              </a:rPr>
              <a:t> y </a:t>
            </a:r>
            <a:r>
              <a:rPr lang="en-US" sz="850" dirty="0" err="1" smtClean="0">
                <a:solidFill>
                  <a:srgbClr val="000000"/>
                </a:solidFill>
                <a:cs typeface="Arial" charset="0"/>
                <a:sym typeface="Times New Roman" charset="0"/>
              </a:rPr>
              <a:t>da</a:t>
            </a:r>
            <a:r>
              <a:rPr lang="en-US" sz="850" dirty="0" err="1" smtClean="0">
                <a:solidFill>
                  <a:srgbClr val="000000"/>
                </a:solidFill>
                <a:latin typeface="Times New Roman" charset="0"/>
                <a:cs typeface="Arial" charset="0"/>
                <a:sym typeface="Times New Roman" charset="0"/>
              </a:rPr>
              <a:t>ñ</a:t>
            </a:r>
            <a:r>
              <a:rPr lang="en-US" sz="850" dirty="0" err="1" smtClean="0">
                <a:solidFill>
                  <a:srgbClr val="000000"/>
                </a:solidFill>
                <a:cs typeface="Arial" charset="0"/>
                <a:sym typeface="Times New Roman" charset="0"/>
              </a:rPr>
              <a:t>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cada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superficie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somete</a:t>
            </a:r>
            <a:r>
              <a:rPr lang="en-US" sz="850" dirty="0" smtClean="0">
                <a:solidFill>
                  <a:srgbClr val="000000"/>
                </a:solidFill>
                <a:cs typeface="Arial" charset="0"/>
                <a:sym typeface="Times New Roman" charset="0"/>
              </a:rPr>
              <a:t> a </a:t>
            </a:r>
            <a:r>
              <a:rPr lang="en-US" sz="850" dirty="0" err="1" smtClean="0">
                <a:solidFill>
                  <a:srgbClr val="000000"/>
                </a:solidFill>
                <a:cs typeface="Arial" charset="0"/>
                <a:sym typeface="Times New Roman" charset="0"/>
              </a:rPr>
              <a:t>prueba</a:t>
            </a:r>
            <a:r>
              <a:rPr lang="en-US" sz="850" dirty="0" smtClean="0">
                <a:solidFill>
                  <a:srgbClr val="000000"/>
                </a:solidFill>
                <a:cs typeface="Arial" charset="0"/>
                <a:sym typeface="Times New Roman" charset="0"/>
              </a:rPr>
              <a:t>. Entre los </a:t>
            </a:r>
            <a:r>
              <a:rPr lang="en-US" sz="850" dirty="0" err="1" smtClean="0">
                <a:solidFill>
                  <a:srgbClr val="000000"/>
                </a:solidFill>
                <a:cs typeface="Arial" charset="0"/>
                <a:sym typeface="Times New Roman" charset="0"/>
              </a:rPr>
              <a:t>tipos</a:t>
            </a:r>
            <a:r>
              <a:rPr lang="en-US" sz="850" dirty="0" smtClean="0">
                <a:solidFill>
                  <a:srgbClr val="000000"/>
                </a:solidFill>
                <a:cs typeface="Arial" charset="0"/>
                <a:sym typeface="Times New Roman" charset="0"/>
              </a:rPr>
              <a:t> de kits </a:t>
            </a:r>
            <a:r>
              <a:rPr lang="en-US" sz="850" dirty="0" err="1" smtClean="0">
                <a:solidFill>
                  <a:srgbClr val="000000"/>
                </a:solidFill>
                <a:cs typeface="Arial" charset="0"/>
                <a:sym typeface="Times New Roman" charset="0"/>
              </a:rPr>
              <a:t>comunes</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encuentran</a:t>
            </a:r>
            <a:r>
              <a:rPr lang="en-US" sz="850" dirty="0" smtClean="0">
                <a:solidFill>
                  <a:srgbClr val="000000"/>
                </a:solidFill>
                <a:cs typeface="Arial" charset="0"/>
                <a:sym typeface="Times New Roman" charset="0"/>
              </a:rPr>
              <a:t>:</a:t>
            </a:r>
          </a:p>
          <a:p>
            <a:pPr marL="460375" lvl="1" indent="-238125">
              <a:lnSpc>
                <a:spcPct val="90000"/>
              </a:lnSpc>
              <a:spcBef>
                <a:spcPct val="10000"/>
              </a:spcBef>
              <a:defRPr/>
            </a:pPr>
            <a:r>
              <a:rPr lang="en-US" sz="850" dirty="0" smtClean="0">
                <a:solidFill>
                  <a:srgbClr val="000000"/>
                </a:solidFill>
                <a:cs typeface="Arial" charset="0"/>
                <a:sym typeface="Times New Roman" charset="0"/>
              </a:rPr>
              <a:t>Los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rodizonato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producen</a:t>
            </a:r>
            <a:r>
              <a:rPr lang="en-US" sz="850" dirty="0" smtClean="0">
                <a:solidFill>
                  <a:srgbClr val="000000"/>
                </a:solidFill>
                <a:cs typeface="Arial" charset="0"/>
                <a:sym typeface="Times New Roman" charset="0"/>
              </a:rPr>
              <a:t> un color </a:t>
            </a:r>
            <a:r>
              <a:rPr lang="en-US" sz="850" dirty="0" err="1" smtClean="0">
                <a:solidFill>
                  <a:srgbClr val="000000"/>
                </a:solidFill>
                <a:cs typeface="Arial" charset="0"/>
                <a:sym typeface="Times New Roman" charset="0"/>
              </a:rPr>
              <a:t>rosado</a:t>
            </a:r>
            <a:r>
              <a:rPr lang="en-US" sz="850" dirty="0" smtClean="0">
                <a:solidFill>
                  <a:srgbClr val="000000"/>
                </a:solidFill>
                <a:cs typeface="Arial" charset="0"/>
                <a:sym typeface="Times New Roman" charset="0"/>
              </a:rPr>
              <a:t> a </a:t>
            </a:r>
            <a:r>
              <a:rPr lang="en-US" sz="850" dirty="0" err="1" smtClean="0">
                <a:solidFill>
                  <a:srgbClr val="000000"/>
                </a:solidFill>
                <a:cs typeface="Arial" charset="0"/>
                <a:sym typeface="Times New Roman" charset="0"/>
              </a:rPr>
              <a:t>rojo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cuando</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detecta</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presencia</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Esta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a:t>
            </a:r>
            <a:r>
              <a:rPr lang="en-US" sz="850" dirty="0" smtClean="0">
                <a:solidFill>
                  <a:srgbClr val="000000"/>
                </a:solidFill>
                <a:cs typeface="Arial" charset="0"/>
                <a:sym typeface="Times New Roman" charset="0"/>
              </a:rPr>
              <a:t> no se </a:t>
            </a:r>
            <a:r>
              <a:rPr lang="en-US" sz="850" dirty="0" err="1" smtClean="0">
                <a:solidFill>
                  <a:srgbClr val="000000"/>
                </a:solidFill>
                <a:cs typeface="Arial" charset="0"/>
                <a:sym typeface="Times New Roman" charset="0"/>
              </a:rPr>
              <a:t>puede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realizar</a:t>
            </a:r>
            <a:r>
              <a:rPr lang="en-US" sz="850" dirty="0" smtClean="0">
                <a:solidFill>
                  <a:srgbClr val="000000"/>
                </a:solidFill>
                <a:cs typeface="Arial" charset="0"/>
                <a:sym typeface="Times New Roman" charset="0"/>
              </a:rPr>
              <a:t> en </a:t>
            </a:r>
            <a:r>
              <a:rPr lang="en-US" sz="850" dirty="0" err="1" smtClean="0">
                <a:solidFill>
                  <a:srgbClr val="000000"/>
                </a:solidFill>
                <a:cs typeface="Arial" charset="0"/>
                <a:sym typeface="Times New Roman" charset="0"/>
              </a:rPr>
              <a:t>pinturas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colores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rojos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anaranjados</a:t>
            </a:r>
            <a:r>
              <a:rPr lang="en-US" sz="850" dirty="0" smtClean="0">
                <a:solidFill>
                  <a:srgbClr val="000000"/>
                </a:solidFill>
                <a:cs typeface="Arial" charset="0"/>
                <a:sym typeface="Times New Roman" charset="0"/>
              </a:rPr>
              <a:t> o </a:t>
            </a:r>
            <a:r>
              <a:rPr lang="en-US" sz="850" dirty="0" err="1" smtClean="0">
                <a:solidFill>
                  <a:srgbClr val="000000"/>
                </a:solidFill>
                <a:cs typeface="Arial" charset="0"/>
                <a:sym typeface="Times New Roman" charset="0"/>
              </a:rPr>
              <a:t>rosados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debido</a:t>
            </a:r>
            <a:r>
              <a:rPr lang="en-US" sz="850" dirty="0" smtClean="0">
                <a:solidFill>
                  <a:srgbClr val="000000"/>
                </a:solidFill>
                <a:cs typeface="Arial" charset="0"/>
                <a:sym typeface="Times New Roman" charset="0"/>
              </a:rPr>
              <a:t> a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dificultan</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visualizaci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cualquier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cambio</a:t>
            </a:r>
            <a:r>
              <a:rPr lang="en-US" sz="850" dirty="0" smtClean="0">
                <a:solidFill>
                  <a:srgbClr val="000000"/>
                </a:solidFill>
                <a:cs typeface="Arial" charset="0"/>
                <a:sym typeface="Times New Roman" charset="0"/>
              </a:rPr>
              <a:t> de color. No se </a:t>
            </a:r>
            <a:r>
              <a:rPr lang="en-US" sz="850" dirty="0" err="1" smtClean="0">
                <a:solidFill>
                  <a:srgbClr val="000000"/>
                </a:solidFill>
                <a:cs typeface="Arial" charset="0"/>
                <a:sym typeface="Times New Roman" charset="0"/>
              </a:rPr>
              <a:t>deben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usar</a:t>
            </a:r>
            <a:r>
              <a:rPr lang="en-US" sz="850" dirty="0" smtClean="0">
                <a:solidFill>
                  <a:srgbClr val="000000"/>
                </a:solidFill>
                <a:cs typeface="Arial" charset="0"/>
                <a:sym typeface="Times New Roman" charset="0"/>
              </a:rPr>
              <a:t>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rodizonato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para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probar</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en </a:t>
            </a:r>
            <a:r>
              <a:rPr lang="en-US" sz="850" dirty="0" err="1" smtClean="0">
                <a:solidFill>
                  <a:srgbClr val="000000"/>
                </a:solidFill>
                <a:cs typeface="Arial" charset="0"/>
                <a:sym typeface="Times New Roman" charset="0"/>
              </a:rPr>
              <a:t>muros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secos</a:t>
            </a:r>
            <a:r>
              <a:rPr lang="en-US" sz="850" dirty="0" smtClean="0">
                <a:solidFill>
                  <a:srgbClr val="000000"/>
                </a:solidFill>
                <a:cs typeface="Arial" charset="0"/>
                <a:sym typeface="Times New Roman" charset="0"/>
              </a:rPr>
              <a:t> o superficies de </a:t>
            </a:r>
            <a:r>
              <a:rPr lang="en-US" sz="850" dirty="0" err="1" smtClean="0">
                <a:solidFill>
                  <a:srgbClr val="000000"/>
                </a:solidFill>
                <a:cs typeface="Arial" charset="0"/>
                <a:sym typeface="Times New Roman" charset="0"/>
              </a:rPr>
              <a:t>yeso</a:t>
            </a:r>
            <a:r>
              <a:rPr lang="en-US" sz="850" dirty="0" smtClean="0">
                <a:solidFill>
                  <a:srgbClr val="000000"/>
                </a:solidFill>
                <a:cs typeface="Arial" charset="0"/>
                <a:sym typeface="Times New Roman" charset="0"/>
              </a:rPr>
              <a:t>; y,</a:t>
            </a:r>
          </a:p>
          <a:p>
            <a:pPr marL="460375" lvl="1" indent="-238125">
              <a:lnSpc>
                <a:spcPct val="90000"/>
              </a:lnSpc>
              <a:spcBef>
                <a:spcPct val="10000"/>
              </a:spcBef>
              <a:defRPr/>
            </a:pPr>
            <a:r>
              <a:rPr lang="en-US" sz="850" dirty="0" smtClean="0">
                <a:solidFill>
                  <a:srgbClr val="000000"/>
                </a:solidFill>
                <a:cs typeface="Arial" charset="0"/>
                <a:sym typeface="Times New Roman" charset="0"/>
              </a:rPr>
              <a:t>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sulfuro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producen</a:t>
            </a:r>
            <a:r>
              <a:rPr lang="en-US" sz="850" dirty="0" smtClean="0">
                <a:solidFill>
                  <a:srgbClr val="000000"/>
                </a:solidFill>
                <a:cs typeface="Arial" charset="0"/>
                <a:sym typeface="Times New Roman" charset="0"/>
              </a:rPr>
              <a:t> un color </a:t>
            </a:r>
            <a:r>
              <a:rPr lang="en-US" sz="850" dirty="0" err="1" smtClean="0">
                <a:solidFill>
                  <a:srgbClr val="000000"/>
                </a:solidFill>
                <a:cs typeface="Arial" charset="0"/>
                <a:sym typeface="Times New Roman" charset="0"/>
              </a:rPr>
              <a:t>gris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oscuro</a:t>
            </a:r>
            <a:r>
              <a:rPr lang="en-US" sz="850" dirty="0" smtClean="0">
                <a:solidFill>
                  <a:srgbClr val="000000"/>
                </a:solidFill>
                <a:cs typeface="Arial" charset="0"/>
                <a:sym typeface="Times New Roman" charset="0"/>
              </a:rPr>
              <a:t> a negro </a:t>
            </a:r>
            <a:r>
              <a:rPr lang="en-US" sz="850" dirty="0" err="1" smtClean="0">
                <a:solidFill>
                  <a:srgbClr val="000000"/>
                </a:solidFill>
                <a:cs typeface="Arial" charset="0"/>
                <a:sym typeface="Times New Roman" charset="0"/>
              </a:rPr>
              <a:t>cuando</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detecta</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presencia</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Las </a:t>
            </a:r>
            <a:r>
              <a:rPr lang="en-US" sz="850" dirty="0" err="1" smtClean="0">
                <a:solidFill>
                  <a:srgbClr val="000000"/>
                </a:solidFill>
                <a:cs typeface="Arial" charset="0"/>
                <a:sym typeface="Times New Roman" charset="0"/>
              </a:rPr>
              <a:t>pinturas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colores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oscuros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azules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verdosos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oscuros</a:t>
            </a:r>
            <a:r>
              <a:rPr lang="en-US" sz="850" dirty="0" smtClean="0">
                <a:solidFill>
                  <a:srgbClr val="000000"/>
                </a:solidFill>
                <a:cs typeface="Arial" charset="0"/>
                <a:sym typeface="Times New Roman" charset="0"/>
              </a:rPr>
              <a:t>, en especial los </a:t>
            </a:r>
            <a:r>
              <a:rPr lang="en-US" sz="850" dirty="0" err="1" smtClean="0">
                <a:solidFill>
                  <a:srgbClr val="000000"/>
                </a:solidFill>
                <a:cs typeface="Arial" charset="0"/>
                <a:sym typeface="Times New Roman" charset="0"/>
              </a:rPr>
              <a:t>negros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dificultan</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visualizaci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cualquier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cambio</a:t>
            </a:r>
            <a:r>
              <a:rPr lang="en-US" sz="850" dirty="0" smtClean="0">
                <a:solidFill>
                  <a:srgbClr val="000000"/>
                </a:solidFill>
                <a:cs typeface="Arial" charset="0"/>
                <a:sym typeface="Times New Roman" charset="0"/>
              </a:rPr>
              <a:t> de color. No se </a:t>
            </a:r>
            <a:r>
              <a:rPr lang="en-US" sz="850" dirty="0" err="1" smtClean="0">
                <a:solidFill>
                  <a:srgbClr val="000000"/>
                </a:solidFill>
                <a:cs typeface="Arial" charset="0"/>
                <a:sym typeface="Times New Roman" charset="0"/>
              </a:rPr>
              <a:t>deben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usar</a:t>
            </a:r>
            <a:r>
              <a:rPr lang="en-US" sz="850" dirty="0" smtClean="0">
                <a:solidFill>
                  <a:srgbClr val="000000"/>
                </a:solidFill>
                <a:cs typeface="Arial" charset="0"/>
                <a:sym typeface="Times New Roman" charset="0"/>
              </a:rPr>
              <a:t> kits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 base de </a:t>
            </a:r>
            <a:r>
              <a:rPr lang="en-US" sz="850" dirty="0" err="1" smtClean="0">
                <a:solidFill>
                  <a:srgbClr val="000000"/>
                </a:solidFill>
                <a:cs typeface="Arial" charset="0"/>
                <a:sym typeface="Times New Roman" charset="0"/>
              </a:rPr>
              <a:t>sulfuro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para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probar</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en superficies </a:t>
            </a:r>
            <a:r>
              <a:rPr lang="en-US" sz="850" dirty="0" err="1" smtClean="0">
                <a:solidFill>
                  <a:srgbClr val="000000"/>
                </a:solidFill>
                <a:cs typeface="Arial" charset="0"/>
                <a:sym typeface="Times New Roman" charset="0"/>
              </a:rPr>
              <a:t>met</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licas</a:t>
            </a:r>
            <a:r>
              <a:rPr lang="en-US" sz="850" dirty="0" smtClean="0">
                <a:solidFill>
                  <a:srgbClr val="000000"/>
                </a:solidFill>
                <a:cs typeface="Arial" charset="0"/>
                <a:sym typeface="Times New Roman" charset="0"/>
              </a:rPr>
              <a:t>. </a:t>
            </a:r>
          </a:p>
          <a:p>
            <a:pPr>
              <a:lnSpc>
                <a:spcPct val="90000"/>
              </a:lnSpc>
              <a:spcBef>
                <a:spcPct val="10000"/>
              </a:spcBef>
              <a:defRPr/>
            </a:pPr>
            <a:r>
              <a:rPr lang="en-US" sz="850" b="1" u="sng" dirty="0" err="1" smtClean="0">
                <a:solidFill>
                  <a:srgbClr val="000000"/>
                </a:solidFill>
                <a:cs typeface="Arial" charset="0"/>
                <a:sym typeface="Times New Roman" charset="0"/>
              </a:rPr>
              <a:t>Pruebas</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fluorescentes</a:t>
            </a:r>
            <a:r>
              <a:rPr lang="en-US" sz="850" b="1" u="sng" dirty="0" smtClean="0">
                <a:solidFill>
                  <a:srgbClr val="000000"/>
                </a:solidFill>
                <a:cs typeface="Arial" charset="0"/>
                <a:sym typeface="Times New Roman" charset="0"/>
              </a:rPr>
              <a:t> de </a:t>
            </a:r>
            <a:r>
              <a:rPr lang="en-US" sz="850" b="1" u="sng" dirty="0" err="1" smtClean="0">
                <a:solidFill>
                  <a:srgbClr val="000000"/>
                </a:solidFill>
                <a:cs typeface="Arial" charset="0"/>
                <a:sym typeface="Times New Roman" charset="0"/>
              </a:rPr>
              <a:t>rayos</a:t>
            </a:r>
            <a:r>
              <a:rPr lang="en-US" sz="850" b="1" u="sng" dirty="0" smtClean="0">
                <a:solidFill>
                  <a:srgbClr val="000000"/>
                </a:solidFill>
                <a:cs typeface="Arial" charset="0"/>
                <a:sym typeface="Times New Roman" charset="0"/>
              </a:rPr>
              <a:t> X</a:t>
            </a:r>
            <a:r>
              <a:rPr lang="en-US" sz="850" b="1" dirty="0" smtClean="0">
                <a:solidFill>
                  <a:srgbClr val="000000"/>
                </a:solidFill>
                <a:cs typeface="Arial" charset="0"/>
                <a:sym typeface="Times New Roman" charset="0"/>
              </a:rPr>
              <a:t>:</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requiere</a:t>
            </a:r>
            <a:r>
              <a:rPr lang="en-US" sz="850" dirty="0" smtClean="0">
                <a:solidFill>
                  <a:srgbClr val="000000"/>
                </a:solidFill>
                <a:cs typeface="Arial" charset="0"/>
                <a:sym typeface="Times New Roman" charset="0"/>
              </a:rPr>
              <a:t> un </a:t>
            </a:r>
            <a:r>
              <a:rPr lang="en-US" sz="850" dirty="0" err="1" smtClean="0">
                <a:solidFill>
                  <a:srgbClr val="000000"/>
                </a:solidFill>
                <a:cs typeface="Arial" charset="0"/>
                <a:sym typeface="Times New Roman" charset="0"/>
              </a:rPr>
              <a:t>instrumento</a:t>
            </a:r>
            <a:r>
              <a:rPr lang="en-US" sz="850" dirty="0" smtClean="0">
                <a:solidFill>
                  <a:srgbClr val="000000"/>
                </a:solidFill>
                <a:cs typeface="Arial" charset="0"/>
                <a:sym typeface="Times New Roman" charset="0"/>
              </a:rPr>
              <a:t> especial y un inspector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a:t>
            </a:r>
            <a:r>
              <a:rPr lang="en-US" sz="850" dirty="0" smtClean="0">
                <a:solidFill>
                  <a:srgbClr val="000000"/>
                </a:solidFill>
                <a:cs typeface="Arial" charset="0"/>
                <a:sym typeface="Times New Roman" charset="0"/>
              </a:rPr>
              <a:t> o un </a:t>
            </a:r>
            <a:r>
              <a:rPr lang="en-US" sz="850" dirty="0" err="1" smtClean="0">
                <a:solidFill>
                  <a:srgbClr val="000000"/>
                </a:solidFill>
                <a:cs typeface="Arial" charset="0"/>
                <a:sym typeface="Times New Roman" charset="0"/>
              </a:rPr>
              <a:t>evaluador</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riesgos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a:t>
            </a:r>
            <a:r>
              <a:rPr lang="en-US" sz="850" dirty="0" smtClean="0">
                <a:solidFill>
                  <a:srgbClr val="000000"/>
                </a:solidFill>
                <a:cs typeface="Arial" charset="0"/>
                <a:sym typeface="Times New Roman" charset="0"/>
              </a:rPr>
              <a:t> y </a:t>
            </a:r>
            <a:r>
              <a:rPr lang="en-US" sz="850" dirty="0" err="1" smtClean="0">
                <a:solidFill>
                  <a:srgbClr val="000000"/>
                </a:solidFill>
                <a:cs typeface="Arial" charset="0"/>
                <a:sym typeface="Times New Roman" charset="0"/>
              </a:rPr>
              <a:t>especialmente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capacitado</a:t>
            </a:r>
            <a:r>
              <a:rPr lang="en-US" sz="850" dirty="0" smtClean="0">
                <a:solidFill>
                  <a:srgbClr val="000000"/>
                </a:solidFill>
                <a:cs typeface="Arial" charset="0"/>
                <a:sym typeface="Times New Roman" charset="0"/>
              </a:rPr>
              <a:t>. El </a:t>
            </a:r>
            <a:r>
              <a:rPr lang="en-US" sz="850" dirty="0" err="1" smtClean="0">
                <a:solidFill>
                  <a:srgbClr val="000000"/>
                </a:solidFill>
                <a:cs typeface="Arial" charset="0"/>
                <a:sym typeface="Times New Roman" charset="0"/>
              </a:rPr>
              <a:t>instrumento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realiza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mediante</a:t>
            </a:r>
            <a:r>
              <a:rPr lang="en-US" sz="850" dirty="0" smtClean="0">
                <a:solidFill>
                  <a:srgbClr val="000000"/>
                </a:solidFill>
                <a:cs typeface="Arial" charset="0"/>
                <a:sym typeface="Times New Roman" charset="0"/>
              </a:rPr>
              <a:t> un </a:t>
            </a:r>
            <a:r>
              <a:rPr lang="en-US" sz="850" dirty="0" err="1" smtClean="0">
                <a:solidFill>
                  <a:srgbClr val="000000"/>
                </a:solidFill>
                <a:cs typeface="Arial" charset="0"/>
                <a:sym typeface="Times New Roman" charset="0"/>
              </a:rPr>
              <a:t>bombardeo</a:t>
            </a:r>
            <a:r>
              <a:rPr lang="en-US" sz="850" dirty="0" smtClean="0">
                <a:solidFill>
                  <a:srgbClr val="000000"/>
                </a:solidFill>
                <a:cs typeface="Arial" charset="0"/>
                <a:sym typeface="Times New Roman" charset="0"/>
              </a:rPr>
              <a:t> con </a:t>
            </a:r>
            <a:r>
              <a:rPr lang="en-US" sz="850" dirty="0" err="1" smtClean="0">
                <a:solidFill>
                  <a:srgbClr val="000000"/>
                </a:solidFill>
                <a:cs typeface="Arial" charset="0"/>
                <a:sym typeface="Times New Roman" charset="0"/>
              </a:rPr>
              <a:t>radiaci</a:t>
            </a:r>
            <a:r>
              <a:rPr lang="en-US" sz="850" dirty="0" err="1" smtClean="0">
                <a:solidFill>
                  <a:srgbClr val="000000"/>
                </a:solidFill>
                <a:latin typeface="Times New Roman" charset="0"/>
                <a:cs typeface="Arial" charset="0"/>
                <a:sym typeface="Times New Roman" charset="0"/>
              </a:rPr>
              <a:t>ó</a:t>
            </a:r>
            <a:r>
              <a:rPr lang="en-US" sz="850" dirty="0" err="1" smtClean="0">
                <a:solidFill>
                  <a:srgbClr val="000000"/>
                </a:solidFill>
                <a:cs typeface="Arial" charset="0"/>
                <a:sym typeface="Times New Roman" charset="0"/>
              </a:rPr>
              <a:t>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gam</a:t>
            </a:r>
            <a:r>
              <a:rPr lang="es-ES_tradnl" sz="850" dirty="0" smtClean="0">
                <a:solidFill>
                  <a:srgbClr val="000000"/>
                </a:solidFill>
                <a:cs typeface="Arial" charset="0"/>
                <a:sym typeface="Times New Roman" charset="0"/>
              </a:rPr>
              <a:t>m</a:t>
            </a:r>
            <a:r>
              <a:rPr lang="en-US" sz="850" dirty="0" smtClean="0">
                <a:solidFill>
                  <a:srgbClr val="000000"/>
                </a:solidFill>
                <a:cs typeface="Arial" charset="0"/>
                <a:sym typeface="Times New Roman" charset="0"/>
              </a:rPr>
              <a:t>a </a:t>
            </a:r>
            <a:r>
              <a:rPr lang="en-US" sz="850" dirty="0" err="1" smtClean="0">
                <a:solidFill>
                  <a:srgbClr val="000000"/>
                </a:solidFill>
                <a:cs typeface="Arial" charset="0"/>
                <a:sym typeface="Times New Roman" charset="0"/>
              </a:rPr>
              <a:t>sobre</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pel</a:t>
            </a:r>
            <a:r>
              <a:rPr lang="en-US" sz="850" dirty="0" err="1" smtClean="0">
                <a:solidFill>
                  <a:srgbClr val="000000"/>
                </a:solidFill>
                <a:latin typeface="Times New Roman" charset="0"/>
                <a:cs typeface="Arial" charset="0"/>
                <a:sym typeface="Times New Roman" charset="0"/>
              </a:rPr>
              <a:t>í</a:t>
            </a:r>
            <a:r>
              <a:rPr lang="en-US" sz="850" dirty="0" err="1" smtClean="0">
                <a:solidFill>
                  <a:srgbClr val="000000"/>
                </a:solidFill>
                <a:cs typeface="Arial" charset="0"/>
                <a:sym typeface="Times New Roman" charset="0"/>
              </a:rPr>
              <a:t>cula</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lo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provoca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el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presente</a:t>
            </a:r>
            <a:r>
              <a:rPr lang="en-US" sz="850" dirty="0" smtClean="0">
                <a:solidFill>
                  <a:srgbClr val="000000"/>
                </a:solidFill>
                <a:cs typeface="Arial" charset="0"/>
                <a:sym typeface="Times New Roman" charset="0"/>
              </a:rPr>
              <a:t> en </a:t>
            </a:r>
            <a:r>
              <a:rPr lang="en-US" sz="850" dirty="0" err="1" smtClean="0">
                <a:solidFill>
                  <a:srgbClr val="000000"/>
                </a:solidFill>
                <a:latin typeface="Times New Roman" charset="0"/>
                <a:cs typeface="Arial" charset="0"/>
                <a:sym typeface="Times New Roman" charset="0"/>
              </a:rPr>
              <a:t>é</a:t>
            </a:r>
            <a:r>
              <a:rPr lang="en-US" sz="850" dirty="0" err="1" smtClean="0">
                <a:solidFill>
                  <a:srgbClr val="000000"/>
                </a:solidFill>
                <a:cs typeface="Arial" charset="0"/>
                <a:sym typeface="Times New Roman" charset="0"/>
              </a:rPr>
              <a:t>sta</a:t>
            </a:r>
            <a:r>
              <a:rPr lang="en-US" sz="850" dirty="0" smtClean="0">
                <a:solidFill>
                  <a:srgbClr val="000000"/>
                </a:solidFill>
                <a:cs typeface="Arial" charset="0"/>
                <a:sym typeface="Times New Roman" charset="0"/>
              </a:rPr>
              <a:t> </a:t>
            </a:r>
            <a:r>
              <a:rPr lang="en-US" sz="850" dirty="0" err="1" smtClean="0">
                <a:solidFill>
                  <a:srgbClr val="000000"/>
                </a:solidFill>
                <a:latin typeface="Times New Roman" charset="0"/>
                <a:cs typeface="Arial" charset="0"/>
                <a:sym typeface="Times New Roman" charset="0"/>
              </a:rPr>
              <a:t>ú</a:t>
            </a:r>
            <a:r>
              <a:rPr lang="en-US" sz="850" dirty="0" err="1" smtClean="0">
                <a:solidFill>
                  <a:srgbClr val="000000"/>
                </a:solidFill>
                <a:cs typeface="Arial" charset="0"/>
                <a:sym typeface="Times New Roman" charset="0"/>
              </a:rPr>
              <a:t>ltima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emita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rayos</a:t>
            </a:r>
            <a:r>
              <a:rPr lang="en-US" sz="850" dirty="0" smtClean="0">
                <a:solidFill>
                  <a:srgbClr val="000000"/>
                </a:solidFill>
                <a:cs typeface="Arial" charset="0"/>
                <a:sym typeface="Times New Roman" charset="0"/>
              </a:rPr>
              <a:t> X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pueden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captar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mediante</a:t>
            </a:r>
            <a:r>
              <a:rPr lang="en-US" sz="850" dirty="0" smtClean="0">
                <a:solidFill>
                  <a:srgbClr val="000000"/>
                </a:solidFill>
                <a:cs typeface="Arial" charset="0"/>
                <a:sym typeface="Times New Roman" charset="0"/>
              </a:rPr>
              <a:t> un sensor </a:t>
            </a:r>
            <a:r>
              <a:rPr lang="en-US" sz="850" dirty="0" err="1" smtClean="0">
                <a:solidFill>
                  <a:srgbClr val="000000"/>
                </a:solidFill>
                <a:cs typeface="Arial" charset="0"/>
                <a:sym typeface="Times New Roman" charset="0"/>
              </a:rPr>
              <a:t>incluido</a:t>
            </a:r>
            <a:r>
              <a:rPr lang="en-US" sz="850" dirty="0" smtClean="0">
                <a:solidFill>
                  <a:srgbClr val="000000"/>
                </a:solidFill>
                <a:cs typeface="Arial" charset="0"/>
                <a:sym typeface="Times New Roman" charset="0"/>
              </a:rPr>
              <a:t> en el </a:t>
            </a:r>
            <a:r>
              <a:rPr lang="en-US" sz="850" dirty="0" err="1" smtClean="0">
                <a:solidFill>
                  <a:srgbClr val="000000"/>
                </a:solidFill>
                <a:cs typeface="Arial" charset="0"/>
                <a:sym typeface="Times New Roman" charset="0"/>
              </a:rPr>
              <a:t>instrumento</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cantidad</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presente</a:t>
            </a:r>
            <a:r>
              <a:rPr lang="en-US" sz="850" dirty="0" smtClean="0">
                <a:solidFill>
                  <a:srgbClr val="000000"/>
                </a:solidFill>
                <a:cs typeface="Arial" charset="0"/>
                <a:sym typeface="Times New Roman" charset="0"/>
              </a:rPr>
              <a:t> en la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a:t>
            </a:r>
            <a:r>
              <a:rPr lang="es-ES_tradnl" sz="850" dirty="0" smtClean="0">
                <a:solidFill>
                  <a:srgbClr val="000000"/>
                </a:solidFill>
                <a:cs typeface="Arial" charset="0"/>
                <a:sym typeface="Times New Roman" charset="0"/>
              </a:rPr>
              <a:t>est</a:t>
            </a:r>
            <a:r>
              <a:rPr lang="es-ES_tradnl" sz="850" dirty="0" smtClean="0">
                <a:solidFill>
                  <a:srgbClr val="000000"/>
                </a:solidFill>
                <a:latin typeface="Times New Roman" charset="0"/>
                <a:cs typeface="Arial" charset="0"/>
                <a:sym typeface="Times New Roman" charset="0"/>
              </a:rPr>
              <a:t>á</a:t>
            </a:r>
            <a:r>
              <a:rPr lang="es-ES_tradnl"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relaciona</a:t>
            </a:r>
            <a:r>
              <a:rPr lang="es-ES_tradnl" sz="850" dirty="0" smtClean="0">
                <a:solidFill>
                  <a:srgbClr val="000000"/>
                </a:solidFill>
                <a:cs typeface="Arial" charset="0"/>
                <a:sym typeface="Times New Roman" charset="0"/>
              </a:rPr>
              <a:t>da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directamente</a:t>
            </a:r>
            <a:r>
              <a:rPr lang="en-US" sz="850" dirty="0" smtClean="0">
                <a:solidFill>
                  <a:srgbClr val="000000"/>
                </a:solidFill>
                <a:cs typeface="Arial" charset="0"/>
                <a:sym typeface="Times New Roman" charset="0"/>
              </a:rPr>
              <a:t> con los </a:t>
            </a:r>
            <a:r>
              <a:rPr lang="en-US" sz="850" dirty="0" err="1" smtClean="0">
                <a:solidFill>
                  <a:srgbClr val="000000"/>
                </a:solidFill>
                <a:cs typeface="Arial" charset="0"/>
                <a:sym typeface="Times New Roman" charset="0"/>
              </a:rPr>
              <a:t>rayos</a:t>
            </a:r>
            <a:r>
              <a:rPr lang="en-US" sz="850" dirty="0" smtClean="0">
                <a:solidFill>
                  <a:srgbClr val="000000"/>
                </a:solidFill>
                <a:cs typeface="Arial" charset="0"/>
                <a:sym typeface="Times New Roman" charset="0"/>
              </a:rPr>
              <a:t> X </a:t>
            </a:r>
            <a:r>
              <a:rPr lang="en-US" sz="850" dirty="0" err="1" smtClean="0">
                <a:solidFill>
                  <a:srgbClr val="000000"/>
                </a:solidFill>
                <a:cs typeface="Arial" charset="0"/>
                <a:sym typeface="Times New Roman" charset="0"/>
              </a:rPr>
              <a:t>captados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por</a:t>
            </a:r>
            <a:r>
              <a:rPr lang="en-US" sz="850" dirty="0" smtClean="0">
                <a:solidFill>
                  <a:srgbClr val="000000"/>
                </a:solidFill>
                <a:cs typeface="Arial" charset="0"/>
                <a:sym typeface="Times New Roman" charset="0"/>
              </a:rPr>
              <a:t> el sensor. Un </a:t>
            </a:r>
            <a:r>
              <a:rPr lang="en-US" sz="850" dirty="0" err="1" smtClean="0">
                <a:solidFill>
                  <a:srgbClr val="000000"/>
                </a:solidFill>
                <a:cs typeface="Arial" charset="0"/>
                <a:sym typeface="Times New Roman" charset="0"/>
              </a:rPr>
              <a:t>programa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computacional</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incorporado</a:t>
            </a:r>
            <a:r>
              <a:rPr lang="en-US" sz="850" dirty="0" smtClean="0">
                <a:solidFill>
                  <a:srgbClr val="000000"/>
                </a:solidFill>
                <a:cs typeface="Arial" charset="0"/>
                <a:sym typeface="Times New Roman" charset="0"/>
              </a:rPr>
              <a:t> en el </a:t>
            </a:r>
            <a:r>
              <a:rPr lang="en-US" sz="850" dirty="0" err="1" smtClean="0">
                <a:solidFill>
                  <a:srgbClr val="000000"/>
                </a:solidFill>
                <a:cs typeface="Arial" charset="0"/>
                <a:sym typeface="Times New Roman" charset="0"/>
              </a:rPr>
              <a:t>instrumento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calcula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cu</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nto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hay en la </a:t>
            </a:r>
            <a:r>
              <a:rPr lang="en-US" sz="850" dirty="0" err="1" smtClean="0">
                <a:solidFill>
                  <a:srgbClr val="000000"/>
                </a:solidFill>
                <a:cs typeface="Arial" charset="0"/>
                <a:sym typeface="Times New Roman" charset="0"/>
              </a:rPr>
              <a:t>pel</a:t>
            </a:r>
            <a:r>
              <a:rPr lang="en-US" sz="850" dirty="0" err="1" smtClean="0">
                <a:solidFill>
                  <a:srgbClr val="000000"/>
                </a:solidFill>
                <a:latin typeface="Times New Roman" charset="0"/>
                <a:cs typeface="Arial" charset="0"/>
                <a:sym typeface="Times New Roman" charset="0"/>
              </a:rPr>
              <a:t>í</a:t>
            </a:r>
            <a:r>
              <a:rPr lang="en-US" sz="850" dirty="0" err="1" smtClean="0">
                <a:solidFill>
                  <a:srgbClr val="000000"/>
                </a:solidFill>
                <a:cs typeface="Arial" charset="0"/>
                <a:sym typeface="Times New Roman" charset="0"/>
              </a:rPr>
              <a:t>cula</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Este </a:t>
            </a:r>
            <a:r>
              <a:rPr lang="en-US" sz="850" dirty="0" err="1" smtClean="0">
                <a:solidFill>
                  <a:srgbClr val="000000"/>
                </a:solidFill>
                <a:cs typeface="Arial" charset="0"/>
                <a:sym typeface="Times New Roman" charset="0"/>
              </a:rPr>
              <a:t>m</a:t>
            </a:r>
            <a:r>
              <a:rPr lang="en-US" sz="850" dirty="0" err="1" smtClean="0">
                <a:solidFill>
                  <a:srgbClr val="000000"/>
                </a:solidFill>
                <a:latin typeface="Times New Roman" charset="0"/>
                <a:cs typeface="Arial" charset="0"/>
                <a:sym typeface="Times New Roman" charset="0"/>
              </a:rPr>
              <a:t>é</a:t>
            </a:r>
            <a:r>
              <a:rPr lang="en-US" sz="850" dirty="0" err="1" smtClean="0">
                <a:solidFill>
                  <a:srgbClr val="000000"/>
                </a:solidFill>
                <a:cs typeface="Arial" charset="0"/>
                <a:sym typeface="Times New Roman" charset="0"/>
              </a:rPr>
              <a:t>todo</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pruebas</a:t>
            </a:r>
            <a:r>
              <a:rPr lang="en-US" sz="850" dirty="0" smtClean="0">
                <a:solidFill>
                  <a:srgbClr val="000000"/>
                </a:solidFill>
                <a:cs typeface="Arial" charset="0"/>
                <a:sym typeface="Times New Roman" charset="0"/>
              </a:rPr>
              <a:t> no </a:t>
            </a:r>
            <a:r>
              <a:rPr lang="en-US" sz="850" dirty="0" err="1" smtClean="0">
                <a:solidFill>
                  <a:srgbClr val="000000"/>
                </a:solidFill>
                <a:cs typeface="Arial" charset="0"/>
                <a:sym typeface="Times New Roman" charset="0"/>
              </a:rPr>
              <a:t>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invasivo</a:t>
            </a:r>
            <a:r>
              <a:rPr lang="en-US" sz="850" dirty="0" smtClean="0">
                <a:solidFill>
                  <a:srgbClr val="000000"/>
                </a:solidFill>
                <a:cs typeface="Arial" charset="0"/>
                <a:sym typeface="Times New Roman" charset="0"/>
              </a:rPr>
              <a:t> y </a:t>
            </a:r>
            <a:r>
              <a:rPr lang="en-US" sz="850" dirty="0" err="1" smtClean="0">
                <a:solidFill>
                  <a:srgbClr val="000000"/>
                </a:solidFill>
                <a:cs typeface="Arial" charset="0"/>
                <a:sym typeface="Times New Roman" charset="0"/>
              </a:rPr>
              <a:t>es</a:t>
            </a:r>
            <a:r>
              <a:rPr lang="en-US" sz="850" dirty="0" smtClean="0">
                <a:solidFill>
                  <a:srgbClr val="000000"/>
                </a:solidFill>
                <a:cs typeface="Arial" charset="0"/>
                <a:sym typeface="Times New Roman" charset="0"/>
              </a:rPr>
              <a:t> el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s</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usa</a:t>
            </a:r>
            <a:r>
              <a:rPr lang="en-US" sz="850" dirty="0" smtClean="0">
                <a:solidFill>
                  <a:srgbClr val="000000"/>
                </a:solidFill>
                <a:cs typeface="Arial" charset="0"/>
                <a:sym typeface="Times New Roman" charset="0"/>
              </a:rPr>
              <a:t>.</a:t>
            </a:r>
          </a:p>
          <a:p>
            <a:pPr>
              <a:lnSpc>
                <a:spcPct val="90000"/>
              </a:lnSpc>
              <a:spcBef>
                <a:spcPct val="10000"/>
              </a:spcBef>
              <a:defRPr/>
            </a:pPr>
            <a:r>
              <a:rPr lang="en-US" sz="850" b="1" u="sng" dirty="0" err="1" smtClean="0">
                <a:solidFill>
                  <a:srgbClr val="000000"/>
                </a:solidFill>
                <a:cs typeface="Arial" charset="0"/>
                <a:sym typeface="Times New Roman" charset="0"/>
              </a:rPr>
              <a:t>Reco</a:t>
            </a:r>
            <a:r>
              <a:rPr lang="es-ES_tradnl" sz="850" b="1" u="sng" dirty="0" err="1" smtClean="0">
                <a:solidFill>
                  <a:srgbClr val="000000"/>
                </a:solidFill>
                <a:cs typeface="Arial" charset="0"/>
                <a:sym typeface="Times New Roman" charset="0"/>
              </a:rPr>
              <a:t>gida</a:t>
            </a:r>
            <a:r>
              <a:rPr lang="en-US" sz="850" b="1" u="sng" dirty="0" smtClean="0">
                <a:solidFill>
                  <a:srgbClr val="000000"/>
                </a:solidFill>
                <a:cs typeface="Arial" charset="0"/>
                <a:sym typeface="Times New Roman" charset="0"/>
              </a:rPr>
              <a:t> de </a:t>
            </a:r>
            <a:r>
              <a:rPr lang="en-US" sz="850" b="1" u="sng" dirty="0" err="1" smtClean="0">
                <a:solidFill>
                  <a:srgbClr val="000000"/>
                </a:solidFill>
                <a:cs typeface="Arial" charset="0"/>
                <a:sym typeface="Times New Roman" charset="0"/>
              </a:rPr>
              <a:t>c</a:t>
            </a:r>
            <a:r>
              <a:rPr lang="en-US" sz="850" b="1" u="sng" dirty="0" err="1" smtClean="0">
                <a:solidFill>
                  <a:srgbClr val="000000"/>
                </a:solidFill>
                <a:latin typeface="Times New Roman" charset="0"/>
                <a:cs typeface="Arial" charset="0"/>
                <a:sym typeface="Times New Roman" charset="0"/>
              </a:rPr>
              <a:t>á</a:t>
            </a:r>
            <a:r>
              <a:rPr lang="en-US" sz="850" b="1" u="sng" dirty="0" err="1" smtClean="0">
                <a:solidFill>
                  <a:srgbClr val="000000"/>
                </a:solidFill>
                <a:cs typeface="Arial" charset="0"/>
                <a:sym typeface="Times New Roman" charset="0"/>
              </a:rPr>
              <a:t>scaras</a:t>
            </a:r>
            <a:r>
              <a:rPr lang="en-US" sz="850" b="1" u="sng" dirty="0" smtClean="0">
                <a:solidFill>
                  <a:srgbClr val="000000"/>
                </a:solidFill>
                <a:cs typeface="Arial" charset="0"/>
                <a:sym typeface="Times New Roman" charset="0"/>
              </a:rPr>
              <a:t> de </a:t>
            </a:r>
            <a:r>
              <a:rPr lang="en-US" sz="850" b="1" u="sng" dirty="0" err="1" smtClean="0">
                <a:solidFill>
                  <a:srgbClr val="000000"/>
                </a:solidFill>
                <a:cs typeface="Arial" charset="0"/>
                <a:sym typeface="Times New Roman" charset="0"/>
              </a:rPr>
              <a:t>pintura</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para</a:t>
            </a:r>
            <a:r>
              <a:rPr lang="en-US" sz="850" b="1" u="sng" dirty="0" smtClean="0">
                <a:solidFill>
                  <a:srgbClr val="000000"/>
                </a:solidFill>
                <a:cs typeface="Arial" charset="0"/>
                <a:sym typeface="Times New Roman" charset="0"/>
              </a:rPr>
              <a:t> </a:t>
            </a:r>
            <a:r>
              <a:rPr lang="en-US" sz="850" b="1" u="sng" dirty="0" err="1" smtClean="0">
                <a:solidFill>
                  <a:srgbClr val="000000"/>
                </a:solidFill>
                <a:cs typeface="Arial" charset="0"/>
                <a:sym typeface="Times New Roman" charset="0"/>
              </a:rPr>
              <a:t>an</a:t>
            </a:r>
            <a:r>
              <a:rPr lang="en-US" sz="850" b="1" u="sng" dirty="0" err="1" smtClean="0">
                <a:solidFill>
                  <a:srgbClr val="000000"/>
                </a:solidFill>
                <a:latin typeface="Times New Roman" charset="0"/>
                <a:cs typeface="Arial" charset="0"/>
                <a:sym typeface="Times New Roman" charset="0"/>
              </a:rPr>
              <a:t>á</a:t>
            </a:r>
            <a:r>
              <a:rPr lang="en-US" sz="850" b="1" u="sng" dirty="0" err="1" smtClean="0">
                <a:solidFill>
                  <a:srgbClr val="000000"/>
                </a:solidFill>
                <a:cs typeface="Arial" charset="0"/>
                <a:sym typeface="Times New Roman" charset="0"/>
              </a:rPr>
              <a:t>lisis</a:t>
            </a:r>
            <a:r>
              <a:rPr lang="en-US" sz="850" b="1" u="sng" dirty="0" smtClean="0">
                <a:solidFill>
                  <a:srgbClr val="000000"/>
                </a:solidFill>
                <a:cs typeface="Arial" charset="0"/>
                <a:sym typeface="Times New Roman" charset="0"/>
              </a:rPr>
              <a:t> de </a:t>
            </a:r>
            <a:r>
              <a:rPr lang="en-US" sz="850" b="1" u="sng" dirty="0" err="1" smtClean="0">
                <a:solidFill>
                  <a:srgbClr val="000000"/>
                </a:solidFill>
                <a:cs typeface="Arial" charset="0"/>
                <a:sym typeface="Times New Roman" charset="0"/>
              </a:rPr>
              <a:t>laboratorio</a:t>
            </a:r>
            <a:r>
              <a:rPr lang="en-US" sz="850" b="1" dirty="0" smtClean="0">
                <a:solidFill>
                  <a:srgbClr val="000000"/>
                </a:solidFill>
                <a:cs typeface="Arial" charset="0"/>
                <a:sym typeface="Times New Roman" charset="0"/>
              </a:rPr>
              <a:t>:</a:t>
            </a:r>
            <a:r>
              <a:rPr lang="en-US" sz="850" dirty="0" smtClean="0">
                <a:solidFill>
                  <a:srgbClr val="000000"/>
                </a:solidFill>
                <a:cs typeface="Arial" charset="0"/>
                <a:sym typeface="Times New Roman" charset="0"/>
              </a:rPr>
              <a:t> Las </a:t>
            </a:r>
            <a:r>
              <a:rPr lang="es-US" sz="850" dirty="0" smtClean="0">
                <a:solidFill>
                  <a:srgbClr val="000000"/>
                </a:solidFill>
                <a:cs typeface="Arial" charset="0"/>
                <a:sym typeface="Times New Roman" charset="0"/>
              </a:rPr>
              <a:t>pruebas mediante c</a:t>
            </a:r>
            <a:r>
              <a:rPr lang="es-US" sz="850" dirty="0" smtClean="0">
                <a:solidFill>
                  <a:srgbClr val="000000"/>
                </a:solidFill>
                <a:latin typeface="Times New Roman" charset="0"/>
                <a:cs typeface="Arial" charset="0"/>
                <a:sym typeface="Times New Roman" charset="0"/>
              </a:rPr>
              <a:t>á</a:t>
            </a:r>
            <a:r>
              <a:rPr lang="es-US" sz="850" dirty="0" smtClean="0">
                <a:solidFill>
                  <a:srgbClr val="000000"/>
                </a:solidFill>
                <a:cs typeface="Arial" charset="0"/>
                <a:sym typeface="Times New Roman" charset="0"/>
              </a:rPr>
              <a:t>scaras de pintura requieren un muestreo invasivo. Se quitan todas las capas de pintura de la superficie que se </a:t>
            </a:r>
            <a:r>
              <a:rPr lang="en-US" sz="850" dirty="0" err="1" smtClean="0">
                <a:solidFill>
                  <a:srgbClr val="000000"/>
                </a:solidFill>
                <a:cs typeface="Arial" charset="0"/>
                <a:sym typeface="Times New Roman" charset="0"/>
              </a:rPr>
              <a:t>est</a:t>
            </a:r>
            <a:r>
              <a:rPr lang="en-US" sz="850" dirty="0" err="1" smtClean="0">
                <a:solidFill>
                  <a:srgbClr val="000000"/>
                </a:solidFill>
                <a:latin typeface="Times New Roman" charset="0"/>
                <a:cs typeface="Arial" charset="0"/>
                <a:sym typeface="Times New Roman" charset="0"/>
              </a:rPr>
              <a:t>á</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probando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Esta</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muestra</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env</a:t>
            </a:r>
            <a:r>
              <a:rPr lang="en-US" sz="850" dirty="0" err="1" smtClean="0">
                <a:solidFill>
                  <a:srgbClr val="000000"/>
                </a:solidFill>
                <a:latin typeface="Times New Roman" charset="0"/>
                <a:cs typeface="Arial" charset="0"/>
                <a:sym typeface="Times New Roman" charset="0"/>
              </a:rPr>
              <a:t>í</a:t>
            </a:r>
            <a:r>
              <a:rPr lang="en-US" sz="850" dirty="0" err="1" smtClean="0">
                <a:solidFill>
                  <a:srgbClr val="000000"/>
                </a:solidFill>
                <a:cs typeface="Arial" charset="0"/>
                <a:sym typeface="Times New Roman" charset="0"/>
              </a:rPr>
              <a:t>a</a:t>
            </a:r>
            <a:r>
              <a:rPr lang="en-US" sz="850" dirty="0" smtClean="0">
                <a:solidFill>
                  <a:srgbClr val="000000"/>
                </a:solidFill>
                <a:cs typeface="Arial" charset="0"/>
                <a:sym typeface="Times New Roman" charset="0"/>
              </a:rPr>
              <a:t> a un </a:t>
            </a:r>
            <a:r>
              <a:rPr lang="en-US" sz="850" dirty="0" err="1" smtClean="0">
                <a:solidFill>
                  <a:srgbClr val="000000"/>
                </a:solidFill>
                <a:cs typeface="Arial" charset="0"/>
                <a:sym typeface="Times New Roman" charset="0"/>
              </a:rPr>
              <a:t>laboratorio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reconocido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por</a:t>
            </a:r>
            <a:r>
              <a:rPr lang="en-US" sz="850" dirty="0" smtClean="0">
                <a:solidFill>
                  <a:srgbClr val="000000"/>
                </a:solidFill>
                <a:cs typeface="Arial" charset="0"/>
                <a:sym typeface="Times New Roman" charset="0"/>
              </a:rPr>
              <a:t> la EPA, </a:t>
            </a:r>
            <a:r>
              <a:rPr lang="en-US" sz="850" dirty="0" err="1" smtClean="0">
                <a:solidFill>
                  <a:srgbClr val="000000"/>
                </a:solidFill>
                <a:cs typeface="Arial" charset="0"/>
                <a:sym typeface="Times New Roman" charset="0"/>
              </a:rPr>
              <a:t>donde</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analiza</a:t>
            </a:r>
            <a:r>
              <a:rPr lang="en-US" sz="850" dirty="0" smtClean="0">
                <a:solidFill>
                  <a:srgbClr val="000000"/>
                </a:solidFill>
                <a:cs typeface="Arial" charset="0"/>
                <a:sym typeface="Times New Roman" charset="0"/>
              </a:rPr>
              <a:t> a fin de </a:t>
            </a:r>
            <a:r>
              <a:rPr lang="en-US" sz="850" dirty="0" err="1" smtClean="0">
                <a:solidFill>
                  <a:srgbClr val="000000"/>
                </a:solidFill>
                <a:cs typeface="Arial" charset="0"/>
                <a:sym typeface="Times New Roman" charset="0"/>
              </a:rPr>
              <a:t>determinar</a:t>
            </a:r>
            <a:r>
              <a:rPr lang="en-US" sz="850" dirty="0" smtClean="0">
                <a:solidFill>
                  <a:srgbClr val="000000"/>
                </a:solidFill>
                <a:cs typeface="Arial" charset="0"/>
                <a:sym typeface="Times New Roman" charset="0"/>
              </a:rPr>
              <a:t> la </a:t>
            </a:r>
            <a:r>
              <a:rPr lang="en-US" sz="850" dirty="0" err="1" smtClean="0">
                <a:solidFill>
                  <a:srgbClr val="000000"/>
                </a:solidFill>
                <a:cs typeface="Arial" charset="0"/>
                <a:sym typeface="Times New Roman" charset="0"/>
              </a:rPr>
              <a:t>cantidad</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presente</a:t>
            </a:r>
            <a:r>
              <a:rPr lang="en-US" sz="850" dirty="0" smtClean="0">
                <a:solidFill>
                  <a:srgbClr val="000000"/>
                </a:solidFill>
                <a:cs typeface="Arial" charset="0"/>
                <a:sym typeface="Times New Roman" charset="0"/>
              </a:rPr>
              <a:t>. Los </a:t>
            </a:r>
            <a:r>
              <a:rPr lang="en-US" sz="850" dirty="0" err="1" smtClean="0">
                <a:solidFill>
                  <a:srgbClr val="000000"/>
                </a:solidFill>
                <a:cs typeface="Arial" charset="0"/>
                <a:sym typeface="Times New Roman" charset="0"/>
              </a:rPr>
              <a:t>renovadores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certificados</a:t>
            </a:r>
            <a:r>
              <a:rPr lang="en-US" sz="850" dirty="0" smtClean="0">
                <a:solidFill>
                  <a:srgbClr val="000000"/>
                </a:solidFill>
                <a:cs typeface="Arial" charset="0"/>
                <a:sym typeface="Times New Roman" charset="0"/>
              </a:rPr>
              <a:t>, los </a:t>
            </a:r>
            <a:r>
              <a:rPr lang="en-US" sz="850" dirty="0" err="1" smtClean="0">
                <a:solidFill>
                  <a:srgbClr val="000000"/>
                </a:solidFill>
                <a:cs typeface="Arial" charset="0"/>
                <a:sym typeface="Times New Roman" charset="0"/>
              </a:rPr>
              <a:t>inspectores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o </a:t>
            </a:r>
            <a:r>
              <a:rPr lang="en-US" sz="850" dirty="0" err="1" smtClean="0">
                <a:solidFill>
                  <a:srgbClr val="000000"/>
                </a:solidFill>
                <a:cs typeface="Arial" charset="0"/>
                <a:sym typeface="Times New Roman" charset="0"/>
              </a:rPr>
              <a:t>evaluadores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riesgo</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plomo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certificados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pueden</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reco</a:t>
            </a:r>
            <a:r>
              <a:rPr lang="es-ES_tradnl" sz="850" dirty="0" err="1" smtClean="0">
                <a:solidFill>
                  <a:srgbClr val="000000"/>
                </a:solidFill>
                <a:cs typeface="Arial" charset="0"/>
                <a:sym typeface="Times New Roman" charset="0"/>
              </a:rPr>
              <a:t>ger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c</a:t>
            </a:r>
            <a:r>
              <a:rPr lang="en-US" sz="850" dirty="0" err="1" smtClean="0">
                <a:solidFill>
                  <a:srgbClr val="000000"/>
                </a:solidFill>
                <a:latin typeface="Times New Roman" charset="0"/>
                <a:cs typeface="Arial" charset="0"/>
                <a:sym typeface="Times New Roman" charset="0"/>
              </a:rPr>
              <a:t>á</a:t>
            </a:r>
            <a:r>
              <a:rPr lang="en-US" sz="850" dirty="0" err="1" smtClean="0">
                <a:solidFill>
                  <a:srgbClr val="000000"/>
                </a:solidFill>
                <a:cs typeface="Arial" charset="0"/>
                <a:sym typeface="Times New Roman" charset="0"/>
              </a:rPr>
              <a:t>scaras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pintura</a:t>
            </a:r>
            <a:r>
              <a:rPr lang="en-US" sz="850" dirty="0" smtClean="0">
                <a:solidFill>
                  <a:srgbClr val="000000"/>
                </a:solidFill>
                <a:cs typeface="Arial" charset="0"/>
                <a:sym typeface="Times New Roman" charset="0"/>
              </a:rPr>
              <a:t>. Los </a:t>
            </a:r>
            <a:r>
              <a:rPr lang="en-US" sz="850" dirty="0" err="1" smtClean="0">
                <a:solidFill>
                  <a:srgbClr val="000000"/>
                </a:solidFill>
                <a:cs typeface="Arial" charset="0"/>
                <a:sym typeface="Times New Roman" charset="0"/>
              </a:rPr>
              <a:t>cobros</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laboratorio</a:t>
            </a:r>
            <a:r>
              <a:rPr lang="en-US" sz="850" dirty="0" smtClean="0">
                <a:solidFill>
                  <a:srgbClr val="000000"/>
                </a:solidFill>
                <a:cs typeface="Arial" charset="0"/>
                <a:sym typeface="Times New Roman" charset="0"/>
              </a:rPr>
              <a:t> se </a:t>
            </a:r>
            <a:r>
              <a:rPr lang="en-US" sz="850" dirty="0" err="1" smtClean="0">
                <a:solidFill>
                  <a:srgbClr val="000000"/>
                </a:solidFill>
                <a:cs typeface="Arial" charset="0"/>
                <a:sym typeface="Times New Roman" charset="0"/>
              </a:rPr>
              <a:t>realizan</a:t>
            </a:r>
            <a:r>
              <a:rPr lang="en-US" sz="850" dirty="0" smtClean="0">
                <a:solidFill>
                  <a:srgbClr val="000000"/>
                </a:solidFill>
                <a:cs typeface="Arial" charset="0"/>
                <a:sym typeface="Times New Roman" charset="0"/>
              </a:rPr>
              <a:t> a </a:t>
            </a:r>
            <a:r>
              <a:rPr lang="en-US" sz="850" dirty="0" err="1" smtClean="0">
                <a:solidFill>
                  <a:srgbClr val="000000"/>
                </a:solidFill>
                <a:cs typeface="Arial" charset="0"/>
                <a:sym typeface="Times New Roman" charset="0"/>
              </a:rPr>
              <a:t>partir</a:t>
            </a:r>
            <a:r>
              <a:rPr lang="en-US" sz="850" dirty="0" smtClean="0">
                <a:solidFill>
                  <a:srgbClr val="000000"/>
                </a:solidFill>
                <a:cs typeface="Arial" charset="0"/>
                <a:sym typeface="Times New Roman" charset="0"/>
              </a:rPr>
              <a:t> del </a:t>
            </a:r>
            <a:r>
              <a:rPr lang="en-US" sz="850" dirty="0" err="1" smtClean="0">
                <a:solidFill>
                  <a:srgbClr val="000000"/>
                </a:solidFill>
                <a:cs typeface="Arial" charset="0"/>
                <a:sym typeface="Times New Roman" charset="0"/>
              </a:rPr>
              <a:t>tiempo</a:t>
            </a:r>
            <a:r>
              <a:rPr lang="en-US" sz="850" dirty="0" smtClean="0">
                <a:solidFill>
                  <a:srgbClr val="000000"/>
                </a:solidFill>
                <a:cs typeface="Arial" charset="0"/>
                <a:sym typeface="Times New Roman" charset="0"/>
              </a:rPr>
              <a:t> de </a:t>
            </a:r>
            <a:r>
              <a:rPr lang="en-US" sz="850" dirty="0" err="1" smtClean="0">
                <a:solidFill>
                  <a:srgbClr val="000000"/>
                </a:solidFill>
                <a:cs typeface="Arial" charset="0"/>
                <a:sym typeface="Times New Roman" charset="0"/>
              </a:rPr>
              <a:t>respuesta</a:t>
            </a:r>
            <a:r>
              <a:rPr lang="en-US" sz="850" dirty="0" smtClean="0">
                <a:solidFill>
                  <a:srgbClr val="000000"/>
                </a:solidFill>
                <a:cs typeface="Arial" charset="0"/>
                <a:sym typeface="Times New Roman" charset="0"/>
              </a:rPr>
              <a:t>, y </a:t>
            </a:r>
            <a:r>
              <a:rPr lang="en-US" sz="850" dirty="0" err="1" smtClean="0">
                <a:solidFill>
                  <a:srgbClr val="000000"/>
                </a:solidFill>
                <a:cs typeface="Arial" charset="0"/>
                <a:sym typeface="Times New Roman" charset="0"/>
              </a:rPr>
              <a:t>por</a:t>
            </a:r>
            <a:r>
              <a:rPr lang="en-US" sz="850" dirty="0" smtClean="0">
                <a:solidFill>
                  <a:srgbClr val="000000"/>
                </a:solidFill>
                <a:cs typeface="Arial" charset="0"/>
                <a:sym typeface="Times New Roman" charset="0"/>
              </a:rPr>
              <a:t> lo general los </a:t>
            </a:r>
            <a:r>
              <a:rPr lang="en-US" sz="850" dirty="0" err="1" smtClean="0">
                <a:solidFill>
                  <a:srgbClr val="000000"/>
                </a:solidFill>
                <a:cs typeface="Arial" charset="0"/>
                <a:sym typeface="Times New Roman" charset="0"/>
              </a:rPr>
              <a:t>resultados</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tardan</a:t>
            </a:r>
            <a:r>
              <a:rPr lang="en-US" sz="850" dirty="0" smtClean="0">
                <a:solidFill>
                  <a:srgbClr val="000000"/>
                </a:solidFill>
                <a:cs typeface="Arial" charset="0"/>
                <a:sym typeface="Times New Roman" charset="0"/>
              </a:rPr>
              <a:t> entre </a:t>
            </a:r>
            <a:r>
              <a:rPr lang="en-US" sz="850" dirty="0" err="1" smtClean="0">
                <a:solidFill>
                  <a:srgbClr val="000000"/>
                </a:solidFill>
                <a:cs typeface="Arial" charset="0"/>
                <a:sym typeface="Times New Roman" charset="0"/>
              </a:rPr>
              <a:t>uno</a:t>
            </a:r>
            <a:r>
              <a:rPr lang="en-US" sz="850" dirty="0" smtClean="0">
                <a:solidFill>
                  <a:srgbClr val="000000"/>
                </a:solidFill>
                <a:cs typeface="Arial" charset="0"/>
                <a:sym typeface="Times New Roman" charset="0"/>
              </a:rPr>
              <a:t> y dos </a:t>
            </a:r>
            <a:r>
              <a:rPr lang="en-US" sz="850" dirty="0" err="1" smtClean="0">
                <a:solidFill>
                  <a:srgbClr val="000000"/>
                </a:solidFill>
                <a:cs typeface="Arial" charset="0"/>
                <a:sym typeface="Times New Roman" charset="0"/>
              </a:rPr>
              <a:t>d</a:t>
            </a:r>
            <a:r>
              <a:rPr lang="en-US" sz="850" dirty="0" err="1" smtClean="0">
                <a:solidFill>
                  <a:srgbClr val="000000"/>
                </a:solidFill>
                <a:latin typeface="Times New Roman" charset="0"/>
                <a:cs typeface="Arial" charset="0"/>
                <a:sym typeface="Times New Roman" charset="0"/>
              </a:rPr>
              <a:t>í</a:t>
            </a:r>
            <a:r>
              <a:rPr lang="en-US" sz="850" dirty="0" err="1" smtClean="0">
                <a:solidFill>
                  <a:srgbClr val="000000"/>
                </a:solidFill>
                <a:cs typeface="Arial" charset="0"/>
                <a:sym typeface="Times New Roman" charset="0"/>
              </a:rPr>
              <a:t>as</a:t>
            </a:r>
            <a:r>
              <a:rPr lang="en-US" sz="850" dirty="0" smtClean="0">
                <a:solidFill>
                  <a:srgbClr val="000000"/>
                </a:solidFill>
                <a:cs typeface="Arial" charset="0"/>
                <a:sym typeface="Times New Roman" charset="0"/>
              </a:rPr>
              <a:t>. El </a:t>
            </a:r>
            <a:r>
              <a:rPr lang="en-US" sz="850" dirty="0" err="1" smtClean="0">
                <a:solidFill>
                  <a:srgbClr val="000000"/>
                </a:solidFill>
                <a:cs typeface="Arial" charset="0"/>
                <a:sym typeface="Times New Roman" charset="0"/>
              </a:rPr>
              <a:t>muestreo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invasivo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hace</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que</a:t>
            </a:r>
            <a:r>
              <a:rPr lang="en-US" sz="850" dirty="0" smtClean="0">
                <a:solidFill>
                  <a:srgbClr val="000000"/>
                </a:solidFill>
                <a:cs typeface="Arial" charset="0"/>
                <a:sym typeface="Times New Roman" charset="0"/>
              </a:rPr>
              <a:t> sea </a:t>
            </a:r>
            <a:r>
              <a:rPr lang="en-US" sz="850" dirty="0" err="1" smtClean="0">
                <a:solidFill>
                  <a:srgbClr val="000000"/>
                </a:solidFill>
                <a:cs typeface="Arial" charset="0"/>
                <a:sym typeface="Times New Roman" charset="0"/>
              </a:rPr>
              <a:t>necesario</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reparar</a:t>
            </a:r>
            <a:r>
              <a:rPr lang="en-US" sz="850" dirty="0" smtClean="0">
                <a:solidFill>
                  <a:srgbClr val="000000"/>
                </a:solidFill>
                <a:cs typeface="Arial" charset="0"/>
                <a:sym typeface="Times New Roman" charset="0"/>
              </a:rPr>
              <a:t> </a:t>
            </a:r>
            <a:r>
              <a:rPr lang="en-US" sz="850" dirty="0" err="1" smtClean="0">
                <a:solidFill>
                  <a:srgbClr val="000000"/>
                </a:solidFill>
                <a:cs typeface="Arial" charset="0"/>
                <a:sym typeface="Times New Roman" charset="0"/>
              </a:rPr>
              <a:t>las</a:t>
            </a:r>
            <a:r>
              <a:rPr lang="en-US" sz="850" dirty="0" smtClean="0">
                <a:solidFill>
                  <a:srgbClr val="000000"/>
                </a:solidFill>
                <a:cs typeface="Arial" charset="0"/>
                <a:sym typeface="Times New Roman" charset="0"/>
              </a:rPr>
              <a:t> superficies </a:t>
            </a:r>
            <a:r>
              <a:rPr lang="en-US" sz="850" dirty="0" err="1" smtClean="0">
                <a:solidFill>
                  <a:srgbClr val="000000"/>
                </a:solidFill>
                <a:cs typeface="Arial" charset="0"/>
                <a:sym typeface="Times New Roman" charset="0"/>
              </a:rPr>
              <a:t>sometidas</a:t>
            </a:r>
            <a:r>
              <a:rPr lang="en-US" sz="850" dirty="0" smtClean="0">
                <a:solidFill>
                  <a:srgbClr val="000000"/>
                </a:solidFill>
                <a:cs typeface="Arial" charset="0"/>
                <a:sym typeface="Times New Roman" charset="0"/>
              </a:rPr>
              <a:t> a </a:t>
            </a:r>
            <a:r>
              <a:rPr lang="en-US" sz="850" dirty="0" err="1" smtClean="0">
                <a:solidFill>
                  <a:srgbClr val="000000"/>
                </a:solidFill>
                <a:cs typeface="Arial" charset="0"/>
                <a:sym typeface="Times New Roman" charset="0"/>
              </a:rPr>
              <a:t>prueba</a:t>
            </a:r>
            <a:r>
              <a:rPr lang="en-US" sz="850" dirty="0" smtClean="0">
                <a:solidFill>
                  <a:srgbClr val="000000"/>
                </a:solidFill>
                <a:cs typeface="Arial" charset="0"/>
                <a:sym typeface="Times New Roman" charset="0"/>
              </a:rPr>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18435" name="Rectangle 7"/>
          <p:cNvSpPr>
            <a:spLocks noGrp="1" noChangeArrowheads="1"/>
          </p:cNvSpPr>
          <p:nvPr>
            <p:ph type="sldNum" sz="quarter" idx="5"/>
          </p:nvPr>
        </p:nvSpPr>
        <p:spPr>
          <a:noFill/>
        </p:spPr>
        <p:txBody>
          <a:bodyPr/>
          <a:lstStyle/>
          <a:p>
            <a:r>
              <a:rPr lang="en-US" smtClean="0"/>
              <a:t>3-</a:t>
            </a:r>
            <a:fld id="{BE63C06F-8382-442E-86B5-A55144FC1827}" type="slidenum">
              <a:rPr lang="en-US" smtClean="0"/>
              <a:pPr/>
              <a:t>5</a:t>
            </a:fld>
            <a:endParaRPr lang="en-US" smtClean="0"/>
          </a:p>
        </p:txBody>
      </p:sp>
      <p:sp>
        <p:nvSpPr>
          <p:cNvPr id="18436" name="Rectangle 8"/>
          <p:cNvSpPr>
            <a:spLocks noGrp="1" noChangeArrowheads="1"/>
          </p:cNvSpPr>
          <p:nvPr>
            <p:ph type="dt" sz="quarter" idx="1"/>
          </p:nvPr>
        </p:nvSpPr>
        <p:spPr>
          <a:noFill/>
        </p:spPr>
        <p:txBody>
          <a:bodyPr/>
          <a:lstStyle/>
          <a:p>
            <a:r>
              <a:rPr lang="en-US" smtClean="0"/>
              <a:t>Octubre de 2011</a:t>
            </a:r>
          </a:p>
        </p:txBody>
      </p:sp>
      <p:sp>
        <p:nvSpPr>
          <p:cNvPr id="18437" name="Rectangle 2"/>
          <p:cNvSpPr>
            <a:spLocks noGrp="1" noRot="1" noChangeAspect="1" noChangeArrowheads="1" noTextEdit="1"/>
          </p:cNvSpPr>
          <p:nvPr>
            <p:ph type="sldImg"/>
          </p:nvPr>
        </p:nvSpPr>
        <p:spPr>
          <a:xfrm>
            <a:off x="1219200" y="685800"/>
            <a:ext cx="4800600" cy="3600450"/>
          </a:xfrm>
          <a:ln/>
        </p:spPr>
      </p:sp>
      <p:sp>
        <p:nvSpPr>
          <p:cNvPr id="18438" name="Rectangle 7"/>
          <p:cNvSpPr>
            <a:spLocks noGrp="1" noChangeArrowheads="1"/>
          </p:cNvSpPr>
          <p:nvPr>
            <p:ph type="body" idx="1"/>
          </p:nvPr>
        </p:nvSpPr>
        <p:spPr>
          <a:xfrm>
            <a:off x="685800" y="4419600"/>
            <a:ext cx="6072188" cy="4724400"/>
          </a:xfrm>
          <a:noFill/>
          <a:ln/>
        </p:spPr>
        <p:txBody>
          <a:bodyPr/>
          <a:lstStyle/>
          <a:p>
            <a:pPr>
              <a:spcBef>
                <a:spcPct val="10000"/>
              </a:spcBef>
              <a:tabLst>
                <a:tab pos="342900" algn="l"/>
              </a:tabLst>
            </a:pPr>
            <a:r>
              <a:rPr lang="en-US" sz="900" b="1" smtClean="0">
                <a:solidFill>
                  <a:srgbClr val="000000"/>
                </a:solidFill>
                <a:cs typeface="Times New Roman" pitchFamily="18" charset="0"/>
                <a:sym typeface="Times New Roman" pitchFamily="18" charset="0"/>
              </a:rPr>
              <a:t>Si se usan kits de pruebas, debe ser uno que est</a:t>
            </a:r>
            <a:r>
              <a:rPr lang="en-US" sz="900" b="1" smtClean="0">
                <a:solidFill>
                  <a:srgbClr val="000000"/>
                </a:solidFill>
                <a:latin typeface="Times New Roman" pitchFamily="18" charset="0"/>
                <a:cs typeface="Times New Roman" pitchFamily="18" charset="0"/>
                <a:sym typeface="Times New Roman" pitchFamily="18" charset="0"/>
              </a:rPr>
              <a:t>é</a:t>
            </a:r>
            <a:r>
              <a:rPr lang="en-US" sz="900" b="1" smtClean="0">
                <a:solidFill>
                  <a:srgbClr val="000000"/>
                </a:solidFill>
                <a:cs typeface="Times New Roman" pitchFamily="18" charset="0"/>
                <a:sym typeface="Times New Roman" pitchFamily="18" charset="0"/>
              </a:rPr>
              <a:t> reconocido por la EPA.</a:t>
            </a:r>
          </a:p>
          <a:p>
            <a:pPr marL="285750" lvl="1" indent="-171450">
              <a:spcBef>
                <a:spcPct val="10000"/>
              </a:spcBef>
              <a:tabLst>
                <a:tab pos="342900" algn="l"/>
              </a:tabLst>
            </a:pPr>
            <a:r>
              <a:rPr lang="en-US" sz="900" smtClean="0">
                <a:solidFill>
                  <a:srgbClr val="000000"/>
                </a:solidFill>
                <a:cs typeface="Arial" charset="0"/>
                <a:sym typeface="Times New Roman" pitchFamily="18" charset="0"/>
              </a:rPr>
              <a:t>Actualmente, la EPA sólo exige el uso de equipos de prueba que determinen que no hay pintura </a:t>
            </a:r>
            <a:r>
              <a:rPr lang="es-ES_tradnl" sz="900" smtClean="0">
                <a:solidFill>
                  <a:srgbClr val="000000"/>
                </a:solidFill>
                <a:cs typeface="Arial" charset="0"/>
                <a:sym typeface="Times New Roman" pitchFamily="18" charset="0"/>
              </a:rPr>
              <a:t>con </a:t>
            </a:r>
            <a:r>
              <a:rPr lang="en-US" sz="900" smtClean="0">
                <a:solidFill>
                  <a:srgbClr val="000000"/>
                </a:solidFill>
                <a:cs typeface="Arial" charset="0"/>
                <a:sym typeface="Times New Roman" pitchFamily="18" charset="0"/>
              </a:rPr>
              <a:t>base de plomo presente en las superficies </a:t>
            </a:r>
            <a:r>
              <a:rPr lang="es-ES_tradnl" sz="900" smtClean="0">
                <a:solidFill>
                  <a:srgbClr val="000000"/>
                </a:solidFill>
                <a:cs typeface="Arial" charset="0"/>
                <a:sym typeface="Times New Roman" pitchFamily="18" charset="0"/>
              </a:rPr>
              <a:t>probadas</a:t>
            </a:r>
            <a:r>
              <a:rPr lang="en-US" sz="900" smtClean="0">
                <a:solidFill>
                  <a:srgbClr val="000000"/>
                </a:solidFill>
                <a:cs typeface="Arial" charset="0"/>
                <a:sym typeface="Times New Roman" pitchFamily="18" charset="0"/>
              </a:rPr>
              <a:t>. </a:t>
            </a:r>
            <a:r>
              <a:rPr lang="es-ES_tradnl" sz="900" smtClean="0">
                <a:solidFill>
                  <a:srgbClr val="000000"/>
                </a:solidFill>
                <a:cs typeface="Arial" charset="0"/>
                <a:sym typeface="Times New Roman" pitchFamily="18" charset="0"/>
              </a:rPr>
              <a:t>Consulte </a:t>
            </a:r>
            <a:r>
              <a:rPr lang="en-US" sz="900" smtClean="0">
                <a:solidFill>
                  <a:srgbClr val="000000"/>
                </a:solidFill>
                <a:cs typeface="Arial" charset="0"/>
                <a:sym typeface="Times New Roman" pitchFamily="18" charset="0"/>
              </a:rPr>
              <a:t>las instrucciones del kit de prueba</a:t>
            </a:r>
            <a:r>
              <a:rPr lang="es-ES_tradnl" sz="900" smtClean="0">
                <a:solidFill>
                  <a:srgbClr val="000000"/>
                </a:solidFill>
                <a:cs typeface="Arial" charset="0"/>
                <a:sym typeface="Times New Roman" pitchFamily="18" charset="0"/>
              </a:rPr>
              <a:t>s</a:t>
            </a:r>
            <a:r>
              <a:rPr lang="en-US" sz="900" smtClean="0">
                <a:solidFill>
                  <a:srgbClr val="000000"/>
                </a:solidFill>
                <a:cs typeface="Arial" charset="0"/>
                <a:sym typeface="Times New Roman" pitchFamily="18" charset="0"/>
              </a:rPr>
              <a:t> para determinar si no hay presencia de plomo. Si se determina la </a:t>
            </a:r>
            <a:r>
              <a:rPr lang="es-ES_tradnl" sz="900" smtClean="0">
                <a:solidFill>
                  <a:srgbClr val="000000"/>
                </a:solidFill>
                <a:cs typeface="Arial" charset="0"/>
                <a:sym typeface="Times New Roman" pitchFamily="18" charset="0"/>
              </a:rPr>
              <a:t>presencia</a:t>
            </a:r>
            <a:r>
              <a:rPr lang="en-US" sz="900" smtClean="0">
                <a:solidFill>
                  <a:srgbClr val="000000"/>
                </a:solidFill>
                <a:cs typeface="Arial" charset="0"/>
                <a:sym typeface="Times New Roman" pitchFamily="18" charset="0"/>
              </a:rPr>
              <a:t> de plomo mediante el kit de prueba</a:t>
            </a:r>
            <a:r>
              <a:rPr lang="es-ES_tradnl" sz="900" smtClean="0">
                <a:solidFill>
                  <a:srgbClr val="000000"/>
                </a:solidFill>
                <a:cs typeface="Arial" charset="0"/>
                <a:sym typeface="Times New Roman" pitchFamily="18" charset="0"/>
              </a:rPr>
              <a:t>s</a:t>
            </a:r>
            <a:r>
              <a:rPr lang="en-US" sz="900" smtClean="0">
                <a:solidFill>
                  <a:srgbClr val="000000"/>
                </a:solidFill>
                <a:cs typeface="Arial" charset="0"/>
                <a:sym typeface="Times New Roman" pitchFamily="18" charset="0"/>
              </a:rPr>
              <a:t>, se debe suponer que la superficie está revestida con pintura a base de plomo.</a:t>
            </a:r>
          </a:p>
          <a:p>
            <a:pPr marL="285750" lvl="1" indent="-171450">
              <a:spcBef>
                <a:spcPct val="10000"/>
              </a:spcBef>
              <a:tabLst>
                <a:tab pos="342900" algn="l"/>
              </a:tabLst>
            </a:pPr>
            <a:r>
              <a:rPr lang="en-US" sz="900" smtClean="0">
                <a:solidFill>
                  <a:srgbClr val="000000"/>
                </a:solidFill>
                <a:cs typeface="Arial" charset="0"/>
                <a:sym typeface="Times New Roman" pitchFamily="18" charset="0"/>
              </a:rPr>
              <a:t>Un resultado negativo en la prueba significa que no se necesitan prácticas laborales seguras con el plomo.</a:t>
            </a:r>
          </a:p>
          <a:p>
            <a:pPr marL="285750" lvl="1" indent="-171450">
              <a:spcBef>
                <a:spcPct val="10000"/>
              </a:spcBef>
              <a:tabLst>
                <a:tab pos="342900" algn="l"/>
              </a:tabLst>
            </a:pPr>
            <a:r>
              <a:rPr lang="en-US" sz="900" smtClean="0">
                <a:solidFill>
                  <a:srgbClr val="000000"/>
                </a:solidFill>
                <a:cs typeface="Arial" charset="0"/>
                <a:sym typeface="Times New Roman" pitchFamily="18" charset="0"/>
              </a:rPr>
              <a:t>Como alternativa, un renovador certificado puede recoger una muestra de cáscaras de pintura, o el muestreo lo puede llevar a cabo un inspector de plomo certificado o un evaluador de riesgo</a:t>
            </a:r>
            <a:r>
              <a:rPr lang="es-ES_tradnl" sz="900" smtClean="0">
                <a:solidFill>
                  <a:srgbClr val="000000"/>
                </a:solidFill>
                <a:cs typeface="Arial" charset="0"/>
                <a:sym typeface="Times New Roman" pitchFamily="18" charset="0"/>
              </a:rPr>
              <a:t>s</a:t>
            </a:r>
            <a:r>
              <a:rPr lang="en-US" sz="900" smtClean="0">
                <a:solidFill>
                  <a:srgbClr val="000000"/>
                </a:solidFill>
                <a:cs typeface="Arial" charset="0"/>
                <a:sym typeface="Times New Roman" pitchFamily="18" charset="0"/>
              </a:rPr>
              <a:t>, para comprobar que no haya </a:t>
            </a:r>
            <a:r>
              <a:rPr lang="es-ES_tradnl" sz="900" smtClean="0">
                <a:solidFill>
                  <a:srgbClr val="000000"/>
                </a:solidFill>
                <a:cs typeface="Arial" charset="0"/>
                <a:sym typeface="Times New Roman" pitchFamily="18" charset="0"/>
              </a:rPr>
              <a:t>presente </a:t>
            </a:r>
            <a:r>
              <a:rPr lang="en-US" sz="900" smtClean="0">
                <a:solidFill>
                  <a:srgbClr val="000000"/>
                </a:solidFill>
                <a:cs typeface="Arial" charset="0"/>
                <a:sym typeface="Times New Roman" pitchFamily="18" charset="0"/>
              </a:rPr>
              <a:t>pintura a base de plomo. </a:t>
            </a:r>
          </a:p>
          <a:p>
            <a:pPr marL="285750" lvl="1" indent="-171450">
              <a:spcBef>
                <a:spcPct val="10000"/>
              </a:spcBef>
              <a:tabLst>
                <a:tab pos="342900" algn="l"/>
              </a:tabLst>
            </a:pPr>
            <a:r>
              <a:rPr lang="en-US" sz="900" smtClean="0">
                <a:solidFill>
                  <a:srgbClr val="000000"/>
                </a:solidFill>
                <a:cs typeface="Arial" charset="0"/>
                <a:sym typeface="Times New Roman" pitchFamily="18" charset="0"/>
              </a:rPr>
              <a:t>Si se utilizan los kits de prueba</a:t>
            </a:r>
            <a:r>
              <a:rPr lang="es-ES_tradnl" sz="900" smtClean="0">
                <a:solidFill>
                  <a:srgbClr val="000000"/>
                </a:solidFill>
                <a:cs typeface="Arial" charset="0"/>
                <a:sym typeface="Times New Roman" pitchFamily="18" charset="0"/>
              </a:rPr>
              <a:t>s</a:t>
            </a:r>
            <a:r>
              <a:rPr lang="en-US" sz="900" smtClean="0">
                <a:solidFill>
                  <a:srgbClr val="000000"/>
                </a:solidFill>
                <a:cs typeface="Arial" charset="0"/>
                <a:sym typeface="Times New Roman" pitchFamily="18" charset="0"/>
              </a:rPr>
              <a:t>, los renovadores certificados deben usar un </a:t>
            </a:r>
            <a:r>
              <a:rPr lang="es-ES_tradnl" sz="900" smtClean="0">
                <a:solidFill>
                  <a:srgbClr val="000000"/>
                </a:solidFill>
                <a:cs typeface="Arial" charset="0"/>
                <a:sym typeface="Times New Roman" pitchFamily="18" charset="0"/>
              </a:rPr>
              <a:t>kit </a:t>
            </a:r>
            <a:r>
              <a:rPr lang="en-US" sz="900" smtClean="0">
                <a:solidFill>
                  <a:srgbClr val="000000"/>
                </a:solidFill>
                <a:cs typeface="Arial" charset="0"/>
                <a:sym typeface="Times New Roman" pitchFamily="18" charset="0"/>
              </a:rPr>
              <a:t>de pruebas reconoci</a:t>
            </a:r>
            <a:r>
              <a:rPr lang="es-ES_tradnl" sz="900" smtClean="0">
                <a:solidFill>
                  <a:srgbClr val="000000"/>
                </a:solidFill>
                <a:cs typeface="Arial" charset="0"/>
                <a:sym typeface="Times New Roman" pitchFamily="18" charset="0"/>
              </a:rPr>
              <a:t>do por </a:t>
            </a:r>
            <a:r>
              <a:rPr lang="en-US" sz="900" smtClean="0">
                <a:solidFill>
                  <a:srgbClr val="000000"/>
                </a:solidFill>
                <a:cs typeface="Arial" charset="0"/>
                <a:sym typeface="Times New Roman" pitchFamily="18" charset="0"/>
              </a:rPr>
              <a:t>la EPA para </a:t>
            </a:r>
            <a:r>
              <a:rPr lang="es-ES_tradnl" sz="900" smtClean="0">
                <a:solidFill>
                  <a:srgbClr val="000000"/>
                </a:solidFill>
                <a:cs typeface="Arial" charset="0"/>
                <a:sym typeface="Times New Roman" pitchFamily="18" charset="0"/>
              </a:rPr>
              <a:t>probar </a:t>
            </a:r>
            <a:r>
              <a:rPr lang="en-US" sz="900" smtClean="0">
                <a:solidFill>
                  <a:srgbClr val="000000"/>
                </a:solidFill>
                <a:cs typeface="Arial" charset="0"/>
                <a:sym typeface="Times New Roman" pitchFamily="18" charset="0"/>
              </a:rPr>
              <a:t>las superficies afectadas. Los </a:t>
            </a:r>
            <a:r>
              <a:rPr lang="es-ES_tradnl" sz="900" smtClean="0">
                <a:solidFill>
                  <a:srgbClr val="000000"/>
                </a:solidFill>
                <a:cs typeface="Arial" charset="0"/>
                <a:sym typeface="Times New Roman" pitchFamily="18" charset="0"/>
              </a:rPr>
              <a:t>kits </a:t>
            </a:r>
            <a:r>
              <a:rPr lang="en-US" sz="900" smtClean="0">
                <a:solidFill>
                  <a:srgbClr val="000000"/>
                </a:solidFill>
                <a:cs typeface="Arial" charset="0"/>
                <a:sym typeface="Times New Roman" pitchFamily="18" charset="0"/>
              </a:rPr>
              <a:t>de pruebas reconoci</a:t>
            </a:r>
            <a:r>
              <a:rPr lang="es-ES_tradnl" sz="900" smtClean="0">
                <a:solidFill>
                  <a:srgbClr val="000000"/>
                </a:solidFill>
                <a:cs typeface="Arial" charset="0"/>
                <a:sym typeface="Times New Roman" pitchFamily="18" charset="0"/>
              </a:rPr>
              <a:t>dos por </a:t>
            </a:r>
            <a:r>
              <a:rPr lang="en-US" sz="900" smtClean="0">
                <a:solidFill>
                  <a:srgbClr val="000000"/>
                </a:solidFill>
                <a:cs typeface="Arial" charset="0"/>
                <a:sym typeface="Times New Roman" pitchFamily="18" charset="0"/>
              </a:rPr>
              <a:t>la EPA están en una lista en el sitio web de EPA www.epa.gov.</a:t>
            </a:r>
          </a:p>
          <a:p>
            <a:pPr>
              <a:spcBef>
                <a:spcPct val="10000"/>
              </a:spcBef>
              <a:tabLst>
                <a:tab pos="342900" algn="l"/>
              </a:tabLst>
            </a:pPr>
            <a:r>
              <a:rPr lang="en-US" sz="900" b="1" smtClean="0">
                <a:solidFill>
                  <a:srgbClr val="000000"/>
                </a:solidFill>
                <a:latin typeface="Times New Roman" pitchFamily="18" charset="0"/>
                <a:cs typeface="Times New Roman" pitchFamily="18" charset="0"/>
                <a:sym typeface="Times New Roman" pitchFamily="18" charset="0"/>
              </a:rPr>
              <a:t>¿</a:t>
            </a:r>
            <a:r>
              <a:rPr lang="en-US" sz="900" b="1" smtClean="0">
                <a:solidFill>
                  <a:srgbClr val="000000"/>
                </a:solidFill>
                <a:cs typeface="Times New Roman" pitchFamily="18" charset="0"/>
                <a:sym typeface="Times New Roman" pitchFamily="18" charset="0"/>
              </a:rPr>
              <a:t>Qu</a:t>
            </a:r>
            <a:r>
              <a:rPr lang="en-US" sz="900" b="1" smtClean="0">
                <a:solidFill>
                  <a:srgbClr val="000000"/>
                </a:solidFill>
                <a:latin typeface="Times New Roman" pitchFamily="18" charset="0"/>
                <a:cs typeface="Times New Roman" pitchFamily="18" charset="0"/>
                <a:sym typeface="Times New Roman" pitchFamily="18" charset="0"/>
              </a:rPr>
              <a:t>é</a:t>
            </a:r>
            <a:r>
              <a:rPr lang="en-US" sz="900" b="1" smtClean="0">
                <a:solidFill>
                  <a:srgbClr val="000000"/>
                </a:solidFill>
                <a:cs typeface="Times New Roman" pitchFamily="18" charset="0"/>
                <a:sym typeface="Times New Roman" pitchFamily="18" charset="0"/>
              </a:rPr>
              <a:t> se debe someter a prueba?</a:t>
            </a:r>
          </a:p>
          <a:p>
            <a:pPr marL="285750" lvl="1" indent="-171450">
              <a:spcBef>
                <a:spcPct val="10000"/>
              </a:spcBef>
              <a:tabLst>
                <a:tab pos="342900" algn="l"/>
              </a:tabLst>
            </a:pPr>
            <a:r>
              <a:rPr lang="en-US" sz="900" smtClean="0">
                <a:solidFill>
                  <a:srgbClr val="000000"/>
                </a:solidFill>
                <a:cs typeface="Arial" charset="0"/>
                <a:sym typeface="Times New Roman" pitchFamily="18" charset="0"/>
              </a:rPr>
              <a:t>Se debe someter a prueba cada componente de la construcci</a:t>
            </a:r>
            <a:r>
              <a:rPr lang="en-US" sz="900" smtClean="0">
                <a:solidFill>
                  <a:srgbClr val="000000"/>
                </a:solidFill>
                <a:latin typeface="Times New Roman" pitchFamily="18" charset="0"/>
                <a:cs typeface="Arial" charset="0"/>
                <a:sym typeface="Times New Roman" pitchFamily="18" charset="0"/>
              </a:rPr>
              <a:t>ó</a:t>
            </a:r>
            <a:r>
              <a:rPr lang="en-US" sz="900" smtClean="0">
                <a:solidFill>
                  <a:srgbClr val="000000"/>
                </a:solidFill>
                <a:cs typeface="Arial" charset="0"/>
                <a:sym typeface="Times New Roman" pitchFamily="18" charset="0"/>
              </a:rPr>
              <a:t>n que se va a renovar o que se alterar</a:t>
            </a:r>
            <a:r>
              <a:rPr lang="en-US" sz="900" smtClean="0">
                <a:solidFill>
                  <a:srgbClr val="000000"/>
                </a:solidFill>
                <a:latin typeface="Times New Roman" pitchFamily="18" charset="0"/>
                <a:cs typeface="Arial" charset="0"/>
                <a:sym typeface="Times New Roman" pitchFamily="18" charset="0"/>
              </a:rPr>
              <a:t>á</a:t>
            </a:r>
            <a:r>
              <a:rPr lang="en-US" sz="900" smtClean="0">
                <a:solidFill>
                  <a:srgbClr val="000000"/>
                </a:solidFill>
                <a:cs typeface="Arial" charset="0"/>
                <a:sym typeface="Times New Roman" pitchFamily="18" charset="0"/>
              </a:rPr>
              <a:t> debido a la renovaci</a:t>
            </a:r>
            <a:r>
              <a:rPr lang="en-US" sz="900" smtClean="0">
                <a:solidFill>
                  <a:srgbClr val="000000"/>
                </a:solidFill>
                <a:latin typeface="Times New Roman" pitchFamily="18" charset="0"/>
                <a:cs typeface="Arial" charset="0"/>
                <a:sym typeface="Times New Roman" pitchFamily="18" charset="0"/>
              </a:rPr>
              <a:t>ó</a:t>
            </a:r>
            <a:r>
              <a:rPr lang="en-US" sz="900" smtClean="0">
                <a:solidFill>
                  <a:srgbClr val="000000"/>
                </a:solidFill>
                <a:cs typeface="Arial" charset="0"/>
                <a:sym typeface="Times New Roman" pitchFamily="18" charset="0"/>
              </a:rPr>
              <a:t>n, salvo que el componente sea parte de un sistema m</a:t>
            </a:r>
            <a:r>
              <a:rPr lang="en-US" sz="900" smtClean="0">
                <a:solidFill>
                  <a:srgbClr val="000000"/>
                </a:solidFill>
                <a:latin typeface="Times New Roman" pitchFamily="18" charset="0"/>
                <a:cs typeface="Arial" charset="0"/>
                <a:sym typeface="Times New Roman" pitchFamily="18" charset="0"/>
              </a:rPr>
              <a:t>á</a:t>
            </a:r>
            <a:r>
              <a:rPr lang="en-US" sz="900" smtClean="0">
                <a:solidFill>
                  <a:srgbClr val="000000"/>
                </a:solidFill>
                <a:cs typeface="Arial" charset="0"/>
                <a:sym typeface="Times New Roman" pitchFamily="18" charset="0"/>
              </a:rPr>
              <a:t>s grande y que represente el sistema en su conjunto. En este caso, un solo componente puede representar el sistema m</a:t>
            </a:r>
            <a:r>
              <a:rPr lang="en-US" sz="900" smtClean="0">
                <a:solidFill>
                  <a:srgbClr val="000000"/>
                </a:solidFill>
                <a:latin typeface="Times New Roman" pitchFamily="18" charset="0"/>
                <a:cs typeface="Arial" charset="0"/>
                <a:sym typeface="Times New Roman" pitchFamily="18" charset="0"/>
              </a:rPr>
              <a:t>á</a:t>
            </a:r>
            <a:r>
              <a:rPr lang="en-US" sz="900" smtClean="0">
                <a:solidFill>
                  <a:srgbClr val="000000"/>
                </a:solidFill>
                <a:cs typeface="Arial" charset="0"/>
                <a:sym typeface="Times New Roman" pitchFamily="18" charset="0"/>
              </a:rPr>
              <a:t>s grande. Por ejemplo, una huella puede representar todo el sistema de escaleras, en el caso de que el historial de pintura de estos sea similar. Si los historiales de pintura son similares y las huellas sometidas a prueba muestran resultados negativos con relaci</a:t>
            </a:r>
            <a:r>
              <a:rPr lang="en-US" sz="900" smtClean="0">
                <a:solidFill>
                  <a:srgbClr val="000000"/>
                </a:solidFill>
                <a:latin typeface="Times New Roman" pitchFamily="18" charset="0"/>
                <a:cs typeface="Arial" charset="0"/>
                <a:sym typeface="Times New Roman" pitchFamily="18" charset="0"/>
              </a:rPr>
              <a:t>ó</a:t>
            </a:r>
            <a:r>
              <a:rPr lang="en-US" sz="900" smtClean="0">
                <a:solidFill>
                  <a:srgbClr val="000000"/>
                </a:solidFill>
                <a:cs typeface="Arial" charset="0"/>
                <a:sym typeface="Times New Roman" pitchFamily="18" charset="0"/>
              </a:rPr>
              <a:t>n a la pintura a base de plomo, entonces no se aplica la regla RRP al sistema de escaleras.</a:t>
            </a:r>
          </a:p>
          <a:p>
            <a:pPr>
              <a:spcBef>
                <a:spcPct val="10000"/>
              </a:spcBef>
              <a:tabLst>
                <a:tab pos="342900" algn="l"/>
              </a:tabLst>
            </a:pPr>
            <a:r>
              <a:rPr lang="en-US" sz="900" b="1" smtClean="0">
                <a:solidFill>
                  <a:srgbClr val="000000"/>
                </a:solidFill>
                <a:latin typeface="Times New Roman" pitchFamily="18" charset="0"/>
                <a:cs typeface="Times New Roman" pitchFamily="18" charset="0"/>
                <a:sym typeface="Times New Roman" pitchFamily="18" charset="0"/>
              </a:rPr>
              <a:t>¿</a:t>
            </a:r>
            <a:r>
              <a:rPr lang="en-US" sz="900" b="1" smtClean="0">
                <a:solidFill>
                  <a:srgbClr val="000000"/>
                </a:solidFill>
                <a:cs typeface="Times New Roman" pitchFamily="18" charset="0"/>
                <a:sym typeface="Times New Roman" pitchFamily="18" charset="0"/>
              </a:rPr>
              <a:t>Qu</a:t>
            </a:r>
            <a:r>
              <a:rPr lang="en-US" sz="900" b="1" smtClean="0">
                <a:solidFill>
                  <a:srgbClr val="000000"/>
                </a:solidFill>
                <a:latin typeface="Times New Roman" pitchFamily="18" charset="0"/>
                <a:cs typeface="Times New Roman" pitchFamily="18" charset="0"/>
                <a:sym typeface="Times New Roman" pitchFamily="18" charset="0"/>
              </a:rPr>
              <a:t>é</a:t>
            </a:r>
            <a:r>
              <a:rPr lang="en-US" sz="900" b="1" smtClean="0">
                <a:solidFill>
                  <a:srgbClr val="000000"/>
                </a:solidFill>
                <a:cs typeface="Times New Roman" pitchFamily="18" charset="0"/>
                <a:sym typeface="Times New Roman" pitchFamily="18" charset="0"/>
              </a:rPr>
              <a:t>  sustratos se deben someter a prueba?</a:t>
            </a:r>
          </a:p>
          <a:p>
            <a:pPr marL="285750" lvl="1" indent="-171450">
              <a:spcBef>
                <a:spcPct val="10000"/>
              </a:spcBef>
              <a:tabLst>
                <a:tab pos="342900" algn="l"/>
              </a:tabLst>
            </a:pPr>
            <a:r>
              <a:rPr lang="en-US" sz="900" smtClean="0"/>
              <a:t>Los kits de prueba</a:t>
            </a:r>
            <a:r>
              <a:rPr lang="es-ES_tradnl" sz="900" smtClean="0"/>
              <a:t>s</a:t>
            </a:r>
            <a:r>
              <a:rPr lang="en-US" sz="900" smtClean="0"/>
              <a:t> reconocidos sólo se deben usar para verificar si hay pintura a base de plomo en sustratos para los cuales son aprobados. Cuando se necesita realizar una prueba en sustratos no aprobados, o en una superficie revestida con otro producto que no sea pintura, será necesario que un</a:t>
            </a:r>
            <a:r>
              <a:rPr lang="es-ES" sz="900" smtClean="0"/>
              <a:t> inspector de plomo o un evaluador de riesgos debidamente certificado</a:t>
            </a:r>
            <a:r>
              <a:rPr lang="en-US" sz="900" smtClean="0"/>
              <a:t> lleve a cabo el muestreo.</a:t>
            </a:r>
            <a:endParaRPr lang="en-US" sz="900" smtClean="0">
              <a:solidFill>
                <a:srgbClr val="000000"/>
              </a:solidFill>
              <a:cs typeface="Arial" charset="0"/>
              <a:sym typeface="Times New Roman" pitchFamily="18" charset="0"/>
            </a:endParaRPr>
          </a:p>
          <a:p>
            <a:pPr>
              <a:spcBef>
                <a:spcPct val="10000"/>
              </a:spcBef>
              <a:tabLst>
                <a:tab pos="342900" algn="l"/>
              </a:tabLst>
            </a:pPr>
            <a:r>
              <a:rPr lang="en-US" sz="900" b="1" smtClean="0">
                <a:solidFill>
                  <a:srgbClr val="000000"/>
                </a:solidFill>
                <a:cs typeface="Times New Roman" pitchFamily="18" charset="0"/>
                <a:sym typeface="Times New Roman" pitchFamily="18" charset="0"/>
              </a:rPr>
              <a:t>Informes </a:t>
            </a:r>
          </a:p>
          <a:p>
            <a:pPr marL="285750" lvl="1" indent="-171450">
              <a:spcBef>
                <a:spcPct val="10000"/>
              </a:spcBef>
              <a:tabLst>
                <a:tab pos="342900" algn="l"/>
              </a:tabLst>
            </a:pPr>
            <a:r>
              <a:rPr lang="en-US" sz="900" smtClean="0">
                <a:solidFill>
                  <a:srgbClr val="000000"/>
                </a:solidFill>
                <a:cs typeface="Times New Roman" pitchFamily="18" charset="0"/>
                <a:sym typeface="Times New Roman" pitchFamily="18" charset="0"/>
              </a:rPr>
              <a:t>Cuando se usan kits de pruebas reconocidos por la EPA, los renovadores certificados deben proporcionar un informe al cliente </a:t>
            </a:r>
            <a:r>
              <a:rPr lang="es-ES_tradnl" sz="900" smtClean="0">
                <a:solidFill>
                  <a:srgbClr val="000000"/>
                </a:solidFill>
                <a:cs typeface="Times New Roman" pitchFamily="18" charset="0"/>
                <a:sym typeface="Times New Roman" pitchFamily="18" charset="0"/>
              </a:rPr>
              <a:t>en un plazo </a:t>
            </a:r>
            <a:r>
              <a:rPr lang="en-US" sz="900" smtClean="0">
                <a:solidFill>
                  <a:srgbClr val="000000"/>
                </a:solidFill>
                <a:cs typeface="Times New Roman" pitchFamily="18" charset="0"/>
                <a:sym typeface="Times New Roman" pitchFamily="18" charset="0"/>
              </a:rPr>
              <a:t>de 30 d</a:t>
            </a:r>
            <a:r>
              <a:rPr lang="en-US" sz="900" smtClean="0">
                <a:solidFill>
                  <a:srgbClr val="000000"/>
                </a:solidFill>
                <a:latin typeface="Times New Roman" pitchFamily="18" charset="0"/>
                <a:cs typeface="Times New Roman" pitchFamily="18" charset="0"/>
                <a:sym typeface="Times New Roman" pitchFamily="18" charset="0"/>
              </a:rPr>
              <a:t>í</a:t>
            </a:r>
            <a:r>
              <a:rPr lang="en-US" sz="900" smtClean="0">
                <a:solidFill>
                  <a:srgbClr val="000000"/>
                </a:solidFill>
                <a:cs typeface="Times New Roman" pitchFamily="18" charset="0"/>
                <a:sym typeface="Times New Roman" pitchFamily="18" charset="0"/>
              </a:rPr>
              <a:t>as despu</a:t>
            </a:r>
            <a:r>
              <a:rPr lang="en-US" sz="900" smtClean="0">
                <a:solidFill>
                  <a:srgbClr val="000000"/>
                </a:solidFill>
                <a:latin typeface="Times New Roman" pitchFamily="18" charset="0"/>
                <a:cs typeface="Times New Roman" pitchFamily="18" charset="0"/>
                <a:sym typeface="Times New Roman" pitchFamily="18" charset="0"/>
              </a:rPr>
              <a:t>é</a:t>
            </a:r>
            <a:r>
              <a:rPr lang="en-US" sz="900" smtClean="0">
                <a:solidFill>
                  <a:srgbClr val="000000"/>
                </a:solidFill>
                <a:cs typeface="Times New Roman" pitchFamily="18" charset="0"/>
                <a:sym typeface="Times New Roman" pitchFamily="18" charset="0"/>
              </a:rPr>
              <a:t>s de finalizar renovaci</a:t>
            </a:r>
            <a:r>
              <a:rPr lang="en-US" sz="900" smtClean="0">
                <a:solidFill>
                  <a:srgbClr val="000000"/>
                </a:solidFill>
                <a:latin typeface="Times New Roman" pitchFamily="18" charset="0"/>
                <a:cs typeface="Times New Roman" pitchFamily="18" charset="0"/>
                <a:sym typeface="Times New Roman" pitchFamily="18" charset="0"/>
              </a:rPr>
              <a:t>ó</a:t>
            </a:r>
            <a:r>
              <a:rPr lang="en-US" sz="900" smtClean="0">
                <a:solidFill>
                  <a:srgbClr val="000000"/>
                </a:solidFill>
                <a:cs typeface="Times New Roman" pitchFamily="18" charset="0"/>
                <a:sym typeface="Times New Roman" pitchFamily="18" charset="0"/>
              </a:rPr>
              <a:t>n. El informe que se entrega al propietario debe incluir la fecha de las pruebas, la identificaci</a:t>
            </a:r>
            <a:r>
              <a:rPr lang="en-US" sz="900" smtClean="0">
                <a:solidFill>
                  <a:srgbClr val="000000"/>
                </a:solidFill>
                <a:latin typeface="Times New Roman" pitchFamily="18" charset="0"/>
                <a:cs typeface="Times New Roman" pitchFamily="18" charset="0"/>
                <a:sym typeface="Times New Roman" pitchFamily="18" charset="0"/>
              </a:rPr>
              <a:t>ó</a:t>
            </a:r>
            <a:r>
              <a:rPr lang="en-US" sz="900" smtClean="0">
                <a:solidFill>
                  <a:srgbClr val="000000"/>
                </a:solidFill>
                <a:cs typeface="Times New Roman" pitchFamily="18" charset="0"/>
                <a:sym typeface="Times New Roman" pitchFamily="18" charset="0"/>
              </a:rPr>
              <a:t>n o informaci</a:t>
            </a:r>
            <a:r>
              <a:rPr lang="en-US" sz="900" smtClean="0">
                <a:solidFill>
                  <a:srgbClr val="000000"/>
                </a:solidFill>
                <a:latin typeface="Times New Roman" pitchFamily="18" charset="0"/>
                <a:cs typeface="Times New Roman" pitchFamily="18" charset="0"/>
                <a:sym typeface="Times New Roman" pitchFamily="18" charset="0"/>
              </a:rPr>
              <a:t>ó</a:t>
            </a:r>
            <a:r>
              <a:rPr lang="en-US" sz="900" smtClean="0">
                <a:solidFill>
                  <a:srgbClr val="000000"/>
                </a:solidFill>
                <a:cs typeface="Times New Roman" pitchFamily="18" charset="0"/>
                <a:sym typeface="Times New Roman" pitchFamily="18" charset="0"/>
              </a:rPr>
              <a:t>n de contacto de la empresa certificada y del renovador certificado que realizan las pruebas, el nombre del fabricante del kit de pruebas, la identificaci</a:t>
            </a:r>
            <a:r>
              <a:rPr lang="en-US" sz="900" smtClean="0">
                <a:solidFill>
                  <a:srgbClr val="000000"/>
                </a:solidFill>
                <a:latin typeface="Times New Roman" pitchFamily="18" charset="0"/>
                <a:cs typeface="Times New Roman" pitchFamily="18" charset="0"/>
                <a:sym typeface="Times New Roman" pitchFamily="18" charset="0"/>
              </a:rPr>
              <a:t>ó</a:t>
            </a:r>
            <a:r>
              <a:rPr lang="en-US" sz="900" smtClean="0">
                <a:solidFill>
                  <a:srgbClr val="000000"/>
                </a:solidFill>
                <a:cs typeface="Times New Roman" pitchFamily="18" charset="0"/>
                <a:sym typeface="Times New Roman" pitchFamily="18" charset="0"/>
              </a:rPr>
              <a:t>n del kit de pruebas, las ubicaciones de las superficies sometidas a prueba, las descripciones de </a:t>
            </a:r>
            <a:r>
              <a:rPr lang="en-US" sz="900" smtClean="0">
                <a:solidFill>
                  <a:srgbClr val="000000"/>
                </a:solidFill>
                <a:latin typeface="Times New Roman" pitchFamily="18" charset="0"/>
                <a:cs typeface="Times New Roman" pitchFamily="18" charset="0"/>
                <a:sym typeface="Times New Roman" pitchFamily="18" charset="0"/>
              </a:rPr>
              <a:t>é</a:t>
            </a:r>
            <a:r>
              <a:rPr lang="en-US" sz="900" smtClean="0">
                <a:solidFill>
                  <a:srgbClr val="000000"/>
                </a:solidFill>
                <a:cs typeface="Times New Roman" pitchFamily="18" charset="0"/>
                <a:sym typeface="Times New Roman" pitchFamily="18" charset="0"/>
              </a:rPr>
              <a:t>stas </a:t>
            </a:r>
            <a:r>
              <a:rPr lang="en-US" sz="900" smtClean="0">
                <a:solidFill>
                  <a:srgbClr val="000000"/>
                </a:solidFill>
                <a:latin typeface="Times New Roman" pitchFamily="18" charset="0"/>
                <a:cs typeface="Times New Roman" pitchFamily="18" charset="0"/>
                <a:sym typeface="Times New Roman" pitchFamily="18" charset="0"/>
              </a:rPr>
              <a:t>ú</a:t>
            </a:r>
            <a:r>
              <a:rPr lang="en-US" sz="900" smtClean="0">
                <a:solidFill>
                  <a:srgbClr val="000000"/>
                </a:solidFill>
                <a:cs typeface="Times New Roman" pitchFamily="18" charset="0"/>
                <a:sym typeface="Times New Roman" pitchFamily="18" charset="0"/>
              </a:rPr>
              <a:t>ltimas y los resultados de las pruebas.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19459" name="Rectangle 7"/>
          <p:cNvSpPr>
            <a:spLocks noGrp="1" noChangeArrowheads="1"/>
          </p:cNvSpPr>
          <p:nvPr>
            <p:ph type="sldNum" sz="quarter" idx="5"/>
          </p:nvPr>
        </p:nvSpPr>
        <p:spPr>
          <a:noFill/>
        </p:spPr>
        <p:txBody>
          <a:bodyPr/>
          <a:lstStyle/>
          <a:p>
            <a:r>
              <a:rPr lang="en-US" smtClean="0"/>
              <a:t>3-</a:t>
            </a:r>
            <a:fld id="{DD06DD2E-BA4F-4D02-BEFC-563C8D71F91D}" type="slidenum">
              <a:rPr lang="en-US" smtClean="0"/>
              <a:pPr/>
              <a:t>6</a:t>
            </a:fld>
            <a:endParaRPr lang="en-US" smtClean="0"/>
          </a:p>
        </p:txBody>
      </p:sp>
      <p:sp>
        <p:nvSpPr>
          <p:cNvPr id="19460" name="Rectangle 8"/>
          <p:cNvSpPr>
            <a:spLocks noGrp="1" noChangeArrowheads="1"/>
          </p:cNvSpPr>
          <p:nvPr>
            <p:ph type="dt" sz="quarter" idx="1"/>
          </p:nvPr>
        </p:nvSpPr>
        <p:spPr>
          <a:noFill/>
        </p:spPr>
        <p:txBody>
          <a:bodyPr/>
          <a:lstStyle/>
          <a:p>
            <a:r>
              <a:rPr lang="en-US" smtClean="0"/>
              <a:t>Octubre de 2011</a:t>
            </a:r>
          </a:p>
        </p:txBody>
      </p:sp>
      <p:sp>
        <p:nvSpPr>
          <p:cNvPr id="19461" name="Rectangle 2"/>
          <p:cNvSpPr>
            <a:spLocks noGrp="1" noRot="1" noChangeAspec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20483" name="Rectangle 7"/>
          <p:cNvSpPr>
            <a:spLocks noGrp="1" noChangeArrowheads="1"/>
          </p:cNvSpPr>
          <p:nvPr>
            <p:ph type="sldNum" sz="quarter" idx="5"/>
          </p:nvPr>
        </p:nvSpPr>
        <p:spPr>
          <a:noFill/>
        </p:spPr>
        <p:txBody>
          <a:bodyPr/>
          <a:lstStyle/>
          <a:p>
            <a:r>
              <a:rPr lang="en-US" smtClean="0"/>
              <a:t>3-</a:t>
            </a:r>
            <a:fld id="{DC31486D-2C1E-48DF-A3D0-191ABC3DFB9E}" type="slidenum">
              <a:rPr lang="en-US" smtClean="0"/>
              <a:pPr/>
              <a:t>7</a:t>
            </a:fld>
            <a:endParaRPr lang="en-US" smtClean="0"/>
          </a:p>
        </p:txBody>
      </p:sp>
      <p:sp>
        <p:nvSpPr>
          <p:cNvPr id="20484" name="Rectangle 8"/>
          <p:cNvSpPr>
            <a:spLocks noGrp="1" noChangeArrowheads="1"/>
          </p:cNvSpPr>
          <p:nvPr>
            <p:ph type="dt" sz="quarter" idx="1"/>
          </p:nvPr>
        </p:nvSpPr>
        <p:spPr>
          <a:noFill/>
        </p:spPr>
        <p:txBody>
          <a:bodyPr/>
          <a:lstStyle/>
          <a:p>
            <a:r>
              <a:rPr lang="en-US" smtClean="0"/>
              <a:t>Octubre de 2011</a:t>
            </a:r>
          </a:p>
        </p:txBody>
      </p:sp>
      <p:sp>
        <p:nvSpPr>
          <p:cNvPr id="20485" name="Rectangle 2"/>
          <p:cNvSpPr>
            <a:spLocks noGrp="1" noRot="1" noChangeAspect="1" noChangeArrowheads="1" noTextEdit="1"/>
          </p:cNvSpPr>
          <p:nvPr>
            <p:ph type="sldImg"/>
          </p:nvPr>
        </p:nvSpPr>
        <p:spPr>
          <a:xfrm>
            <a:off x="1219200" y="685800"/>
            <a:ext cx="4800600" cy="3600450"/>
          </a:xfrm>
          <a:ln/>
        </p:spPr>
      </p:sp>
      <p:sp>
        <p:nvSpPr>
          <p:cNvPr id="20486" name="Rectangle 7"/>
          <p:cNvSpPr>
            <a:spLocks noGrp="1" noChangeArrowheads="1"/>
          </p:cNvSpPr>
          <p:nvPr>
            <p:ph type="body" idx="1"/>
          </p:nvPr>
        </p:nvSpPr>
        <p:spPr>
          <a:xfrm>
            <a:off x="685800" y="4343400"/>
            <a:ext cx="6072188" cy="4724400"/>
          </a:xfrm>
          <a:noFill/>
          <a:ln/>
        </p:spPr>
        <p:txBody>
          <a:bodyPr/>
          <a:lstStyle/>
          <a:p>
            <a:pPr>
              <a:spcBef>
                <a:spcPct val="10000"/>
              </a:spcBef>
              <a:tabLst>
                <a:tab pos="342900" algn="l"/>
              </a:tabLst>
            </a:pPr>
            <a:r>
              <a:rPr lang="es-US" sz="1200" b="1" smtClean="0">
                <a:solidFill>
                  <a:srgbClr val="000000"/>
                </a:solidFill>
              </a:rPr>
              <a:t>Si se utiliza el muestreo de cáscaras de pintura, usted debe seguir procedimientos adecuados.</a:t>
            </a:r>
            <a:endParaRPr lang="es-US" sz="1200" b="1" smtClean="0">
              <a:cs typeface="Arial" charset="0"/>
            </a:endParaRPr>
          </a:p>
          <a:p>
            <a:pPr marL="342900" lvl="1" indent="-228600">
              <a:spcBef>
                <a:spcPct val="10000"/>
              </a:spcBef>
              <a:tabLst>
                <a:tab pos="342900" algn="l"/>
              </a:tabLst>
            </a:pPr>
            <a:r>
              <a:rPr lang="es-US" sz="900" smtClean="0">
                <a:cs typeface="Arial" charset="0"/>
              </a:rPr>
              <a:t>Un análisis de cáscaras de pintura que tiene como resultado una cantidad de plomo mayor o igual que </a:t>
            </a:r>
            <a:r>
              <a:rPr lang="en-US" sz="900" smtClean="0">
                <a:cs typeface="Arial" charset="0"/>
              </a:rPr>
              <a:t>1.0 mg/cm</a:t>
            </a:r>
            <a:r>
              <a:rPr lang="en-US" sz="900" baseline="30000" smtClean="0">
                <a:cs typeface="Arial" charset="0"/>
              </a:rPr>
              <a:t>2</a:t>
            </a:r>
            <a:r>
              <a:rPr lang="en-US" sz="900" smtClean="0">
                <a:cs typeface="Arial" charset="0"/>
              </a:rPr>
              <a:t> ó 0.5</a:t>
            </a:r>
            <a:r>
              <a:rPr lang="es-US" sz="900" smtClean="0">
                <a:cs typeface="Arial" charset="0"/>
              </a:rPr>
              <a:t>% por peso, indica que la superficie contiene pintura </a:t>
            </a:r>
            <a:r>
              <a:rPr lang="en-US" sz="900" smtClean="0">
                <a:cs typeface="Arial" charset="0"/>
              </a:rPr>
              <a:t>a base de plomo.</a:t>
            </a:r>
          </a:p>
          <a:p>
            <a:pPr marL="342900" lvl="1" indent="-228600">
              <a:spcBef>
                <a:spcPct val="10000"/>
              </a:spcBef>
              <a:tabLst>
                <a:tab pos="342900" algn="l"/>
              </a:tabLst>
            </a:pPr>
            <a:r>
              <a:rPr lang="es-US" sz="900" smtClean="0">
                <a:cs typeface="Arial" charset="0"/>
              </a:rPr>
              <a:t>Un análisis de cáscaras de pintura que tiene como resultado </a:t>
            </a:r>
            <a:r>
              <a:rPr lang="en-US" sz="900" smtClean="0">
                <a:cs typeface="Arial" charset="0"/>
              </a:rPr>
              <a:t>&lt;1.0 mg/cm</a:t>
            </a:r>
            <a:r>
              <a:rPr lang="en-US" sz="900" baseline="30000" smtClean="0">
                <a:cs typeface="Arial" charset="0"/>
              </a:rPr>
              <a:t>2</a:t>
            </a:r>
            <a:r>
              <a:rPr lang="en-US" sz="900" smtClean="0">
                <a:cs typeface="Arial" charset="0"/>
              </a:rPr>
              <a:t> ó 0.5% </a:t>
            </a:r>
            <a:r>
              <a:rPr lang="es-US" sz="900" smtClean="0">
                <a:cs typeface="Arial" charset="0"/>
              </a:rPr>
              <a:t>por peso, significa que no es necesario realizar prácticas de trabajo seguras.</a:t>
            </a:r>
          </a:p>
          <a:p>
            <a:pPr marL="342900" lvl="1" indent="-228600">
              <a:spcBef>
                <a:spcPct val="10000"/>
              </a:spcBef>
              <a:tabLst>
                <a:tab pos="342900" algn="l"/>
              </a:tabLst>
            </a:pPr>
            <a:r>
              <a:rPr lang="en-US" sz="900" smtClean="0">
                <a:cs typeface="Arial" charset="0"/>
              </a:rPr>
              <a:t>Los </a:t>
            </a:r>
            <a:r>
              <a:rPr lang="es-US" sz="900" smtClean="0">
                <a:cs typeface="Arial" charset="0"/>
              </a:rPr>
              <a:t>propietarios pueden optar por un muestreo o pruebas XRF que sean realizadas por </a:t>
            </a:r>
            <a:r>
              <a:rPr lang="en-US" sz="900" smtClean="0">
                <a:cs typeface="Arial" charset="0"/>
              </a:rPr>
              <a:t>un </a:t>
            </a:r>
            <a:r>
              <a:rPr lang="es-US" sz="900" smtClean="0"/>
              <a:t>inspector de plomo certificado o un evaluador de riesgos de plomo certificado, para determinar si hay o no presencia de pintura a base de plomo</a:t>
            </a:r>
            <a:r>
              <a:rPr lang="en-US" sz="900" smtClean="0">
                <a:cs typeface="Arial" charset="0"/>
              </a:rPr>
              <a:t>.</a:t>
            </a:r>
          </a:p>
          <a:p>
            <a:pPr marL="342900" lvl="1" indent="-228600">
              <a:spcBef>
                <a:spcPct val="10000"/>
              </a:spcBef>
              <a:tabLst>
                <a:tab pos="342900" algn="l"/>
              </a:tabLst>
            </a:pPr>
            <a:r>
              <a:rPr lang="es-US" sz="900" smtClean="0">
                <a:cs typeface="Arial" charset="0"/>
              </a:rPr>
              <a:t>Si las muestras de cáscaras de pintura son tomadas por renovadores certificados, éstos deben seguir y documentar procedimientos adecuados</a:t>
            </a:r>
            <a:r>
              <a:rPr lang="en-US" sz="900" smtClean="0">
                <a:cs typeface="Arial" charset="0"/>
              </a:rPr>
              <a:t>.</a:t>
            </a:r>
            <a:endParaRPr lang="en-US" sz="900" smtClean="0">
              <a:solidFill>
                <a:srgbClr val="000000"/>
              </a:solidFill>
            </a:endParaRPr>
          </a:p>
          <a:p>
            <a:pPr>
              <a:spcBef>
                <a:spcPct val="10000"/>
              </a:spcBef>
              <a:tabLst>
                <a:tab pos="342900" algn="l"/>
              </a:tabLst>
            </a:pPr>
            <a:r>
              <a:rPr lang="en-US" sz="1200" b="1" smtClean="0">
                <a:solidFill>
                  <a:srgbClr val="000000"/>
                </a:solidFill>
                <a:latin typeface="Times New Roman" pitchFamily="18" charset="0"/>
                <a:cs typeface="Times New Roman" pitchFamily="18" charset="0"/>
                <a:sym typeface="Times New Roman" pitchFamily="18" charset="0"/>
              </a:rPr>
              <a:t>¿</a:t>
            </a:r>
            <a:r>
              <a:rPr lang="en-US" sz="1200" b="1" smtClean="0">
                <a:solidFill>
                  <a:srgbClr val="000000"/>
                </a:solidFill>
                <a:cs typeface="Times New Roman" pitchFamily="18" charset="0"/>
                <a:sym typeface="Times New Roman" pitchFamily="18" charset="0"/>
              </a:rPr>
              <a:t>Qu</a:t>
            </a:r>
            <a:r>
              <a:rPr lang="en-US" sz="1200" b="1" smtClean="0">
                <a:solidFill>
                  <a:srgbClr val="000000"/>
                </a:solidFill>
                <a:latin typeface="Times New Roman" pitchFamily="18" charset="0"/>
                <a:cs typeface="Times New Roman" pitchFamily="18" charset="0"/>
                <a:sym typeface="Times New Roman" pitchFamily="18" charset="0"/>
              </a:rPr>
              <a:t>é</a:t>
            </a:r>
            <a:r>
              <a:rPr lang="en-US" sz="1200" b="1" smtClean="0">
                <a:solidFill>
                  <a:srgbClr val="000000"/>
                </a:solidFill>
                <a:cs typeface="Times New Roman" pitchFamily="18" charset="0"/>
                <a:sym typeface="Times New Roman" pitchFamily="18" charset="0"/>
              </a:rPr>
              <a:t> componentes se deben someter a prueba?</a:t>
            </a:r>
          </a:p>
          <a:p>
            <a:pPr marL="342900" lvl="1" indent="-228600">
              <a:spcBef>
                <a:spcPct val="10000"/>
              </a:spcBef>
              <a:tabLst>
                <a:tab pos="342900" algn="l"/>
              </a:tabLst>
            </a:pPr>
            <a:r>
              <a:rPr lang="es-US" sz="900" smtClean="0">
                <a:solidFill>
                  <a:srgbClr val="000000"/>
                </a:solidFill>
                <a:cs typeface="Arial" charset="0"/>
                <a:sym typeface="Times New Roman" pitchFamily="18" charset="0"/>
              </a:rPr>
              <a:t>Se debe someter a prueba cada componente de la construcci</a:t>
            </a:r>
            <a:r>
              <a:rPr lang="es-US" sz="900" smtClean="0">
                <a:solidFill>
                  <a:srgbClr val="000000"/>
                </a:solidFill>
                <a:latin typeface="Times New Roman" pitchFamily="18" charset="0"/>
                <a:cs typeface="Arial" charset="0"/>
                <a:sym typeface="Times New Roman" pitchFamily="18" charset="0"/>
              </a:rPr>
              <a:t>ó</a:t>
            </a:r>
            <a:r>
              <a:rPr lang="es-US" sz="900" smtClean="0">
                <a:solidFill>
                  <a:srgbClr val="000000"/>
                </a:solidFill>
                <a:cs typeface="Arial" charset="0"/>
                <a:sym typeface="Times New Roman" pitchFamily="18" charset="0"/>
              </a:rPr>
              <a:t>n que se va a renovar o que se alterar</a:t>
            </a:r>
            <a:r>
              <a:rPr lang="es-US" sz="900" smtClean="0">
                <a:solidFill>
                  <a:srgbClr val="000000"/>
                </a:solidFill>
                <a:latin typeface="Times New Roman" pitchFamily="18" charset="0"/>
                <a:cs typeface="Arial" charset="0"/>
                <a:sym typeface="Times New Roman" pitchFamily="18" charset="0"/>
              </a:rPr>
              <a:t>á</a:t>
            </a:r>
            <a:r>
              <a:rPr lang="es-US" sz="900" smtClean="0">
                <a:solidFill>
                  <a:srgbClr val="000000"/>
                </a:solidFill>
                <a:cs typeface="Arial" charset="0"/>
                <a:sym typeface="Times New Roman" pitchFamily="18" charset="0"/>
              </a:rPr>
              <a:t> debido a la renovaci</a:t>
            </a:r>
            <a:r>
              <a:rPr lang="es-US" sz="900" smtClean="0">
                <a:solidFill>
                  <a:srgbClr val="000000"/>
                </a:solidFill>
                <a:latin typeface="Times New Roman" pitchFamily="18" charset="0"/>
                <a:cs typeface="Arial" charset="0"/>
                <a:sym typeface="Times New Roman" pitchFamily="18" charset="0"/>
              </a:rPr>
              <a:t>ó</a:t>
            </a:r>
            <a:r>
              <a:rPr lang="es-US" sz="900" smtClean="0">
                <a:solidFill>
                  <a:srgbClr val="000000"/>
                </a:solidFill>
                <a:cs typeface="Arial" charset="0"/>
                <a:sym typeface="Times New Roman" pitchFamily="18" charset="0"/>
              </a:rPr>
              <a:t>n, salvo que el componente sea parte de un sistema m</a:t>
            </a:r>
            <a:r>
              <a:rPr lang="es-US" sz="900" smtClean="0">
                <a:solidFill>
                  <a:srgbClr val="000000"/>
                </a:solidFill>
                <a:latin typeface="Times New Roman" pitchFamily="18" charset="0"/>
                <a:cs typeface="Arial" charset="0"/>
                <a:sym typeface="Times New Roman" pitchFamily="18" charset="0"/>
              </a:rPr>
              <a:t>á</a:t>
            </a:r>
            <a:r>
              <a:rPr lang="es-US" sz="900" smtClean="0">
                <a:solidFill>
                  <a:srgbClr val="000000"/>
                </a:solidFill>
                <a:cs typeface="Arial" charset="0"/>
                <a:sym typeface="Times New Roman" pitchFamily="18" charset="0"/>
              </a:rPr>
              <a:t>s grande y que represente el sistema en su conjunto. En este caso, un solo componente puede representar el sistema m</a:t>
            </a:r>
            <a:r>
              <a:rPr lang="es-US" sz="900" smtClean="0">
                <a:solidFill>
                  <a:srgbClr val="000000"/>
                </a:solidFill>
                <a:latin typeface="Times New Roman" pitchFamily="18" charset="0"/>
                <a:cs typeface="Arial" charset="0"/>
                <a:sym typeface="Times New Roman" pitchFamily="18" charset="0"/>
              </a:rPr>
              <a:t>á</a:t>
            </a:r>
            <a:r>
              <a:rPr lang="es-US" sz="900" smtClean="0">
                <a:solidFill>
                  <a:srgbClr val="000000"/>
                </a:solidFill>
                <a:cs typeface="Arial" charset="0"/>
                <a:sym typeface="Times New Roman" pitchFamily="18" charset="0"/>
              </a:rPr>
              <a:t>s grande. Por ejemplo, un peldaño puede representar todo el sistema de escaleras, en el caso de que el historial de pintura de estos sea similar. Si los historiales de pintura son similares y los peldaños sometidos a prueba muestran resultados negativos con relaci</a:t>
            </a:r>
            <a:r>
              <a:rPr lang="es-US" sz="900" smtClean="0">
                <a:solidFill>
                  <a:srgbClr val="000000"/>
                </a:solidFill>
                <a:latin typeface="Times New Roman" pitchFamily="18" charset="0"/>
                <a:cs typeface="Arial" charset="0"/>
                <a:sym typeface="Times New Roman" pitchFamily="18" charset="0"/>
              </a:rPr>
              <a:t>ó</a:t>
            </a:r>
            <a:r>
              <a:rPr lang="es-US" sz="900" smtClean="0">
                <a:solidFill>
                  <a:srgbClr val="000000"/>
                </a:solidFill>
                <a:cs typeface="Arial" charset="0"/>
                <a:sym typeface="Times New Roman" pitchFamily="18" charset="0"/>
              </a:rPr>
              <a:t>n a la pintura a base de plomo, entonces no se aplica la regla RRP al sistema de escaleras.  </a:t>
            </a:r>
          </a:p>
          <a:p>
            <a:pPr>
              <a:spcBef>
                <a:spcPct val="10000"/>
              </a:spcBef>
              <a:tabLst>
                <a:tab pos="342900" algn="l"/>
              </a:tabLst>
            </a:pPr>
            <a:r>
              <a:rPr lang="en-US" sz="1200" b="1" smtClean="0">
                <a:solidFill>
                  <a:srgbClr val="000000"/>
                </a:solidFill>
                <a:latin typeface="Times New Roman" pitchFamily="18" charset="0"/>
                <a:cs typeface="Times New Roman" pitchFamily="18" charset="0"/>
                <a:sym typeface="Times New Roman" pitchFamily="18" charset="0"/>
              </a:rPr>
              <a:t>¿</a:t>
            </a:r>
            <a:r>
              <a:rPr lang="es-US" sz="1200" b="1" smtClean="0">
                <a:solidFill>
                  <a:srgbClr val="000000"/>
                </a:solidFill>
                <a:cs typeface="Times New Roman" pitchFamily="18" charset="0"/>
                <a:sym typeface="Times New Roman" pitchFamily="18" charset="0"/>
              </a:rPr>
              <a:t>Qu</a:t>
            </a:r>
            <a:r>
              <a:rPr lang="es-US" sz="1200" b="1" smtClean="0">
                <a:solidFill>
                  <a:srgbClr val="000000"/>
                </a:solidFill>
                <a:latin typeface="Times New Roman" pitchFamily="18" charset="0"/>
                <a:cs typeface="Times New Roman" pitchFamily="18" charset="0"/>
                <a:sym typeface="Times New Roman" pitchFamily="18" charset="0"/>
              </a:rPr>
              <a:t>é</a:t>
            </a:r>
            <a:r>
              <a:rPr lang="es-US" sz="1200" b="1" smtClean="0">
                <a:solidFill>
                  <a:srgbClr val="000000"/>
                </a:solidFill>
                <a:cs typeface="Times New Roman" pitchFamily="18" charset="0"/>
                <a:sym typeface="Times New Roman" pitchFamily="18" charset="0"/>
              </a:rPr>
              <a:t> sustratos se deben someter a prueba?</a:t>
            </a:r>
          </a:p>
          <a:p>
            <a:pPr marL="342900" lvl="1" indent="-228600">
              <a:spcBef>
                <a:spcPct val="10000"/>
              </a:spcBef>
              <a:tabLst>
                <a:tab pos="342900" algn="l"/>
              </a:tabLst>
            </a:pPr>
            <a:r>
              <a:rPr lang="es-US" sz="900" smtClean="0"/>
              <a:t>Las muestras de cáscaras de pintura se pueden obtener de todos los sustratos pintados. Raspe y recoja toda la pintura del sustrato. Debido su textura o naturaleza porosa, la recogida de muestra es más difícil cuando se trata de sustratos tales como ladrillo, concreto y madera. </a:t>
            </a:r>
            <a:endParaRPr lang="en-US" smtClean="0">
              <a:cs typeface="Times New Roman" pitchFamily="18" charset="0"/>
            </a:endParaRPr>
          </a:p>
          <a:p>
            <a:pPr>
              <a:spcBef>
                <a:spcPct val="10000"/>
              </a:spcBef>
              <a:tabLst>
                <a:tab pos="342900" algn="l"/>
              </a:tabLst>
            </a:pPr>
            <a:r>
              <a:rPr lang="en-US" sz="1200" b="1" smtClean="0">
                <a:solidFill>
                  <a:srgbClr val="000000"/>
                </a:solidFill>
                <a:cs typeface="Times New Roman" pitchFamily="18" charset="0"/>
                <a:sym typeface="Times New Roman" pitchFamily="18" charset="0"/>
              </a:rPr>
              <a:t>Informes </a:t>
            </a:r>
          </a:p>
          <a:p>
            <a:pPr marL="342900" lvl="1" indent="-228600">
              <a:spcBef>
                <a:spcPct val="10000"/>
              </a:spcBef>
              <a:tabLst>
                <a:tab pos="342900" algn="l"/>
              </a:tabLst>
            </a:pPr>
            <a:r>
              <a:rPr lang="en-US" sz="900" smtClean="0">
                <a:solidFill>
                  <a:srgbClr val="000000"/>
                </a:solidFill>
                <a:cs typeface="Arial" charset="0"/>
                <a:sym typeface="Times New Roman" pitchFamily="18" charset="0"/>
              </a:rPr>
              <a:t>Cuando el renovador certificado es quien obtiene las muestras de cáscaras de pintura, la empresa certificada debe proporcionar un </a:t>
            </a:r>
            <a:r>
              <a:rPr lang="es-ES_tradnl" sz="900" smtClean="0">
                <a:solidFill>
                  <a:srgbClr val="000000"/>
                </a:solidFill>
                <a:cs typeface="Arial" charset="0"/>
                <a:sym typeface="Times New Roman" pitchFamily="18" charset="0"/>
              </a:rPr>
              <a:t>infomre </a:t>
            </a:r>
            <a:r>
              <a:rPr lang="en-US" sz="900" smtClean="0">
                <a:solidFill>
                  <a:srgbClr val="000000"/>
                </a:solidFill>
                <a:cs typeface="Arial" charset="0"/>
                <a:sym typeface="Times New Roman" pitchFamily="18" charset="0"/>
              </a:rPr>
              <a:t>al cliente </a:t>
            </a:r>
            <a:r>
              <a:rPr lang="es-ES_tradnl" sz="900" smtClean="0">
                <a:solidFill>
                  <a:srgbClr val="000000"/>
                </a:solidFill>
                <a:cs typeface="Arial" charset="0"/>
                <a:sym typeface="Times New Roman" pitchFamily="18" charset="0"/>
              </a:rPr>
              <a:t>en un plazo máximo </a:t>
            </a:r>
            <a:r>
              <a:rPr lang="en-US" sz="900" smtClean="0">
                <a:solidFill>
                  <a:srgbClr val="000000"/>
                </a:solidFill>
                <a:cs typeface="Arial" charset="0"/>
                <a:sym typeface="Times New Roman" pitchFamily="18" charset="0"/>
              </a:rPr>
              <a:t>de 30 días de</a:t>
            </a:r>
            <a:r>
              <a:rPr lang="es-ES_tradnl" sz="900" smtClean="0">
                <a:solidFill>
                  <a:srgbClr val="000000"/>
                </a:solidFill>
                <a:cs typeface="Arial" charset="0"/>
                <a:sym typeface="Times New Roman" pitchFamily="18" charset="0"/>
              </a:rPr>
              <a:t>spués</a:t>
            </a:r>
            <a:r>
              <a:rPr lang="en-US" sz="900" smtClean="0">
                <a:solidFill>
                  <a:srgbClr val="000000"/>
                </a:solidFill>
                <a:cs typeface="Arial" charset="0"/>
                <a:sym typeface="Times New Roman" pitchFamily="18" charset="0"/>
              </a:rPr>
              <a:t> </a:t>
            </a:r>
            <a:r>
              <a:rPr lang="es-ES_tradnl" sz="900" smtClean="0">
                <a:solidFill>
                  <a:srgbClr val="000000"/>
                </a:solidFill>
                <a:cs typeface="Arial" charset="0"/>
                <a:sym typeface="Times New Roman" pitchFamily="18" charset="0"/>
              </a:rPr>
              <a:t>de </a:t>
            </a:r>
            <a:r>
              <a:rPr lang="en-US" sz="900" smtClean="0">
                <a:solidFill>
                  <a:srgbClr val="000000"/>
                </a:solidFill>
                <a:cs typeface="Arial" charset="0"/>
                <a:sym typeface="Times New Roman" pitchFamily="18" charset="0"/>
              </a:rPr>
              <a:t>haber completado la renovación. El </a:t>
            </a:r>
            <a:r>
              <a:rPr lang="es-ES_tradnl" sz="900" smtClean="0">
                <a:solidFill>
                  <a:srgbClr val="000000"/>
                </a:solidFill>
                <a:cs typeface="Arial" charset="0"/>
                <a:sym typeface="Times New Roman" pitchFamily="18" charset="0"/>
              </a:rPr>
              <a:t>informe</a:t>
            </a:r>
            <a:r>
              <a:rPr lang="en-US" sz="900" smtClean="0">
                <a:solidFill>
                  <a:srgbClr val="000000"/>
                </a:solidFill>
                <a:cs typeface="Arial" charset="0"/>
                <a:sym typeface="Times New Roman" pitchFamily="18" charset="0"/>
              </a:rPr>
              <a:t> para el propietario deben incluir la fecha de la</a:t>
            </a:r>
            <a:r>
              <a:rPr lang="es-ES_tradnl" sz="900" smtClean="0">
                <a:solidFill>
                  <a:srgbClr val="000000"/>
                </a:solidFill>
                <a:cs typeface="Arial" charset="0"/>
                <a:sym typeface="Times New Roman" pitchFamily="18" charset="0"/>
              </a:rPr>
              <a:t>s</a:t>
            </a:r>
            <a:r>
              <a:rPr lang="en-US" sz="900" smtClean="0">
                <a:solidFill>
                  <a:srgbClr val="000000"/>
                </a:solidFill>
                <a:cs typeface="Arial" charset="0"/>
                <a:sym typeface="Times New Roman" pitchFamily="18" charset="0"/>
              </a:rPr>
              <a:t> prueba</a:t>
            </a:r>
            <a:r>
              <a:rPr lang="es-ES_tradnl" sz="900" smtClean="0">
                <a:solidFill>
                  <a:srgbClr val="000000"/>
                </a:solidFill>
                <a:cs typeface="Arial" charset="0"/>
                <a:sym typeface="Times New Roman" pitchFamily="18" charset="0"/>
              </a:rPr>
              <a:t>s</a:t>
            </a:r>
            <a:r>
              <a:rPr lang="en-US" sz="900" smtClean="0">
                <a:solidFill>
                  <a:srgbClr val="000000"/>
                </a:solidFill>
                <a:cs typeface="Arial" charset="0"/>
                <a:sym typeface="Times New Roman" pitchFamily="18" charset="0"/>
              </a:rPr>
              <a:t>, la identificación y la información de contacto de la empresa certificada y del renovador certificado que realizó las pruebas, el nombre del laboratorio, la ubicación de las superficies inspec</a:t>
            </a:r>
            <a:r>
              <a:rPr lang="es-ES_tradnl" sz="900" smtClean="0">
                <a:solidFill>
                  <a:srgbClr val="000000"/>
                </a:solidFill>
                <a:cs typeface="Arial" charset="0"/>
                <a:sym typeface="Times New Roman" pitchFamily="18" charset="0"/>
              </a:rPr>
              <a:t>c</a:t>
            </a:r>
            <a:r>
              <a:rPr lang="en-US" sz="900" smtClean="0">
                <a:solidFill>
                  <a:srgbClr val="000000"/>
                </a:solidFill>
                <a:cs typeface="Arial" charset="0"/>
                <a:sym typeface="Times New Roman" pitchFamily="18" charset="0"/>
              </a:rPr>
              <a:t>ionadas, así como los resultados de las pruebas.</a:t>
            </a:r>
          </a:p>
          <a:p>
            <a:pPr>
              <a:tabLst>
                <a:tab pos="342900" algn="l"/>
              </a:tabLst>
            </a:pPr>
            <a:r>
              <a:rPr lang="en-US" sz="900" smtClean="0"/>
              <a:t>Nota: </a:t>
            </a:r>
            <a:r>
              <a:rPr lang="es-US" sz="900" smtClean="0"/>
              <a:t>Aun cuando la cantidad de plomo, según el reporte, esté por debajo del nivel normativo, es aconsejable utilizar prácticas de trabajo seguras con el plomo ya que puede haber peligros por plomo a esos niveles de plomo en pintura</a:t>
            </a:r>
            <a:r>
              <a:rPr lang="en-US" sz="900" smtClean="0"/>
              <a:t>.</a:t>
            </a:r>
            <a:endParaRPr lang="en-US" sz="900" smtClean="0">
              <a:solidFill>
                <a:srgbClr val="000000"/>
              </a:solidFill>
              <a:cs typeface="Times New Roman" pitchFamily="18" charset="0"/>
              <a:sym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21507" name="Rectangle 7"/>
          <p:cNvSpPr>
            <a:spLocks noGrp="1" noChangeArrowheads="1"/>
          </p:cNvSpPr>
          <p:nvPr>
            <p:ph type="sldNum" sz="quarter" idx="5"/>
          </p:nvPr>
        </p:nvSpPr>
        <p:spPr>
          <a:noFill/>
        </p:spPr>
        <p:txBody>
          <a:bodyPr/>
          <a:lstStyle/>
          <a:p>
            <a:r>
              <a:rPr lang="en-US" smtClean="0"/>
              <a:t>3-</a:t>
            </a:r>
            <a:fld id="{F394E49E-1112-4916-B68B-D5B2E7E34233}" type="slidenum">
              <a:rPr lang="en-US" smtClean="0"/>
              <a:pPr/>
              <a:t>8</a:t>
            </a:fld>
            <a:endParaRPr lang="en-US" smtClean="0"/>
          </a:p>
        </p:txBody>
      </p:sp>
      <p:sp>
        <p:nvSpPr>
          <p:cNvPr id="21508" name="Rectangle 8"/>
          <p:cNvSpPr>
            <a:spLocks noGrp="1" noChangeArrowheads="1"/>
          </p:cNvSpPr>
          <p:nvPr>
            <p:ph type="dt" sz="quarter" idx="1"/>
          </p:nvPr>
        </p:nvSpPr>
        <p:spPr>
          <a:noFill/>
        </p:spPr>
        <p:txBody>
          <a:bodyPr/>
          <a:lstStyle/>
          <a:p>
            <a:r>
              <a:rPr lang="en-US" smtClean="0"/>
              <a:t>Octubre de 2011</a:t>
            </a:r>
          </a:p>
        </p:txBody>
      </p:sp>
      <p:sp>
        <p:nvSpPr>
          <p:cNvPr id="21509" name="Rectangle 2"/>
          <p:cNvSpPr>
            <a:spLocks noGrp="1" noRot="1" noChangeAspect="1" noChangeArrowheads="1" noTextEdit="1"/>
          </p:cNvSpPr>
          <p:nvPr>
            <p:ph type="sldImg"/>
          </p:nvPr>
        </p:nvSpPr>
        <p:spPr>
          <a:xfrm>
            <a:off x="1219200" y="685800"/>
            <a:ext cx="4800600" cy="3600450"/>
          </a:xfrm>
          <a:ln/>
        </p:spPr>
      </p:sp>
      <p:sp>
        <p:nvSpPr>
          <p:cNvPr id="21510" name="Rectangle 7"/>
          <p:cNvSpPr>
            <a:spLocks noGrp="1" noChangeArrowheads="1"/>
          </p:cNvSpPr>
          <p:nvPr>
            <p:ph type="body" idx="1"/>
          </p:nvPr>
        </p:nvSpPr>
        <p:spPr>
          <a:xfrm>
            <a:off x="685800" y="4419600"/>
            <a:ext cx="6072188" cy="4724400"/>
          </a:xfrm>
          <a:noFill/>
          <a:ln/>
        </p:spPr>
        <p:txBody>
          <a:bodyPr/>
          <a:lstStyle/>
          <a:p>
            <a:r>
              <a:rPr lang="es-US" smtClean="0"/>
              <a:t>Descripción general de la recogida de muestras de cáscaras de pintura (vea el Apéndice 9 para obtener las instrucciones detalladas</a:t>
            </a:r>
            <a:r>
              <a:rPr lang="en-US" smtClean="0"/>
              <a:t>):</a:t>
            </a:r>
            <a:endParaRPr lang="en-US" sz="1200" smtClean="0"/>
          </a:p>
          <a:p>
            <a:r>
              <a:rPr lang="en-US" b="1" smtClean="0"/>
              <a:t> </a:t>
            </a:r>
            <a:endParaRPr lang="en-US" smtClean="0"/>
          </a:p>
          <a:p>
            <a:pPr lvl="1"/>
            <a:r>
              <a:rPr lang="en-US" smtClean="0"/>
              <a:t>Paso 1: </a:t>
            </a:r>
            <a:r>
              <a:rPr lang="es-US" smtClean="0"/>
              <a:t>Escriba la información requerida y las observaciones sobre la ubicación de la prueba en el </a:t>
            </a:r>
            <a:r>
              <a:rPr lang="es-US" i="1" smtClean="0"/>
              <a:t>Formulario de Recogida de Muestras de Cáscaras de Pintura</a:t>
            </a:r>
            <a:r>
              <a:rPr lang="es-US" smtClean="0"/>
              <a:t> y en el </a:t>
            </a:r>
            <a:r>
              <a:rPr lang="es-US" i="1" smtClean="0"/>
              <a:t>recipiente para muestras de cáscaras de pintura</a:t>
            </a:r>
            <a:r>
              <a:rPr lang="en-US" smtClean="0"/>
              <a:t>.</a:t>
            </a:r>
          </a:p>
          <a:p>
            <a:pPr lvl="1"/>
            <a:r>
              <a:rPr lang="en-US" smtClean="0"/>
              <a:t>Paso 2: </a:t>
            </a:r>
            <a:r>
              <a:rPr lang="es-US" smtClean="0"/>
              <a:t>Marque el área de recogida utilizando una plantilla o mano alzada</a:t>
            </a:r>
            <a:r>
              <a:rPr lang="en-US" smtClean="0"/>
              <a:t>.</a:t>
            </a:r>
          </a:p>
          <a:p>
            <a:pPr lvl="1"/>
            <a:r>
              <a:rPr lang="en-US" smtClean="0"/>
              <a:t>Paso 3: </a:t>
            </a:r>
            <a:r>
              <a:rPr lang="es-ES_tradnl" smtClean="0"/>
              <a:t>Prepare </a:t>
            </a:r>
            <a:r>
              <a:rPr lang="es-US" smtClean="0"/>
              <a:t>una bandeja para recoger la pintura</a:t>
            </a:r>
            <a:r>
              <a:rPr lang="en-US" smtClean="0"/>
              <a:t>.</a:t>
            </a:r>
          </a:p>
          <a:p>
            <a:pPr lvl="1"/>
            <a:r>
              <a:rPr lang="en-US" smtClean="0"/>
              <a:t>Paso 4: </a:t>
            </a:r>
            <a:r>
              <a:rPr lang="es-ES_tradnl" smtClean="0"/>
              <a:t>Quite</a:t>
            </a:r>
            <a:r>
              <a:rPr lang="es-US" smtClean="0"/>
              <a:t> la pintura</a:t>
            </a:r>
            <a:r>
              <a:rPr lang="en-US" smtClean="0"/>
              <a:t>.</a:t>
            </a:r>
          </a:p>
          <a:p>
            <a:pPr lvl="1"/>
            <a:r>
              <a:rPr lang="en-US" smtClean="0"/>
              <a:t>Paso 5: </a:t>
            </a:r>
            <a:r>
              <a:rPr lang="es-US" smtClean="0"/>
              <a:t>Limpie todas las herramientas de corte utilizadas durante la recogida de muestras de pintura</a:t>
            </a:r>
            <a:r>
              <a:rPr lang="en-US" smtClean="0"/>
              <a:t>.</a:t>
            </a:r>
          </a:p>
          <a:p>
            <a:pPr lvl="1"/>
            <a:r>
              <a:rPr lang="en-US" smtClean="0"/>
              <a:t>Step 6: </a:t>
            </a:r>
            <a:r>
              <a:rPr lang="es-ES_tradnl" smtClean="0"/>
              <a:t>Transfiera </a:t>
            </a:r>
            <a:r>
              <a:rPr lang="es-US" smtClean="0"/>
              <a:t>la muestra recogida en el recipiente de recogida de pintura</a:t>
            </a:r>
            <a:r>
              <a:rPr lang="en-US" smtClean="0"/>
              <a:t>.</a:t>
            </a:r>
          </a:p>
          <a:p>
            <a:pPr lvl="1"/>
            <a:r>
              <a:rPr lang="en-US" smtClean="0"/>
              <a:t>Step 7: </a:t>
            </a:r>
            <a:r>
              <a:rPr lang="es-US" smtClean="0"/>
              <a:t>Para finalizar, verifique la documentación en el </a:t>
            </a:r>
            <a:r>
              <a:rPr lang="es-US" i="1" smtClean="0"/>
              <a:t>Formulario de Recogida de Muestras de Cáscaras de Pintura</a:t>
            </a:r>
            <a:r>
              <a:rPr lang="en-US" smtClean="0"/>
              <a:t>.</a:t>
            </a:r>
            <a:endParaRPr lang="en-US" sz="900" smtClean="0">
              <a:solidFill>
                <a:srgbClr val="000000"/>
              </a:solidFill>
              <a:cs typeface="Times New Roman" pitchFamily="18" charset="0"/>
              <a:sym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endParaRPr lang="en-US" smtClean="0"/>
          </a:p>
          <a:p>
            <a:r>
              <a:rPr lang="en-US" smtClean="0"/>
              <a:t>     </a:t>
            </a:r>
            <a:r>
              <a:rPr lang="es-ES" smtClean="0"/>
              <a:t>Prácticas seguras para trabajar con el plomo</a:t>
            </a:r>
            <a:r>
              <a:rPr lang="en-US" smtClean="0"/>
              <a:t> en labores de renovación, reparación y pintura</a:t>
            </a:r>
          </a:p>
        </p:txBody>
      </p:sp>
      <p:sp>
        <p:nvSpPr>
          <p:cNvPr id="22531" name="Rectangle 7"/>
          <p:cNvSpPr>
            <a:spLocks noGrp="1" noChangeArrowheads="1"/>
          </p:cNvSpPr>
          <p:nvPr>
            <p:ph type="sldNum" sz="quarter" idx="5"/>
          </p:nvPr>
        </p:nvSpPr>
        <p:spPr>
          <a:noFill/>
        </p:spPr>
        <p:txBody>
          <a:bodyPr/>
          <a:lstStyle/>
          <a:p>
            <a:r>
              <a:rPr lang="en-US" smtClean="0"/>
              <a:t>3-</a:t>
            </a:r>
            <a:fld id="{59F7B2C8-B780-4F61-9C88-650B84CC1F9E}" type="slidenum">
              <a:rPr lang="en-US" smtClean="0"/>
              <a:pPr/>
              <a:t>9</a:t>
            </a:fld>
            <a:endParaRPr lang="en-US" smtClean="0"/>
          </a:p>
        </p:txBody>
      </p:sp>
      <p:sp>
        <p:nvSpPr>
          <p:cNvPr id="22532" name="Rectangle 8"/>
          <p:cNvSpPr>
            <a:spLocks noGrp="1" noChangeArrowheads="1"/>
          </p:cNvSpPr>
          <p:nvPr>
            <p:ph type="dt" sz="quarter" idx="1"/>
          </p:nvPr>
        </p:nvSpPr>
        <p:spPr>
          <a:noFill/>
        </p:spPr>
        <p:txBody>
          <a:bodyPr/>
          <a:lstStyle/>
          <a:p>
            <a:r>
              <a:rPr lang="en-US" smtClean="0"/>
              <a:t>Octubre de 2011</a:t>
            </a: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xfrm>
            <a:off x="914400" y="4572000"/>
            <a:ext cx="5638800" cy="4319588"/>
          </a:xfrm>
          <a:noFill/>
          <a:ln/>
        </p:spPr>
        <p:txBody>
          <a:bodyPr/>
          <a:lstStyle/>
          <a:p>
            <a:endParaRPr lang="en-US" sz="1000" dirty="0" smtClean="0">
              <a:solidFill>
                <a:srgbClr val="000000"/>
              </a:solidFill>
              <a:cs typeface="Times New Roman" pitchFamily="18" charset="0"/>
              <a:sym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3-</a:t>
            </a:r>
            <a:fld id="{98B336B7-3225-45E3-837A-18E9DC046B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3-</a:t>
            </a:r>
            <a:fld id="{7A1B765E-35D5-448A-A71C-4CC63CF083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3-</a:t>
            </a:r>
            <a:fld id="{C95A3671-6AC4-41FD-9E85-95037F0B6D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981200"/>
            <a:ext cx="84582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3-</a:t>
            </a:r>
            <a:fld id="{6C6B42D3-C613-4025-A25C-34680DB78F9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981200"/>
            <a:ext cx="4152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3-</a:t>
            </a:r>
            <a:fld id="{DB37EE6C-ED25-443D-86BF-5D9700C5D2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3-</a:t>
            </a:r>
            <a:fld id="{67DD200C-2FE3-4C0C-81FA-042A8516A3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3-</a:t>
            </a:r>
            <a:fld id="{7CB83742-EE86-42A7-A400-7484D02ACC2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3-</a:t>
            </a:r>
            <a:fld id="{8F50FAF7-F598-4210-B105-97CDF0D1D6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3-</a:t>
            </a:r>
            <a:fld id="{027D1049-0758-44D8-A7C2-1E5A1163150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3-</a:t>
            </a:r>
            <a:fld id="{5B6440C3-1999-457B-8382-9C2ADADF5D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3-</a:t>
            </a:r>
            <a:fld id="{B16D1740-B474-4B5D-BA66-AA9B5E810C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3-</a:t>
            </a:r>
            <a:fld id="{397E2476-3D1E-4F8D-97AA-F84E332263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3-</a:t>
            </a:r>
            <a:fld id="{5DF62B13-E09F-4FD7-BD38-582AE3E0EF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200">
                <a:solidFill>
                  <a:srgbClr val="000099"/>
                </a:solidFill>
                <a:latin typeface="Arial" charset="0"/>
                <a:cs typeface="Arial" charset="0"/>
              </a:defRPr>
            </a:lvl1pPr>
          </a:lstStyle>
          <a:p>
            <a:pPr>
              <a:defRPr/>
            </a:pPr>
            <a:r>
              <a:rPr lang="en-US"/>
              <a:t>Feb 09</a:t>
            </a:r>
          </a:p>
        </p:txBody>
      </p:sp>
      <p:sp>
        <p:nvSpPr>
          <p:cNvPr id="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200">
                <a:solidFill>
                  <a:srgbClr val="000099"/>
                </a:solidFill>
                <a:latin typeface="Arial" charset="0"/>
                <a:cs typeface="Arial" charset="0"/>
              </a:defRPr>
            </a:lvl1pPr>
          </a:lstStyle>
          <a:p>
            <a:pPr>
              <a:defRPr/>
            </a:pPr>
            <a:r>
              <a:rPr lang="en-US"/>
              <a:t>Repaso preliminar 1 – No cite ni haga referencias</a:t>
            </a:r>
          </a:p>
        </p:txBody>
      </p:sp>
      <p:sp>
        <p:nvSpPr>
          <p:cNvPr id="1030" name="Rectangle 6"/>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200">
                <a:solidFill>
                  <a:srgbClr val="000099"/>
                </a:solidFill>
                <a:latin typeface="Arial" charset="0"/>
                <a:cs typeface="Arial" charset="0"/>
              </a:defRPr>
            </a:lvl1pPr>
          </a:lstStyle>
          <a:p>
            <a:pPr>
              <a:defRPr/>
            </a:pPr>
            <a:r>
              <a:rPr lang="en-US"/>
              <a:t>3-</a:t>
            </a:r>
            <a:fld id="{28009368-A568-4C7F-B09E-B8F9F74A3AE8}"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de-DE"/>
          </a:p>
        </p:txBody>
      </p:sp>
      <p:pic>
        <p:nvPicPr>
          <p:cNvPr id="1034" name="Picture 9" descr="HUD-seal-color 300 DPI"/>
          <p:cNvPicPr>
            <a:picLocks noChangeAspect="1" noChangeArrowheads="1"/>
          </p:cNvPicPr>
          <p:nvPr userDrawn="1"/>
        </p:nvPicPr>
        <p:blipFill>
          <a:blip r:embed="rId16"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2"/>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7" imgW="1638529" imgH="771429" progId="">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Octubre de 2011</a:t>
            </a:r>
          </a:p>
        </p:txBody>
      </p:sp>
      <p:sp>
        <p:nvSpPr>
          <p:cNvPr id="3075" name="Slide Number Placeholder 5"/>
          <p:cNvSpPr>
            <a:spLocks noGrp="1"/>
          </p:cNvSpPr>
          <p:nvPr>
            <p:ph type="sldNum" sz="quarter" idx="12"/>
          </p:nvPr>
        </p:nvSpPr>
        <p:spPr>
          <a:noFill/>
        </p:spPr>
        <p:txBody>
          <a:bodyPr/>
          <a:lstStyle/>
          <a:p>
            <a:r>
              <a:rPr lang="en-US" smtClean="0"/>
              <a:t>3-</a:t>
            </a:r>
            <a:fld id="{01ED8BDD-21CC-47FC-B168-460614C6459B}" type="slidenum">
              <a:rPr lang="en-US" smtClean="0"/>
              <a:pPr/>
              <a:t>1</a:t>
            </a:fld>
            <a:endParaRPr lang="en-US" smtClean="0"/>
          </a:p>
        </p:txBody>
      </p:sp>
      <p:sp>
        <p:nvSpPr>
          <p:cNvPr id="3076" name="Rectangle 2"/>
          <p:cNvSpPr>
            <a:spLocks noGrp="1" noChangeArrowheads="1"/>
          </p:cNvSpPr>
          <p:nvPr>
            <p:ph type="title"/>
          </p:nvPr>
        </p:nvSpPr>
        <p:spPr/>
        <p:txBody>
          <a:bodyPr/>
          <a:lstStyle/>
          <a:p>
            <a:r>
              <a:rPr lang="es-ES" smtClean="0">
                <a:cs typeface="Times New Roman" pitchFamily="18" charset="0"/>
                <a:sym typeface="Times New Roman" pitchFamily="18" charset="0"/>
              </a:rPr>
              <a:t>Módulo 3: Antes de comenzar a trabajar</a:t>
            </a:r>
          </a:p>
        </p:txBody>
      </p:sp>
      <p:sp>
        <p:nvSpPr>
          <p:cNvPr id="3077" name="Rectangle 3"/>
          <p:cNvSpPr>
            <a:spLocks noGrp="1" noChangeArrowheads="1"/>
          </p:cNvSpPr>
          <p:nvPr>
            <p:ph type="body" idx="1"/>
          </p:nvPr>
        </p:nvSpPr>
        <p:spPr>
          <a:xfrm>
            <a:off x="304800" y="1828800"/>
            <a:ext cx="8458200" cy="5029200"/>
          </a:xfrm>
        </p:spPr>
        <p:txBody>
          <a:bodyPr/>
          <a:lstStyle/>
          <a:p>
            <a:pPr>
              <a:lnSpc>
                <a:spcPct val="90000"/>
              </a:lnSpc>
              <a:buFontTx/>
              <a:buNone/>
            </a:pPr>
            <a:r>
              <a:rPr lang="es-ES" sz="2300" u="sng" smtClean="0">
                <a:cs typeface="Times New Roman" pitchFamily="18" charset="0"/>
                <a:sym typeface="Times New Roman" pitchFamily="18" charset="0"/>
              </a:rPr>
              <a:t>Descripción general</a:t>
            </a:r>
          </a:p>
          <a:p>
            <a:pPr>
              <a:lnSpc>
                <a:spcPct val="90000"/>
              </a:lnSpc>
              <a:buFontTx/>
              <a:buNone/>
            </a:pPr>
            <a:r>
              <a:rPr lang="es-ES" sz="2300" smtClean="0">
                <a:cs typeface="Times New Roman" pitchFamily="18" charset="0"/>
                <a:sym typeface="Times New Roman" pitchFamily="18" charset="0"/>
              </a:rPr>
              <a:t>Este módulo le enseñará:</a:t>
            </a:r>
          </a:p>
          <a:p>
            <a:pPr>
              <a:lnSpc>
                <a:spcPct val="90000"/>
              </a:lnSpc>
            </a:pPr>
            <a:r>
              <a:rPr lang="es-ES" sz="2300" smtClean="0">
                <a:cs typeface="Times New Roman" pitchFamily="18" charset="0"/>
                <a:sym typeface="Times New Roman" pitchFamily="18" charset="0"/>
              </a:rPr>
              <a:t>A educar a los propietarios y residentes.</a:t>
            </a:r>
          </a:p>
          <a:p>
            <a:pPr>
              <a:lnSpc>
                <a:spcPct val="90000"/>
              </a:lnSpc>
            </a:pPr>
            <a:r>
              <a:rPr lang="es-ES" sz="2300" smtClean="0">
                <a:cs typeface="Times New Roman" pitchFamily="18" charset="0"/>
                <a:sym typeface="Times New Roman" pitchFamily="18" charset="0"/>
              </a:rPr>
              <a:t>Que el uso de la pintura a base de plomo era muy común.</a:t>
            </a:r>
          </a:p>
          <a:p>
            <a:pPr>
              <a:lnSpc>
                <a:spcPct val="90000"/>
              </a:lnSpc>
            </a:pPr>
            <a:r>
              <a:rPr lang="es-ES" sz="2300" smtClean="0">
                <a:cs typeface="Times New Roman" pitchFamily="18" charset="0"/>
                <a:sym typeface="Times New Roman" pitchFamily="18" charset="0"/>
              </a:rPr>
              <a:t>A determinar si hay pintura a base de plomo. </a:t>
            </a:r>
          </a:p>
          <a:p>
            <a:pPr>
              <a:lnSpc>
                <a:spcPct val="90000"/>
              </a:lnSpc>
            </a:pPr>
            <a:r>
              <a:rPr lang="es-ES" sz="2300" smtClean="0">
                <a:cs typeface="Times New Roman" pitchFamily="18" charset="0"/>
                <a:sym typeface="Times New Roman" pitchFamily="18" charset="0"/>
              </a:rPr>
              <a:t>A usar los kits de pruebas reconocidos por la EPA para verificar si hay pintura a base de plomo.</a:t>
            </a:r>
          </a:p>
          <a:p>
            <a:pPr>
              <a:lnSpc>
                <a:spcPct val="90000"/>
              </a:lnSpc>
            </a:pPr>
            <a:r>
              <a:rPr lang="es-ES" sz="2300" smtClean="0">
                <a:cs typeface="Times New Roman" pitchFamily="18" charset="0"/>
                <a:sym typeface="Times New Roman" pitchFamily="18" charset="0"/>
              </a:rPr>
              <a:t>A aprender métodos para recoger muestras de cáscaras de pintura para el análisis de plomo en un laboratorio. </a:t>
            </a:r>
          </a:p>
          <a:p>
            <a:pPr>
              <a:lnSpc>
                <a:spcPct val="90000"/>
              </a:lnSpc>
            </a:pPr>
            <a:r>
              <a:rPr lang="es-ES" sz="2300" smtClean="0">
                <a:cs typeface="Times New Roman" pitchFamily="18" charset="0"/>
                <a:sym typeface="Times New Roman" pitchFamily="18" charset="0"/>
              </a:rPr>
              <a:t>Cómo decidir cuáles son las reglas que se aplican.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t>Octubre de 2011</a:t>
            </a:r>
          </a:p>
        </p:txBody>
      </p:sp>
      <p:sp>
        <p:nvSpPr>
          <p:cNvPr id="11267" name="Slide Number Placeholder 5"/>
          <p:cNvSpPr>
            <a:spLocks noGrp="1"/>
          </p:cNvSpPr>
          <p:nvPr>
            <p:ph type="sldNum" sz="quarter" idx="12"/>
          </p:nvPr>
        </p:nvSpPr>
        <p:spPr>
          <a:noFill/>
        </p:spPr>
        <p:txBody>
          <a:bodyPr/>
          <a:lstStyle/>
          <a:p>
            <a:r>
              <a:rPr lang="en-US" smtClean="0"/>
              <a:t>3-</a:t>
            </a:r>
            <a:fld id="{5D817F61-0C1C-4E0A-93FF-A69214A5FD39}" type="slidenum">
              <a:rPr lang="en-US" smtClean="0"/>
              <a:pPr/>
              <a:t>10</a:t>
            </a:fld>
            <a:endParaRPr lang="en-US" smtClean="0"/>
          </a:p>
        </p:txBody>
      </p:sp>
      <p:sp>
        <p:nvSpPr>
          <p:cNvPr id="11268"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Uso de cuadros lógicos para decidir</a:t>
            </a:r>
          </a:p>
        </p:txBody>
      </p:sp>
      <p:sp>
        <p:nvSpPr>
          <p:cNvPr id="11269" name="Rectangle 3"/>
          <p:cNvSpPr>
            <a:spLocks noGrp="1" noChangeArrowheads="1"/>
          </p:cNvSpPr>
          <p:nvPr>
            <p:ph type="body" idx="1"/>
          </p:nvPr>
        </p:nvSpPr>
        <p:spPr>
          <a:xfrm>
            <a:off x="304800" y="1981200"/>
            <a:ext cx="7772400" cy="4114800"/>
          </a:xfrm>
        </p:spPr>
        <p:txBody>
          <a:bodyPr/>
          <a:lstStyle/>
          <a:p>
            <a:pPr>
              <a:lnSpc>
                <a:spcPct val="90000"/>
              </a:lnSpc>
            </a:pPr>
            <a:r>
              <a:rPr lang="es-ES" sz="2200" smtClean="0">
                <a:cs typeface="Times New Roman" pitchFamily="18" charset="0"/>
                <a:sym typeface="Times New Roman" pitchFamily="18" charset="0"/>
              </a:rPr>
              <a:t>Al usar las siguientes páginas, practicará el uso de los cuadros lógicos para decidir, que se encuentran en la </a:t>
            </a:r>
            <a:r>
              <a:rPr lang="es-ES" sz="2200" i="1" smtClean="0">
                <a:cs typeface="Times New Roman" pitchFamily="18" charset="0"/>
                <a:sym typeface="Times New Roman" pitchFamily="18" charset="0"/>
              </a:rPr>
              <a:t>Guía de cumplimiento destinada a entidades pequeñas para renovar correctamente. </a:t>
            </a:r>
          </a:p>
          <a:p>
            <a:pPr>
              <a:lnSpc>
                <a:spcPct val="90000"/>
              </a:lnSpc>
            </a:pPr>
            <a:r>
              <a:rPr lang="es-ES" sz="2200" smtClean="0">
                <a:cs typeface="Times New Roman" pitchFamily="18" charset="0"/>
                <a:sym typeface="Times New Roman" pitchFamily="18" charset="0"/>
              </a:rPr>
              <a:t>Los cuadros lógicos para decidir le ayudarán al momento de tomar las decisiones relacionadas con la aplicación de la regla RRP de la EPA en su trabajo. </a:t>
            </a:r>
          </a:p>
          <a:p>
            <a:pPr>
              <a:lnSpc>
                <a:spcPct val="90000"/>
              </a:lnSpc>
            </a:pPr>
            <a:r>
              <a:rPr lang="es-ES" sz="2200" smtClean="0">
                <a:cs typeface="Times New Roman" pitchFamily="18" charset="0"/>
                <a:sym typeface="Times New Roman" pitchFamily="18" charset="0"/>
              </a:rPr>
              <a:t>Determine si la propiedad recibe ayuda federal y si ese es el caso, establezca los próximos pasos a seguir.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smtClean="0"/>
              <a:t>Octubre de 2011</a:t>
            </a:r>
          </a:p>
        </p:txBody>
      </p:sp>
      <p:sp>
        <p:nvSpPr>
          <p:cNvPr id="12291" name="Slide Number Placeholder 5"/>
          <p:cNvSpPr>
            <a:spLocks noGrp="1"/>
          </p:cNvSpPr>
          <p:nvPr>
            <p:ph type="sldNum" sz="quarter" idx="12"/>
          </p:nvPr>
        </p:nvSpPr>
        <p:spPr>
          <a:noFill/>
        </p:spPr>
        <p:txBody>
          <a:bodyPr/>
          <a:lstStyle/>
          <a:p>
            <a:r>
              <a:rPr lang="en-US" smtClean="0"/>
              <a:t>3-</a:t>
            </a:r>
            <a:fld id="{DD7514FE-EC30-43E5-AC1A-78A8ACFE9E39}" type="slidenum">
              <a:rPr lang="en-US" smtClean="0"/>
              <a:pPr/>
              <a:t>11</a:t>
            </a:fld>
            <a:endParaRPr lang="en-US" smtClean="0"/>
          </a:p>
        </p:txBody>
      </p:sp>
      <p:sp>
        <p:nvSpPr>
          <p:cNvPr id="12292" name="Rectangle 2"/>
          <p:cNvSpPr>
            <a:spLocks noGrp="1" noChangeArrowheads="1"/>
          </p:cNvSpPr>
          <p:nvPr>
            <p:ph type="title"/>
          </p:nvPr>
        </p:nvSpPr>
        <p:spPr/>
        <p:txBody>
          <a:bodyPr/>
          <a:lstStyle/>
          <a:p>
            <a:r>
              <a:rPr lang="es-ES" smtClean="0">
                <a:cs typeface="Times New Roman" pitchFamily="18" charset="0"/>
                <a:sym typeface="Times New Roman" pitchFamily="18" charset="0"/>
              </a:rPr>
              <a:t>Ahora ya saben...</a:t>
            </a:r>
          </a:p>
        </p:txBody>
      </p:sp>
      <p:sp>
        <p:nvSpPr>
          <p:cNvPr id="12293" name="Rectangle 3"/>
          <p:cNvSpPr>
            <a:spLocks noGrp="1" noChangeArrowheads="1"/>
          </p:cNvSpPr>
          <p:nvPr>
            <p:ph type="body" idx="1"/>
          </p:nvPr>
        </p:nvSpPr>
        <p:spPr/>
        <p:txBody>
          <a:bodyPr/>
          <a:lstStyle/>
          <a:p>
            <a:pPr>
              <a:buFontTx/>
              <a:buNone/>
            </a:pPr>
            <a:r>
              <a:rPr lang="es-ES" smtClean="0">
                <a:cs typeface="Times New Roman" pitchFamily="18" charset="0"/>
                <a:sym typeface="Times New Roman" pitchFamily="18" charset="0"/>
              </a:rPr>
              <a:t>Que para planificar adecuadamente una renovación, deben:</a:t>
            </a:r>
          </a:p>
          <a:p>
            <a:r>
              <a:rPr lang="es-ES" smtClean="0">
                <a:cs typeface="Times New Roman" pitchFamily="18" charset="0"/>
                <a:sym typeface="Times New Roman" pitchFamily="18" charset="0"/>
              </a:rPr>
              <a:t>Educar a los propietarios y residentes.</a:t>
            </a:r>
          </a:p>
          <a:p>
            <a:r>
              <a:rPr lang="es-ES" smtClean="0">
                <a:solidFill>
                  <a:srgbClr val="00009B"/>
                </a:solidFill>
                <a:cs typeface="Times New Roman" pitchFamily="18" charset="0"/>
                <a:sym typeface="Times New Roman" pitchFamily="18" charset="0"/>
              </a:rPr>
              <a:t>Determinar si hay pintura a base de plomo.</a:t>
            </a:r>
          </a:p>
          <a:p>
            <a:r>
              <a:rPr lang="es-ES" smtClean="0">
                <a:solidFill>
                  <a:srgbClr val="00009B"/>
                </a:solidFill>
                <a:cs typeface="Times New Roman" pitchFamily="18" charset="0"/>
                <a:sym typeface="Times New Roman" pitchFamily="18" charset="0"/>
              </a:rPr>
              <a:t>Determinar qué requisitos de las reglas de la EPA y del HUD se aplican a sus actividades de renovación.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mtClean="0"/>
              <a:t>Octubre de 2011</a:t>
            </a:r>
          </a:p>
        </p:txBody>
      </p:sp>
      <p:sp>
        <p:nvSpPr>
          <p:cNvPr id="4099" name="Slide Number Placeholder 5"/>
          <p:cNvSpPr>
            <a:spLocks noGrp="1"/>
          </p:cNvSpPr>
          <p:nvPr>
            <p:ph type="sldNum" sz="quarter" idx="12"/>
          </p:nvPr>
        </p:nvSpPr>
        <p:spPr>
          <a:noFill/>
        </p:spPr>
        <p:txBody>
          <a:bodyPr/>
          <a:lstStyle/>
          <a:p>
            <a:r>
              <a:rPr lang="en-US" smtClean="0"/>
              <a:t>3-</a:t>
            </a:r>
            <a:fld id="{7BD52646-149E-4114-9DA9-9FB2314CB399}" type="slidenum">
              <a:rPr lang="en-US" smtClean="0"/>
              <a:pPr/>
              <a:t>2</a:t>
            </a:fld>
            <a:endParaRPr lang="en-US" smtClean="0"/>
          </a:p>
        </p:txBody>
      </p:sp>
      <p:sp>
        <p:nvSpPr>
          <p:cNvPr id="4100"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Eduque a los propietarios y residentes		</a:t>
            </a:r>
          </a:p>
        </p:txBody>
      </p:sp>
      <p:sp>
        <p:nvSpPr>
          <p:cNvPr id="4101" name="Rectangle 3"/>
          <p:cNvSpPr>
            <a:spLocks noGrp="1" noChangeArrowheads="1"/>
          </p:cNvSpPr>
          <p:nvPr>
            <p:ph type="body" idx="1"/>
          </p:nvPr>
        </p:nvSpPr>
        <p:spPr>
          <a:xfrm>
            <a:off x="228600" y="1752600"/>
            <a:ext cx="8458200" cy="4267200"/>
          </a:xfrm>
        </p:spPr>
        <p:txBody>
          <a:bodyPr/>
          <a:lstStyle/>
          <a:p>
            <a:pPr marL="0" indent="0">
              <a:lnSpc>
                <a:spcPct val="90000"/>
              </a:lnSpc>
              <a:spcBef>
                <a:spcPts val="400"/>
              </a:spcBef>
              <a:buFontTx/>
              <a:buNone/>
            </a:pPr>
            <a:r>
              <a:rPr lang="es-ES" sz="1500" smtClean="0">
                <a:cs typeface="Times New Roman" pitchFamily="18" charset="0"/>
                <a:sym typeface="Times New Roman" pitchFamily="18" charset="0"/>
              </a:rPr>
              <a:t>La regla educacional previa a la renovación:</a:t>
            </a:r>
          </a:p>
          <a:p>
            <a:pPr marL="457200" lvl="1" indent="-342900">
              <a:lnSpc>
                <a:spcPct val="90000"/>
              </a:lnSpc>
              <a:spcBef>
                <a:spcPts val="400"/>
              </a:spcBef>
            </a:pPr>
            <a:r>
              <a:rPr lang="es-ES" sz="1500" b="1" smtClean="0">
                <a:cs typeface="Times New Roman" pitchFamily="18" charset="0"/>
                <a:sym typeface="Times New Roman" pitchFamily="18" charset="0"/>
              </a:rPr>
              <a:t>Exige que las empresas de renovación proporcionen el folleto </a:t>
            </a:r>
            <a:r>
              <a:rPr lang="es-ES" sz="1500" b="1" i="1" smtClean="0">
                <a:cs typeface="Times New Roman" pitchFamily="18" charset="0"/>
                <a:sym typeface="Times New Roman" pitchFamily="18" charset="0"/>
              </a:rPr>
              <a:t>Renovar correctamente</a:t>
            </a:r>
            <a:r>
              <a:rPr lang="es-ES" sz="1500" b="1" smtClean="0">
                <a:cs typeface="Times New Roman" pitchFamily="18" charset="0"/>
                <a:sym typeface="Times New Roman" pitchFamily="18" charset="0"/>
              </a:rPr>
              <a:t> a los propietarios o residentes, antes de las actividades de renovación en viviendas construidas antes de 1978 e instalaciones habitadas por niños.</a:t>
            </a:r>
          </a:p>
          <a:p>
            <a:pPr marL="457200" lvl="1" indent="-342900">
              <a:lnSpc>
                <a:spcPct val="90000"/>
              </a:lnSpc>
              <a:spcBef>
                <a:spcPts val="400"/>
              </a:spcBef>
            </a:pPr>
            <a:r>
              <a:rPr lang="es-ES" sz="1500" b="1" smtClean="0">
                <a:cs typeface="Times New Roman" pitchFamily="18" charset="0"/>
                <a:sym typeface="Times New Roman" pitchFamily="18" charset="0"/>
              </a:rPr>
              <a:t>Especifica los requisitos para la educación de los residentes u ocupantes y la entrega del folleto </a:t>
            </a:r>
            <a:r>
              <a:rPr lang="es-ES" sz="1500" b="1" i="1" smtClean="0">
                <a:cs typeface="Times New Roman" pitchFamily="18" charset="0"/>
                <a:sym typeface="Times New Roman" pitchFamily="18" charset="0"/>
              </a:rPr>
              <a:t>Renovar correctamente</a:t>
            </a:r>
            <a:r>
              <a:rPr lang="es-ES" sz="1500" b="1" smtClean="0">
                <a:cs typeface="Times New Roman" pitchFamily="18" charset="0"/>
                <a:sym typeface="Times New Roman" pitchFamily="18" charset="0"/>
              </a:rPr>
              <a:t>, que puede variar según el tipo de propiedad y el área que se renueve.</a:t>
            </a:r>
          </a:p>
          <a:p>
            <a:pPr marL="0" indent="0">
              <a:lnSpc>
                <a:spcPct val="90000"/>
              </a:lnSpc>
              <a:spcBef>
                <a:spcPts val="400"/>
              </a:spcBef>
              <a:buFontTx/>
              <a:buNone/>
            </a:pPr>
            <a:r>
              <a:rPr lang="es-ES" sz="1500" smtClean="0">
                <a:cs typeface="Times New Roman" pitchFamily="18" charset="0"/>
                <a:sym typeface="Times New Roman" pitchFamily="18" charset="0"/>
              </a:rPr>
              <a:t>Conforme a la regla RRP, las empresas certificadas DEBEN: </a:t>
            </a:r>
          </a:p>
          <a:p>
            <a:pPr marL="457200" lvl="1" indent="-342900">
              <a:lnSpc>
                <a:spcPct val="90000"/>
              </a:lnSpc>
              <a:spcBef>
                <a:spcPts val="400"/>
              </a:spcBef>
            </a:pPr>
            <a:r>
              <a:rPr lang="es-ES" sz="1500" b="1" smtClean="0">
                <a:cs typeface="Times New Roman" pitchFamily="18" charset="0"/>
                <a:sym typeface="Times New Roman" pitchFamily="18" charset="0"/>
              </a:rPr>
              <a:t>Entregar copias del folleto </a:t>
            </a:r>
            <a:r>
              <a:rPr lang="es-ES" sz="1500" b="1" i="1" smtClean="0">
                <a:cs typeface="Times New Roman" pitchFamily="18" charset="0"/>
                <a:sym typeface="Times New Roman" pitchFamily="18" charset="0"/>
              </a:rPr>
              <a:t>Renovar correctamente</a:t>
            </a:r>
            <a:r>
              <a:rPr lang="es-ES" sz="1500" b="1" smtClean="0">
                <a:cs typeface="Times New Roman" pitchFamily="18" charset="0"/>
                <a:sym typeface="Times New Roman" pitchFamily="18" charset="0"/>
              </a:rPr>
              <a:t> a los propietarios de viviendas o residentes y a los propietarios o adultos representantes de instalaciones habitadas por niños.</a:t>
            </a:r>
          </a:p>
          <a:p>
            <a:pPr marL="457200" lvl="1" indent="-342900">
              <a:lnSpc>
                <a:spcPct val="90000"/>
              </a:lnSpc>
              <a:spcBef>
                <a:spcPts val="400"/>
              </a:spcBef>
            </a:pPr>
            <a:r>
              <a:rPr lang="es-ES" sz="1500" b="1" smtClean="0">
                <a:cs typeface="Times New Roman" pitchFamily="18" charset="0"/>
                <a:sym typeface="Times New Roman" pitchFamily="18" charset="0"/>
              </a:rPr>
              <a:t>Dar aviso de la renovación a los padres o tutores de los niños que usan las instalaciones, además de indicarles cómo obtener una copia del folleto </a:t>
            </a:r>
            <a:r>
              <a:rPr lang="es-ES" sz="1500" b="1" i="1" smtClean="0">
                <a:cs typeface="Times New Roman" pitchFamily="18" charset="0"/>
                <a:sym typeface="Times New Roman" pitchFamily="18" charset="0"/>
              </a:rPr>
              <a:t>Renovar correctamente</a:t>
            </a:r>
            <a:r>
              <a:rPr lang="es-ES" sz="1500" b="1" smtClean="0">
                <a:cs typeface="Times New Roman" pitchFamily="18" charset="0"/>
                <a:sym typeface="Times New Roman" pitchFamily="18" charset="0"/>
              </a:rPr>
              <a:t>.</a:t>
            </a:r>
            <a:r>
              <a:rPr lang="es-ES" sz="1500" b="1" i="1" smtClean="0">
                <a:cs typeface="Times New Roman" pitchFamily="18" charset="0"/>
                <a:sym typeface="Times New Roman" pitchFamily="18" charset="0"/>
              </a:rPr>
              <a:t> </a:t>
            </a:r>
          </a:p>
          <a:p>
            <a:pPr marL="457200" lvl="1" indent="-342900">
              <a:lnSpc>
                <a:spcPct val="90000"/>
              </a:lnSpc>
              <a:spcBef>
                <a:spcPts val="400"/>
              </a:spcBef>
            </a:pPr>
            <a:r>
              <a:rPr lang="es-ES" sz="1500" b="1" smtClean="0">
                <a:cs typeface="Times New Roman" pitchFamily="18" charset="0"/>
                <a:sym typeface="Times New Roman" pitchFamily="18" charset="0"/>
              </a:rPr>
              <a:t>Obtener la confirmación de recibo del folleto </a:t>
            </a:r>
            <a:r>
              <a:rPr lang="es-ES" sz="1500" b="1" i="1" smtClean="0">
                <a:cs typeface="Times New Roman" pitchFamily="18" charset="0"/>
                <a:sym typeface="Times New Roman" pitchFamily="18" charset="0"/>
              </a:rPr>
              <a:t>Renovar correctamente</a:t>
            </a:r>
            <a:r>
              <a:rPr lang="es-ES" sz="1500" b="1" smtClean="0">
                <a:cs typeface="Times New Roman" pitchFamily="18" charset="0"/>
                <a:sym typeface="Times New Roman" pitchFamily="18" charset="0"/>
              </a:rPr>
              <a:t> por parte de los propietarios o la evidencia de que el folleto se entregó a los arrendatarios o residentes.</a:t>
            </a:r>
          </a:p>
          <a:p>
            <a:pPr marL="457200" lvl="1" indent="-342900">
              <a:lnSpc>
                <a:spcPct val="90000"/>
              </a:lnSpc>
              <a:spcBef>
                <a:spcPts val="400"/>
              </a:spcBef>
            </a:pPr>
            <a:r>
              <a:rPr lang="es-ES" sz="1500" b="1" smtClean="0">
                <a:cs typeface="Times New Roman" pitchFamily="18" charset="0"/>
                <a:sym typeface="Times New Roman" pitchFamily="18" charset="0"/>
              </a:rPr>
              <a:t>Conservar todos los registros durante al menos 3 años.</a:t>
            </a:r>
            <a:r>
              <a:rPr lang="es-ES" sz="1500" smtClean="0">
                <a:cs typeface="Times New Roman" pitchFamily="18" charset="0"/>
                <a:sym typeface="Times New Roman" pitchFamily="18" charset="0"/>
              </a:rPr>
              <a:t> </a:t>
            </a:r>
          </a:p>
        </p:txBody>
      </p:sp>
      <p:pic>
        <p:nvPicPr>
          <p:cNvPr id="4102" name="Picture 4" descr="Imagen de la portada del folleto “Renovar Correctamente”"/>
          <p:cNvPicPr>
            <a:picLocks noChangeAspect="1" noChangeArrowheads="1"/>
          </p:cNvPicPr>
          <p:nvPr/>
        </p:nvPicPr>
        <p:blipFill>
          <a:blip r:embed="rId3" cstate="print"/>
          <a:srcRect/>
          <a:stretch>
            <a:fillRect/>
          </a:stretch>
        </p:blipFill>
        <p:spPr bwMode="auto">
          <a:xfrm>
            <a:off x="7620000" y="152400"/>
            <a:ext cx="936625" cy="1447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3"/>
          <p:cNvSpPr>
            <a:spLocks noGrp="1"/>
          </p:cNvSpPr>
          <p:nvPr>
            <p:ph type="dt" sz="quarter" idx="10"/>
          </p:nvPr>
        </p:nvSpPr>
        <p:spPr>
          <a:noFill/>
        </p:spPr>
        <p:txBody>
          <a:bodyPr/>
          <a:lstStyle/>
          <a:p>
            <a:r>
              <a:rPr lang="en-US" smtClean="0"/>
              <a:t>Octubre de 2011</a:t>
            </a:r>
          </a:p>
        </p:txBody>
      </p:sp>
      <p:sp>
        <p:nvSpPr>
          <p:cNvPr id="2052" name="Slide Number Placeholder 5"/>
          <p:cNvSpPr>
            <a:spLocks noGrp="1"/>
          </p:cNvSpPr>
          <p:nvPr>
            <p:ph type="sldNum" sz="quarter" idx="12"/>
          </p:nvPr>
        </p:nvSpPr>
        <p:spPr>
          <a:noFill/>
        </p:spPr>
        <p:txBody>
          <a:bodyPr/>
          <a:lstStyle/>
          <a:p>
            <a:r>
              <a:rPr lang="en-US" smtClean="0"/>
              <a:t>3-</a:t>
            </a:r>
            <a:fld id="{93A9DB69-9C11-4F45-861A-A2997B7BFED8}" type="slidenum">
              <a:rPr lang="en-US" smtClean="0"/>
              <a:pPr/>
              <a:t>3</a:t>
            </a:fld>
            <a:endParaRPr lang="en-US" smtClean="0"/>
          </a:p>
        </p:txBody>
      </p:sp>
      <p:sp>
        <p:nvSpPr>
          <p:cNvPr id="2053" name="Rectangle 2"/>
          <p:cNvSpPr>
            <a:spLocks noGrp="1" noChangeArrowheads="1"/>
          </p:cNvSpPr>
          <p:nvPr>
            <p:ph type="title"/>
          </p:nvPr>
        </p:nvSpPr>
        <p:spPr>
          <a:xfrm>
            <a:off x="304800" y="304800"/>
            <a:ext cx="8534400" cy="1143000"/>
          </a:xfrm>
        </p:spPr>
        <p:txBody>
          <a:bodyPr/>
          <a:lstStyle/>
          <a:p>
            <a:r>
              <a:rPr lang="es-ES" sz="3600" smtClean="0">
                <a:cs typeface="Times New Roman" pitchFamily="18" charset="0"/>
                <a:sym typeface="Times New Roman" pitchFamily="18" charset="0"/>
              </a:rPr>
              <a:t>¿Qué tan común es el uso de pinturas a base de plomo en viviendas?</a:t>
            </a:r>
          </a:p>
        </p:txBody>
      </p:sp>
      <p:graphicFrame>
        <p:nvGraphicFramePr>
          <p:cNvPr id="2050" name="Object 3"/>
          <p:cNvGraphicFramePr>
            <a:graphicFrameLocks noChangeAspect="1"/>
          </p:cNvGraphicFramePr>
          <p:nvPr>
            <p:ph type="tbl" idx="1"/>
          </p:nvPr>
        </p:nvGraphicFramePr>
        <p:xfrm>
          <a:off x="617538" y="1760538"/>
          <a:ext cx="7481887" cy="4494212"/>
        </p:xfrm>
        <a:graphic>
          <a:graphicData uri="http://schemas.openxmlformats.org/presentationml/2006/ole">
            <p:oleObj spid="_x0000_s2050" name="Document" r:id="rId4" imgW="8593873" imgH="5162930" progId="Word.Document.8">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noFill/>
        </p:spPr>
        <p:txBody>
          <a:bodyPr/>
          <a:lstStyle/>
          <a:p>
            <a:r>
              <a:rPr lang="en-US" smtClean="0"/>
              <a:t>Octubre de 2011</a:t>
            </a:r>
          </a:p>
        </p:txBody>
      </p:sp>
      <p:sp>
        <p:nvSpPr>
          <p:cNvPr id="5123" name="Slide Number Placeholder 6"/>
          <p:cNvSpPr>
            <a:spLocks noGrp="1"/>
          </p:cNvSpPr>
          <p:nvPr>
            <p:ph type="sldNum" sz="quarter" idx="12"/>
          </p:nvPr>
        </p:nvSpPr>
        <p:spPr>
          <a:noFill/>
        </p:spPr>
        <p:txBody>
          <a:bodyPr/>
          <a:lstStyle/>
          <a:p>
            <a:r>
              <a:rPr lang="en-US" smtClean="0"/>
              <a:t>3-</a:t>
            </a:r>
            <a:fld id="{9E365EC1-C6C0-4C24-B99C-D66B1268C8C9}" type="slidenum">
              <a:rPr lang="en-US" smtClean="0"/>
              <a:pPr/>
              <a:t>4</a:t>
            </a:fld>
            <a:endParaRPr lang="en-US" smtClean="0"/>
          </a:p>
        </p:txBody>
      </p:sp>
      <p:sp>
        <p:nvSpPr>
          <p:cNvPr id="5124" name="Rectangle 1026"/>
          <p:cNvSpPr>
            <a:spLocks noGrp="1" noChangeArrowheads="1"/>
          </p:cNvSpPr>
          <p:nvPr>
            <p:ph type="title"/>
          </p:nvPr>
        </p:nvSpPr>
        <p:spPr/>
        <p:txBody>
          <a:bodyPr/>
          <a:lstStyle/>
          <a:p>
            <a:r>
              <a:rPr lang="es-ES" sz="3600" smtClean="0">
                <a:cs typeface="Times New Roman" pitchFamily="18" charset="0"/>
                <a:sym typeface="Times New Roman" pitchFamily="18" charset="0"/>
              </a:rPr>
              <a:t>Cómo determinar si hay pintura a base de plomo</a:t>
            </a:r>
          </a:p>
        </p:txBody>
      </p:sp>
      <p:sp>
        <p:nvSpPr>
          <p:cNvPr id="5125" name="Rectangle 1027"/>
          <p:cNvSpPr>
            <a:spLocks noGrp="1" noChangeArrowheads="1"/>
          </p:cNvSpPr>
          <p:nvPr>
            <p:ph type="body" sz="half" idx="1"/>
          </p:nvPr>
        </p:nvSpPr>
        <p:spPr>
          <a:xfrm>
            <a:off x="304800" y="1752600"/>
            <a:ext cx="8458200" cy="990600"/>
          </a:xfrm>
        </p:spPr>
        <p:txBody>
          <a:bodyPr/>
          <a:lstStyle/>
          <a:p>
            <a:pPr>
              <a:lnSpc>
                <a:spcPct val="90000"/>
              </a:lnSpc>
            </a:pPr>
            <a:r>
              <a:rPr lang="es-ES" sz="2000" smtClean="0">
                <a:cs typeface="Times New Roman" pitchFamily="18" charset="0"/>
                <a:sym typeface="Times New Roman" pitchFamily="18" charset="0"/>
              </a:rPr>
              <a:t>Las pruebas de pinturas se deben realizar antes de la renovación en todas las superficies afectadas por el trabajo o debe suponer que la pintura es a base de plomo. Todas las pruebas deben ser realizadas por profesionales calificados adecuados.</a:t>
            </a:r>
          </a:p>
        </p:txBody>
      </p:sp>
      <p:graphicFrame>
        <p:nvGraphicFramePr>
          <p:cNvPr id="228401" name="Group 1073"/>
          <p:cNvGraphicFramePr>
            <a:graphicFrameLocks noGrp="1"/>
          </p:cNvGraphicFramePr>
          <p:nvPr>
            <p:ph sz="half" idx="2"/>
          </p:nvPr>
        </p:nvGraphicFramePr>
        <p:xfrm>
          <a:off x="381000" y="2971800"/>
          <a:ext cx="8382000" cy="2562232"/>
        </p:xfrm>
        <a:graphic>
          <a:graphicData uri="http://schemas.openxmlformats.org/drawingml/2006/table">
            <a:tbl>
              <a:tblPr/>
              <a:tblGrid>
                <a:gridCol w="4306888"/>
                <a:gridCol w="4075112"/>
              </a:tblGrid>
              <a:tr h="609501">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Tipos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de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pruebas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de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pinturas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para</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renovaciones</a:t>
                      </a:r>
                      <a:endParaRPr kumimoji="0" lang="en-US" sz="1400" b="1" i="0" u="none" strike="noStrike" cap="none" normalizeH="0" baseline="0" dirty="0" smtClean="0">
                        <a:ln>
                          <a:noFill/>
                        </a:ln>
                        <a:solidFill>
                          <a:srgbClr val="000099"/>
                        </a:solidFill>
                        <a:effectLst/>
                        <a:latin typeface="Arial" charset="0"/>
                        <a:cs typeface="Times New Roman" charset="0"/>
                        <a:sym typeface="Times New Roman" charset="0"/>
                      </a:endParaRPr>
                    </a:p>
                  </a:txBody>
                  <a:tcPr marL="96649" marR="96649" marT="48316" marB="483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Times New Roman" charset="0"/>
                          <a:sym typeface="Times New Roman" charset="0"/>
                        </a:rPr>
                        <a:t>¿Quién puede realizar las pruebas?</a:t>
                      </a:r>
                    </a:p>
                  </a:txBody>
                  <a:tcPr marL="96649" marR="96649" marT="48316" marB="483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79347">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Kits de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pruebas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reconocidos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por</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la EPA</a:t>
                      </a:r>
                    </a:p>
                  </a:txBody>
                  <a:tcPr marL="96649" marR="96649" marT="48316" marB="483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Times New Roman" charset="0"/>
                          <a:sym typeface="Times New Roman" charset="0"/>
                        </a:rPr>
                        <a:t>Renovadores certificados</a:t>
                      </a:r>
                    </a:p>
                  </a:txBody>
                  <a:tcPr marL="96649" marR="96649" marT="48316" marB="483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705">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Times New Roman" charset="0"/>
                          <a:sym typeface="Times New Roman" charset="0"/>
                        </a:rPr>
                        <a:t>Instrumentos fluorescentes de rayos X (superficie por superficie)</a:t>
                      </a:r>
                    </a:p>
                  </a:txBody>
                  <a:tcPr marL="96649" marR="96649" marT="48316" marB="483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Times New Roman" charset="0"/>
                          <a:sym typeface="Times New Roman" charset="0"/>
                        </a:rPr>
                        <a:t>Inspectores de pintura a base de plomo certificados o evaluadores de riesgos de pintura a base de plomo certificados</a:t>
                      </a:r>
                    </a:p>
                  </a:txBody>
                  <a:tcPr marL="96649" marR="96649" marT="48316" marB="483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72">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Muestreo</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de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cáscaras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de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pintura</a:t>
                      </a:r>
                      <a:endParaRPr kumimoji="0" lang="en-US" sz="1400" b="1" i="0" u="none" strike="noStrike" cap="none" normalizeH="0" baseline="0" dirty="0" smtClean="0">
                        <a:ln>
                          <a:noFill/>
                        </a:ln>
                        <a:solidFill>
                          <a:srgbClr val="000099"/>
                        </a:solidFill>
                        <a:effectLst/>
                        <a:latin typeface="Arial" charset="0"/>
                        <a:cs typeface="Times New Roman" charset="0"/>
                        <a:sym typeface="Times New Roman" charset="0"/>
                      </a:endParaRPr>
                    </a:p>
                  </a:txBody>
                  <a:tcPr marL="96649" marR="96649" marT="48316" marB="483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Renovadores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certificados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inspectores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o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evaluadores</a:t>
                      </a:r>
                      <a:r>
                        <a:rPr kumimoji="0" lang="en-US" sz="1400" b="1" i="0" u="none" strike="noStrike" cap="none" normalizeH="0" baseline="0" dirty="0" smtClean="0">
                          <a:ln>
                            <a:noFill/>
                          </a:ln>
                          <a:solidFill>
                            <a:srgbClr val="000099"/>
                          </a:solidFill>
                          <a:effectLst/>
                          <a:latin typeface="Arial" charset="0"/>
                          <a:cs typeface="Times New Roman" charset="0"/>
                          <a:sym typeface="Times New Roman" charset="0"/>
                        </a:rPr>
                        <a:t> de </a:t>
                      </a:r>
                      <a:r>
                        <a:rPr kumimoji="0" lang="en-US" sz="1400" b="1" i="0" u="none" strike="noStrike" cap="none" normalizeH="0" baseline="0" dirty="0" err="1" smtClean="0">
                          <a:ln>
                            <a:noFill/>
                          </a:ln>
                          <a:solidFill>
                            <a:srgbClr val="000099"/>
                          </a:solidFill>
                          <a:effectLst/>
                          <a:latin typeface="Arial" charset="0"/>
                          <a:cs typeface="Times New Roman" charset="0"/>
                          <a:sym typeface="Times New Roman" charset="0"/>
                        </a:rPr>
                        <a:t>riesgos</a:t>
                      </a:r>
                      <a:endParaRPr kumimoji="0" lang="en-US" sz="1400" b="1" i="0" u="none" strike="noStrike" cap="none" normalizeH="0" baseline="0" dirty="0" smtClean="0">
                        <a:ln>
                          <a:noFill/>
                        </a:ln>
                        <a:solidFill>
                          <a:srgbClr val="000099"/>
                        </a:solidFill>
                        <a:effectLst/>
                        <a:latin typeface="Arial" charset="0"/>
                        <a:cs typeface="Times New Roman" charset="0"/>
                        <a:sym typeface="Times New Roman" charset="0"/>
                      </a:endParaRPr>
                    </a:p>
                  </a:txBody>
                  <a:tcPr marL="96649" marR="96649" marT="48316" marB="483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smtClean="0"/>
              <a:t>Octubre de 2011</a:t>
            </a:r>
          </a:p>
        </p:txBody>
      </p:sp>
      <p:sp>
        <p:nvSpPr>
          <p:cNvPr id="6147" name="Slide Number Placeholder 5"/>
          <p:cNvSpPr>
            <a:spLocks noGrp="1"/>
          </p:cNvSpPr>
          <p:nvPr>
            <p:ph type="sldNum" sz="quarter" idx="12"/>
          </p:nvPr>
        </p:nvSpPr>
        <p:spPr>
          <a:noFill/>
        </p:spPr>
        <p:txBody>
          <a:bodyPr/>
          <a:lstStyle/>
          <a:p>
            <a:r>
              <a:rPr lang="en-US" smtClean="0"/>
              <a:t>3-</a:t>
            </a:r>
            <a:fld id="{8B2C2B35-CE5F-499A-8F47-95CE41BC8C42}" type="slidenum">
              <a:rPr lang="en-US" smtClean="0"/>
              <a:pPr/>
              <a:t>5</a:t>
            </a:fld>
            <a:endParaRPr lang="en-US" smtClean="0"/>
          </a:p>
        </p:txBody>
      </p:sp>
      <p:sp>
        <p:nvSpPr>
          <p:cNvPr id="6148" name="Rectangle 1026"/>
          <p:cNvSpPr>
            <a:spLocks noGrp="1" noChangeArrowheads="1"/>
          </p:cNvSpPr>
          <p:nvPr>
            <p:ph type="title"/>
          </p:nvPr>
        </p:nvSpPr>
        <p:spPr/>
        <p:txBody>
          <a:bodyPr/>
          <a:lstStyle/>
          <a:p>
            <a:r>
              <a:rPr lang="es-ES" sz="3200" smtClean="0">
                <a:solidFill>
                  <a:srgbClr val="333399"/>
                </a:solidFill>
                <a:cs typeface="Times New Roman" pitchFamily="18" charset="0"/>
                <a:sym typeface="Times New Roman" pitchFamily="18" charset="0"/>
              </a:rPr>
              <a:t>Uso de los kits de pruebas reconocidos por la EPA para verificar la presencia de pintura a base de plomo</a:t>
            </a:r>
          </a:p>
        </p:txBody>
      </p:sp>
      <p:sp>
        <p:nvSpPr>
          <p:cNvPr id="6149" name="Rectangle 1027"/>
          <p:cNvSpPr>
            <a:spLocks noGrp="1" noChangeArrowheads="1"/>
          </p:cNvSpPr>
          <p:nvPr>
            <p:ph type="body" idx="1"/>
          </p:nvPr>
        </p:nvSpPr>
        <p:spPr>
          <a:xfrm>
            <a:off x="304800" y="1752600"/>
            <a:ext cx="8458200" cy="4267200"/>
          </a:xfrm>
        </p:spPr>
        <p:txBody>
          <a:bodyPr/>
          <a:lstStyle/>
          <a:p>
            <a:r>
              <a:rPr lang="es-ES" sz="2000" smtClean="0">
                <a:solidFill>
                  <a:srgbClr val="333399"/>
                </a:solidFill>
                <a:cs typeface="Times New Roman" pitchFamily="18" charset="0"/>
                <a:sym typeface="Times New Roman" pitchFamily="18" charset="0"/>
              </a:rPr>
              <a:t>Use únicamente kits de pruebas reconocidos por la EPA en sustratos probados para el kit.</a:t>
            </a:r>
          </a:p>
          <a:p>
            <a:r>
              <a:rPr lang="es-ES" sz="2000" smtClean="0">
                <a:solidFill>
                  <a:srgbClr val="333399"/>
                </a:solidFill>
                <a:cs typeface="Times New Roman" pitchFamily="18" charset="0"/>
                <a:sym typeface="Times New Roman" pitchFamily="18" charset="0"/>
              </a:rPr>
              <a:t>Envíe lo antes posible al cliente el informe de resultados de las pruebas en las que se usó un kit de pruebas reconocido por la EPA, pero en un plazo que no sea superior a 30 días después de la finalización de la renovación.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smtClean="0"/>
              <a:t>Octubre de 2011</a:t>
            </a:r>
          </a:p>
        </p:txBody>
      </p:sp>
      <p:sp>
        <p:nvSpPr>
          <p:cNvPr id="7171" name="Slide Number Placeholder 5"/>
          <p:cNvSpPr>
            <a:spLocks noGrp="1"/>
          </p:cNvSpPr>
          <p:nvPr>
            <p:ph type="sldNum" sz="quarter" idx="12"/>
          </p:nvPr>
        </p:nvSpPr>
        <p:spPr>
          <a:noFill/>
        </p:spPr>
        <p:txBody>
          <a:bodyPr/>
          <a:lstStyle/>
          <a:p>
            <a:r>
              <a:rPr lang="en-US" smtClean="0"/>
              <a:t>3-</a:t>
            </a:r>
            <a:fld id="{D4D509F4-4601-42F8-AC71-5F91D60EE0A7}" type="slidenum">
              <a:rPr lang="en-US" smtClean="0"/>
              <a:pPr/>
              <a:t>6</a:t>
            </a:fld>
            <a:endParaRPr lang="en-US" smtClean="0"/>
          </a:p>
        </p:txBody>
      </p:sp>
      <p:sp>
        <p:nvSpPr>
          <p:cNvPr id="7172" name="Rectangle 2"/>
          <p:cNvSpPr>
            <a:spLocks noGrp="1" noChangeArrowheads="1"/>
          </p:cNvSpPr>
          <p:nvPr>
            <p:ph type="title"/>
          </p:nvPr>
        </p:nvSpPr>
        <p:spPr>
          <a:xfrm>
            <a:off x="381000" y="304800"/>
            <a:ext cx="8382000" cy="1143000"/>
          </a:xfrm>
        </p:spPr>
        <p:txBody>
          <a:bodyPr/>
          <a:lstStyle/>
          <a:p>
            <a:r>
              <a:rPr lang="es-ES" smtClean="0">
                <a:cs typeface="Times New Roman" pitchFamily="18" charset="0"/>
                <a:sym typeface="Times New Roman" pitchFamily="18" charset="0"/>
              </a:rPr>
              <a:t>Ejercicio pr</a:t>
            </a:r>
            <a:r>
              <a:rPr lang="es-ES" smtClean="0">
                <a:latin typeface="Times New Roman" pitchFamily="18" charset="0"/>
                <a:cs typeface="Times New Roman" pitchFamily="18" charset="0"/>
                <a:sym typeface="Times New Roman" pitchFamily="18" charset="0"/>
              </a:rPr>
              <a:t>á</a:t>
            </a:r>
            <a:r>
              <a:rPr lang="es-ES" smtClean="0">
                <a:cs typeface="Times New Roman" pitchFamily="18" charset="0"/>
                <a:sym typeface="Times New Roman" pitchFamily="18" charset="0"/>
              </a:rPr>
              <a:t>ctico del kit de pruebas</a:t>
            </a:r>
          </a:p>
        </p:txBody>
      </p:sp>
      <p:sp>
        <p:nvSpPr>
          <p:cNvPr id="7173" name="Rectangle 3"/>
          <p:cNvSpPr>
            <a:spLocks noGrp="1" noChangeArrowheads="1"/>
          </p:cNvSpPr>
          <p:nvPr>
            <p:ph type="body" idx="1"/>
          </p:nvPr>
        </p:nvSpPr>
        <p:spPr/>
        <p:txBody>
          <a:bodyPr/>
          <a:lstStyle/>
          <a:p>
            <a:pPr marL="0" indent="0">
              <a:buFontTx/>
              <a:buNone/>
            </a:pPr>
            <a:r>
              <a:rPr lang="es-ES" u="sng" smtClean="0">
                <a:cs typeface="Arial" charset="0"/>
                <a:sym typeface="Times New Roman" pitchFamily="18" charset="0"/>
              </a:rPr>
              <a:t>Propósito: </a:t>
            </a:r>
            <a:r>
              <a:rPr lang="es-ES" smtClean="0">
                <a:cs typeface="Arial" charset="0"/>
                <a:sym typeface="Times New Roman" pitchFamily="18" charset="0"/>
              </a:rPr>
              <a:t>El propósito de este ejercicio práctico es enseñar a los renovadores certificados cómo usar correctamente los kits de pruebas reconocidos por la EPA, a fin de determinar si hay pintura a base de plomo presente en los componentes y las superficies afectadas por el trabajo de renovación.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Octubre de 2011</a:t>
            </a:r>
          </a:p>
        </p:txBody>
      </p:sp>
      <p:sp>
        <p:nvSpPr>
          <p:cNvPr id="8195" name="Slide Number Placeholder 5"/>
          <p:cNvSpPr>
            <a:spLocks noGrp="1"/>
          </p:cNvSpPr>
          <p:nvPr>
            <p:ph type="sldNum" sz="quarter" idx="12"/>
          </p:nvPr>
        </p:nvSpPr>
        <p:spPr>
          <a:noFill/>
        </p:spPr>
        <p:txBody>
          <a:bodyPr/>
          <a:lstStyle/>
          <a:p>
            <a:r>
              <a:rPr lang="en-US" smtClean="0"/>
              <a:t>3-</a:t>
            </a:r>
            <a:fld id="{E5327DCD-3201-4094-B6B9-5FA05EA03347}" type="slidenum">
              <a:rPr lang="en-US" smtClean="0"/>
              <a:pPr/>
              <a:t>7</a:t>
            </a:fld>
            <a:endParaRPr lang="en-US" smtClean="0"/>
          </a:p>
        </p:txBody>
      </p:sp>
      <p:sp>
        <p:nvSpPr>
          <p:cNvPr id="8196" name="Rectangle 1026"/>
          <p:cNvSpPr>
            <a:spLocks noGrp="1" noChangeArrowheads="1"/>
          </p:cNvSpPr>
          <p:nvPr>
            <p:ph type="title"/>
          </p:nvPr>
        </p:nvSpPr>
        <p:spPr/>
        <p:txBody>
          <a:bodyPr/>
          <a:lstStyle/>
          <a:p>
            <a:r>
              <a:rPr lang="es-ES" sz="3200" smtClean="0">
                <a:solidFill>
                  <a:srgbClr val="333399"/>
                </a:solidFill>
                <a:cs typeface="Times New Roman" pitchFamily="18" charset="0"/>
                <a:sym typeface="Times New Roman" pitchFamily="18" charset="0"/>
              </a:rPr>
              <a:t>Método de recogida de muestra de cáscaras de pintura</a:t>
            </a:r>
          </a:p>
        </p:txBody>
      </p:sp>
      <p:sp>
        <p:nvSpPr>
          <p:cNvPr id="8197" name="Rectangle 1027"/>
          <p:cNvSpPr>
            <a:spLocks noGrp="1" noChangeArrowheads="1"/>
          </p:cNvSpPr>
          <p:nvPr>
            <p:ph type="body" idx="1"/>
          </p:nvPr>
        </p:nvSpPr>
        <p:spPr>
          <a:xfrm>
            <a:off x="304800" y="1752600"/>
            <a:ext cx="8458200" cy="4267200"/>
          </a:xfrm>
        </p:spPr>
        <p:txBody>
          <a:bodyPr/>
          <a:lstStyle/>
          <a:p>
            <a:r>
              <a:rPr lang="es-ES" sz="2000" smtClean="0">
                <a:solidFill>
                  <a:srgbClr val="333399"/>
                </a:solidFill>
                <a:cs typeface="Times New Roman" pitchFamily="18" charset="0"/>
                <a:sym typeface="Times New Roman" pitchFamily="18" charset="0"/>
              </a:rPr>
              <a:t>Esta práctica se utiliza para recoger muestras a fin de determinar si existe la presencia de plomo en un área base (miligramos de plomo) o en una concentración base (porcentaje de masa)</a:t>
            </a:r>
          </a:p>
          <a:p>
            <a:r>
              <a:rPr lang="es-ES" sz="2000" smtClean="0">
                <a:solidFill>
                  <a:srgbClr val="333399"/>
                </a:solidFill>
                <a:cs typeface="Times New Roman" pitchFamily="18" charset="0"/>
                <a:sym typeface="Times New Roman" pitchFamily="18" charset="0"/>
              </a:rPr>
              <a:t>Este es un método alternativo que los renovadores certificados pueden usar para verificar la presencia de pintura a base de plomo. </a:t>
            </a:r>
          </a:p>
          <a:p>
            <a:r>
              <a:rPr lang="es-ES" sz="2000" smtClean="0">
                <a:solidFill>
                  <a:srgbClr val="333399"/>
                </a:solidFill>
                <a:cs typeface="Times New Roman" pitchFamily="18" charset="0"/>
                <a:sym typeface="Times New Roman" pitchFamily="18" charset="0"/>
              </a:rPr>
              <a:t>Una vez recogidas, todas las muestras de cáscaras de pintura se deben enviar a una entidad reconocida por el Programa Nacional de Acreditación de Laboratorios de Plomo (NLLAP) para efectuar un análisis de plomo.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Octubre de 2011</a:t>
            </a:r>
          </a:p>
        </p:txBody>
      </p:sp>
      <p:sp>
        <p:nvSpPr>
          <p:cNvPr id="9219" name="Slide Number Placeholder 5"/>
          <p:cNvSpPr>
            <a:spLocks noGrp="1"/>
          </p:cNvSpPr>
          <p:nvPr>
            <p:ph type="sldNum" sz="quarter" idx="12"/>
          </p:nvPr>
        </p:nvSpPr>
        <p:spPr>
          <a:noFill/>
        </p:spPr>
        <p:txBody>
          <a:bodyPr/>
          <a:lstStyle/>
          <a:p>
            <a:r>
              <a:rPr lang="en-US" smtClean="0"/>
              <a:t>3-</a:t>
            </a:r>
            <a:fld id="{D081D084-1F00-4EF6-89D2-802322B02E14}" type="slidenum">
              <a:rPr lang="en-US" smtClean="0"/>
              <a:pPr/>
              <a:t>8</a:t>
            </a:fld>
            <a:endParaRPr lang="en-US" smtClean="0"/>
          </a:p>
        </p:txBody>
      </p:sp>
      <p:sp>
        <p:nvSpPr>
          <p:cNvPr id="9220" name="Rectangle 1026"/>
          <p:cNvSpPr>
            <a:spLocks noGrp="1" noChangeArrowheads="1"/>
          </p:cNvSpPr>
          <p:nvPr>
            <p:ph type="title"/>
          </p:nvPr>
        </p:nvSpPr>
        <p:spPr/>
        <p:txBody>
          <a:bodyPr/>
          <a:lstStyle/>
          <a:p>
            <a:r>
              <a:rPr lang="es-ES" sz="3200" smtClean="0">
                <a:solidFill>
                  <a:srgbClr val="333399"/>
                </a:solidFill>
                <a:cs typeface="Times New Roman" pitchFamily="18" charset="0"/>
                <a:sym typeface="Times New Roman" pitchFamily="18" charset="0"/>
              </a:rPr>
              <a:t>Pasos para obtener muestras de cáscaras de pintura</a:t>
            </a:r>
          </a:p>
        </p:txBody>
      </p:sp>
      <p:sp>
        <p:nvSpPr>
          <p:cNvPr id="9221" name="Rectangle 1027"/>
          <p:cNvSpPr>
            <a:spLocks noGrp="1" noChangeArrowheads="1"/>
          </p:cNvSpPr>
          <p:nvPr>
            <p:ph type="body" idx="1"/>
          </p:nvPr>
        </p:nvSpPr>
        <p:spPr>
          <a:xfrm>
            <a:off x="304800" y="1752600"/>
            <a:ext cx="8458200" cy="4267200"/>
          </a:xfrm>
        </p:spPr>
        <p:txBody>
          <a:bodyPr/>
          <a:lstStyle/>
          <a:p>
            <a:pPr marL="457200" indent="-457200">
              <a:buFontTx/>
              <a:buAutoNum type="arabicPeriod"/>
            </a:pPr>
            <a:r>
              <a:rPr lang="es-ES" sz="2000" smtClean="0">
                <a:solidFill>
                  <a:srgbClr val="333399"/>
                </a:solidFill>
                <a:cs typeface="Times New Roman" pitchFamily="18" charset="0"/>
                <a:sym typeface="Times New Roman" pitchFamily="18" charset="0"/>
              </a:rPr>
              <a:t>Registre información sobre la ubicación de la prueba</a:t>
            </a:r>
          </a:p>
          <a:p>
            <a:pPr marL="457200" indent="-457200">
              <a:buFontTx/>
              <a:buAutoNum type="arabicPeriod"/>
            </a:pPr>
            <a:r>
              <a:rPr lang="es-ES" sz="2000" smtClean="0">
                <a:solidFill>
                  <a:srgbClr val="333399"/>
                </a:solidFill>
                <a:cs typeface="Times New Roman" pitchFamily="18" charset="0"/>
                <a:sym typeface="Times New Roman" pitchFamily="18" charset="0"/>
              </a:rPr>
              <a:t>Marque el área de recogida de muestras</a:t>
            </a:r>
          </a:p>
          <a:p>
            <a:pPr marL="457200" indent="-457200">
              <a:buFontTx/>
              <a:buAutoNum type="arabicPeriod"/>
            </a:pPr>
            <a:r>
              <a:rPr lang="es-ES" sz="2000" smtClean="0">
                <a:solidFill>
                  <a:srgbClr val="333399"/>
                </a:solidFill>
                <a:cs typeface="Times New Roman" pitchFamily="18" charset="0"/>
                <a:sym typeface="Times New Roman" pitchFamily="18" charset="0"/>
              </a:rPr>
              <a:t>Prepare una bandeja para recoger la pintura</a:t>
            </a:r>
          </a:p>
          <a:p>
            <a:pPr marL="457200" indent="-457200">
              <a:buFontTx/>
              <a:buAutoNum type="arabicPeriod"/>
            </a:pPr>
            <a:r>
              <a:rPr lang="es-ES" sz="2000" smtClean="0">
                <a:solidFill>
                  <a:srgbClr val="333399"/>
                </a:solidFill>
                <a:cs typeface="Times New Roman" pitchFamily="18" charset="0"/>
                <a:sym typeface="Times New Roman" pitchFamily="18" charset="0"/>
              </a:rPr>
              <a:t>Quite la pintura</a:t>
            </a:r>
          </a:p>
          <a:p>
            <a:pPr marL="457200" indent="-457200">
              <a:buFontTx/>
              <a:buAutoNum type="arabicPeriod"/>
            </a:pPr>
            <a:r>
              <a:rPr lang="es-ES" sz="2000" smtClean="0">
                <a:solidFill>
                  <a:srgbClr val="333399"/>
                </a:solidFill>
                <a:cs typeface="Times New Roman" pitchFamily="18" charset="0"/>
                <a:sym typeface="Times New Roman" pitchFamily="18" charset="0"/>
              </a:rPr>
              <a:t>Limpie todas las herramientas de corte</a:t>
            </a:r>
          </a:p>
          <a:p>
            <a:pPr marL="457200" indent="-457200">
              <a:buFontTx/>
              <a:buAutoNum type="arabicPeriod"/>
            </a:pPr>
            <a:r>
              <a:rPr lang="es-ES" sz="2000" smtClean="0">
                <a:solidFill>
                  <a:srgbClr val="333399"/>
                </a:solidFill>
                <a:cs typeface="Times New Roman" pitchFamily="18" charset="0"/>
                <a:sym typeface="Times New Roman" pitchFamily="18" charset="0"/>
              </a:rPr>
              <a:t>Transfiera la muestra al recipiente de recogida</a:t>
            </a:r>
          </a:p>
          <a:p>
            <a:pPr marL="457200" indent="-457200">
              <a:buFontTx/>
              <a:buAutoNum type="arabicPeriod"/>
            </a:pPr>
            <a:r>
              <a:rPr lang="es-ES" sz="2000" smtClean="0">
                <a:solidFill>
                  <a:srgbClr val="333399"/>
                </a:solidFill>
                <a:cs typeface="Times New Roman" pitchFamily="18" charset="0"/>
                <a:sym typeface="Times New Roman" pitchFamily="18" charset="0"/>
              </a:rPr>
              <a:t>Para finalizar, verifique la documentación en el Formulario de Recogida de Muestras de Cáscaras de Pintura.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smtClean="0"/>
              <a:t>Octubre de 2011</a:t>
            </a:r>
          </a:p>
        </p:txBody>
      </p:sp>
      <p:sp>
        <p:nvSpPr>
          <p:cNvPr id="10243" name="Slide Number Placeholder 5"/>
          <p:cNvSpPr>
            <a:spLocks noGrp="1"/>
          </p:cNvSpPr>
          <p:nvPr>
            <p:ph type="sldNum" sz="quarter" idx="12"/>
          </p:nvPr>
        </p:nvSpPr>
        <p:spPr>
          <a:noFill/>
        </p:spPr>
        <p:txBody>
          <a:bodyPr/>
          <a:lstStyle/>
          <a:p>
            <a:r>
              <a:rPr lang="en-US" smtClean="0"/>
              <a:t>3-</a:t>
            </a:r>
            <a:fld id="{D6EEF736-34C3-45EB-9B47-C893CD7254DE}" type="slidenum">
              <a:rPr lang="en-US" smtClean="0"/>
              <a:pPr/>
              <a:t>9</a:t>
            </a:fld>
            <a:endParaRPr lang="en-US" smtClean="0"/>
          </a:p>
        </p:txBody>
      </p:sp>
      <p:sp>
        <p:nvSpPr>
          <p:cNvPr id="10244"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Práctica de recogida de muestras de cáscaras de pintura</a:t>
            </a:r>
          </a:p>
        </p:txBody>
      </p:sp>
      <p:sp>
        <p:nvSpPr>
          <p:cNvPr id="8197" name="Rectangle 3"/>
          <p:cNvSpPr>
            <a:spLocks noGrp="1" noChangeArrowheads="1"/>
          </p:cNvSpPr>
          <p:nvPr>
            <p:ph type="body" idx="1"/>
          </p:nvPr>
        </p:nvSpPr>
        <p:spPr>
          <a:xfrm>
            <a:off x="304800" y="1981200"/>
            <a:ext cx="7772400" cy="4114800"/>
          </a:xfrm>
        </p:spPr>
        <p:txBody>
          <a:bodyPr/>
          <a:lstStyle/>
          <a:p>
            <a:pPr marL="0" indent="0">
              <a:lnSpc>
                <a:spcPct val="90000"/>
              </a:lnSpc>
              <a:buFontTx/>
              <a:buNone/>
              <a:defRPr/>
            </a:pPr>
            <a:r>
              <a:rPr lang="es-US" sz="2400" u="sng" dirty="0" smtClean="0"/>
              <a:t>Propósito</a:t>
            </a:r>
            <a:r>
              <a:rPr lang="es-US" sz="2400" dirty="0" smtClean="0"/>
              <a:t>: El propósito de este ejercicio práctico es enseñar a los renovadores certificados cómo recoger correctamente las muestras de cáscaras de pintura de los componentes afectados por la renovación.</a:t>
            </a:r>
            <a:r>
              <a:rPr lang="es-ES" sz="2200" i="1" dirty="0" smtClean="0">
                <a:cs typeface="Times New Roman" charset="0"/>
                <a:sym typeface="Times New Roman" charset="0"/>
              </a:rPr>
              <a:t> </a:t>
            </a:r>
          </a:p>
          <a:p>
            <a:pPr>
              <a:lnSpc>
                <a:spcPct val="90000"/>
              </a:lnSpc>
              <a:defRPr/>
            </a:pPr>
            <a:endParaRPr lang="es-ES" sz="2200" dirty="0" smtClean="0">
              <a:cs typeface="Times New Roman" charset="0"/>
              <a:sym typeface="Times New Roman"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6649" tIns="48324" rIns="96649" bIns="48324"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tab pos="228600" algn="l"/>
          </a:tabLst>
          <a:defRPr kumimoji="0" lang="en-U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6649" tIns="48324" rIns="96649" bIns="48324"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tab pos="228600" algn="l"/>
          </a:tabLst>
          <a:defRPr kumimoji="0" lang="en-U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12863</TotalTime>
  <Words>4411</Words>
  <Application>Microsoft Office PowerPoint</Application>
  <PresentationFormat>On-screen Show (4:3)</PresentationFormat>
  <Paragraphs>202</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Default Design</vt:lpstr>
      <vt:lpstr>Photo Editor Photo</vt:lpstr>
      <vt:lpstr>Document</vt:lpstr>
      <vt:lpstr>Módulo 3: Antes de comenzar a trabajar</vt:lpstr>
      <vt:lpstr>Eduque a los propietarios y residentes  </vt:lpstr>
      <vt:lpstr>¿Qué tan común es el uso de pinturas a base de plomo en viviendas?</vt:lpstr>
      <vt:lpstr>Cómo determinar si hay pintura a base de plomo</vt:lpstr>
      <vt:lpstr>Uso de los kits de pruebas reconocidos por la EPA para verificar la presencia de pintura a base de plomo</vt:lpstr>
      <vt:lpstr>Ejercicio práctico del kit de pruebas</vt:lpstr>
      <vt:lpstr>Método de recogida de muestra de cáscaras de pintura</vt:lpstr>
      <vt:lpstr>Pasos para obtener muestras de cáscaras de pintura</vt:lpstr>
      <vt:lpstr>Práctica de recogida de muestras de cáscaras de pintura</vt:lpstr>
      <vt:lpstr>Uso de cuadros lógicos para decidir</vt:lpstr>
      <vt:lpstr>Ahora ya saben...</vt:lpstr>
    </vt:vector>
  </TitlesOfParts>
  <Company>ICF Kaiser International,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Initial Course</dc:title>
  <dc:subject>Module 3</dc:subject>
  <dc:creator>EPA</dc:creator>
  <cp:keywords>lead poisoning, renovation, spanish</cp:keywords>
  <cp:lastModifiedBy>Pivetz, Timothy</cp:lastModifiedBy>
  <cp:revision>293</cp:revision>
  <cp:lastPrinted>2000-12-06T22:08:58Z</cp:lastPrinted>
  <dcterms:created xsi:type="dcterms:W3CDTF">2000-02-11T22:43:26Z</dcterms:created>
  <dcterms:modified xsi:type="dcterms:W3CDTF">2012-07-26T12:13:34Z</dcterms:modified>
</cp:coreProperties>
</file>