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15" r:id="rId2"/>
    <p:sldId id="314" r:id="rId3"/>
    <p:sldId id="302" r:id="rId4"/>
    <p:sldId id="305" r:id="rId5"/>
    <p:sldId id="280" r:id="rId6"/>
    <p:sldId id="306" r:id="rId7"/>
    <p:sldId id="282" r:id="rId8"/>
    <p:sldId id="307" r:id="rId9"/>
    <p:sldId id="310" r:id="rId10"/>
    <p:sldId id="318" r:id="rId11"/>
    <p:sldId id="319" r:id="rId12"/>
    <p:sldId id="320" r:id="rId13"/>
    <p:sldId id="321" r:id="rId14"/>
    <p:sldId id="322" r:id="rId15"/>
    <p:sldId id="316" r:id="rId1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showPr>
  <p:clrMru>
    <a:srgbClr val="0066FF"/>
    <a:srgbClr val="FF3300"/>
    <a:srgbClr val="003399"/>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75" autoAdjust="0"/>
    <p:restoredTop sz="78501" autoAdjust="0"/>
  </p:normalViewPr>
  <p:slideViewPr>
    <p:cSldViewPr showGuides="1">
      <p:cViewPr varScale="1">
        <p:scale>
          <a:sx n="82" d="100"/>
          <a:sy n="82" d="100"/>
        </p:scale>
        <p:origin x="-12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80" d="100"/>
          <a:sy n="80" d="100"/>
        </p:scale>
        <p:origin x="-1938"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352800" cy="685800"/>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marL="84138" defTabSz="931863">
              <a:defRPr sz="1300">
                <a:latin typeface="Times New Roman" charset="0"/>
              </a:defRPr>
            </a:lvl1pPr>
          </a:lstStyle>
          <a:p>
            <a:pPr>
              <a:defRPr/>
            </a:pPr>
            <a:r>
              <a:rPr lang="es-ES_tradnl"/>
              <a:t>Prácticas seguras para trabajar con el 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12595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algn="r" defTabSz="931863">
              <a:defRPr sz="1300">
                <a:latin typeface="Times New Roman" charset="0"/>
              </a:defRPr>
            </a:lvl1pPr>
          </a:lstStyle>
          <a:p>
            <a:pPr>
              <a:defRPr/>
            </a:pPr>
            <a:r>
              <a:rPr lang="en-US"/>
              <a:t>Feb 09</a:t>
            </a:r>
          </a:p>
        </p:txBody>
      </p:sp>
      <p:sp>
        <p:nvSpPr>
          <p:cNvPr id="125956"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25957"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algn="r" defTabSz="931863">
              <a:defRPr sz="1200">
                <a:latin typeface="Arial" charset="0"/>
              </a:defRPr>
            </a:lvl1pPr>
          </a:lstStyle>
          <a:p>
            <a:pPr>
              <a:defRPr/>
            </a:pPr>
            <a:fld id="{30F6CE2A-5C27-4919-9905-76B15C79BA0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88938" y="155575"/>
            <a:ext cx="6310312" cy="387350"/>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lvl1pPr defTabSz="931863">
              <a:defRPr sz="1400" b="1">
                <a:latin typeface="Arial" charset="0"/>
              </a:defRPr>
            </a:lvl1pPr>
          </a:lstStyle>
          <a:p>
            <a:pPr>
              <a:defRPr/>
            </a:pPr>
            <a:r>
              <a:rPr lang="es-ES_tradnl"/>
              <a:t>Prácticas seguras para trabajar con el plomo</a:t>
            </a:r>
            <a:r>
              <a:rPr lang="en-US"/>
              <a:t> al </a:t>
            </a:r>
            <a:r>
              <a:rPr lang="en-US" err="1"/>
              <a:t>plomo</a:t>
            </a:r>
            <a:r>
              <a:rPr lang="en-US"/>
              <a:t> en </a:t>
            </a:r>
            <a:r>
              <a:rPr lang="en-US" err="1"/>
              <a:t>labores</a:t>
            </a:r>
            <a:r>
              <a:rPr lang="en-US"/>
              <a:t> de </a:t>
            </a:r>
            <a:r>
              <a:rPr lang="en-US" err="1"/>
              <a:t>renovación</a:t>
            </a:r>
            <a:r>
              <a:rPr lang="en-US"/>
              <a:t>, </a:t>
            </a:r>
            <a:r>
              <a:rPr lang="en-US" err="1"/>
              <a:t>reparación</a:t>
            </a:r>
            <a:r>
              <a:rPr lang="en-US"/>
              <a:t> y </a:t>
            </a:r>
            <a:r>
              <a:rPr lang="en-US" err="1"/>
              <a:t>pintura</a:t>
            </a:r>
            <a:endParaRPr lang="en-US"/>
          </a:p>
        </p:txBody>
      </p:sp>
      <p:sp>
        <p:nvSpPr>
          <p:cNvPr id="17411" name="Rectangle 4"/>
          <p:cNvSpPr>
            <a:spLocks noChangeArrowheads="1" noTextEdit="1"/>
          </p:cNvSpPr>
          <p:nvPr>
            <p:ph type="sldImg" idx="2"/>
          </p:nvPr>
        </p:nvSpPr>
        <p:spPr bwMode="auto">
          <a:xfrm>
            <a:off x="1144588" y="663575"/>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9325" y="4427538"/>
            <a:ext cx="5141913" cy="4181475"/>
          </a:xfrm>
          <a:prstGeom prst="rect">
            <a:avLst/>
          </a:prstGeom>
          <a:noFill/>
          <a:ln w="9525">
            <a:noFill/>
            <a:miter lim="800000"/>
            <a:headEnd/>
            <a:tailEnd/>
          </a:ln>
          <a:effectLst/>
        </p:spPr>
        <p:txBody>
          <a:bodyPr vert="horz" wrap="square" lIns="93158" tIns="46580" rIns="93158" bIns="46580" numCol="1" anchor="t" anchorCtr="0" compatLnSpc="1">
            <a:prstTxWarp prst="textNoShape">
              <a:avLst/>
            </a:prstTxWarp>
          </a:bodyPr>
          <a:lstStyle/>
          <a:p>
            <a:pPr lvl="0"/>
            <a:r>
              <a:rPr lang="en-US" noProof="0" smtClean="0"/>
              <a:t>Click to edit Master text styles</a:t>
            </a:r>
          </a:p>
          <a:p>
            <a:pPr lvl="1"/>
            <a:r>
              <a:rPr lang="en-US" noProof="0" smtClean="0"/>
              <a:t>   Second level</a:t>
            </a:r>
          </a:p>
          <a:p>
            <a:pPr lvl="2"/>
            <a:r>
              <a:rPr lang="en-US" noProof="0" smtClean="0"/>
              <a:t>   Third level</a:t>
            </a:r>
          </a:p>
          <a:p>
            <a:pPr lvl="3"/>
            <a:r>
              <a:rPr lang="en-US" noProof="0" smtClean="0"/>
              <a:t>   Fourth level</a:t>
            </a:r>
          </a:p>
          <a:p>
            <a:pPr lvl="4"/>
            <a:r>
              <a:rPr lang="en-US" noProof="0" smtClean="0"/>
              <a:t>   Fifth level</a:t>
            </a:r>
          </a:p>
        </p:txBody>
      </p:sp>
      <p:sp>
        <p:nvSpPr>
          <p:cNvPr id="4102" name="Rectangle 6"/>
          <p:cNvSpPr>
            <a:spLocks noGrp="1" noChangeArrowheads="1"/>
          </p:cNvSpPr>
          <p:nvPr>
            <p:ph type="ftr" sz="quarter" idx="4"/>
          </p:nvPr>
        </p:nvSpPr>
        <p:spPr bwMode="auto">
          <a:xfrm>
            <a:off x="876300" y="8853488"/>
            <a:ext cx="5330825" cy="309562"/>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algn="ctr" defTabSz="931863">
              <a:defRPr sz="10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657225" y="8853488"/>
            <a:ext cx="730250" cy="295275"/>
          </a:xfrm>
          <a:prstGeom prst="rect">
            <a:avLst/>
          </a:prstGeom>
          <a:noFill/>
          <a:ln w="9525">
            <a:noFill/>
            <a:miter lim="800000"/>
            <a:headEnd/>
            <a:tailEnd/>
          </a:ln>
          <a:effectLst/>
        </p:spPr>
        <p:txBody>
          <a:bodyPr vert="horz" wrap="square" lIns="93158" tIns="46580" rIns="93158" bIns="46580" numCol="1" anchor="b" anchorCtr="0" compatLnSpc="1">
            <a:prstTxWarp prst="textNoShape">
              <a:avLst/>
            </a:prstTxWarp>
          </a:bodyPr>
          <a:lstStyle>
            <a:lvl1pPr defTabSz="931863">
              <a:defRPr sz="1000">
                <a:latin typeface="Arial" charset="0"/>
              </a:defRPr>
            </a:lvl1pPr>
          </a:lstStyle>
          <a:p>
            <a:pPr>
              <a:defRPr/>
            </a:pPr>
            <a:r>
              <a:rPr lang="en-US"/>
              <a:t>2-</a:t>
            </a:r>
            <a:fld id="{94B7873C-F66C-465A-9284-B4855DD6DAF4}" type="slidenum">
              <a:rPr lang="en-US"/>
              <a:pPr>
                <a:defRPr/>
              </a:pPr>
              <a:t>‹#›</a:t>
            </a:fld>
            <a:endParaRPr lang="en-US"/>
          </a:p>
        </p:txBody>
      </p:sp>
      <p:sp>
        <p:nvSpPr>
          <p:cNvPr id="4105" name="Rectangle 9"/>
          <p:cNvSpPr>
            <a:spLocks noGrp="1" noChangeArrowheads="1"/>
          </p:cNvSpPr>
          <p:nvPr>
            <p:ph type="dt" idx="1"/>
          </p:nvPr>
        </p:nvSpPr>
        <p:spPr bwMode="auto">
          <a:xfrm>
            <a:off x="2701925" y="8705850"/>
            <a:ext cx="1606550" cy="428625"/>
          </a:xfrm>
          <a:prstGeom prst="rect">
            <a:avLst/>
          </a:prstGeom>
          <a:noFill/>
          <a:ln w="9525">
            <a:noFill/>
            <a:miter lim="800000"/>
            <a:headEnd/>
            <a:tailEnd/>
          </a:ln>
          <a:effectLst/>
        </p:spPr>
        <p:txBody>
          <a:bodyPr vert="horz" wrap="square" lIns="88107" tIns="44052" rIns="88107" bIns="44052" numCol="1" anchor="t" anchorCtr="0" compatLnSpc="1">
            <a:prstTxWarp prst="textNoShape">
              <a:avLst/>
            </a:prstTxWarp>
          </a:bodyPr>
          <a:lstStyle>
            <a:lvl1pPr algn="ctr" defTabSz="877888" eaLnBrk="0" hangingPunct="0">
              <a:lnSpc>
                <a:spcPct val="280000"/>
              </a:lnSpc>
              <a:defRPr sz="1000">
                <a:latin typeface="Arial" charset="0"/>
              </a:defRPr>
            </a:lvl1pPr>
          </a:lstStyle>
          <a:p>
            <a:pPr>
              <a:defRPr/>
            </a:pPr>
            <a:r>
              <a:rPr lang="en-US"/>
              <a:t>Feb 09</a:t>
            </a:r>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buChar char="•"/>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buChar char="•"/>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buChar char="•"/>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buChar char="•"/>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buChar char="•"/>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18435" name="Rectangle 7"/>
          <p:cNvSpPr>
            <a:spLocks noGrp="1" noChangeArrowheads="1"/>
          </p:cNvSpPr>
          <p:nvPr>
            <p:ph type="sldNum" sz="quarter" idx="5"/>
          </p:nvPr>
        </p:nvSpPr>
        <p:spPr>
          <a:noFill/>
        </p:spPr>
        <p:txBody>
          <a:bodyPr/>
          <a:lstStyle/>
          <a:p>
            <a:r>
              <a:rPr lang="en-US" smtClean="0"/>
              <a:t>2-</a:t>
            </a:r>
            <a:fld id="{DB53C762-5337-4971-AD0A-FA05540FA29C}" type="slidenum">
              <a:rPr lang="en-US" smtClean="0"/>
              <a:pPr/>
              <a:t>1</a:t>
            </a:fld>
            <a:endParaRPr lang="en-US" smtClean="0"/>
          </a:p>
        </p:txBody>
      </p:sp>
      <p:sp>
        <p:nvSpPr>
          <p:cNvPr id="18436" name="Rectangle 9"/>
          <p:cNvSpPr>
            <a:spLocks noGrp="1" noChangeArrowheads="1"/>
          </p:cNvSpPr>
          <p:nvPr>
            <p:ph type="dt" sz="quarter" idx="1"/>
          </p:nvPr>
        </p:nvSpPr>
        <p:spPr>
          <a:noFill/>
        </p:spPr>
        <p:txBody>
          <a:bodyPr/>
          <a:lstStyle/>
          <a:p>
            <a:r>
              <a:rPr lang="en-US" smtClean="0"/>
              <a:t>Octubre de 2011</a:t>
            </a:r>
          </a:p>
        </p:txBody>
      </p:sp>
      <p:sp>
        <p:nvSpPr>
          <p:cNvPr id="18437" name="Rectangle 2"/>
          <p:cNvSpPr>
            <a:spLocks noChangeArrowheads="1" noTextEdit="1"/>
          </p:cNvSpPr>
          <p:nvPr>
            <p:ph type="sldImg"/>
          </p:nvPr>
        </p:nvSpPr>
        <p:spPr>
          <a:xfrm>
            <a:off x="1217613" y="663575"/>
            <a:ext cx="4648200" cy="3486150"/>
          </a:xfrm>
          <a:ln/>
        </p:spPr>
      </p:sp>
      <p:sp>
        <p:nvSpPr>
          <p:cNvPr id="18438" name="Rectangle 3"/>
          <p:cNvSpPr>
            <a:spLocks noGrp="1" noChangeArrowheads="1"/>
          </p:cNvSpPr>
          <p:nvPr>
            <p:ph type="body" idx="1"/>
          </p:nvPr>
        </p:nvSpPr>
        <p:spPr>
          <a:xfrm>
            <a:off x="657225" y="4279900"/>
            <a:ext cx="5842000" cy="4559300"/>
          </a:xfrm>
          <a:noFill/>
          <a:ln/>
        </p:spPr>
        <p:txBody>
          <a:bodyPr/>
          <a:lstStyle/>
          <a:p>
            <a:pPr eaLnBrk="1" hangingPunct="1">
              <a:lnSpc>
                <a:spcPct val="95000"/>
              </a:lnSpc>
              <a:spcBef>
                <a:spcPct val="10000"/>
              </a:spcBef>
              <a:buFontTx/>
              <a:buNone/>
            </a:pPr>
            <a:r>
              <a:rPr lang="en-US" sz="800" b="1" smtClean="0">
                <a:solidFill>
                  <a:srgbClr val="000000"/>
                </a:solidFill>
                <a:latin typeface="Arial" charset="0"/>
                <a:cs typeface="Times New Roman" pitchFamily="18" charset="0"/>
                <a:sym typeface="Times New Roman" pitchFamily="18" charset="0"/>
              </a:rPr>
              <a:t>Agencia de Protecci</a:t>
            </a:r>
            <a:r>
              <a:rPr lang="en-US" sz="800" b="1" smtClean="0">
                <a:solidFill>
                  <a:srgbClr val="000000"/>
                </a:solidFill>
                <a:latin typeface="Times New Roman" pitchFamily="18" charset="0"/>
                <a:cs typeface="Times New Roman" pitchFamily="18" charset="0"/>
                <a:sym typeface="Times New Roman" pitchFamily="18" charset="0"/>
              </a:rPr>
              <a:t>ó</a:t>
            </a:r>
            <a:r>
              <a:rPr lang="en-US" sz="800" b="1" smtClean="0">
                <a:solidFill>
                  <a:srgbClr val="000000"/>
                </a:solidFill>
                <a:latin typeface="Arial" charset="0"/>
                <a:cs typeface="Times New Roman" pitchFamily="18" charset="0"/>
                <a:sym typeface="Times New Roman" pitchFamily="18" charset="0"/>
              </a:rPr>
              <a:t>n Ambiental de los Estados Unidos (EPA, por sus siglas en ingl</a:t>
            </a:r>
            <a:r>
              <a:rPr lang="en-US" sz="800" b="1" smtClean="0">
                <a:solidFill>
                  <a:srgbClr val="000000"/>
                </a:solidFill>
                <a:latin typeface="Times New Roman" pitchFamily="18" charset="0"/>
                <a:cs typeface="Times New Roman" pitchFamily="18" charset="0"/>
                <a:sym typeface="Times New Roman" pitchFamily="18" charset="0"/>
              </a:rPr>
              <a:t>é</a:t>
            </a:r>
            <a:r>
              <a:rPr lang="en-US" sz="800" b="1" smtClean="0">
                <a:solidFill>
                  <a:srgbClr val="000000"/>
                </a:solidFill>
                <a:latin typeface="Arial" charset="0"/>
                <a:cs typeface="Times New Roman" pitchFamily="18" charset="0"/>
                <a:sym typeface="Times New Roman" pitchFamily="18" charset="0"/>
              </a:rPr>
              <a:t>s):</a:t>
            </a:r>
          </a:p>
          <a:p>
            <a:pPr marL="228600" lvl="1" indent="-114300" eaLnBrk="1" hangingPunct="1">
              <a:lnSpc>
                <a:spcPct val="95000"/>
              </a:lnSpc>
              <a:spcBef>
                <a:spcPct val="10000"/>
              </a:spcBef>
            </a:pPr>
            <a:r>
              <a:rPr lang="en-US" sz="800" smtClean="0">
                <a:solidFill>
                  <a:srgbClr val="000000"/>
                </a:solidFill>
                <a:latin typeface="Arial" charset="0"/>
                <a:cs typeface="Times New Roman" pitchFamily="18" charset="0"/>
                <a:sym typeface="Times New Roman" pitchFamily="18" charset="0"/>
              </a:rPr>
              <a:t>La EPA ha establecido requisitos de capacitaci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para quienes participan en la reducci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plomo (eliminaci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permanente del plomo). </a:t>
            </a:r>
            <a:r>
              <a:rPr lang="en-US" sz="800" b="1" smtClean="0">
                <a:solidFill>
                  <a:srgbClr val="000000"/>
                </a:solidFill>
                <a:latin typeface="Arial" charset="0"/>
                <a:cs typeface="Times New Roman" pitchFamily="18" charset="0"/>
                <a:sym typeface="Times New Roman" pitchFamily="18" charset="0"/>
              </a:rPr>
              <a:t>Un renovador certificado no puede efectuar una reducci</a:t>
            </a:r>
            <a:r>
              <a:rPr lang="en-US" sz="800" b="1" smtClean="0">
                <a:solidFill>
                  <a:srgbClr val="000000"/>
                </a:solidFill>
                <a:latin typeface="Times New Roman" pitchFamily="18" charset="0"/>
                <a:cs typeface="Times New Roman" pitchFamily="18" charset="0"/>
                <a:sym typeface="Times New Roman" pitchFamily="18" charset="0"/>
              </a:rPr>
              <a:t>ó</a:t>
            </a:r>
            <a:r>
              <a:rPr lang="en-US" sz="800" b="1" smtClean="0">
                <a:solidFill>
                  <a:srgbClr val="000000"/>
                </a:solidFill>
                <a:latin typeface="Arial" charset="0"/>
                <a:cs typeface="Times New Roman" pitchFamily="18" charset="0"/>
                <a:sym typeface="Times New Roman" pitchFamily="18" charset="0"/>
              </a:rPr>
              <a:t>n de pintura a base de plomo, a menos que adem</a:t>
            </a:r>
            <a:r>
              <a:rPr lang="en-US" sz="800" b="1" smtClean="0">
                <a:solidFill>
                  <a:srgbClr val="000000"/>
                </a:solidFill>
                <a:latin typeface="Times New Roman" pitchFamily="18" charset="0"/>
                <a:cs typeface="Times New Roman" pitchFamily="18" charset="0"/>
                <a:sym typeface="Times New Roman" pitchFamily="18" charset="0"/>
              </a:rPr>
              <a:t>á</a:t>
            </a:r>
            <a:r>
              <a:rPr lang="en-US" sz="800" b="1" smtClean="0">
                <a:solidFill>
                  <a:srgbClr val="000000"/>
                </a:solidFill>
                <a:latin typeface="Arial" charset="0"/>
                <a:cs typeface="Times New Roman" pitchFamily="18" charset="0"/>
                <a:sym typeface="Times New Roman" pitchFamily="18" charset="0"/>
              </a:rPr>
              <a:t>s sea un trabajador o un supervisor certificado en reducci</a:t>
            </a:r>
            <a:r>
              <a:rPr lang="en-US" sz="800" b="1" smtClean="0">
                <a:solidFill>
                  <a:srgbClr val="000000"/>
                </a:solidFill>
                <a:latin typeface="Times New Roman" pitchFamily="18" charset="0"/>
                <a:cs typeface="Times New Roman" pitchFamily="18" charset="0"/>
                <a:sym typeface="Times New Roman" pitchFamily="18" charset="0"/>
              </a:rPr>
              <a:t>ó</a:t>
            </a:r>
            <a:r>
              <a:rPr lang="en-US" sz="800" b="1" smtClean="0">
                <a:solidFill>
                  <a:srgbClr val="000000"/>
                </a:solidFill>
                <a:latin typeface="Arial" charset="0"/>
                <a:cs typeface="Times New Roman" pitchFamily="18" charset="0"/>
                <a:sym typeface="Times New Roman" pitchFamily="18" charset="0"/>
              </a:rPr>
              <a:t>n de plomo. </a:t>
            </a:r>
          </a:p>
          <a:p>
            <a:pPr marL="228600" lvl="1" indent="-114300" eaLnBrk="1" hangingPunct="1">
              <a:lnSpc>
                <a:spcPct val="95000"/>
              </a:lnSpc>
              <a:spcBef>
                <a:spcPct val="10000"/>
              </a:spcBef>
            </a:pPr>
            <a:r>
              <a:rPr lang="en-US" sz="800" smtClean="0">
                <a:solidFill>
                  <a:srgbClr val="000000"/>
                </a:solidFill>
                <a:latin typeface="Arial" charset="0"/>
                <a:cs typeface="Times New Roman" pitchFamily="18" charset="0"/>
                <a:sym typeface="Times New Roman" pitchFamily="18" charset="0"/>
              </a:rPr>
              <a:t>Se define como reducci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plomo cualquier medida o conjunto de medidas cuyo prop</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sito sea eliminar o cubrir pinturas a base de plomo o los peligros de la pintura a base de plomo. Entre otras medidas, la reducci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plomo contempla: (1) La eliminaci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pintura y polvo, el cierre o la encapsulaci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permanente de pintura a base de plomo, la sustituci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superficies o accesorios con pintura o la eliminaci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o cobertura permanente de suelos, cuando en tal pintura, polvo o suelo existan peligros asociados a la pintura a base de plomo; y (2) todas las actividades de preparaci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limpieza, desecho y pruebas de aprobaci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posterior a una reducci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relacionadas con tales medidas. (C</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digo de Regulaci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Federal 745.223, parte 40).</a:t>
            </a:r>
          </a:p>
          <a:p>
            <a:pPr marL="228600" lvl="1" indent="-114300" eaLnBrk="1" hangingPunct="1">
              <a:lnSpc>
                <a:spcPct val="95000"/>
              </a:lnSpc>
              <a:spcBef>
                <a:spcPct val="10000"/>
              </a:spcBef>
            </a:pPr>
            <a:r>
              <a:rPr lang="en-US" sz="800" smtClean="0">
                <a:solidFill>
                  <a:srgbClr val="000000"/>
                </a:solidFill>
                <a:latin typeface="Arial" charset="0"/>
                <a:cs typeface="Times New Roman" pitchFamily="18" charset="0"/>
                <a:sym typeface="Times New Roman" pitchFamily="18" charset="0"/>
              </a:rPr>
              <a:t>La reducci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plomo no incluye renovaciones, remodelaciones, jardiner</a:t>
            </a:r>
            <a:r>
              <a:rPr lang="es-ES_tradnl" sz="800" smtClean="0">
                <a:solidFill>
                  <a:srgbClr val="000000"/>
                </a:solidFill>
                <a:latin typeface="Times New Roman" pitchFamily="18" charset="0"/>
                <a:cs typeface="Times New Roman" pitchFamily="18" charset="0"/>
                <a:sym typeface="Times New Roman" pitchFamily="18" charset="0"/>
              </a:rPr>
              <a:t>í</a:t>
            </a:r>
            <a:r>
              <a:rPr lang="en-US" sz="800" smtClean="0">
                <a:solidFill>
                  <a:srgbClr val="000000"/>
                </a:solidFill>
                <a:latin typeface="Arial" charset="0"/>
                <a:cs typeface="Times New Roman" pitchFamily="18" charset="0"/>
                <a:sym typeface="Times New Roman" pitchFamily="18" charset="0"/>
              </a:rPr>
              <a:t>a</a:t>
            </a:r>
            <a:r>
              <a:rPr lang="es-ES_tradnl" sz="800" smtClean="0">
                <a:solidFill>
                  <a:srgbClr val="000000"/>
                </a:solidFill>
                <a:latin typeface="Arial" charset="0"/>
                <a:cs typeface="Times New Roman" pitchFamily="18" charset="0"/>
                <a:sym typeface="Times New Roman" pitchFamily="18" charset="0"/>
              </a:rPr>
              <a:t> </a:t>
            </a:r>
            <a:r>
              <a:rPr lang="en-US" sz="800" smtClean="0">
                <a:solidFill>
                  <a:srgbClr val="000000"/>
                </a:solidFill>
                <a:latin typeface="Arial" charset="0"/>
                <a:cs typeface="Times New Roman" pitchFamily="18" charset="0"/>
                <a:sym typeface="Times New Roman" pitchFamily="18" charset="0"/>
              </a:rPr>
              <a:t>u otras actividades que no tengan como fin la eliminaci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permanente de los peligros de la pintura de base de plomo, sino que pretenden reparar, restaurar o remodelar una estructura o vivienda espec</a:t>
            </a:r>
            <a:r>
              <a:rPr lang="en-US" sz="800" smtClean="0">
                <a:solidFill>
                  <a:srgbClr val="000000"/>
                </a:solidFill>
                <a:latin typeface="Times New Roman" pitchFamily="18" charset="0"/>
                <a:cs typeface="Times New Roman" pitchFamily="18" charset="0"/>
                <a:sym typeface="Times New Roman" pitchFamily="18" charset="0"/>
              </a:rPr>
              <a:t>í</a:t>
            </a:r>
            <a:r>
              <a:rPr lang="en-US" sz="800" smtClean="0">
                <a:solidFill>
                  <a:srgbClr val="000000"/>
                </a:solidFill>
                <a:latin typeface="Arial" charset="0"/>
                <a:cs typeface="Times New Roman" pitchFamily="18" charset="0"/>
                <a:sym typeface="Times New Roman" pitchFamily="18" charset="0"/>
              </a:rPr>
              <a:t>fica, incluso si de manera imprevista producen una reducci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o la eliminaci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los peligros de la pintura a base de plomo. A</a:t>
            </a:r>
            <a:r>
              <a:rPr lang="en-US" sz="800" smtClean="0">
                <a:solidFill>
                  <a:srgbClr val="000000"/>
                </a:solidFill>
                <a:latin typeface="Times New Roman" pitchFamily="18" charset="0"/>
                <a:cs typeface="Times New Roman" pitchFamily="18" charset="0"/>
                <a:sym typeface="Times New Roman" pitchFamily="18" charset="0"/>
              </a:rPr>
              <a:t>ú</a:t>
            </a:r>
            <a:r>
              <a:rPr lang="en-US" sz="800" smtClean="0">
                <a:solidFill>
                  <a:srgbClr val="000000"/>
                </a:solidFill>
                <a:latin typeface="Arial" charset="0"/>
                <a:cs typeface="Times New Roman" pitchFamily="18" charset="0"/>
                <a:sym typeface="Times New Roman" pitchFamily="18" charset="0"/>
              </a:rPr>
              <a:t>n m</a:t>
            </a:r>
            <a:r>
              <a:rPr lang="en-US" sz="800" smtClean="0">
                <a:solidFill>
                  <a:srgbClr val="000000"/>
                </a:solidFill>
                <a:latin typeface="Times New Roman" pitchFamily="18" charset="0"/>
                <a:cs typeface="Times New Roman" pitchFamily="18" charset="0"/>
                <a:sym typeface="Times New Roman" pitchFamily="18" charset="0"/>
              </a:rPr>
              <a:t>á</a:t>
            </a:r>
            <a:r>
              <a:rPr lang="en-US" sz="800" smtClean="0">
                <a:solidFill>
                  <a:srgbClr val="000000"/>
                </a:solidFill>
                <a:latin typeface="Arial" charset="0"/>
                <a:cs typeface="Times New Roman" pitchFamily="18" charset="0"/>
                <a:sym typeface="Times New Roman" pitchFamily="18" charset="0"/>
              </a:rPr>
              <a:t>s, la reducci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plomo no incluye controles, operaciones o actividades de mantenimiento de car</a:t>
            </a:r>
            <a:r>
              <a:rPr lang="en-US" sz="800" smtClean="0">
                <a:solidFill>
                  <a:srgbClr val="000000"/>
                </a:solidFill>
                <a:latin typeface="Times New Roman" pitchFamily="18" charset="0"/>
                <a:cs typeface="Times New Roman" pitchFamily="18" charset="0"/>
                <a:sym typeface="Times New Roman" pitchFamily="18" charset="0"/>
              </a:rPr>
              <a:t>á</a:t>
            </a:r>
            <a:r>
              <a:rPr lang="en-US" sz="800" smtClean="0">
                <a:solidFill>
                  <a:srgbClr val="000000"/>
                </a:solidFill>
                <a:latin typeface="Arial" charset="0"/>
                <a:cs typeface="Times New Roman" pitchFamily="18" charset="0"/>
                <a:sym typeface="Times New Roman" pitchFamily="18" charset="0"/>
              </a:rPr>
              <a:t>cter </a:t>
            </a:r>
            <a:r>
              <a:rPr lang="es-ES_tradnl" sz="800" smtClean="0">
                <a:solidFill>
                  <a:srgbClr val="000000"/>
                </a:solidFill>
                <a:latin typeface="Arial" charset="0"/>
                <a:cs typeface="Times New Roman" pitchFamily="18" charset="0"/>
                <a:sym typeface="Times New Roman" pitchFamily="18" charset="0"/>
              </a:rPr>
              <a:t>provisional </a:t>
            </a:r>
            <a:r>
              <a:rPr lang="en-US" sz="800" smtClean="0">
                <a:solidFill>
                  <a:srgbClr val="000000"/>
                </a:solidFill>
                <a:latin typeface="Arial" charset="0"/>
                <a:cs typeface="Times New Roman" pitchFamily="18" charset="0"/>
                <a:sym typeface="Times New Roman" pitchFamily="18" charset="0"/>
              </a:rPr>
              <a:t> ni tampoco otras medidas y actividades destinadas a la disminuci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temporal, pero no permanente, de los peligros de la pintura a base de plomo. (C</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digo de Regulaci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Federal 745.223, parte 40).</a:t>
            </a:r>
          </a:p>
          <a:p>
            <a:pPr marL="228600" lvl="1" indent="-114300" eaLnBrk="1" hangingPunct="1">
              <a:lnSpc>
                <a:spcPct val="95000"/>
              </a:lnSpc>
              <a:spcBef>
                <a:spcPct val="10000"/>
              </a:spcBef>
            </a:pPr>
            <a:r>
              <a:rPr lang="en-US" sz="800" smtClean="0">
                <a:solidFill>
                  <a:srgbClr val="000000"/>
                </a:solidFill>
                <a:latin typeface="Arial" charset="0"/>
                <a:cs typeface="Times New Roman" pitchFamily="18" charset="0"/>
                <a:sym typeface="Times New Roman" pitchFamily="18" charset="0"/>
              </a:rPr>
              <a:t>El m</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dulo 3 contiene informaci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sobre los requisitos de educaci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previa a la renovaci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a:t>
            </a:r>
          </a:p>
          <a:p>
            <a:pPr marL="228600" lvl="1" indent="-114300" eaLnBrk="1" hangingPunct="1">
              <a:lnSpc>
                <a:spcPct val="95000"/>
              </a:lnSpc>
              <a:spcBef>
                <a:spcPct val="10000"/>
              </a:spcBef>
            </a:pPr>
            <a:r>
              <a:rPr lang="en-US" sz="800" smtClean="0">
                <a:solidFill>
                  <a:srgbClr val="000000"/>
                </a:solidFill>
                <a:latin typeface="Arial" charset="0"/>
                <a:cs typeface="Times New Roman" pitchFamily="18" charset="0"/>
                <a:sym typeface="Times New Roman" pitchFamily="18" charset="0"/>
              </a:rPr>
              <a:t>En las siguientes diapositivas se detalla la regla RRP.</a:t>
            </a:r>
          </a:p>
          <a:p>
            <a:pPr marL="228600" lvl="1" indent="-114300" eaLnBrk="1" hangingPunct="1">
              <a:lnSpc>
                <a:spcPct val="95000"/>
              </a:lnSpc>
              <a:spcBef>
                <a:spcPct val="10000"/>
              </a:spcBef>
            </a:pPr>
            <a:endParaRPr lang="en-US" sz="800" smtClean="0">
              <a:solidFill>
                <a:srgbClr val="000000"/>
              </a:solidFill>
              <a:latin typeface="Arial" charset="0"/>
              <a:cs typeface="Times New Roman" pitchFamily="18" charset="0"/>
              <a:sym typeface="Times New Roman" pitchFamily="18" charset="0"/>
            </a:endParaRPr>
          </a:p>
          <a:p>
            <a:pPr eaLnBrk="1" hangingPunct="1">
              <a:lnSpc>
                <a:spcPct val="95000"/>
              </a:lnSpc>
              <a:spcBef>
                <a:spcPct val="10000"/>
              </a:spcBef>
              <a:buFontTx/>
              <a:buNone/>
            </a:pPr>
            <a:r>
              <a:rPr lang="en-US" sz="800" b="1" smtClean="0">
                <a:solidFill>
                  <a:srgbClr val="000000"/>
                </a:solidFill>
                <a:latin typeface="Arial" charset="0"/>
                <a:cs typeface="Times New Roman" pitchFamily="18" charset="0"/>
                <a:sym typeface="Times New Roman" pitchFamily="18" charset="0"/>
              </a:rPr>
              <a:t>Departamento de Vivienda y Urbanismo de los Estados Unidos (HUD):</a:t>
            </a:r>
          </a:p>
          <a:p>
            <a:pPr marL="228600" lvl="1" indent="-114300" eaLnBrk="1" hangingPunct="1">
              <a:lnSpc>
                <a:spcPct val="95000"/>
              </a:lnSpc>
              <a:spcBef>
                <a:spcPct val="10000"/>
              </a:spcBef>
            </a:pPr>
            <a:r>
              <a:rPr lang="en-US" sz="800" smtClean="0">
                <a:solidFill>
                  <a:srgbClr val="000000"/>
                </a:solidFill>
                <a:latin typeface="Arial" charset="0"/>
                <a:cs typeface="Times New Roman" pitchFamily="18" charset="0"/>
                <a:sym typeface="Times New Roman" pitchFamily="18" charset="0"/>
              </a:rPr>
              <a:t>Si usted trabaja en viviendas de inter</a:t>
            </a:r>
            <a:r>
              <a:rPr lang="en-US" sz="800" smtClean="0">
                <a:solidFill>
                  <a:srgbClr val="000000"/>
                </a:solidFill>
                <a:latin typeface="Times New Roman" pitchFamily="18" charset="0"/>
                <a:cs typeface="Times New Roman" pitchFamily="18" charset="0"/>
                <a:sym typeface="Times New Roman" pitchFamily="18" charset="0"/>
              </a:rPr>
              <a:t>é</a:t>
            </a:r>
            <a:r>
              <a:rPr lang="en-US" sz="800" smtClean="0">
                <a:solidFill>
                  <a:srgbClr val="000000"/>
                </a:solidFill>
                <a:latin typeface="Arial" charset="0"/>
                <a:cs typeface="Times New Roman" pitchFamily="18" charset="0"/>
                <a:sym typeface="Times New Roman" pitchFamily="18" charset="0"/>
              </a:rPr>
              <a:t>s </a:t>
            </a:r>
            <a:r>
              <a:rPr lang="es-ES_tradnl" sz="800" smtClean="0">
                <a:solidFill>
                  <a:srgbClr val="000000"/>
                </a:solidFill>
                <a:latin typeface="Arial" charset="0"/>
                <a:cs typeface="Times New Roman" pitchFamily="18" charset="0"/>
                <a:sym typeface="Times New Roman" pitchFamily="18" charset="0"/>
              </a:rPr>
              <a:t>que reciben </a:t>
            </a:r>
            <a:r>
              <a:rPr lang="en-US" sz="800" smtClean="0">
                <a:solidFill>
                  <a:srgbClr val="000000"/>
                </a:solidFill>
                <a:latin typeface="Arial" charset="0"/>
                <a:cs typeface="Times New Roman" pitchFamily="18" charset="0"/>
                <a:sym typeface="Times New Roman" pitchFamily="18" charset="0"/>
              </a:rPr>
              <a:t>ayuda federal, ser</a:t>
            </a:r>
            <a:r>
              <a:rPr lang="en-US" sz="800" smtClean="0">
                <a:solidFill>
                  <a:srgbClr val="000000"/>
                </a:solidFill>
                <a:latin typeface="Times New Roman" pitchFamily="18" charset="0"/>
                <a:cs typeface="Times New Roman" pitchFamily="18" charset="0"/>
                <a:sym typeface="Times New Roman" pitchFamily="18" charset="0"/>
              </a:rPr>
              <a:t>á</a:t>
            </a:r>
            <a:r>
              <a:rPr lang="en-US" sz="800" smtClean="0">
                <a:solidFill>
                  <a:srgbClr val="000000"/>
                </a:solidFill>
                <a:latin typeface="Arial" charset="0"/>
                <a:cs typeface="Times New Roman" pitchFamily="18" charset="0"/>
                <a:sym typeface="Times New Roman" pitchFamily="18" charset="0"/>
              </a:rPr>
              <a:t> necesario que adopte determinadas acciones para abordar los peligros del plomo. En estos casos, los trabajadores deben recibir una capacitaci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adecuada. Consulte el Ap</a:t>
            </a:r>
            <a:r>
              <a:rPr lang="en-US" sz="800" smtClean="0">
                <a:solidFill>
                  <a:srgbClr val="000000"/>
                </a:solidFill>
                <a:latin typeface="Times New Roman" pitchFamily="18" charset="0"/>
                <a:cs typeface="Times New Roman" pitchFamily="18" charset="0"/>
                <a:sym typeface="Times New Roman" pitchFamily="18" charset="0"/>
              </a:rPr>
              <a:t>é</a:t>
            </a:r>
            <a:r>
              <a:rPr lang="en-US" sz="800" smtClean="0">
                <a:solidFill>
                  <a:srgbClr val="000000"/>
                </a:solidFill>
                <a:latin typeface="Arial" charset="0"/>
                <a:cs typeface="Times New Roman" pitchFamily="18" charset="0"/>
                <a:sym typeface="Times New Roman" pitchFamily="18" charset="0"/>
              </a:rPr>
              <a:t>ndice 2 para obtener m</a:t>
            </a:r>
            <a:r>
              <a:rPr lang="en-US" sz="800" smtClean="0">
                <a:solidFill>
                  <a:srgbClr val="000000"/>
                </a:solidFill>
                <a:latin typeface="Times New Roman" pitchFamily="18" charset="0"/>
                <a:cs typeface="Times New Roman" pitchFamily="18" charset="0"/>
                <a:sym typeface="Times New Roman" pitchFamily="18" charset="0"/>
              </a:rPr>
              <a:t>á</a:t>
            </a:r>
            <a:r>
              <a:rPr lang="en-US" sz="800" smtClean="0">
                <a:solidFill>
                  <a:srgbClr val="000000"/>
                </a:solidFill>
                <a:latin typeface="Arial" charset="0"/>
                <a:cs typeface="Times New Roman" pitchFamily="18" charset="0"/>
                <a:sym typeface="Times New Roman" pitchFamily="18" charset="0"/>
              </a:rPr>
              <a:t>s informaci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sobre los requisitos que ha establecido el HUD en cuanto a capacitaci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del trabajador y reducci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los peligros del plomo en viviendas con ayuda federal.</a:t>
            </a:r>
          </a:p>
          <a:p>
            <a:pPr marL="228600" lvl="1" indent="-114300" eaLnBrk="1" hangingPunct="1">
              <a:lnSpc>
                <a:spcPct val="95000"/>
              </a:lnSpc>
              <a:spcBef>
                <a:spcPct val="10000"/>
              </a:spcBef>
            </a:pPr>
            <a:r>
              <a:rPr lang="en-US" sz="800" smtClean="0">
                <a:solidFill>
                  <a:srgbClr val="000000"/>
                </a:solidFill>
                <a:latin typeface="Arial" charset="0"/>
                <a:cs typeface="Times New Roman" pitchFamily="18" charset="0"/>
                <a:sym typeface="Times New Roman" pitchFamily="18" charset="0"/>
              </a:rPr>
              <a:t>El HUD cuenta con un programa de subsidios para que los gobiernos estatales y locales financien actividades de reducci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de los peligros del plomo.  </a:t>
            </a:r>
          </a:p>
          <a:p>
            <a:pPr marL="228600" lvl="1" indent="-114300" eaLnBrk="1" hangingPunct="1">
              <a:lnSpc>
                <a:spcPct val="95000"/>
              </a:lnSpc>
              <a:spcBef>
                <a:spcPct val="10000"/>
              </a:spcBef>
            </a:pPr>
            <a:r>
              <a:rPr lang="en-US" sz="800" smtClean="0">
                <a:solidFill>
                  <a:srgbClr val="000000"/>
                </a:solidFill>
                <a:latin typeface="Arial" charset="0"/>
                <a:cs typeface="Times New Roman" pitchFamily="18" charset="0"/>
                <a:sym typeface="Times New Roman" pitchFamily="18" charset="0"/>
              </a:rPr>
              <a:t>Averig</a:t>
            </a:r>
            <a:r>
              <a:rPr lang="en-US" sz="800" smtClean="0">
                <a:solidFill>
                  <a:srgbClr val="000000"/>
                </a:solidFill>
                <a:latin typeface="Times New Roman" pitchFamily="18" charset="0"/>
                <a:cs typeface="Times New Roman" pitchFamily="18" charset="0"/>
                <a:sym typeface="Times New Roman" pitchFamily="18" charset="0"/>
              </a:rPr>
              <a:t>ü</a:t>
            </a:r>
            <a:r>
              <a:rPr lang="en-US" sz="800" smtClean="0">
                <a:solidFill>
                  <a:srgbClr val="000000"/>
                </a:solidFill>
                <a:latin typeface="Arial" charset="0"/>
                <a:cs typeface="Times New Roman" pitchFamily="18" charset="0"/>
                <a:sym typeface="Times New Roman" pitchFamily="18" charset="0"/>
              </a:rPr>
              <a:t>e si en los estados y las localidades lim</a:t>
            </a:r>
            <a:r>
              <a:rPr lang="en-US" sz="800" smtClean="0">
                <a:solidFill>
                  <a:srgbClr val="000000"/>
                </a:solidFill>
                <a:latin typeface="Times New Roman" pitchFamily="18" charset="0"/>
                <a:cs typeface="Times New Roman" pitchFamily="18" charset="0"/>
                <a:sym typeface="Times New Roman" pitchFamily="18" charset="0"/>
              </a:rPr>
              <a:t>í</a:t>
            </a:r>
            <a:r>
              <a:rPr lang="en-US" sz="800" smtClean="0">
                <a:solidFill>
                  <a:srgbClr val="000000"/>
                </a:solidFill>
                <a:latin typeface="Arial" charset="0"/>
                <a:cs typeface="Times New Roman" pitchFamily="18" charset="0"/>
                <a:sym typeface="Times New Roman" pitchFamily="18" charset="0"/>
              </a:rPr>
              <a:t>trofes existe alg</a:t>
            </a:r>
            <a:r>
              <a:rPr lang="en-US" sz="800" smtClean="0">
                <a:solidFill>
                  <a:srgbClr val="000000"/>
                </a:solidFill>
                <a:latin typeface="Times New Roman" pitchFamily="18" charset="0"/>
                <a:cs typeface="Times New Roman" pitchFamily="18" charset="0"/>
                <a:sym typeface="Times New Roman" pitchFamily="18" charset="0"/>
              </a:rPr>
              <a:t>ú</a:t>
            </a:r>
            <a:r>
              <a:rPr lang="en-US" sz="800" smtClean="0">
                <a:solidFill>
                  <a:srgbClr val="000000"/>
                </a:solidFill>
                <a:latin typeface="Arial" charset="0"/>
                <a:cs typeface="Times New Roman" pitchFamily="18" charset="0"/>
                <a:sym typeface="Times New Roman" pitchFamily="18" charset="0"/>
              </a:rPr>
              <a:t>n programa local (con fondos estatales o federales) dise</a:t>
            </a:r>
            <a:r>
              <a:rPr lang="en-US" sz="800" smtClean="0">
                <a:solidFill>
                  <a:srgbClr val="000000"/>
                </a:solidFill>
                <a:latin typeface="Times New Roman" pitchFamily="18" charset="0"/>
                <a:cs typeface="Times New Roman" pitchFamily="18" charset="0"/>
                <a:sym typeface="Times New Roman" pitchFamily="18" charset="0"/>
              </a:rPr>
              <a:t>ñ</a:t>
            </a:r>
            <a:r>
              <a:rPr lang="en-US" sz="800" smtClean="0">
                <a:solidFill>
                  <a:srgbClr val="000000"/>
                </a:solidFill>
                <a:latin typeface="Arial" charset="0"/>
                <a:cs typeface="Times New Roman" pitchFamily="18" charset="0"/>
                <a:sym typeface="Times New Roman" pitchFamily="18" charset="0"/>
              </a:rPr>
              <a:t>ado para contrarrestar los peligros del plomo.</a:t>
            </a:r>
          </a:p>
          <a:p>
            <a:pPr marL="228600" lvl="1" indent="-114300" eaLnBrk="1" hangingPunct="1">
              <a:lnSpc>
                <a:spcPct val="95000"/>
              </a:lnSpc>
              <a:spcBef>
                <a:spcPct val="10000"/>
              </a:spcBef>
            </a:pPr>
            <a:endParaRPr lang="en-US" sz="800" smtClean="0">
              <a:solidFill>
                <a:srgbClr val="000000"/>
              </a:solidFill>
              <a:latin typeface="Arial" charset="0"/>
              <a:cs typeface="Times New Roman" pitchFamily="18" charset="0"/>
              <a:sym typeface="Times New Roman" pitchFamily="18" charset="0"/>
            </a:endParaRPr>
          </a:p>
          <a:p>
            <a:pPr eaLnBrk="1" hangingPunct="1">
              <a:lnSpc>
                <a:spcPct val="95000"/>
              </a:lnSpc>
              <a:spcBef>
                <a:spcPct val="10000"/>
              </a:spcBef>
              <a:buFontTx/>
              <a:buNone/>
            </a:pPr>
            <a:r>
              <a:rPr lang="en-US" sz="800" b="1" smtClean="0">
                <a:solidFill>
                  <a:srgbClr val="000000"/>
                </a:solidFill>
                <a:latin typeface="Arial" charset="0"/>
                <a:cs typeface="Times New Roman" pitchFamily="18" charset="0"/>
                <a:sym typeface="Times New Roman" pitchFamily="18" charset="0"/>
              </a:rPr>
              <a:t>Administraci</a:t>
            </a:r>
            <a:r>
              <a:rPr lang="en-US" sz="800" b="1" smtClean="0">
                <a:solidFill>
                  <a:srgbClr val="000000"/>
                </a:solidFill>
                <a:latin typeface="Times New Roman" pitchFamily="18" charset="0"/>
                <a:cs typeface="Times New Roman" pitchFamily="18" charset="0"/>
                <a:sym typeface="Times New Roman" pitchFamily="18" charset="0"/>
              </a:rPr>
              <a:t>ó</a:t>
            </a:r>
            <a:r>
              <a:rPr lang="en-US" sz="800" b="1" smtClean="0">
                <a:solidFill>
                  <a:srgbClr val="000000"/>
                </a:solidFill>
                <a:latin typeface="Arial" charset="0"/>
                <a:cs typeface="Times New Roman" pitchFamily="18" charset="0"/>
                <a:sym typeface="Times New Roman" pitchFamily="18" charset="0"/>
              </a:rPr>
              <a:t>n de Seguridad y Salud Ocupacional de los Estados Unidos (OSHA)</a:t>
            </a:r>
            <a:r>
              <a:rPr lang="en-US" sz="800" smtClean="0">
                <a:solidFill>
                  <a:srgbClr val="000000"/>
                </a:solidFill>
                <a:latin typeface="Arial" charset="0"/>
                <a:cs typeface="Times New Roman" pitchFamily="18" charset="0"/>
                <a:sym typeface="Times New Roman" pitchFamily="18" charset="0"/>
              </a:rPr>
              <a:t>: La OSHA tiene una norma sobre plomo en la construcci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que resume los requisitos de protecci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al trabajador. Su empleador debe estar al tanto de dichos requisitos. Para obtener m</a:t>
            </a:r>
            <a:r>
              <a:rPr lang="en-US" sz="800" smtClean="0">
                <a:solidFill>
                  <a:srgbClr val="000000"/>
                </a:solidFill>
                <a:latin typeface="Times New Roman" pitchFamily="18" charset="0"/>
                <a:cs typeface="Times New Roman" pitchFamily="18" charset="0"/>
                <a:sym typeface="Times New Roman" pitchFamily="18" charset="0"/>
              </a:rPr>
              <a:t>á</a:t>
            </a:r>
            <a:r>
              <a:rPr lang="en-US" sz="800" smtClean="0">
                <a:solidFill>
                  <a:srgbClr val="000000"/>
                </a:solidFill>
                <a:latin typeface="Arial" charset="0"/>
                <a:cs typeface="Times New Roman" pitchFamily="18" charset="0"/>
                <a:sym typeface="Times New Roman" pitchFamily="18" charset="0"/>
              </a:rPr>
              <a:t>s informaci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con respecto a la regla de OSHA sobre plomo en la construcci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consulte el C</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digo de Regulaci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Federal 1926.62, parte 29 (http://www.osha.gov/Publications/osha3142). </a:t>
            </a:r>
          </a:p>
          <a:p>
            <a:pPr eaLnBrk="1" hangingPunct="1">
              <a:lnSpc>
                <a:spcPct val="95000"/>
              </a:lnSpc>
              <a:spcBef>
                <a:spcPct val="10000"/>
              </a:spcBef>
              <a:buFontTx/>
              <a:buNone/>
            </a:pPr>
            <a:r>
              <a:rPr lang="en-US" sz="800" b="1" smtClean="0">
                <a:solidFill>
                  <a:srgbClr val="000000"/>
                </a:solidFill>
                <a:latin typeface="Arial" charset="0"/>
                <a:cs typeface="Times New Roman" pitchFamily="18" charset="0"/>
                <a:sym typeface="Times New Roman" pitchFamily="18" charset="0"/>
              </a:rPr>
              <a:t>Reglamentos estatales y locales:</a:t>
            </a:r>
            <a:r>
              <a:rPr lang="en-US" sz="800" smtClean="0">
                <a:solidFill>
                  <a:srgbClr val="000000"/>
                </a:solidFill>
                <a:latin typeface="Arial" charset="0"/>
                <a:cs typeface="Times New Roman" pitchFamily="18" charset="0"/>
                <a:sym typeface="Times New Roman" pitchFamily="18" charset="0"/>
              </a:rPr>
              <a:t> Es posible que se apliquen reglamentos estatales y locales al trabajo de renovaci</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n que realiza. Si es as</a:t>
            </a:r>
            <a:r>
              <a:rPr lang="en-US" sz="800" smtClean="0">
                <a:solidFill>
                  <a:srgbClr val="000000"/>
                </a:solidFill>
                <a:latin typeface="Times New Roman" pitchFamily="18" charset="0"/>
                <a:cs typeface="Times New Roman" pitchFamily="18" charset="0"/>
                <a:sym typeface="Times New Roman" pitchFamily="18" charset="0"/>
              </a:rPr>
              <a:t>í</a:t>
            </a:r>
            <a:r>
              <a:rPr lang="en-US" sz="800" smtClean="0">
                <a:solidFill>
                  <a:srgbClr val="000000"/>
                </a:solidFill>
                <a:latin typeface="Arial" charset="0"/>
                <a:cs typeface="Times New Roman" pitchFamily="18" charset="0"/>
                <a:sym typeface="Times New Roman" pitchFamily="18" charset="0"/>
              </a:rPr>
              <a:t>, al final de este m</a:t>
            </a:r>
            <a:r>
              <a:rPr lang="en-US" sz="800" smtClean="0">
                <a:solidFill>
                  <a:srgbClr val="000000"/>
                </a:solidFill>
                <a:latin typeface="Times New Roman" pitchFamily="18" charset="0"/>
                <a:cs typeface="Times New Roman" pitchFamily="18" charset="0"/>
                <a:sym typeface="Times New Roman" pitchFamily="18" charset="0"/>
              </a:rPr>
              <a:t>ó</a:t>
            </a:r>
            <a:r>
              <a:rPr lang="en-US" sz="800" smtClean="0">
                <a:solidFill>
                  <a:srgbClr val="000000"/>
                </a:solidFill>
                <a:latin typeface="Arial" charset="0"/>
                <a:cs typeface="Times New Roman" pitchFamily="18" charset="0"/>
                <a:sym typeface="Times New Roman" pitchFamily="18" charset="0"/>
              </a:rPr>
              <a:t>dulo encontrar</a:t>
            </a:r>
            <a:r>
              <a:rPr lang="en-US" sz="800" smtClean="0">
                <a:solidFill>
                  <a:srgbClr val="000000"/>
                </a:solidFill>
                <a:latin typeface="Times New Roman" pitchFamily="18" charset="0"/>
                <a:cs typeface="Times New Roman" pitchFamily="18" charset="0"/>
                <a:sym typeface="Times New Roman" pitchFamily="18" charset="0"/>
              </a:rPr>
              <a:t>á</a:t>
            </a:r>
            <a:r>
              <a:rPr lang="en-US" sz="800" smtClean="0">
                <a:solidFill>
                  <a:srgbClr val="000000"/>
                </a:solidFill>
                <a:latin typeface="Arial" charset="0"/>
                <a:cs typeface="Times New Roman" pitchFamily="18" charset="0"/>
                <a:sym typeface="Times New Roman" pitchFamily="18" charset="0"/>
              </a:rPr>
              <a:t> esos requisitos.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7651" name="Rectangle 7"/>
          <p:cNvSpPr>
            <a:spLocks noGrp="1" noChangeArrowheads="1"/>
          </p:cNvSpPr>
          <p:nvPr>
            <p:ph type="sldNum" sz="quarter" idx="5"/>
          </p:nvPr>
        </p:nvSpPr>
        <p:spPr>
          <a:noFill/>
        </p:spPr>
        <p:txBody>
          <a:bodyPr/>
          <a:lstStyle/>
          <a:p>
            <a:r>
              <a:rPr lang="en-US" smtClean="0"/>
              <a:t>2-</a:t>
            </a:r>
            <a:fld id="{0CFC4230-1A48-4D03-950D-3236D0F51A18}" type="slidenum">
              <a:rPr lang="en-US" smtClean="0"/>
              <a:pPr/>
              <a:t>10</a:t>
            </a:fld>
            <a:endParaRPr lang="en-US" smtClean="0"/>
          </a:p>
        </p:txBody>
      </p:sp>
      <p:sp>
        <p:nvSpPr>
          <p:cNvPr id="27652" name="Rectangle 9"/>
          <p:cNvSpPr>
            <a:spLocks noGrp="1" noChangeArrowheads="1"/>
          </p:cNvSpPr>
          <p:nvPr>
            <p:ph type="dt" sz="quarter" idx="1"/>
          </p:nvPr>
        </p:nvSpPr>
        <p:spPr>
          <a:noFill/>
        </p:spPr>
        <p:txBody>
          <a:bodyPr/>
          <a:lstStyle/>
          <a:p>
            <a:r>
              <a:rPr lang="en-US" smtClean="0"/>
              <a:t>Octubre de 2011</a:t>
            </a:r>
          </a:p>
        </p:txBody>
      </p:sp>
      <p:sp>
        <p:nvSpPr>
          <p:cNvPr id="27653" name="Rectangle 7"/>
          <p:cNvSpPr txBox="1">
            <a:spLocks noGrp="1" noChangeArrowheads="1"/>
          </p:cNvSpPr>
          <p:nvPr/>
        </p:nvSpPr>
        <p:spPr bwMode="auto">
          <a:xfrm>
            <a:off x="657225" y="8853488"/>
            <a:ext cx="730250" cy="295275"/>
          </a:xfrm>
          <a:prstGeom prst="rect">
            <a:avLst/>
          </a:prstGeom>
          <a:noFill/>
          <a:ln w="9525">
            <a:noFill/>
            <a:miter lim="800000"/>
            <a:headEnd/>
            <a:tailEnd/>
          </a:ln>
        </p:spPr>
        <p:txBody>
          <a:bodyPr lIns="93158" tIns="46580" rIns="93158" bIns="46580" anchor="b"/>
          <a:lstStyle/>
          <a:p>
            <a:pPr defTabSz="931863">
              <a:buSzPct val="100000"/>
            </a:pPr>
            <a:r>
              <a:rPr lang="en-US" sz="1000">
                <a:solidFill>
                  <a:srgbClr val="000000"/>
                </a:solidFill>
                <a:latin typeface="Arial" charset="0"/>
                <a:cs typeface="Times New Roman" pitchFamily="18" charset="0"/>
                <a:sym typeface="Times New Roman" pitchFamily="18" charset="0"/>
              </a:rPr>
              <a:t>2-</a:t>
            </a:r>
            <a:fld id="{F4655F4F-8F7E-4651-A738-D93DDD7B66B9}" type="slidenum">
              <a:rPr lang="en-US" sz="1000">
                <a:solidFill>
                  <a:srgbClr val="000000"/>
                </a:solidFill>
                <a:latin typeface="Arial" charset="0"/>
                <a:cs typeface="Times New Roman" pitchFamily="18" charset="0"/>
                <a:sym typeface="Times New Roman" pitchFamily="18" charset="0"/>
              </a:rPr>
              <a:pPr defTabSz="931863">
                <a:buSzPct val="100000"/>
              </a:pPr>
              <a:t>10</a:t>
            </a:fld>
            <a:endParaRPr lang="en-US" sz="1000">
              <a:solidFill>
                <a:srgbClr val="000000"/>
              </a:solidFill>
              <a:latin typeface="Arial" charset="0"/>
              <a:cs typeface="Times New Roman" pitchFamily="18" charset="0"/>
              <a:sym typeface="Times New Roman" pitchFamily="18" charset="0"/>
            </a:endParaRPr>
          </a:p>
        </p:txBody>
      </p:sp>
      <p:sp>
        <p:nvSpPr>
          <p:cNvPr id="27654" name="Rectangle 2"/>
          <p:cNvSpPr>
            <a:spLocks noChangeArrowheads="1" noTextEdit="1"/>
          </p:cNvSpPr>
          <p:nvPr>
            <p:ph type="sldImg"/>
          </p:nvPr>
        </p:nvSpPr>
        <p:spPr>
          <a:xfrm>
            <a:off x="1144588" y="663575"/>
            <a:ext cx="4613275" cy="3460750"/>
          </a:xfrm>
          <a:ln w="12700" cap="flat">
            <a:solidFill>
              <a:schemeClr val="tx1"/>
            </a:solidFill>
          </a:ln>
        </p:spPr>
      </p:sp>
      <p:sp>
        <p:nvSpPr>
          <p:cNvPr id="27655" name="Rectangle 3"/>
          <p:cNvSpPr>
            <a:spLocks noGrp="1" noChangeArrowheads="1"/>
          </p:cNvSpPr>
          <p:nvPr>
            <p:ph type="body" idx="1"/>
          </p:nvPr>
        </p:nvSpPr>
        <p:spPr>
          <a:xfrm>
            <a:off x="730250" y="4241800"/>
            <a:ext cx="5476875" cy="4635500"/>
          </a:xfrm>
          <a:noFill/>
          <a:ln/>
        </p:spPr>
        <p:txBody>
          <a:bodyPr lIns="93804" tIns="46903" rIns="93804" bIns="46903"/>
          <a:lstStyle/>
          <a:p>
            <a:pPr eaLnBrk="1" hangingPunct="1">
              <a:spcBef>
                <a:spcPct val="0"/>
              </a:spcBef>
              <a:buFontTx/>
              <a:buNone/>
            </a:pPr>
            <a:r>
              <a:rPr lang="en-US" sz="900" smtClean="0">
                <a:solidFill>
                  <a:srgbClr val="000000"/>
                </a:solidFill>
                <a:latin typeface="Arial" charset="0"/>
                <a:cs typeface="Times New Roman" pitchFamily="18" charset="0"/>
                <a:sym typeface="Times New Roman" pitchFamily="18" charset="0"/>
              </a:rPr>
              <a:t>Los requisitos del HUD para viviendas que reciben ayuda federal son similares a los contenidos en la regla de EPA, con algunas excepciones. En este programa se destacarán las diferencias entre las reglas del HUD y la </a:t>
            </a:r>
            <a:r>
              <a:rPr lang="es-ES_tradnl" sz="900" smtClean="0">
                <a:solidFill>
                  <a:srgbClr val="000000"/>
                </a:solidFill>
                <a:latin typeface="Arial" charset="0"/>
                <a:cs typeface="Times New Roman" pitchFamily="18" charset="0"/>
                <a:sym typeface="Times New Roman" pitchFamily="18" charset="0"/>
              </a:rPr>
              <a:t>r</a:t>
            </a:r>
            <a:r>
              <a:rPr lang="en-US" sz="900" smtClean="0">
                <a:solidFill>
                  <a:srgbClr val="000000"/>
                </a:solidFill>
                <a:latin typeface="Arial" charset="0"/>
                <a:cs typeface="Times New Roman" pitchFamily="18" charset="0"/>
                <a:sym typeface="Times New Roman" pitchFamily="18" charset="0"/>
              </a:rPr>
              <a:t>egla RRP mediante cuadros de texto especiales que contienen el logotipo </a:t>
            </a:r>
            <a:r>
              <a:rPr lang="es-ES_tradnl" sz="900" smtClean="0">
                <a:solidFill>
                  <a:srgbClr val="000000"/>
                </a:solidFill>
                <a:latin typeface="Arial" charset="0"/>
                <a:cs typeface="Times New Roman" pitchFamily="18" charset="0"/>
                <a:sym typeface="Times New Roman" pitchFamily="18" charset="0"/>
              </a:rPr>
              <a:t>del </a:t>
            </a:r>
            <a:r>
              <a:rPr lang="en-US" sz="900" smtClean="0">
                <a:solidFill>
                  <a:srgbClr val="000000"/>
                </a:solidFill>
                <a:latin typeface="Arial" charset="0"/>
                <a:cs typeface="Times New Roman" pitchFamily="18" charset="0"/>
                <a:sym typeface="Times New Roman" pitchFamily="18" charset="0"/>
              </a:rPr>
              <a:t>HUD. Estos recuadros se ubican en la parte inferior de las páginas, donde haya alguna diferencia entre los requisitos de la EPA y del HUD. El Apéndice 2 incluye una descripción general de los requisitos del HUD y una tabla que detalla las diferencias entre las reglas.</a:t>
            </a:r>
          </a:p>
          <a:p>
            <a:pPr eaLnBrk="1" hangingPunct="1">
              <a:spcBef>
                <a:spcPct val="0"/>
              </a:spcBef>
              <a:buFontTx/>
              <a:buNone/>
            </a:pPr>
            <a:endParaRPr lang="en-US" sz="900" smtClean="0">
              <a:solidFill>
                <a:srgbClr val="000000"/>
              </a:solidFill>
              <a:latin typeface="Arial" charset="0"/>
              <a:cs typeface="Times New Roman" pitchFamily="18" charset="0"/>
              <a:sym typeface="Times New Roman" pitchFamily="18" charset="0"/>
            </a:endParaRPr>
          </a:p>
          <a:p>
            <a:pPr eaLnBrk="1" hangingPunct="1">
              <a:spcBef>
                <a:spcPct val="0"/>
              </a:spcBef>
              <a:buFontTx/>
              <a:buNone/>
            </a:pPr>
            <a:r>
              <a:rPr lang="en-US" sz="900" smtClean="0">
                <a:solidFill>
                  <a:srgbClr val="000000"/>
                </a:solidFill>
                <a:latin typeface="Arial" charset="0"/>
                <a:cs typeface="Times New Roman" pitchFamily="18" charset="0"/>
                <a:sym typeface="Times New Roman" pitchFamily="18" charset="0"/>
              </a:rPr>
              <a:t>La “Regla de viviendas sin plomo” del HUD se refiere a las viviendas de propiedad federal o con ayuda federal construidas antes de 1978, así como a las viviendas de propiedad federal que se venden. Este reglamento también se puede aplicar a las viviendas de propiedad de un organismo federal y operadas por un organismo federal distinto del HUD.</a:t>
            </a:r>
          </a:p>
          <a:p>
            <a:pPr eaLnBrk="1" hangingPunct="1">
              <a:spcBef>
                <a:spcPct val="0"/>
              </a:spcBef>
              <a:buFontTx/>
              <a:buNone/>
            </a:pPr>
            <a:endParaRPr lang="en-US" sz="900" smtClean="0">
              <a:solidFill>
                <a:srgbClr val="000000"/>
              </a:solidFill>
              <a:latin typeface="Arial" charset="0"/>
              <a:cs typeface="Times New Roman" pitchFamily="18" charset="0"/>
              <a:sym typeface="Times New Roman" pitchFamily="18" charset="0"/>
            </a:endParaRPr>
          </a:p>
          <a:p>
            <a:pPr eaLnBrk="1" hangingPunct="1">
              <a:spcBef>
                <a:spcPct val="0"/>
              </a:spcBef>
              <a:buFontTx/>
              <a:buNone/>
            </a:pPr>
            <a:r>
              <a:rPr lang="en-US" sz="900" smtClean="0">
                <a:solidFill>
                  <a:srgbClr val="000000"/>
                </a:solidFill>
                <a:latin typeface="Arial" charset="0"/>
                <a:cs typeface="Times New Roman" pitchFamily="18" charset="0"/>
                <a:sym typeface="Times New Roman" pitchFamily="18" charset="0"/>
              </a:rPr>
              <a:t>La regla del HUD no contempla las “instalaciones ocupadas por niños”, a menos que formen parte de una propiedad residencial incluida en la regla. Esto la diferencia de la regla de renovación, reparación y pintura de la EPA, que abarca viviendas e instalaciones ocupadas por niños, </a:t>
            </a:r>
            <a:r>
              <a:rPr lang="es-ES_tradnl" sz="900" smtClean="0">
                <a:solidFill>
                  <a:srgbClr val="000000"/>
                </a:solidFill>
                <a:latin typeface="Arial" charset="0"/>
                <a:cs typeface="Times New Roman" pitchFamily="18" charset="0"/>
                <a:sym typeface="Times New Roman" pitchFamily="18" charset="0"/>
              </a:rPr>
              <a:t>reciban </a:t>
            </a:r>
            <a:r>
              <a:rPr lang="en-US" sz="900" smtClean="0">
                <a:solidFill>
                  <a:srgbClr val="000000"/>
                </a:solidFill>
                <a:latin typeface="Arial" charset="0"/>
                <a:cs typeface="Times New Roman" pitchFamily="18" charset="0"/>
                <a:sym typeface="Times New Roman" pitchFamily="18" charset="0"/>
              </a:rPr>
              <a:t>ayuda federal</a:t>
            </a:r>
            <a:r>
              <a:rPr lang="es-ES_tradnl" sz="900" smtClean="0">
                <a:solidFill>
                  <a:srgbClr val="000000"/>
                </a:solidFill>
                <a:latin typeface="Arial" charset="0"/>
                <a:cs typeface="Times New Roman" pitchFamily="18" charset="0"/>
                <a:sym typeface="Times New Roman" pitchFamily="18" charset="0"/>
              </a:rPr>
              <a:t> o no</a:t>
            </a:r>
            <a:r>
              <a:rPr lang="en-US" sz="900" smtClean="0">
                <a:solidFill>
                  <a:srgbClr val="000000"/>
                </a:solidFill>
                <a:latin typeface="Arial" charset="0"/>
                <a:cs typeface="Times New Roman" pitchFamily="18" charset="0"/>
                <a:sym typeface="Times New Roman" pitchFamily="18" charset="0"/>
              </a:rPr>
              <a:t>. Cuando exista alguna diferencia entre los reglamentos de la EPA y del HUD, se debe aplicar la norma más protectora. </a:t>
            </a:r>
          </a:p>
          <a:p>
            <a:pPr eaLnBrk="1" hangingPunct="1">
              <a:spcBef>
                <a:spcPct val="0"/>
              </a:spcBef>
              <a:buFontTx/>
              <a:buNone/>
            </a:pPr>
            <a:endParaRPr lang="en-US" sz="900" smtClean="0">
              <a:solidFill>
                <a:srgbClr val="000000"/>
              </a:solidFill>
              <a:latin typeface="Arial" charset="0"/>
              <a:cs typeface="Times New Roman" pitchFamily="18" charset="0"/>
              <a:sym typeface="Times New Roman" pitchFamily="18" charset="0"/>
            </a:endParaRPr>
          </a:p>
          <a:p>
            <a:pPr eaLnBrk="1" hangingPunct="1">
              <a:spcBef>
                <a:spcPct val="0"/>
              </a:spcBef>
              <a:buFontTx/>
              <a:buNone/>
            </a:pPr>
            <a:r>
              <a:rPr lang="en-US" sz="900" smtClean="0">
                <a:solidFill>
                  <a:srgbClr val="000000"/>
                </a:solidFill>
                <a:latin typeface="Arial" charset="0"/>
                <a:cs typeface="Times New Roman" pitchFamily="18" charset="0"/>
                <a:sym typeface="Times New Roman" pitchFamily="18" charset="0"/>
              </a:rPr>
              <a:t>El HUD cuenta con numerosos programas que brindan ayuda financiera, por ejemplo: rehabilitación, desarrollo comunitario, asesoría en adquisiciones, etc. El HUD exige que se aborden los peligros de la pintura a base de plomo (tales como el raspado de pintura, superficies con fricción e impacto y alt</a:t>
            </a:r>
            <a:r>
              <a:rPr lang="es-ES_tradnl" sz="900" smtClean="0">
                <a:solidFill>
                  <a:srgbClr val="000000"/>
                </a:solidFill>
                <a:latin typeface="Arial" charset="0"/>
                <a:cs typeface="Times New Roman" pitchFamily="18" charset="0"/>
                <a:sym typeface="Times New Roman" pitchFamily="18" charset="0"/>
              </a:rPr>
              <a:t>a</a:t>
            </a:r>
            <a:r>
              <a:rPr lang="en-US" sz="900" smtClean="0">
                <a:solidFill>
                  <a:srgbClr val="000000"/>
                </a:solidFill>
                <a:latin typeface="Arial" charset="0"/>
                <a:cs typeface="Times New Roman" pitchFamily="18" charset="0"/>
                <a:sym typeface="Times New Roman" pitchFamily="18" charset="0"/>
              </a:rPr>
              <a:t>s </a:t>
            </a:r>
            <a:r>
              <a:rPr lang="es-ES_tradnl" sz="900" smtClean="0">
                <a:solidFill>
                  <a:srgbClr val="000000"/>
                </a:solidFill>
                <a:latin typeface="Arial" charset="0"/>
                <a:cs typeface="Times New Roman" pitchFamily="18" charset="0"/>
                <a:sym typeface="Times New Roman" pitchFamily="18" charset="0"/>
              </a:rPr>
              <a:t>concentraciones </a:t>
            </a:r>
            <a:r>
              <a:rPr lang="en-US" sz="900" smtClean="0">
                <a:solidFill>
                  <a:srgbClr val="000000"/>
                </a:solidFill>
                <a:latin typeface="Arial" charset="0"/>
                <a:cs typeface="Times New Roman" pitchFamily="18" charset="0"/>
                <a:sym typeface="Times New Roman" pitchFamily="18" charset="0"/>
              </a:rPr>
              <a:t>de polvo con plomo) </a:t>
            </a:r>
            <a:r>
              <a:rPr lang="es-ES_tradnl" sz="900" smtClean="0">
                <a:solidFill>
                  <a:srgbClr val="000000"/>
                </a:solidFill>
                <a:latin typeface="Arial" charset="0"/>
                <a:cs typeface="Times New Roman" pitchFamily="18" charset="0"/>
                <a:sym typeface="Times New Roman" pitchFamily="18" charset="0"/>
              </a:rPr>
              <a:t>relacionando </a:t>
            </a:r>
            <a:r>
              <a:rPr lang="en-US" sz="900" smtClean="0">
                <a:solidFill>
                  <a:srgbClr val="000000"/>
                </a:solidFill>
                <a:latin typeface="Arial" charset="0"/>
                <a:cs typeface="Times New Roman" pitchFamily="18" charset="0"/>
                <a:sym typeface="Times New Roman" pitchFamily="18" charset="0"/>
              </a:rPr>
              <a:t>dichas actividades con la ayuda financiera que otorga el HUD. Al consultar con el cliente si una vivienda recibe ayuda federal, los renovadores deben reconocer que ésta podría provenir de un gobierno estatal o local, </a:t>
            </a:r>
            <a:r>
              <a:rPr lang="es-ES_tradnl" sz="900" smtClean="0">
                <a:solidFill>
                  <a:srgbClr val="000000"/>
                </a:solidFill>
                <a:latin typeface="Arial" charset="0"/>
                <a:cs typeface="Times New Roman" pitchFamily="18" charset="0"/>
                <a:sym typeface="Times New Roman" pitchFamily="18" charset="0"/>
              </a:rPr>
              <a:t>o de </a:t>
            </a:r>
            <a:r>
              <a:rPr lang="en-US" sz="900" smtClean="0">
                <a:solidFill>
                  <a:srgbClr val="000000"/>
                </a:solidFill>
                <a:latin typeface="Arial" charset="0"/>
                <a:cs typeface="Times New Roman" pitchFamily="18" charset="0"/>
                <a:sym typeface="Times New Roman" pitchFamily="18" charset="0"/>
              </a:rPr>
              <a:t>una corporación de desarrollo comunitario u otra entidad local, por lo cual es posible que tengan que pedirle al cliente que confirme cuál es la fuente </a:t>
            </a:r>
            <a:r>
              <a:rPr lang="es-ES_tradnl" sz="900" smtClean="0">
                <a:solidFill>
                  <a:srgbClr val="000000"/>
                </a:solidFill>
                <a:latin typeface="Arial" charset="0"/>
                <a:cs typeface="Times New Roman" pitchFamily="18" charset="0"/>
                <a:sym typeface="Times New Roman" pitchFamily="18" charset="0"/>
              </a:rPr>
              <a:t>principal </a:t>
            </a:r>
            <a:r>
              <a:rPr lang="en-US" sz="900" smtClean="0">
                <a:solidFill>
                  <a:srgbClr val="000000"/>
                </a:solidFill>
                <a:latin typeface="Arial" charset="0"/>
                <a:cs typeface="Times New Roman" pitchFamily="18" charset="0"/>
                <a:sym typeface="Times New Roman" pitchFamily="18" charset="0"/>
              </a:rPr>
              <a:t> de los fondos de ayuda.</a:t>
            </a:r>
          </a:p>
          <a:p>
            <a:pPr eaLnBrk="1" hangingPunct="1">
              <a:spcBef>
                <a:spcPct val="0"/>
              </a:spcBef>
              <a:buFontTx/>
              <a:buNone/>
            </a:pPr>
            <a:endParaRPr lang="en-US" sz="900" smtClean="0">
              <a:solidFill>
                <a:srgbClr val="000000"/>
              </a:solidFill>
              <a:latin typeface="Arial" charset="0"/>
              <a:cs typeface="Times New Roman" pitchFamily="18" charset="0"/>
              <a:sym typeface="Times New Roman" pitchFamily="18" charset="0"/>
            </a:endParaRPr>
          </a:p>
          <a:p>
            <a:pPr eaLnBrk="1" hangingPunct="1">
              <a:spcBef>
                <a:spcPct val="0"/>
              </a:spcBef>
              <a:buFontTx/>
              <a:buNone/>
            </a:pPr>
            <a:r>
              <a:rPr lang="en-US" sz="900" smtClean="0">
                <a:solidFill>
                  <a:srgbClr val="000000"/>
                </a:solidFill>
                <a:latin typeface="Arial" charset="0"/>
                <a:cs typeface="Times New Roman" pitchFamily="18" charset="0"/>
                <a:sym typeface="Times New Roman" pitchFamily="18" charset="0"/>
              </a:rPr>
              <a:t>El HUD no reconoce por si sol</a:t>
            </a:r>
            <a:r>
              <a:rPr lang="es-ES_tradnl" sz="900" smtClean="0">
                <a:solidFill>
                  <a:srgbClr val="000000"/>
                </a:solidFill>
                <a:latin typeface="Arial" charset="0"/>
                <a:cs typeface="Times New Roman" pitchFamily="18" charset="0"/>
                <a:sym typeface="Times New Roman" pitchFamily="18" charset="0"/>
              </a:rPr>
              <a:t>o</a:t>
            </a:r>
            <a:r>
              <a:rPr lang="en-US" sz="900" smtClean="0">
                <a:solidFill>
                  <a:srgbClr val="000000"/>
                </a:solidFill>
                <a:latin typeface="Arial" charset="0"/>
                <a:cs typeface="Times New Roman" pitchFamily="18" charset="0"/>
                <a:sym typeface="Times New Roman" pitchFamily="18" charset="0"/>
              </a:rPr>
              <a:t> la capacitación en el trabajo del trabajador y, en general, requiere que todas las personas que efectúan controles provis</a:t>
            </a:r>
            <a:r>
              <a:rPr lang="es-ES_tradnl" sz="900" smtClean="0">
                <a:solidFill>
                  <a:srgbClr val="000000"/>
                </a:solidFill>
                <a:latin typeface="Arial" charset="0"/>
                <a:cs typeface="Times New Roman" pitchFamily="18" charset="0"/>
                <a:sym typeface="Times New Roman" pitchFamily="18" charset="0"/>
              </a:rPr>
              <a:t>ionales</a:t>
            </a:r>
            <a:r>
              <a:rPr lang="en-US" sz="900" smtClean="0">
                <a:solidFill>
                  <a:srgbClr val="000000"/>
                </a:solidFill>
                <a:latin typeface="Arial" charset="0"/>
                <a:cs typeface="Times New Roman" pitchFamily="18" charset="0"/>
                <a:sym typeface="Times New Roman" pitchFamily="18" charset="0"/>
              </a:rPr>
              <a:t> (consulte la diapositiva 2-12) </a:t>
            </a:r>
            <a:r>
              <a:rPr lang="es-ES_tradnl" sz="900" smtClean="0">
                <a:solidFill>
                  <a:srgbClr val="000000"/>
                </a:solidFill>
                <a:latin typeface="Arial" charset="0"/>
                <a:cs typeface="Times New Roman" pitchFamily="18" charset="0"/>
                <a:sym typeface="Times New Roman" pitchFamily="18" charset="0"/>
              </a:rPr>
              <a:t>de </a:t>
            </a:r>
            <a:r>
              <a:rPr lang="en-US" sz="900" smtClean="0">
                <a:solidFill>
                  <a:srgbClr val="000000"/>
                </a:solidFill>
                <a:latin typeface="Arial" charset="0"/>
                <a:cs typeface="Times New Roman" pitchFamily="18" charset="0"/>
                <a:sym typeface="Times New Roman" pitchFamily="18" charset="0"/>
              </a:rPr>
              <a:t>los peligros del plomo, en una vivienda de propiedad federal y con ayuda federal, realicen un curso de capacitación aprobado por el HUD. Los requisitos de capacitación del HUD para el trabajo, excepto la reducción, se cumplen al aprobar satisfactoriamente el curso de renovador certificado, aprobado en conjunto por la EPA y el HUD.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8675" name="Rectangle 7"/>
          <p:cNvSpPr>
            <a:spLocks noGrp="1" noChangeArrowheads="1"/>
          </p:cNvSpPr>
          <p:nvPr>
            <p:ph type="sldNum" sz="quarter" idx="5"/>
          </p:nvPr>
        </p:nvSpPr>
        <p:spPr>
          <a:noFill/>
        </p:spPr>
        <p:txBody>
          <a:bodyPr/>
          <a:lstStyle/>
          <a:p>
            <a:r>
              <a:rPr lang="en-US" smtClean="0"/>
              <a:t>2-</a:t>
            </a:r>
            <a:fld id="{4DDDE724-72DC-4DEA-A516-F51DF8AA881B}" type="slidenum">
              <a:rPr lang="en-US" smtClean="0"/>
              <a:pPr/>
              <a:t>11</a:t>
            </a:fld>
            <a:endParaRPr lang="en-US" smtClean="0"/>
          </a:p>
        </p:txBody>
      </p:sp>
      <p:sp>
        <p:nvSpPr>
          <p:cNvPr id="28676" name="Rectangle 9"/>
          <p:cNvSpPr>
            <a:spLocks noGrp="1" noChangeArrowheads="1"/>
          </p:cNvSpPr>
          <p:nvPr>
            <p:ph type="dt" sz="quarter" idx="1"/>
          </p:nvPr>
        </p:nvSpPr>
        <p:spPr>
          <a:noFill/>
        </p:spPr>
        <p:txBody>
          <a:bodyPr/>
          <a:lstStyle/>
          <a:p>
            <a:r>
              <a:rPr lang="en-US" smtClean="0"/>
              <a:t>Octubre de 2011</a:t>
            </a:r>
          </a:p>
        </p:txBody>
      </p:sp>
      <p:sp>
        <p:nvSpPr>
          <p:cNvPr id="28677" name="Rectangle 7"/>
          <p:cNvSpPr txBox="1">
            <a:spLocks noGrp="1" noChangeArrowheads="1"/>
          </p:cNvSpPr>
          <p:nvPr/>
        </p:nvSpPr>
        <p:spPr bwMode="auto">
          <a:xfrm>
            <a:off x="657225" y="8853488"/>
            <a:ext cx="730250" cy="295275"/>
          </a:xfrm>
          <a:prstGeom prst="rect">
            <a:avLst/>
          </a:prstGeom>
          <a:noFill/>
          <a:ln w="9525">
            <a:noFill/>
            <a:miter lim="800000"/>
            <a:headEnd/>
            <a:tailEnd/>
          </a:ln>
        </p:spPr>
        <p:txBody>
          <a:bodyPr lIns="93158" tIns="46580" rIns="93158" bIns="46580" anchor="b"/>
          <a:lstStyle/>
          <a:p>
            <a:pPr defTabSz="931863">
              <a:buSzPct val="100000"/>
            </a:pPr>
            <a:r>
              <a:rPr lang="en-US" sz="1000">
                <a:solidFill>
                  <a:srgbClr val="000000"/>
                </a:solidFill>
                <a:latin typeface="Arial" charset="0"/>
                <a:cs typeface="Times New Roman" pitchFamily="18" charset="0"/>
                <a:sym typeface="Times New Roman" pitchFamily="18" charset="0"/>
              </a:rPr>
              <a:t>2-</a:t>
            </a:r>
            <a:fld id="{96B1E232-835F-4E64-8BA4-3052A3D116B7}" type="slidenum">
              <a:rPr lang="en-US" sz="1000">
                <a:solidFill>
                  <a:srgbClr val="000000"/>
                </a:solidFill>
                <a:latin typeface="Arial" charset="0"/>
                <a:cs typeface="Times New Roman" pitchFamily="18" charset="0"/>
                <a:sym typeface="Times New Roman" pitchFamily="18" charset="0"/>
              </a:rPr>
              <a:pPr defTabSz="931863">
                <a:buSzPct val="100000"/>
              </a:pPr>
              <a:t>11</a:t>
            </a:fld>
            <a:endParaRPr lang="en-US" sz="1000">
              <a:solidFill>
                <a:srgbClr val="000000"/>
              </a:solidFill>
              <a:latin typeface="Arial" charset="0"/>
              <a:cs typeface="Times New Roman" pitchFamily="18" charset="0"/>
              <a:sym typeface="Times New Roman" pitchFamily="18" charset="0"/>
            </a:endParaRPr>
          </a:p>
        </p:txBody>
      </p:sp>
      <p:sp>
        <p:nvSpPr>
          <p:cNvPr id="28678" name="Rectangle 2"/>
          <p:cNvSpPr>
            <a:spLocks noChangeArrowheads="1" noTextEdit="1"/>
          </p:cNvSpPr>
          <p:nvPr>
            <p:ph type="sldImg"/>
          </p:nvPr>
        </p:nvSpPr>
        <p:spPr>
          <a:xfrm>
            <a:off x="1144588" y="663575"/>
            <a:ext cx="4613275" cy="3460750"/>
          </a:xfrm>
          <a:ln w="12700" cap="flat"/>
        </p:spPr>
      </p:sp>
      <p:sp>
        <p:nvSpPr>
          <p:cNvPr id="28679" name="Rectangle 3"/>
          <p:cNvSpPr>
            <a:spLocks noGrp="1" noChangeArrowheads="1"/>
          </p:cNvSpPr>
          <p:nvPr>
            <p:ph type="body" idx="1"/>
          </p:nvPr>
        </p:nvSpPr>
        <p:spPr>
          <a:xfrm>
            <a:off x="876300" y="4205288"/>
            <a:ext cx="5330825" cy="4633912"/>
          </a:xfrm>
          <a:noFill/>
          <a:ln/>
        </p:spPr>
        <p:txBody>
          <a:bodyPr lIns="93804" tIns="46903" rIns="93804" bIns="46903"/>
          <a:lstStyle/>
          <a:p>
            <a:pPr eaLnBrk="1" hangingPunct="1">
              <a:lnSpc>
                <a:spcPct val="90000"/>
              </a:lnSpc>
              <a:spcBef>
                <a:spcPct val="10000"/>
              </a:spcBef>
              <a:buFontTx/>
              <a:buNone/>
            </a:pPr>
            <a:endParaRPr lang="en-US" sz="900" smtClean="0">
              <a:solidFill>
                <a:srgbClr val="000000"/>
              </a:solidFill>
              <a:latin typeface="Arial" charset="0"/>
              <a:cs typeface="Times New Roman" pitchFamily="18" charset="0"/>
              <a:sym typeface="Times New Roman" pitchFamily="18" charset="0"/>
            </a:endParaRPr>
          </a:p>
          <a:p>
            <a:pPr eaLnBrk="1" hangingPunct="1">
              <a:lnSpc>
                <a:spcPct val="90000"/>
              </a:lnSpc>
              <a:spcBef>
                <a:spcPct val="10000"/>
              </a:spcBef>
              <a:buFontTx/>
              <a:buNone/>
            </a:pPr>
            <a:r>
              <a:rPr lang="en-US" sz="800" smtClean="0">
                <a:solidFill>
                  <a:srgbClr val="000000"/>
                </a:solidFill>
                <a:latin typeface="Arial" charset="0"/>
                <a:cs typeface="Times New Roman" pitchFamily="18" charset="0"/>
                <a:sym typeface="Times New Roman" pitchFamily="18" charset="0"/>
              </a:rPr>
              <a:t>La regla del HUD sobre viviendas sin plomo requiere trabajos seguros con el plomo en las actividades que figuran en la diapositiva.  Especifica cuáles son las prácticas prohibidas, los requisitos de protección de los ocupantes y los preparativos de la obra.  Se deben emplear técnicas de limpieza especiales y se debe obtener una aprobación.</a:t>
            </a:r>
          </a:p>
          <a:p>
            <a:pPr eaLnBrk="1" hangingPunct="1">
              <a:lnSpc>
                <a:spcPct val="90000"/>
              </a:lnSpc>
              <a:spcBef>
                <a:spcPct val="10000"/>
              </a:spcBef>
              <a:buFontTx/>
              <a:buNone/>
            </a:pPr>
            <a:endParaRPr lang="en-US" sz="800" smtClean="0">
              <a:solidFill>
                <a:srgbClr val="000000"/>
              </a:solidFill>
              <a:latin typeface="Arial" charset="0"/>
              <a:cs typeface="Times New Roman" pitchFamily="18" charset="0"/>
              <a:sym typeface="Times New Roman" pitchFamily="18" charset="0"/>
            </a:endParaRPr>
          </a:p>
          <a:p>
            <a:pPr eaLnBrk="1" hangingPunct="1">
              <a:lnSpc>
                <a:spcPct val="90000"/>
              </a:lnSpc>
              <a:spcBef>
                <a:spcPct val="10000"/>
              </a:spcBef>
              <a:buFontTx/>
              <a:buNone/>
            </a:pPr>
            <a:r>
              <a:rPr lang="en-US" sz="800" smtClean="0">
                <a:solidFill>
                  <a:srgbClr val="000000"/>
                </a:solidFill>
                <a:latin typeface="Arial" charset="0"/>
                <a:cs typeface="Times New Roman" pitchFamily="18" charset="0"/>
                <a:sym typeface="Times New Roman" pitchFamily="18" charset="0"/>
              </a:rPr>
              <a:t>Se exige la aplicación de prácticas de trabajo seguras con el plomo durante</a:t>
            </a:r>
            <a:r>
              <a:rPr lang="es-ES_tradnl" sz="800" smtClean="0">
                <a:solidFill>
                  <a:srgbClr val="000000"/>
                </a:solidFill>
                <a:latin typeface="Arial" charset="0"/>
                <a:cs typeface="Times New Roman" pitchFamily="18" charset="0"/>
                <a:sym typeface="Times New Roman" pitchFamily="18" charset="0"/>
              </a:rPr>
              <a:t> los siguientes casos</a:t>
            </a:r>
            <a:r>
              <a:rPr lang="en-US" sz="800" smtClean="0">
                <a:solidFill>
                  <a:srgbClr val="000000"/>
                </a:solidFill>
                <a:latin typeface="Arial" charset="0"/>
                <a:cs typeface="Times New Roman" pitchFamily="18" charset="0"/>
                <a:sym typeface="Times New Roman" pitchFamily="18" charset="0"/>
              </a:rPr>
              <a:t>:</a:t>
            </a:r>
          </a:p>
          <a:p>
            <a:pPr marL="342900" lvl="1" indent="-228600" eaLnBrk="1" hangingPunct="1">
              <a:lnSpc>
                <a:spcPct val="90000"/>
              </a:lnSpc>
              <a:spcBef>
                <a:spcPct val="10000"/>
              </a:spcBef>
            </a:pPr>
            <a:r>
              <a:rPr lang="en-US" sz="800" smtClean="0">
                <a:solidFill>
                  <a:srgbClr val="000000"/>
                </a:solidFill>
                <a:latin typeface="Arial" charset="0"/>
                <a:cs typeface="Times New Roman" pitchFamily="18" charset="0"/>
                <a:sym typeface="Times New Roman" pitchFamily="18" charset="0"/>
              </a:rPr>
              <a:t>Estabilización de la pintura: Renovación destinada a reparar superficies pintadas que no est</a:t>
            </a:r>
            <a:r>
              <a:rPr lang="es-ES_tradnl" sz="800" smtClean="0">
                <a:solidFill>
                  <a:srgbClr val="000000"/>
                </a:solidFill>
                <a:latin typeface="Arial" charset="0"/>
                <a:cs typeface="Times New Roman" pitchFamily="18" charset="0"/>
                <a:sym typeface="Times New Roman" pitchFamily="18" charset="0"/>
              </a:rPr>
              <a:t>é</a:t>
            </a:r>
            <a:r>
              <a:rPr lang="en-US" sz="800" smtClean="0">
                <a:solidFill>
                  <a:srgbClr val="000000"/>
                </a:solidFill>
                <a:latin typeface="Arial" charset="0"/>
                <a:cs typeface="Times New Roman" pitchFamily="18" charset="0"/>
                <a:sym typeface="Times New Roman" pitchFamily="18" charset="0"/>
              </a:rPr>
              <a:t>n intactas (desca</a:t>
            </a:r>
            <a:r>
              <a:rPr lang="es-ES_tradnl" sz="800" smtClean="0">
                <a:solidFill>
                  <a:srgbClr val="000000"/>
                </a:solidFill>
                <a:latin typeface="Arial" charset="0"/>
                <a:cs typeface="Times New Roman" pitchFamily="18" charset="0"/>
                <a:sym typeface="Times New Roman" pitchFamily="18" charset="0"/>
              </a:rPr>
              <a:t>scarillado</a:t>
            </a:r>
            <a:r>
              <a:rPr lang="en-US" sz="800" smtClean="0">
                <a:solidFill>
                  <a:srgbClr val="000000"/>
                </a:solidFill>
                <a:latin typeface="Arial" charset="0"/>
                <a:cs typeface="Times New Roman" pitchFamily="18" charset="0"/>
                <a:sym typeface="Times New Roman" pitchFamily="18" charset="0"/>
              </a:rPr>
              <a:t>, raspado u otro</a:t>
            </a:r>
            <a:r>
              <a:rPr lang="es-ES_tradnl" sz="800" smtClean="0">
                <a:solidFill>
                  <a:srgbClr val="000000"/>
                </a:solidFill>
                <a:latin typeface="Arial" charset="0"/>
                <a:cs typeface="Times New Roman" pitchFamily="18" charset="0"/>
                <a:sym typeface="Times New Roman" pitchFamily="18" charset="0"/>
              </a:rPr>
              <a:t>s</a:t>
            </a:r>
            <a:r>
              <a:rPr lang="en-US" sz="800" smtClean="0">
                <a:solidFill>
                  <a:srgbClr val="000000"/>
                </a:solidFill>
                <a:latin typeface="Arial" charset="0"/>
                <a:cs typeface="Times New Roman" pitchFamily="18" charset="0"/>
                <a:sym typeface="Times New Roman" pitchFamily="18" charset="0"/>
              </a:rPr>
              <a:t> daño</a:t>
            </a:r>
            <a:r>
              <a:rPr lang="es-ES_tradnl" sz="800" smtClean="0">
                <a:solidFill>
                  <a:srgbClr val="000000"/>
                </a:solidFill>
                <a:latin typeface="Arial" charset="0"/>
                <a:cs typeface="Times New Roman" pitchFamily="18" charset="0"/>
                <a:sym typeface="Times New Roman" pitchFamily="18" charset="0"/>
              </a:rPr>
              <a:t>s</a:t>
            </a:r>
            <a:r>
              <a:rPr lang="en-US" sz="800" smtClean="0">
                <a:solidFill>
                  <a:srgbClr val="000000"/>
                </a:solidFill>
                <a:latin typeface="Arial" charset="0"/>
                <a:cs typeface="Times New Roman" pitchFamily="18" charset="0"/>
                <a:sym typeface="Times New Roman" pitchFamily="18" charset="0"/>
              </a:rPr>
              <a:t>) mediante la reparación del sustrato (si es necesario), la preparación de la superficie y l</a:t>
            </a:r>
            <a:r>
              <a:rPr lang="es-ES_tradnl" sz="800" smtClean="0">
                <a:solidFill>
                  <a:srgbClr val="000000"/>
                </a:solidFill>
                <a:latin typeface="Arial" charset="0"/>
                <a:cs typeface="Times New Roman" pitchFamily="18" charset="0"/>
                <a:sym typeface="Times New Roman" pitchFamily="18" charset="0"/>
              </a:rPr>
              <a:t>a</a:t>
            </a:r>
            <a:r>
              <a:rPr lang="en-US" sz="800" smtClean="0">
                <a:solidFill>
                  <a:srgbClr val="000000"/>
                </a:solidFill>
                <a:latin typeface="Arial" charset="0"/>
                <a:cs typeface="Times New Roman" pitchFamily="18" charset="0"/>
                <a:sym typeface="Times New Roman" pitchFamily="18" charset="0"/>
              </a:rPr>
              <a:t> </a:t>
            </a:r>
            <a:r>
              <a:rPr lang="es-ES_tradnl" sz="800" smtClean="0">
                <a:solidFill>
                  <a:srgbClr val="000000"/>
                </a:solidFill>
                <a:latin typeface="Arial" charset="0"/>
                <a:cs typeface="Times New Roman" pitchFamily="18" charset="0"/>
                <a:sym typeface="Times New Roman" pitchFamily="18" charset="0"/>
              </a:rPr>
              <a:t>aplicación de otra capa de pintura</a:t>
            </a:r>
            <a:r>
              <a:rPr lang="en-US" sz="800" smtClean="0">
                <a:solidFill>
                  <a:srgbClr val="000000"/>
                </a:solidFill>
                <a:latin typeface="Arial" charset="0"/>
                <a:cs typeface="Times New Roman" pitchFamily="18" charset="0"/>
                <a:sym typeface="Times New Roman" pitchFamily="18" charset="0"/>
              </a:rPr>
              <a:t>. El resultado es una superficie pintada intacta.</a:t>
            </a:r>
          </a:p>
          <a:p>
            <a:pPr marL="342900" lvl="1" indent="-228600" eaLnBrk="1" hangingPunct="1">
              <a:lnSpc>
                <a:spcPct val="90000"/>
              </a:lnSpc>
              <a:spcBef>
                <a:spcPct val="10000"/>
              </a:spcBef>
            </a:pPr>
            <a:r>
              <a:rPr lang="en-US" sz="800" smtClean="0">
                <a:solidFill>
                  <a:srgbClr val="000000"/>
                </a:solidFill>
                <a:latin typeface="Arial" charset="0"/>
                <a:cs typeface="Times New Roman" pitchFamily="18" charset="0"/>
                <a:sym typeface="Times New Roman" pitchFamily="18" charset="0"/>
              </a:rPr>
              <a:t>Controles provis</a:t>
            </a:r>
            <a:r>
              <a:rPr lang="es-ES_tradnl" sz="800" smtClean="0">
                <a:solidFill>
                  <a:srgbClr val="000000"/>
                </a:solidFill>
                <a:latin typeface="Arial" charset="0"/>
                <a:cs typeface="Times New Roman" pitchFamily="18" charset="0"/>
                <a:sym typeface="Times New Roman" pitchFamily="18" charset="0"/>
              </a:rPr>
              <a:t>ionales</a:t>
            </a:r>
            <a:r>
              <a:rPr lang="en-US" sz="800" smtClean="0">
                <a:solidFill>
                  <a:srgbClr val="000000"/>
                </a:solidFill>
                <a:latin typeface="Arial" charset="0"/>
                <a:cs typeface="Times New Roman" pitchFamily="18" charset="0"/>
                <a:sym typeface="Times New Roman" pitchFamily="18" charset="0"/>
              </a:rPr>
              <a:t>: Según la definición del HUD, los controles provis</a:t>
            </a:r>
            <a:r>
              <a:rPr lang="es-ES_tradnl" sz="800" smtClean="0">
                <a:solidFill>
                  <a:srgbClr val="000000"/>
                </a:solidFill>
                <a:latin typeface="Arial" charset="0"/>
                <a:cs typeface="Times New Roman" pitchFamily="18" charset="0"/>
                <a:sym typeface="Times New Roman" pitchFamily="18" charset="0"/>
              </a:rPr>
              <a:t>ionales</a:t>
            </a:r>
            <a:r>
              <a:rPr lang="en-US" sz="800" smtClean="0">
                <a:solidFill>
                  <a:srgbClr val="000000"/>
                </a:solidFill>
                <a:latin typeface="Arial" charset="0"/>
                <a:cs typeface="Times New Roman" pitchFamily="18" charset="0"/>
                <a:sym typeface="Times New Roman" pitchFamily="18" charset="0"/>
              </a:rPr>
              <a:t> incluyen reparación, pintura, contención temporal, limpieza especializada, aprobación, actividades continuas de mantenimiento de pinturas a base de plomo y establecimiento y operación de programas de gestión y educación para los ocupantes.</a:t>
            </a:r>
          </a:p>
          <a:p>
            <a:pPr marL="342900" lvl="1" indent="-228600" eaLnBrk="1" hangingPunct="1">
              <a:lnSpc>
                <a:spcPct val="90000"/>
              </a:lnSpc>
              <a:spcBef>
                <a:spcPct val="10000"/>
              </a:spcBef>
            </a:pPr>
            <a:r>
              <a:rPr lang="en-US" sz="800" smtClean="0">
                <a:solidFill>
                  <a:srgbClr val="000000"/>
                </a:solidFill>
                <a:latin typeface="Arial" charset="0"/>
                <a:cs typeface="Times New Roman" pitchFamily="18" charset="0"/>
                <a:sym typeface="Times New Roman" pitchFamily="18" charset="0"/>
              </a:rPr>
              <a:t>Rehabilitación: Éste es el término del HUD para la renovación de propiedades.</a:t>
            </a:r>
          </a:p>
          <a:p>
            <a:pPr marL="342900" lvl="1" indent="-228600" eaLnBrk="1" hangingPunct="1">
              <a:lnSpc>
                <a:spcPct val="90000"/>
              </a:lnSpc>
              <a:spcBef>
                <a:spcPct val="10000"/>
              </a:spcBef>
            </a:pPr>
            <a:r>
              <a:rPr lang="en-US" sz="800" smtClean="0">
                <a:solidFill>
                  <a:srgbClr val="000000"/>
                </a:solidFill>
                <a:latin typeface="Arial" charset="0"/>
                <a:cs typeface="Times New Roman" pitchFamily="18" charset="0"/>
                <a:sym typeface="Times New Roman" pitchFamily="18" charset="0"/>
              </a:rPr>
              <a:t>Tratamientos estándar: Conjunto de medidas que disminuyen todos los peligros </a:t>
            </a:r>
            <a:r>
              <a:rPr lang="es-ES_tradnl" sz="800" smtClean="0">
                <a:solidFill>
                  <a:srgbClr val="000000"/>
                </a:solidFill>
                <a:latin typeface="Arial" charset="0"/>
                <a:cs typeface="Times New Roman" pitchFamily="18" charset="0"/>
                <a:sym typeface="Times New Roman" pitchFamily="18" charset="0"/>
              </a:rPr>
              <a:t>potenciales </a:t>
            </a:r>
            <a:r>
              <a:rPr lang="en-US" sz="800" smtClean="0">
                <a:solidFill>
                  <a:srgbClr val="000000"/>
                </a:solidFill>
                <a:latin typeface="Arial" charset="0"/>
                <a:cs typeface="Times New Roman" pitchFamily="18" charset="0"/>
                <a:sym typeface="Times New Roman" pitchFamily="18" charset="0"/>
              </a:rPr>
              <a:t>de la pintura a base de plomo dentro de una vivienda, cuando se presume que hay pintura a base de plomo (no se realiza una evaluación de la pintura de base de plomo). Toda la pintura deteriorada se trata como un peligro de pintura de base de plomo.</a:t>
            </a:r>
          </a:p>
          <a:p>
            <a:pPr marL="342900" lvl="1" indent="-228600" eaLnBrk="1" hangingPunct="1">
              <a:lnSpc>
                <a:spcPct val="90000"/>
              </a:lnSpc>
              <a:spcBef>
                <a:spcPct val="10000"/>
              </a:spcBef>
            </a:pPr>
            <a:r>
              <a:rPr lang="en-US" sz="800" smtClean="0">
                <a:solidFill>
                  <a:srgbClr val="000000"/>
                </a:solidFill>
                <a:latin typeface="Arial" charset="0"/>
                <a:cs typeface="Times New Roman" pitchFamily="18" charset="0"/>
                <a:sym typeface="Times New Roman" pitchFamily="18" charset="0"/>
              </a:rPr>
              <a:t>Mantenimiento continuo: Actividades normales de mantenimiento.</a:t>
            </a:r>
          </a:p>
          <a:p>
            <a:pPr marL="342900" lvl="1" indent="-228600" eaLnBrk="1" hangingPunct="1">
              <a:lnSpc>
                <a:spcPct val="90000"/>
              </a:lnSpc>
              <a:spcBef>
                <a:spcPct val="10000"/>
              </a:spcBef>
              <a:buFontTx/>
              <a:buNone/>
            </a:pPr>
            <a:endParaRPr lang="en-US" sz="800" smtClean="0">
              <a:solidFill>
                <a:srgbClr val="000000"/>
              </a:solidFill>
              <a:latin typeface="Arial" charset="0"/>
              <a:cs typeface="Times New Roman" pitchFamily="18" charset="0"/>
              <a:sym typeface="Times New Roman" pitchFamily="18" charset="0"/>
            </a:endParaRPr>
          </a:p>
          <a:p>
            <a:pPr eaLnBrk="1" hangingPunct="1">
              <a:lnSpc>
                <a:spcPct val="90000"/>
              </a:lnSpc>
              <a:spcBef>
                <a:spcPct val="10000"/>
              </a:spcBef>
              <a:buFontTx/>
              <a:buNone/>
            </a:pPr>
            <a:r>
              <a:rPr lang="en-US" sz="800" u="sng" smtClean="0">
                <a:solidFill>
                  <a:srgbClr val="000000"/>
                </a:solidFill>
                <a:latin typeface="Arial" charset="0"/>
                <a:cs typeface="Times New Roman" pitchFamily="18" charset="0"/>
                <a:sym typeface="Times New Roman" pitchFamily="18" charset="0"/>
              </a:rPr>
              <a:t>En las viviendas de interés que sean de propiedad federal o que reciban ayuda federal, se deben reparar todas las áreas con pintura deteriorada en el área de trabajo.</a:t>
            </a:r>
            <a:r>
              <a:rPr lang="en-US" sz="800" smtClean="0">
                <a:solidFill>
                  <a:srgbClr val="000000"/>
                </a:solidFill>
                <a:latin typeface="Arial" charset="0"/>
                <a:cs typeface="Times New Roman" pitchFamily="18" charset="0"/>
                <a:sym typeface="Times New Roman" pitchFamily="18" charset="0"/>
              </a:rPr>
              <a:t> Si el trabajo afecta a cantidades inferiores a las cantidades </a:t>
            </a:r>
            <a:r>
              <a:rPr lang="en-US" sz="800" smtClean="0">
                <a:solidFill>
                  <a:srgbClr val="000000"/>
                </a:solidFill>
                <a:latin typeface="Times New Roman" pitchFamily="18" charset="0"/>
                <a:cs typeface="Times New Roman" pitchFamily="18" charset="0"/>
                <a:sym typeface="Times New Roman" pitchFamily="18" charset="0"/>
              </a:rPr>
              <a:t>– </a:t>
            </a:r>
            <a:r>
              <a:rPr lang="en-US" sz="800" smtClean="0">
                <a:solidFill>
                  <a:srgbClr val="000000"/>
                </a:solidFill>
                <a:latin typeface="Arial" charset="0"/>
                <a:cs typeface="Times New Roman" pitchFamily="18" charset="0"/>
                <a:sym typeface="Times New Roman" pitchFamily="18" charset="0"/>
              </a:rPr>
              <a:t>“</a:t>
            </a:r>
            <a:r>
              <a:rPr lang="en-US" sz="800" i="1" smtClean="0">
                <a:solidFill>
                  <a:srgbClr val="000000"/>
                </a:solidFill>
                <a:latin typeface="Arial" charset="0"/>
                <a:cs typeface="Times New Roman" pitchFamily="18" charset="0"/>
                <a:sym typeface="Times New Roman" pitchFamily="18" charset="0"/>
              </a:rPr>
              <a:t>de minimis</a:t>
            </a:r>
            <a:r>
              <a:rPr lang="en-US" sz="800" smtClean="0">
                <a:solidFill>
                  <a:srgbClr val="000000"/>
                </a:solidFill>
                <a:latin typeface="Arial" charset="0"/>
                <a:cs typeface="Times New Roman" pitchFamily="18" charset="0"/>
                <a:sym typeface="Times New Roman" pitchFamily="18" charset="0"/>
              </a:rPr>
              <a:t>” </a:t>
            </a:r>
            <a:r>
              <a:rPr lang="en-US" sz="800" smtClean="0">
                <a:solidFill>
                  <a:srgbClr val="000000"/>
                </a:solidFill>
                <a:latin typeface="Times New Roman" pitchFamily="18" charset="0"/>
                <a:cs typeface="Times New Roman" pitchFamily="18" charset="0"/>
                <a:sym typeface="Times New Roman" pitchFamily="18" charset="0"/>
              </a:rPr>
              <a:t>– </a:t>
            </a:r>
            <a:r>
              <a:rPr lang="en-US" sz="800" smtClean="0">
                <a:solidFill>
                  <a:srgbClr val="000000"/>
                </a:solidFill>
                <a:latin typeface="Arial" charset="0"/>
                <a:cs typeface="Times New Roman" pitchFamily="18" charset="0"/>
                <a:sym typeface="Times New Roman" pitchFamily="18" charset="0"/>
              </a:rPr>
              <a:t>que se enumeran a continuación, no es necesario que se empleen las prácticas de trabajo seguras con el plomo ni los requisitos de aprobación de la regla del HUD. Los límites “</a:t>
            </a:r>
            <a:r>
              <a:rPr lang="en-US" sz="800" i="1" smtClean="0">
                <a:solidFill>
                  <a:srgbClr val="000000"/>
                </a:solidFill>
                <a:latin typeface="Arial" charset="0"/>
                <a:cs typeface="Times New Roman" pitchFamily="18" charset="0"/>
                <a:sym typeface="Times New Roman" pitchFamily="18" charset="0"/>
              </a:rPr>
              <a:t>de minimis</a:t>
            </a:r>
            <a:r>
              <a:rPr lang="en-US" sz="800" smtClean="0">
                <a:solidFill>
                  <a:srgbClr val="000000"/>
                </a:solidFill>
                <a:latin typeface="Arial" charset="0"/>
                <a:cs typeface="Times New Roman" pitchFamily="18" charset="0"/>
                <a:sym typeface="Times New Roman" pitchFamily="18" charset="0"/>
              </a:rPr>
              <a:t>” dispuestos por el HUD son más bajos que los límites para actividades de reparación menor y mantenimiento de la regla de renovación, reparación y pintura de la EPA. </a:t>
            </a:r>
            <a:r>
              <a:rPr lang="en-US" sz="800" u="sng" smtClean="0">
                <a:solidFill>
                  <a:srgbClr val="000000"/>
                </a:solidFill>
                <a:latin typeface="Arial" charset="0"/>
                <a:cs typeface="Times New Roman" pitchFamily="18" charset="0"/>
                <a:sym typeface="Times New Roman" pitchFamily="18" charset="0"/>
              </a:rPr>
              <a:t>Las cantidades “</a:t>
            </a:r>
            <a:r>
              <a:rPr lang="en-US" sz="800" i="1" u="sng" smtClean="0">
                <a:solidFill>
                  <a:srgbClr val="000000"/>
                </a:solidFill>
                <a:latin typeface="Arial" charset="0"/>
                <a:cs typeface="Times New Roman" pitchFamily="18" charset="0"/>
                <a:sym typeface="Times New Roman" pitchFamily="18" charset="0"/>
              </a:rPr>
              <a:t>de minimis</a:t>
            </a:r>
            <a:r>
              <a:rPr lang="en-US" sz="800" u="sng" smtClean="0">
                <a:solidFill>
                  <a:srgbClr val="000000"/>
                </a:solidFill>
                <a:latin typeface="Arial" charset="0"/>
                <a:cs typeface="Times New Roman" pitchFamily="18" charset="0"/>
                <a:sym typeface="Times New Roman" pitchFamily="18" charset="0"/>
              </a:rPr>
              <a:t>” del HUD son</a:t>
            </a:r>
            <a:r>
              <a:rPr lang="en-US" sz="800" smtClean="0">
                <a:solidFill>
                  <a:srgbClr val="000000"/>
                </a:solidFill>
                <a:latin typeface="Arial" charset="0"/>
                <a:cs typeface="Times New Roman" pitchFamily="18" charset="0"/>
                <a:sym typeface="Times New Roman" pitchFamily="18" charset="0"/>
              </a:rPr>
              <a:t>:</a:t>
            </a:r>
          </a:p>
          <a:p>
            <a:pPr marL="342900" lvl="1" indent="-228600" eaLnBrk="1" hangingPunct="1">
              <a:lnSpc>
                <a:spcPct val="90000"/>
              </a:lnSpc>
              <a:spcBef>
                <a:spcPct val="10000"/>
              </a:spcBef>
            </a:pPr>
            <a:r>
              <a:rPr lang="en-US" sz="800" smtClean="0">
                <a:solidFill>
                  <a:srgbClr val="000000"/>
                </a:solidFill>
                <a:latin typeface="Arial" charset="0"/>
                <a:cs typeface="Times New Roman" pitchFamily="18" charset="0"/>
                <a:sym typeface="Times New Roman" pitchFamily="18" charset="0"/>
              </a:rPr>
              <a:t>2 pies cuadrados en cualquier sala o espacio interior.</a:t>
            </a:r>
          </a:p>
          <a:p>
            <a:pPr marL="342900" lvl="1" indent="-228600" eaLnBrk="1" hangingPunct="1">
              <a:lnSpc>
                <a:spcPct val="90000"/>
              </a:lnSpc>
              <a:spcBef>
                <a:spcPct val="10000"/>
              </a:spcBef>
            </a:pPr>
            <a:r>
              <a:rPr lang="en-US" sz="800" smtClean="0">
                <a:solidFill>
                  <a:srgbClr val="000000"/>
                </a:solidFill>
                <a:latin typeface="Arial" charset="0"/>
                <a:cs typeface="Times New Roman" pitchFamily="18" charset="0"/>
                <a:sym typeface="Times New Roman" pitchFamily="18" charset="0"/>
              </a:rPr>
              <a:t>20 pies cuadrados en superficies exteriores. </a:t>
            </a:r>
          </a:p>
          <a:p>
            <a:pPr marL="342900" lvl="1" indent="-228600" eaLnBrk="1" hangingPunct="1">
              <a:lnSpc>
                <a:spcPct val="90000"/>
              </a:lnSpc>
              <a:spcBef>
                <a:spcPct val="10000"/>
              </a:spcBef>
            </a:pPr>
            <a:r>
              <a:rPr lang="en-US" sz="800" smtClean="0">
                <a:solidFill>
                  <a:srgbClr val="000000"/>
                </a:solidFill>
                <a:latin typeface="Arial" charset="0"/>
                <a:cs typeface="Times New Roman" pitchFamily="18" charset="0"/>
                <a:sym typeface="Times New Roman" pitchFamily="18" charset="0"/>
              </a:rPr>
              <a:t>10% de la superficie total de un componente interior o exterior de tipo pequeño. </a:t>
            </a:r>
          </a:p>
          <a:p>
            <a:pPr marL="342900" lvl="1" indent="-228600" eaLnBrk="1" hangingPunct="1">
              <a:lnSpc>
                <a:spcPct val="90000"/>
              </a:lnSpc>
              <a:spcBef>
                <a:spcPct val="10000"/>
              </a:spcBef>
            </a:pPr>
            <a:endParaRPr lang="en-US" sz="800" smtClean="0">
              <a:solidFill>
                <a:srgbClr val="000000"/>
              </a:solidFill>
              <a:latin typeface="Arial" charset="0"/>
              <a:cs typeface="Times New Roman" pitchFamily="18" charset="0"/>
              <a:sym typeface="Times New Roman" pitchFamily="18" charset="0"/>
            </a:endParaRPr>
          </a:p>
          <a:p>
            <a:pPr eaLnBrk="1" hangingPunct="1">
              <a:lnSpc>
                <a:spcPct val="90000"/>
              </a:lnSpc>
              <a:spcBef>
                <a:spcPct val="10000"/>
              </a:spcBef>
              <a:buFontTx/>
              <a:buNone/>
            </a:pPr>
            <a:endParaRPr lang="en-US" sz="800" smtClean="0">
              <a:solidFill>
                <a:srgbClr val="000000"/>
              </a:solidFill>
              <a:latin typeface="Arial" charset="0"/>
              <a:cs typeface="Times New Roman" pitchFamily="18" charset="0"/>
              <a:sym typeface="Times New Roman" pitchFamily="18" charset="0"/>
            </a:endParaRPr>
          </a:p>
          <a:p>
            <a:pPr eaLnBrk="1" hangingPunct="1">
              <a:lnSpc>
                <a:spcPct val="90000"/>
              </a:lnSpc>
              <a:spcBef>
                <a:spcPct val="10000"/>
              </a:spcBef>
              <a:buFontTx/>
              <a:buNone/>
            </a:pPr>
            <a:r>
              <a:rPr lang="en-US" sz="800" smtClean="0">
                <a:solidFill>
                  <a:srgbClr val="000000"/>
                </a:solidFill>
                <a:latin typeface="Arial" charset="0"/>
                <a:cs typeface="Times New Roman" pitchFamily="18" charset="0"/>
                <a:sym typeface="Times New Roman" pitchFamily="18" charset="0"/>
              </a:rPr>
              <a:t>En el módulo 6 se tratan los requisitos de aprobación del HUD. En general, la aprobación se requiere después de todos los trabajos que exceden las cantidades </a:t>
            </a:r>
            <a:r>
              <a:rPr lang="en-US" sz="800" i="1" smtClean="0">
                <a:solidFill>
                  <a:srgbClr val="000000"/>
                </a:solidFill>
                <a:latin typeface="Arial" charset="0"/>
                <a:cs typeface="Times New Roman" pitchFamily="18" charset="0"/>
                <a:sym typeface="Times New Roman" pitchFamily="18" charset="0"/>
              </a:rPr>
              <a:t>de minimis </a:t>
            </a:r>
            <a:r>
              <a:rPr lang="en-US" sz="800" smtClean="0">
                <a:solidFill>
                  <a:srgbClr val="000000"/>
                </a:solidFill>
                <a:latin typeface="Arial" charset="0"/>
                <a:cs typeface="Times New Roman" pitchFamily="18" charset="0"/>
                <a:sym typeface="Times New Roman" pitchFamily="18" charset="0"/>
              </a:rPr>
              <a:t>del HUD y la realiza un profesional certificado independiente de la empresa certificada de renovación, como un inspector de plomo, un evaluador de riegos del plomo o un técnico de muestreo de polvo.  Es posible que las jurisdicciones estatales y locales tengan distintos requisitos de aprobación en comparación con el HUD o la EPA, en cuyo caso se aplicarán los requisitos que resulten más estrictos.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9699" name="Rectangle 7"/>
          <p:cNvSpPr>
            <a:spLocks noGrp="1" noChangeArrowheads="1"/>
          </p:cNvSpPr>
          <p:nvPr>
            <p:ph type="sldNum" sz="quarter" idx="5"/>
          </p:nvPr>
        </p:nvSpPr>
        <p:spPr>
          <a:noFill/>
        </p:spPr>
        <p:txBody>
          <a:bodyPr/>
          <a:lstStyle/>
          <a:p>
            <a:r>
              <a:rPr lang="en-US" smtClean="0"/>
              <a:t>2-</a:t>
            </a:r>
            <a:fld id="{84BC69B0-00E3-43A7-B2AC-34388F588D5B}" type="slidenum">
              <a:rPr lang="en-US" smtClean="0"/>
              <a:pPr/>
              <a:t>12</a:t>
            </a:fld>
            <a:endParaRPr lang="en-US" smtClean="0"/>
          </a:p>
        </p:txBody>
      </p:sp>
      <p:sp>
        <p:nvSpPr>
          <p:cNvPr id="29700" name="Rectangle 9"/>
          <p:cNvSpPr>
            <a:spLocks noGrp="1" noChangeArrowheads="1"/>
          </p:cNvSpPr>
          <p:nvPr>
            <p:ph type="dt" sz="quarter" idx="1"/>
          </p:nvPr>
        </p:nvSpPr>
        <p:spPr>
          <a:noFill/>
        </p:spPr>
        <p:txBody>
          <a:bodyPr/>
          <a:lstStyle/>
          <a:p>
            <a:r>
              <a:rPr lang="en-US" smtClean="0"/>
              <a:t>Octubre de 2011</a:t>
            </a:r>
          </a:p>
        </p:txBody>
      </p:sp>
      <p:sp>
        <p:nvSpPr>
          <p:cNvPr id="29701" name="Slide Image Placeholder 1"/>
          <p:cNvSpPr>
            <a:spLocks noGrp="1" noRot="1" noChangeAspect="1" noTextEdit="1"/>
          </p:cNvSpPr>
          <p:nvPr>
            <p:ph type="sldImg"/>
          </p:nvPr>
        </p:nvSpPr>
        <p:spPr>
          <a:ln/>
        </p:spPr>
      </p:sp>
      <p:sp>
        <p:nvSpPr>
          <p:cNvPr id="29702" name="Notes Placeholder 2"/>
          <p:cNvSpPr>
            <a:spLocks noGrp="1"/>
          </p:cNvSpPr>
          <p:nvPr>
            <p:ph type="body" idx="1"/>
          </p:nvPr>
        </p:nvSpPr>
        <p:spPr>
          <a:xfrm>
            <a:off x="533400" y="4191000"/>
            <a:ext cx="6096000" cy="4343400"/>
          </a:xfrm>
          <a:noFill/>
          <a:ln/>
        </p:spPr>
        <p:txBody>
          <a:bodyPr/>
          <a:lstStyle/>
          <a:p>
            <a:pPr eaLnBrk="1" hangingPunct="1">
              <a:spcBef>
                <a:spcPts val="300"/>
              </a:spcBef>
              <a:buFontTx/>
              <a:buNone/>
            </a:pPr>
            <a:r>
              <a:rPr lang="en-US" sz="800" smtClean="0">
                <a:solidFill>
                  <a:srgbClr val="000000"/>
                </a:solidFill>
                <a:latin typeface="Arial" charset="0"/>
                <a:cs typeface="Arial" charset="0"/>
                <a:sym typeface="Times New Roman" pitchFamily="18" charset="0"/>
              </a:rPr>
              <a:t>La regla del HUD de viviendas sin plomo (LSHR) contempla el trabajo de renovación en las viviendas de interés que reciben ayuda federal o son de propiedad federal y aborda de manera específica las siguientes actividades seguras con el plomo.</a:t>
            </a:r>
          </a:p>
          <a:p>
            <a:pPr marL="114300" lvl="1" eaLnBrk="1" hangingPunct="1">
              <a:spcBef>
                <a:spcPts val="300"/>
              </a:spcBef>
              <a:buFontTx/>
              <a:buNone/>
            </a:pPr>
            <a:r>
              <a:rPr lang="en-US" sz="800" b="1" smtClean="0">
                <a:solidFill>
                  <a:srgbClr val="000000"/>
                </a:solidFill>
                <a:latin typeface="Arial" charset="0"/>
                <a:cs typeface="Arial" charset="0"/>
                <a:sym typeface="Times New Roman" pitchFamily="18" charset="0"/>
              </a:rPr>
              <a:t>Capacitación:</a:t>
            </a:r>
            <a:r>
              <a:rPr lang="en-US" sz="800" smtClean="0">
                <a:solidFill>
                  <a:srgbClr val="000000"/>
                </a:solidFill>
                <a:latin typeface="Arial" charset="0"/>
                <a:cs typeface="Arial" charset="0"/>
                <a:sym typeface="Times New Roman" pitchFamily="18" charset="0"/>
              </a:rPr>
              <a:t> La EPA requiere que los proyectos de renovación estén a cargo de un renovador certificado. Debido a este requisito, ahora existen dos grandes opciones de capacitación para el trabajo de renovación en virtud de la regla de viviendas sin plomo:</a:t>
            </a:r>
          </a:p>
          <a:p>
            <a:pPr marL="400050" lvl="2" indent="-171450" eaLnBrk="1" hangingPunct="1">
              <a:spcBef>
                <a:spcPts val="300"/>
              </a:spcBef>
            </a:pPr>
            <a:r>
              <a:rPr lang="en-US" sz="800" smtClean="0">
                <a:solidFill>
                  <a:srgbClr val="000000"/>
                </a:solidFill>
                <a:latin typeface="Arial" charset="0"/>
                <a:cs typeface="Arial" charset="0"/>
                <a:sym typeface="Times New Roman" pitchFamily="18" charset="0"/>
              </a:rPr>
              <a:t>Todos los renovadores se capacitan en el lugar de trabajo directamente con un renovador certificado; o </a:t>
            </a:r>
          </a:p>
          <a:p>
            <a:pPr marL="400050" lvl="2" indent="-171450" eaLnBrk="1" hangingPunct="1">
              <a:spcBef>
                <a:spcPts val="300"/>
              </a:spcBef>
            </a:pPr>
            <a:r>
              <a:rPr lang="en-US" sz="800" smtClean="0">
                <a:solidFill>
                  <a:srgbClr val="000000"/>
                </a:solidFill>
                <a:latin typeface="Arial" charset="0"/>
                <a:cs typeface="Arial" charset="0"/>
                <a:sym typeface="Times New Roman" pitchFamily="18" charset="0"/>
              </a:rPr>
              <a:t>el renovador certificado designado es también supervisor certificado en reducción de plomo y todos los trabajadores que no sean renovadores certificados reciben capacitación práctica en materia de normas de trabajo seguras con el plomo (consulte el módulo 8).</a:t>
            </a:r>
          </a:p>
          <a:p>
            <a:pPr marL="114300" lvl="1" eaLnBrk="1" hangingPunct="1">
              <a:spcBef>
                <a:spcPts val="300"/>
              </a:spcBef>
              <a:buFontTx/>
              <a:buNone/>
            </a:pPr>
            <a:r>
              <a:rPr lang="en-US" sz="800" b="1" smtClean="0">
                <a:solidFill>
                  <a:srgbClr val="000000"/>
                </a:solidFill>
                <a:latin typeface="Arial" charset="0"/>
                <a:cs typeface="Arial" charset="0"/>
                <a:sym typeface="Times New Roman" pitchFamily="18" charset="0"/>
              </a:rPr>
              <a:t>Protección de ocupantes y preparación de la obra:  </a:t>
            </a:r>
            <a:r>
              <a:rPr lang="en-US" sz="800" smtClean="0">
                <a:solidFill>
                  <a:srgbClr val="000000"/>
                </a:solidFill>
                <a:latin typeface="Arial" charset="0"/>
                <a:cs typeface="Arial" charset="0"/>
                <a:sym typeface="Times New Roman" pitchFamily="18" charset="0"/>
              </a:rPr>
              <a:t>Los ocupantes deben permanecer fuera del área de trabajo mientras se realizan labores de renovación, debiendo ser reubicados </a:t>
            </a:r>
            <a:r>
              <a:rPr lang="es-ES_tradnl" sz="800" smtClean="0">
                <a:solidFill>
                  <a:srgbClr val="000000"/>
                </a:solidFill>
                <a:latin typeface="Arial" charset="0"/>
                <a:cs typeface="Arial" charset="0"/>
                <a:sym typeface="Times New Roman" pitchFamily="18" charset="0"/>
              </a:rPr>
              <a:t>a </a:t>
            </a:r>
            <a:r>
              <a:rPr lang="en-US" sz="800" smtClean="0">
                <a:solidFill>
                  <a:srgbClr val="000000"/>
                </a:solidFill>
                <a:latin typeface="Arial" charset="0"/>
                <a:cs typeface="Arial" charset="0"/>
                <a:sym typeface="Times New Roman" pitchFamily="18" charset="0"/>
              </a:rPr>
              <a:t>otra unidad de vivienda durante los proyectos de renovación de mayor duración. No se pueden emplear kits de pruebas reconocidos por EPA para corroborar la existencia de pinturas a base de plomo (LBP, por sus siglas en inglés) y sólo un inspector de plomo certificado o un evaluador de riesgos puede establecer si hay presencia de pintura a base de plomo.</a:t>
            </a:r>
          </a:p>
          <a:p>
            <a:pPr marL="114300" lvl="1" eaLnBrk="1" hangingPunct="1">
              <a:spcBef>
                <a:spcPts val="300"/>
              </a:spcBef>
              <a:buFontTx/>
              <a:buNone/>
            </a:pPr>
            <a:r>
              <a:rPr lang="en-US" sz="800" b="1" smtClean="0">
                <a:solidFill>
                  <a:srgbClr val="000000"/>
                </a:solidFill>
                <a:latin typeface="Arial" charset="0"/>
                <a:cs typeface="Arial" charset="0"/>
                <a:sym typeface="Times New Roman" pitchFamily="18" charset="0"/>
              </a:rPr>
              <a:t>Prácticas prohibidas:</a:t>
            </a:r>
            <a:r>
              <a:rPr lang="en-US" sz="800" smtClean="0">
                <a:solidFill>
                  <a:srgbClr val="000000"/>
                </a:solidFill>
                <a:latin typeface="Arial" charset="0"/>
                <a:cs typeface="Arial" charset="0"/>
                <a:sym typeface="Times New Roman" pitchFamily="18" charset="0"/>
              </a:rPr>
              <a:t> El HUD prohíbe las mismas prácticas que la regla RRP de la EPA, con tres prohibiciones más:  </a:t>
            </a:r>
          </a:p>
          <a:p>
            <a:pPr marL="400050" lvl="2" indent="-171450" eaLnBrk="1" hangingPunct="1">
              <a:spcBef>
                <a:spcPts val="300"/>
              </a:spcBef>
            </a:pPr>
            <a:r>
              <a:rPr lang="en-US" sz="800" smtClean="0">
                <a:solidFill>
                  <a:srgbClr val="000000"/>
                </a:solidFill>
                <a:latin typeface="Arial" charset="0"/>
                <a:cs typeface="Arial" charset="0"/>
                <a:sym typeface="Times New Roman" pitchFamily="18" charset="0"/>
              </a:rPr>
              <a:t>Pistolas de aire caliente que carbonizan la pintura; </a:t>
            </a:r>
          </a:p>
          <a:p>
            <a:pPr marL="400050" lvl="2" indent="-171450" eaLnBrk="1" hangingPunct="1">
              <a:spcBef>
                <a:spcPts val="300"/>
              </a:spcBef>
            </a:pPr>
            <a:r>
              <a:rPr lang="es-ES_tradnl" sz="800" smtClean="0">
                <a:solidFill>
                  <a:srgbClr val="000000"/>
                </a:solidFill>
                <a:latin typeface="Arial" charset="0"/>
                <a:cs typeface="Arial" charset="0"/>
                <a:sym typeface="Times New Roman" pitchFamily="18" charset="0"/>
              </a:rPr>
              <a:t>R</a:t>
            </a:r>
            <a:r>
              <a:rPr lang="en-US" sz="800" smtClean="0">
                <a:solidFill>
                  <a:srgbClr val="000000"/>
                </a:solidFill>
                <a:latin typeface="Arial" charset="0"/>
                <a:cs typeface="Arial" charset="0"/>
                <a:sym typeface="Times New Roman" pitchFamily="18" charset="0"/>
              </a:rPr>
              <a:t>aspado o lijado en seco, </a:t>
            </a:r>
            <a:r>
              <a:rPr lang="es-ES_tradnl" sz="800" smtClean="0">
                <a:solidFill>
                  <a:srgbClr val="000000"/>
                </a:solidFill>
                <a:latin typeface="Arial" charset="0"/>
                <a:cs typeface="Arial" charset="0"/>
                <a:sym typeface="Times New Roman" pitchFamily="18" charset="0"/>
              </a:rPr>
              <a:t>excepto a menos de </a:t>
            </a:r>
            <a:r>
              <a:rPr lang="en-US" sz="800" smtClean="0">
                <a:solidFill>
                  <a:srgbClr val="000000"/>
                </a:solidFill>
                <a:latin typeface="Arial" charset="0"/>
                <a:cs typeface="Arial" charset="0"/>
                <a:sym typeface="Times New Roman" pitchFamily="18" charset="0"/>
              </a:rPr>
              <a:t>1 pie de una </a:t>
            </a:r>
            <a:r>
              <a:rPr lang="es-ES_tradnl" sz="800" smtClean="0">
                <a:solidFill>
                  <a:srgbClr val="000000"/>
                </a:solidFill>
                <a:latin typeface="Arial" charset="0"/>
                <a:cs typeface="Arial" charset="0"/>
                <a:sym typeface="Times New Roman" pitchFamily="18" charset="0"/>
              </a:rPr>
              <a:t>toma de corriente </a:t>
            </a:r>
            <a:r>
              <a:rPr lang="en-US" sz="800" smtClean="0">
                <a:solidFill>
                  <a:srgbClr val="000000"/>
                </a:solidFill>
                <a:latin typeface="Arial" charset="0"/>
                <a:cs typeface="Arial" charset="0"/>
                <a:sym typeface="Times New Roman" pitchFamily="18" charset="0"/>
              </a:rPr>
              <a:t>eléctrica; y, </a:t>
            </a:r>
          </a:p>
          <a:p>
            <a:pPr marL="400050" lvl="2" indent="-171450" eaLnBrk="1" hangingPunct="1">
              <a:spcBef>
                <a:spcPts val="300"/>
              </a:spcBef>
            </a:pPr>
            <a:r>
              <a:rPr lang="es-ES_tradnl" sz="800" smtClean="0">
                <a:solidFill>
                  <a:srgbClr val="000000"/>
                </a:solidFill>
                <a:latin typeface="Arial" charset="0"/>
                <a:cs typeface="Arial" charset="0"/>
                <a:sym typeface="Times New Roman" pitchFamily="18" charset="0"/>
              </a:rPr>
              <a:t>U</a:t>
            </a:r>
            <a:r>
              <a:rPr lang="en-US" sz="800" smtClean="0">
                <a:solidFill>
                  <a:srgbClr val="000000"/>
                </a:solidFill>
                <a:latin typeface="Arial" charset="0"/>
                <a:cs typeface="Arial" charset="0"/>
                <a:sym typeface="Times New Roman" pitchFamily="18" charset="0"/>
              </a:rPr>
              <a:t>so de decapantes volátiles en áreas con poca ventilación. </a:t>
            </a:r>
          </a:p>
          <a:p>
            <a:pPr marL="114300" lvl="1" eaLnBrk="1" hangingPunct="1">
              <a:spcBef>
                <a:spcPts val="300"/>
              </a:spcBef>
              <a:buFontTx/>
              <a:buNone/>
            </a:pPr>
            <a:r>
              <a:rPr lang="en-US" sz="800" b="1" smtClean="0">
                <a:solidFill>
                  <a:srgbClr val="000000"/>
                </a:solidFill>
                <a:latin typeface="Arial" charset="0"/>
                <a:cs typeface="Arial" charset="0"/>
                <a:sym typeface="Times New Roman" pitchFamily="18" charset="0"/>
              </a:rPr>
              <a:t>Niveles </a:t>
            </a:r>
            <a:r>
              <a:rPr lang="en-US" sz="800" b="1" i="1" smtClean="0">
                <a:solidFill>
                  <a:srgbClr val="000000"/>
                </a:solidFill>
                <a:latin typeface="Arial" charset="0"/>
                <a:cs typeface="Arial" charset="0"/>
                <a:sym typeface="Times New Roman" pitchFamily="18" charset="0"/>
              </a:rPr>
              <a:t>de minimis</a:t>
            </a:r>
            <a:r>
              <a:rPr lang="en-US" sz="800" b="1" smtClean="0">
                <a:solidFill>
                  <a:srgbClr val="000000"/>
                </a:solidFill>
                <a:latin typeface="Arial" charset="0"/>
                <a:cs typeface="Arial" charset="0"/>
                <a:sym typeface="Times New Roman" pitchFamily="18" charset="0"/>
              </a:rPr>
              <a:t>:</a:t>
            </a:r>
            <a:r>
              <a:rPr lang="en-US" sz="800" smtClean="0">
                <a:solidFill>
                  <a:srgbClr val="000000"/>
                </a:solidFill>
                <a:latin typeface="Arial" charset="0"/>
                <a:cs typeface="Arial" charset="0"/>
                <a:sym typeface="Times New Roman" pitchFamily="18" charset="0"/>
              </a:rPr>
              <a:t> El HUD establece un umbral </a:t>
            </a:r>
            <a:r>
              <a:rPr lang="en-US" sz="800" i="1" smtClean="0">
                <a:solidFill>
                  <a:srgbClr val="000000"/>
                </a:solidFill>
                <a:latin typeface="Arial" charset="0"/>
                <a:cs typeface="Arial" charset="0"/>
                <a:sym typeface="Times New Roman" pitchFamily="18" charset="0"/>
              </a:rPr>
              <a:t>de minimis </a:t>
            </a:r>
            <a:r>
              <a:rPr lang="en-US" sz="800" smtClean="0">
                <a:solidFill>
                  <a:srgbClr val="000000"/>
                </a:solidFill>
                <a:latin typeface="Arial" charset="0"/>
                <a:cs typeface="Arial" charset="0"/>
                <a:sym typeface="Times New Roman" pitchFamily="18" charset="0"/>
              </a:rPr>
              <a:t>menor para trabajos en interior</a:t>
            </a:r>
            <a:r>
              <a:rPr lang="es-ES_tradnl" sz="800" smtClean="0">
                <a:solidFill>
                  <a:srgbClr val="000000"/>
                </a:solidFill>
                <a:latin typeface="Arial" charset="0"/>
                <a:cs typeface="Arial" charset="0"/>
                <a:sym typeface="Times New Roman" pitchFamily="18" charset="0"/>
              </a:rPr>
              <a:t>es</a:t>
            </a:r>
            <a:r>
              <a:rPr lang="en-US" sz="800" smtClean="0">
                <a:solidFill>
                  <a:srgbClr val="000000"/>
                </a:solidFill>
                <a:latin typeface="Arial" charset="0"/>
                <a:cs typeface="Arial" charset="0"/>
                <a:sym typeface="Times New Roman" pitchFamily="18" charset="0"/>
              </a:rPr>
              <a:t>, en comparación con el límite de la EPA para actividades de reparación menor y mantenimiento.  Consulte las notas de la diapositiva previa para obtener más detalles.</a:t>
            </a:r>
          </a:p>
          <a:p>
            <a:pPr marL="114300" lvl="1" eaLnBrk="1" hangingPunct="1">
              <a:spcBef>
                <a:spcPts val="300"/>
              </a:spcBef>
              <a:buFontTx/>
              <a:buNone/>
            </a:pPr>
            <a:r>
              <a:rPr lang="en-US" sz="800" b="1" smtClean="0">
                <a:solidFill>
                  <a:srgbClr val="000000"/>
                </a:solidFill>
                <a:latin typeface="Arial" charset="0"/>
                <a:cs typeface="Arial" charset="0"/>
                <a:sym typeface="Times New Roman" pitchFamily="18" charset="0"/>
              </a:rPr>
              <a:t>Pruebas de aprobación:</a:t>
            </a:r>
            <a:r>
              <a:rPr lang="en-US" sz="800" smtClean="0">
                <a:solidFill>
                  <a:srgbClr val="000000"/>
                </a:solidFill>
                <a:latin typeface="Arial" charset="0"/>
                <a:cs typeface="Arial" charset="0"/>
                <a:sym typeface="Times New Roman" pitchFamily="18" charset="0"/>
              </a:rPr>
              <a:t> El HUD exige un examen de aprobación cuando finalice un trabajo de renovación superior al </a:t>
            </a:r>
            <a:r>
              <a:rPr lang="en-US" sz="800" i="1" smtClean="0">
                <a:solidFill>
                  <a:srgbClr val="000000"/>
                </a:solidFill>
                <a:latin typeface="Arial" charset="0"/>
                <a:cs typeface="Arial" charset="0"/>
                <a:sym typeface="Times New Roman" pitchFamily="18" charset="0"/>
              </a:rPr>
              <a:t>nivel de minimis,</a:t>
            </a:r>
            <a:r>
              <a:rPr lang="en-US" sz="800" smtClean="0">
                <a:solidFill>
                  <a:srgbClr val="000000"/>
                </a:solidFill>
                <a:latin typeface="Arial" charset="0"/>
                <a:cs typeface="Arial" charset="0"/>
                <a:sym typeface="Times New Roman" pitchFamily="18" charset="0"/>
              </a:rPr>
              <a:t> para hogares reglamentados por la regla de viviendas sin plomo. Además, el HUD requiere que se efectúe un examen de aprobación a cargo de un</a:t>
            </a:r>
            <a:r>
              <a:rPr lang="es-ES_tradnl" sz="800" smtClean="0">
                <a:solidFill>
                  <a:srgbClr val="000000"/>
                </a:solidFill>
                <a:latin typeface="Arial" charset="0"/>
                <a:cs typeface="Arial" charset="0"/>
                <a:sym typeface="Times New Roman" pitchFamily="18" charset="0"/>
              </a:rPr>
              <a:t>a</a:t>
            </a:r>
            <a:r>
              <a:rPr lang="en-US" sz="800" smtClean="0">
                <a:solidFill>
                  <a:srgbClr val="000000"/>
                </a:solidFill>
                <a:latin typeface="Arial" charset="0"/>
                <a:cs typeface="Arial" charset="0"/>
                <a:sym typeface="Times New Roman" pitchFamily="18" charset="0"/>
              </a:rPr>
              <a:t> tercer</a:t>
            </a:r>
            <a:r>
              <a:rPr lang="es-ES_tradnl" sz="800" smtClean="0">
                <a:solidFill>
                  <a:srgbClr val="000000"/>
                </a:solidFill>
                <a:latin typeface="Arial" charset="0"/>
                <a:cs typeface="Arial" charset="0"/>
                <a:sym typeface="Times New Roman" pitchFamily="18" charset="0"/>
              </a:rPr>
              <a:t>a</a:t>
            </a:r>
            <a:r>
              <a:rPr lang="en-US" sz="800" smtClean="0">
                <a:solidFill>
                  <a:srgbClr val="000000"/>
                </a:solidFill>
                <a:latin typeface="Arial" charset="0"/>
                <a:cs typeface="Arial" charset="0"/>
                <a:sym typeface="Times New Roman" pitchFamily="18" charset="0"/>
              </a:rPr>
              <a:t> </a:t>
            </a:r>
            <a:r>
              <a:rPr lang="es-ES_tradnl" sz="800" smtClean="0">
                <a:solidFill>
                  <a:srgbClr val="000000"/>
                </a:solidFill>
                <a:latin typeface="Arial" charset="0"/>
                <a:cs typeface="Arial" charset="0"/>
                <a:sym typeface="Times New Roman" pitchFamily="18" charset="0"/>
              </a:rPr>
              <a:t>parte </a:t>
            </a:r>
            <a:r>
              <a:rPr lang="en-US" sz="800" smtClean="0">
                <a:solidFill>
                  <a:srgbClr val="000000"/>
                </a:solidFill>
                <a:latin typeface="Arial" charset="0"/>
                <a:cs typeface="Arial" charset="0"/>
                <a:sym typeface="Times New Roman" pitchFamily="18" charset="0"/>
              </a:rPr>
              <a:t>independiente del renovador y, por tanto, </a:t>
            </a:r>
            <a:r>
              <a:rPr lang="en-US" sz="800" u="sng" smtClean="0">
                <a:solidFill>
                  <a:srgbClr val="000000"/>
                </a:solidFill>
                <a:latin typeface="Arial" charset="0"/>
                <a:cs typeface="Arial" charset="0"/>
                <a:sym typeface="Times New Roman" pitchFamily="18" charset="0"/>
              </a:rPr>
              <a:t>no</a:t>
            </a:r>
            <a:r>
              <a:rPr lang="en-US" sz="800" smtClean="0">
                <a:solidFill>
                  <a:srgbClr val="000000"/>
                </a:solidFill>
                <a:latin typeface="Arial" charset="0"/>
                <a:cs typeface="Arial" charset="0"/>
                <a:sym typeface="Times New Roman" pitchFamily="18" charset="0"/>
              </a:rPr>
              <a:t> permitirá que se acepte la inspección visual del propio renovador certificado ni el uso del procedimiento de verificación de limpieza. Al aplicar la regla de viviendas sin plomo del HUD a su trabajo (consulte el Apéndice 2), es necesario que un profesional certificado realice un examen de aprobación, por ejemplo, un inspector de plomo, un evaluador de riesgos de plomo o un técnico de muestreo de polvo. Algunas autoridades estatales y locales exigen distintos requisitos y normas para las aprobaciones. </a:t>
            </a:r>
          </a:p>
          <a:p>
            <a:pPr marL="114300" lvl="1" eaLnBrk="1" hangingPunct="1">
              <a:spcBef>
                <a:spcPts val="300"/>
              </a:spcBef>
              <a:buFontTx/>
              <a:buNone/>
            </a:pPr>
            <a:r>
              <a:rPr lang="en-US" sz="800" b="1" smtClean="0">
                <a:solidFill>
                  <a:srgbClr val="000000"/>
                </a:solidFill>
                <a:latin typeface="Arial" charset="0"/>
                <a:cs typeface="Arial" charset="0"/>
                <a:sym typeface="Times New Roman" pitchFamily="18" charset="0"/>
              </a:rPr>
              <a:t>Notificación a los ocupantes:</a:t>
            </a:r>
            <a:r>
              <a:rPr lang="en-US" sz="800" smtClean="0">
                <a:solidFill>
                  <a:srgbClr val="000000"/>
                </a:solidFill>
                <a:latin typeface="Arial" charset="0"/>
                <a:cs typeface="Arial" charset="0"/>
                <a:sym typeface="Times New Roman" pitchFamily="18" charset="0"/>
              </a:rPr>
              <a:t> El HUD requiere la entrega de avisos a los ocupantes en un plazo </a:t>
            </a:r>
            <a:r>
              <a:rPr lang="es-ES_tradnl" sz="800" smtClean="0">
                <a:solidFill>
                  <a:srgbClr val="000000"/>
                </a:solidFill>
                <a:latin typeface="Arial" charset="0"/>
                <a:cs typeface="Arial" charset="0"/>
                <a:sym typeface="Times New Roman" pitchFamily="18" charset="0"/>
              </a:rPr>
              <a:t>máximo </a:t>
            </a:r>
            <a:r>
              <a:rPr lang="en-US" sz="800" smtClean="0">
                <a:solidFill>
                  <a:srgbClr val="000000"/>
                </a:solidFill>
                <a:latin typeface="Arial" charset="0"/>
                <a:cs typeface="Arial" charset="0"/>
                <a:sym typeface="Times New Roman" pitchFamily="18" charset="0"/>
              </a:rPr>
              <a:t>de 15 días a </a:t>
            </a:r>
            <a:r>
              <a:rPr lang="es-ES_tradnl" sz="800" smtClean="0">
                <a:solidFill>
                  <a:srgbClr val="000000"/>
                </a:solidFill>
                <a:latin typeface="Arial" charset="0"/>
                <a:cs typeface="Arial" charset="0"/>
                <a:sym typeface="Times New Roman" pitchFamily="18" charset="0"/>
              </a:rPr>
              <a:t>partir</a:t>
            </a:r>
            <a:r>
              <a:rPr lang="en-US" sz="800" smtClean="0">
                <a:solidFill>
                  <a:srgbClr val="000000"/>
                </a:solidFill>
                <a:latin typeface="Arial" charset="0"/>
                <a:cs typeface="Arial" charset="0"/>
                <a:sym typeface="Times New Roman" pitchFamily="18" charset="0"/>
              </a:rPr>
              <a:t> de la identificación de pintura a base de plomo o peligros por pintura a base de plomo en su unidad (y en áreas comunes, si las hay) y en un plazo </a:t>
            </a:r>
            <a:r>
              <a:rPr lang="es-ES_tradnl" sz="800" smtClean="0">
                <a:solidFill>
                  <a:srgbClr val="000000"/>
                </a:solidFill>
                <a:latin typeface="Arial" charset="0"/>
                <a:cs typeface="Arial" charset="0"/>
                <a:sym typeface="Times New Roman" pitchFamily="18" charset="0"/>
              </a:rPr>
              <a:t>máximo </a:t>
            </a:r>
            <a:r>
              <a:rPr lang="en-US" sz="800" smtClean="0">
                <a:solidFill>
                  <a:srgbClr val="000000"/>
                </a:solidFill>
                <a:latin typeface="Arial" charset="0"/>
                <a:cs typeface="Arial" charset="0"/>
                <a:sym typeface="Times New Roman" pitchFamily="18" charset="0"/>
              </a:rPr>
              <a:t>de 15 días tras la finalización del trabajo de control de peligros en su unidad o en áreas comunes.</a:t>
            </a:r>
          </a:p>
        </p:txBody>
      </p:sp>
      <p:sp>
        <p:nvSpPr>
          <p:cNvPr id="29703" name="Slide Number Placeholder 4"/>
          <p:cNvSpPr txBox="1">
            <a:spLocks noGrp="1"/>
          </p:cNvSpPr>
          <p:nvPr/>
        </p:nvSpPr>
        <p:spPr bwMode="auto">
          <a:xfrm>
            <a:off x="657225" y="8853488"/>
            <a:ext cx="730250" cy="295275"/>
          </a:xfrm>
          <a:prstGeom prst="rect">
            <a:avLst/>
          </a:prstGeom>
          <a:noFill/>
          <a:ln w="9525">
            <a:noFill/>
            <a:miter lim="800000"/>
            <a:headEnd/>
            <a:tailEnd/>
          </a:ln>
        </p:spPr>
        <p:txBody>
          <a:bodyPr lIns="93158" tIns="46580" rIns="93158" bIns="46580" anchor="b"/>
          <a:lstStyle/>
          <a:p>
            <a:pPr defTabSz="931863">
              <a:buSzPct val="100000"/>
            </a:pPr>
            <a:r>
              <a:rPr lang="en-US" sz="1000">
                <a:solidFill>
                  <a:srgbClr val="000000"/>
                </a:solidFill>
                <a:latin typeface="Arial" charset="0"/>
                <a:cs typeface="Times New Roman" pitchFamily="18" charset="0"/>
                <a:sym typeface="Times New Roman" pitchFamily="18" charset="0"/>
              </a:rPr>
              <a:t>2-</a:t>
            </a:r>
            <a:fld id="{01AF0EDF-F2D9-4015-A7B0-E1F439FB1321}" type="slidenum">
              <a:rPr lang="en-US" sz="1000">
                <a:solidFill>
                  <a:srgbClr val="000000"/>
                </a:solidFill>
                <a:latin typeface="Arial" charset="0"/>
                <a:cs typeface="Times New Roman" pitchFamily="18" charset="0"/>
                <a:sym typeface="Times New Roman" pitchFamily="18" charset="0"/>
              </a:rPr>
              <a:pPr defTabSz="931863">
                <a:buSzPct val="100000"/>
              </a:pPr>
              <a:t>12</a:t>
            </a:fld>
            <a:endParaRPr lang="en-US" sz="1000">
              <a:solidFill>
                <a:srgbClr val="000000"/>
              </a:solidFill>
              <a:latin typeface="Arial" charset="0"/>
              <a:cs typeface="Times New Roman" pitchFamily="18" charset="0"/>
              <a:sym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30723" name="Rectangle 7"/>
          <p:cNvSpPr>
            <a:spLocks noGrp="1" noChangeArrowheads="1"/>
          </p:cNvSpPr>
          <p:nvPr>
            <p:ph type="sldNum" sz="quarter" idx="5"/>
          </p:nvPr>
        </p:nvSpPr>
        <p:spPr>
          <a:noFill/>
        </p:spPr>
        <p:txBody>
          <a:bodyPr/>
          <a:lstStyle/>
          <a:p>
            <a:r>
              <a:rPr lang="en-US" smtClean="0"/>
              <a:t>2-</a:t>
            </a:r>
            <a:fld id="{7451FC45-1DEE-4AEC-B8D0-F9EA2F0C783D}" type="slidenum">
              <a:rPr lang="en-US" smtClean="0"/>
              <a:pPr/>
              <a:t>13</a:t>
            </a:fld>
            <a:endParaRPr lang="en-US" smtClean="0"/>
          </a:p>
        </p:txBody>
      </p:sp>
      <p:sp>
        <p:nvSpPr>
          <p:cNvPr id="30724" name="Rectangle 9"/>
          <p:cNvSpPr>
            <a:spLocks noGrp="1" noChangeArrowheads="1"/>
          </p:cNvSpPr>
          <p:nvPr>
            <p:ph type="dt" sz="quarter" idx="1"/>
          </p:nvPr>
        </p:nvSpPr>
        <p:spPr>
          <a:noFill/>
        </p:spPr>
        <p:txBody>
          <a:bodyPr/>
          <a:lstStyle/>
          <a:p>
            <a:r>
              <a:rPr lang="en-US" smtClean="0"/>
              <a:t>Octubre de 2011</a:t>
            </a:r>
          </a:p>
        </p:txBody>
      </p:sp>
      <p:sp>
        <p:nvSpPr>
          <p:cNvPr id="30725" name="Rectangle 7"/>
          <p:cNvSpPr txBox="1">
            <a:spLocks noGrp="1" noChangeArrowheads="1"/>
          </p:cNvSpPr>
          <p:nvPr/>
        </p:nvSpPr>
        <p:spPr bwMode="auto">
          <a:xfrm>
            <a:off x="657225" y="8853488"/>
            <a:ext cx="730250" cy="295275"/>
          </a:xfrm>
          <a:prstGeom prst="rect">
            <a:avLst/>
          </a:prstGeom>
          <a:noFill/>
          <a:ln w="9525">
            <a:noFill/>
            <a:miter lim="800000"/>
            <a:headEnd/>
            <a:tailEnd/>
          </a:ln>
        </p:spPr>
        <p:txBody>
          <a:bodyPr lIns="93158" tIns="46580" rIns="93158" bIns="46580" anchor="b"/>
          <a:lstStyle/>
          <a:p>
            <a:pPr defTabSz="931863">
              <a:buSzPct val="100000"/>
            </a:pPr>
            <a:r>
              <a:rPr lang="en-US" sz="1000">
                <a:solidFill>
                  <a:srgbClr val="000000"/>
                </a:solidFill>
                <a:latin typeface="Arial" charset="0"/>
                <a:cs typeface="Times New Roman" pitchFamily="18" charset="0"/>
                <a:sym typeface="Times New Roman" pitchFamily="18" charset="0"/>
              </a:rPr>
              <a:t>2-</a:t>
            </a:r>
            <a:fld id="{D61F2F3C-D115-4BD8-923A-38A2EBF2A87C}" type="slidenum">
              <a:rPr lang="en-US" sz="1000">
                <a:solidFill>
                  <a:srgbClr val="000000"/>
                </a:solidFill>
                <a:latin typeface="Arial" charset="0"/>
                <a:cs typeface="Times New Roman" pitchFamily="18" charset="0"/>
                <a:sym typeface="Times New Roman" pitchFamily="18" charset="0"/>
              </a:rPr>
              <a:pPr defTabSz="931863">
                <a:buSzPct val="100000"/>
              </a:pPr>
              <a:t>13</a:t>
            </a:fld>
            <a:endParaRPr lang="en-US" sz="1000">
              <a:solidFill>
                <a:srgbClr val="000000"/>
              </a:solidFill>
              <a:latin typeface="Arial" charset="0"/>
              <a:cs typeface="Times New Roman" pitchFamily="18" charset="0"/>
              <a:sym typeface="Times New Roman" pitchFamily="18" charset="0"/>
            </a:endParaRPr>
          </a:p>
        </p:txBody>
      </p:sp>
      <p:sp>
        <p:nvSpPr>
          <p:cNvPr id="30726" name="Rectangle 2"/>
          <p:cNvSpPr>
            <a:spLocks noChangeArrowheads="1" noTextEdit="1"/>
          </p:cNvSpPr>
          <p:nvPr>
            <p:ph type="sldImg"/>
          </p:nvPr>
        </p:nvSpPr>
        <p:spPr>
          <a:xfrm>
            <a:off x="1144588" y="663575"/>
            <a:ext cx="4614862" cy="3460750"/>
          </a:xfrm>
          <a:ln w="12700" cap="flat">
            <a:solidFill>
              <a:schemeClr val="tx1"/>
            </a:solidFill>
          </a:ln>
        </p:spPr>
      </p:sp>
      <p:sp>
        <p:nvSpPr>
          <p:cNvPr id="30727" name="Rectangle 3"/>
          <p:cNvSpPr>
            <a:spLocks noGrp="1" noChangeArrowheads="1"/>
          </p:cNvSpPr>
          <p:nvPr>
            <p:ph type="body" idx="1"/>
          </p:nvPr>
        </p:nvSpPr>
        <p:spPr>
          <a:xfrm>
            <a:off x="803275" y="4205288"/>
            <a:ext cx="5476875" cy="4184650"/>
          </a:xfrm>
          <a:noFill/>
          <a:ln/>
        </p:spPr>
        <p:txBody>
          <a:bodyPr lIns="93804" tIns="46903" rIns="93804" bIns="46903"/>
          <a:lstStyle/>
          <a:p>
            <a:pPr eaLnBrk="1" hangingPunct="1">
              <a:spcBef>
                <a:spcPct val="10000"/>
              </a:spcBef>
              <a:buFontTx/>
              <a:buNone/>
            </a:pPr>
            <a:r>
              <a:rPr lang="en-US" sz="1000" smtClean="0">
                <a:solidFill>
                  <a:srgbClr val="000000"/>
                </a:solidFill>
                <a:latin typeface="Arial" charset="0"/>
                <a:cs typeface="Times New Roman" pitchFamily="18" charset="0"/>
                <a:sym typeface="Times New Roman" pitchFamily="18" charset="0"/>
              </a:rPr>
              <a:t>Las personas y empresas que realicen renovaciones, reparaciones y pintura en viviendas construidas antes de 1978 y en instalaciones ocupadas por niños deben entender la Regla Final de la Renovación, Reparación y Pintura de la EPA. En el Apéndice 1 se puede encontrar la Regla Final de la Renovación, Reparación y Pintura de la EPA. </a:t>
            </a:r>
          </a:p>
          <a:p>
            <a:pPr eaLnBrk="1" hangingPunct="1">
              <a:spcBef>
                <a:spcPct val="10000"/>
              </a:spcBef>
              <a:buFontTx/>
              <a:buNone/>
            </a:pPr>
            <a:endParaRPr lang="en-US" sz="1000" smtClean="0">
              <a:solidFill>
                <a:srgbClr val="000000"/>
              </a:solidFill>
              <a:latin typeface="Arial" charset="0"/>
              <a:cs typeface="Times New Roman" pitchFamily="18" charset="0"/>
              <a:sym typeface="Times New Roman" pitchFamily="18" charset="0"/>
            </a:endParaRPr>
          </a:p>
          <a:p>
            <a:pPr eaLnBrk="1" hangingPunct="1">
              <a:spcBef>
                <a:spcPct val="10000"/>
              </a:spcBef>
              <a:buFontTx/>
              <a:buNone/>
            </a:pPr>
            <a:r>
              <a:rPr lang="en-US" sz="1000" smtClean="0">
                <a:solidFill>
                  <a:srgbClr val="000000"/>
                </a:solidFill>
                <a:latin typeface="Arial" charset="0"/>
                <a:cs typeface="Times New Roman" pitchFamily="18" charset="0"/>
                <a:sym typeface="Times New Roman" pitchFamily="18" charset="0"/>
              </a:rPr>
              <a:t>Las personas que realicen renovaciones, remodelaciones y rehabilitaciones en viviendas construidas antes de 1978 beneficiarias de ayuda federal deben entender la regla de viviendas sin plomo del HUD. En el Apéndice 2 hay más información sobre la regla de viviendas sin plomo del HUD.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31747" name="Rectangle 7"/>
          <p:cNvSpPr>
            <a:spLocks noGrp="1" noChangeArrowheads="1"/>
          </p:cNvSpPr>
          <p:nvPr>
            <p:ph type="sldNum" sz="quarter" idx="5"/>
          </p:nvPr>
        </p:nvSpPr>
        <p:spPr>
          <a:noFill/>
        </p:spPr>
        <p:txBody>
          <a:bodyPr/>
          <a:lstStyle/>
          <a:p>
            <a:r>
              <a:rPr lang="en-US" smtClean="0"/>
              <a:t>2-</a:t>
            </a:r>
            <a:fld id="{1F6A5EEF-CF5C-4D9D-A1AF-F1D42748AC1D}" type="slidenum">
              <a:rPr lang="en-US" smtClean="0"/>
              <a:pPr/>
              <a:t>14</a:t>
            </a:fld>
            <a:endParaRPr lang="en-US" smtClean="0"/>
          </a:p>
        </p:txBody>
      </p:sp>
      <p:sp>
        <p:nvSpPr>
          <p:cNvPr id="31748" name="Rectangle 9"/>
          <p:cNvSpPr>
            <a:spLocks noGrp="1" noChangeArrowheads="1"/>
          </p:cNvSpPr>
          <p:nvPr>
            <p:ph type="dt" sz="quarter" idx="1"/>
          </p:nvPr>
        </p:nvSpPr>
        <p:spPr>
          <a:noFill/>
        </p:spPr>
        <p:txBody>
          <a:bodyPr/>
          <a:lstStyle/>
          <a:p>
            <a:r>
              <a:rPr lang="en-US" smtClean="0"/>
              <a:t>Octubre de 2011</a:t>
            </a:r>
          </a:p>
        </p:txBody>
      </p:sp>
      <p:sp>
        <p:nvSpPr>
          <p:cNvPr id="31749" name="Rectangle 2"/>
          <p:cNvSpPr>
            <a:spLocks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pPr eaLnBrk="1" hangingPunct="1">
              <a:buFontTx/>
              <a:buNone/>
            </a:pPr>
            <a:r>
              <a:rPr lang="en-US" sz="1000" smtClean="0">
                <a:solidFill>
                  <a:srgbClr val="000000"/>
                </a:solidFill>
                <a:latin typeface="Arial" charset="0"/>
                <a:cs typeface="Times New Roman" pitchFamily="18" charset="0"/>
                <a:sym typeface="Times New Roman" pitchFamily="18" charset="0"/>
              </a:rPr>
              <a:t>Reservado para que los alumnos tomen notas sobre reglamentos estatales y locales que aplican a la renovaci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y que sean diferentes </a:t>
            </a:r>
            <a:r>
              <a:rPr lang="es-ES_tradnl" sz="1000" smtClean="0">
                <a:solidFill>
                  <a:srgbClr val="000000"/>
                </a:solidFill>
                <a:latin typeface="Arial" charset="0"/>
                <a:cs typeface="Times New Roman" pitchFamily="18" charset="0"/>
                <a:sym typeface="Times New Roman" pitchFamily="18" charset="0"/>
              </a:rPr>
              <a:t>de </a:t>
            </a:r>
            <a:r>
              <a:rPr lang="en-US" sz="1000" smtClean="0">
                <a:solidFill>
                  <a:srgbClr val="000000"/>
                </a:solidFill>
                <a:latin typeface="Arial" charset="0"/>
                <a:cs typeface="Times New Roman" pitchFamily="18" charset="0"/>
                <a:sym typeface="Times New Roman" pitchFamily="18" charset="0"/>
              </a:rPr>
              <a:t>los reglamentos de la EPA y </a:t>
            </a:r>
            <a:r>
              <a:rPr lang="es-ES_tradnl" sz="1000" smtClean="0">
                <a:solidFill>
                  <a:srgbClr val="000000"/>
                </a:solidFill>
                <a:latin typeface="Arial" charset="0"/>
                <a:cs typeface="Times New Roman" pitchFamily="18" charset="0"/>
                <a:sym typeface="Times New Roman" pitchFamily="18" charset="0"/>
              </a:rPr>
              <a:t>d</a:t>
            </a:r>
            <a:r>
              <a:rPr lang="en-US" sz="1000" smtClean="0">
                <a:solidFill>
                  <a:srgbClr val="000000"/>
                </a:solidFill>
                <a:latin typeface="Arial" charset="0"/>
                <a:cs typeface="Times New Roman" pitchFamily="18" charset="0"/>
                <a:sym typeface="Times New Roman" pitchFamily="18" charset="0"/>
              </a:rPr>
              <a:t>el HUD.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32771" name="Rectangle 7"/>
          <p:cNvSpPr>
            <a:spLocks noGrp="1" noChangeArrowheads="1"/>
          </p:cNvSpPr>
          <p:nvPr>
            <p:ph type="sldNum" sz="quarter" idx="5"/>
          </p:nvPr>
        </p:nvSpPr>
        <p:spPr>
          <a:noFill/>
        </p:spPr>
        <p:txBody>
          <a:bodyPr/>
          <a:lstStyle/>
          <a:p>
            <a:r>
              <a:rPr lang="en-US" smtClean="0"/>
              <a:t>2-</a:t>
            </a:r>
            <a:fld id="{FB6CA480-F8EA-4A27-9126-983BB7751D0A}" type="slidenum">
              <a:rPr lang="en-US" smtClean="0"/>
              <a:pPr/>
              <a:t>15</a:t>
            </a:fld>
            <a:endParaRPr lang="en-US" smtClean="0"/>
          </a:p>
        </p:txBody>
      </p:sp>
      <p:sp>
        <p:nvSpPr>
          <p:cNvPr id="32772" name="Rectangle 9"/>
          <p:cNvSpPr>
            <a:spLocks noGrp="1" noChangeArrowheads="1"/>
          </p:cNvSpPr>
          <p:nvPr>
            <p:ph type="dt" sz="quarter" idx="1"/>
          </p:nvPr>
        </p:nvSpPr>
        <p:spPr>
          <a:noFill/>
        </p:spPr>
        <p:txBody>
          <a:bodyPr/>
          <a:lstStyle/>
          <a:p>
            <a:r>
              <a:rPr lang="en-US" smtClean="0"/>
              <a:t>Octubre de 2011</a:t>
            </a:r>
          </a:p>
        </p:txBody>
      </p:sp>
      <p:sp>
        <p:nvSpPr>
          <p:cNvPr id="32773" name="Rectangle 2"/>
          <p:cNvSpPr>
            <a:spLocks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19459" name="Rectangle 7"/>
          <p:cNvSpPr>
            <a:spLocks noGrp="1" noChangeArrowheads="1"/>
          </p:cNvSpPr>
          <p:nvPr>
            <p:ph type="sldNum" sz="quarter" idx="5"/>
          </p:nvPr>
        </p:nvSpPr>
        <p:spPr>
          <a:noFill/>
        </p:spPr>
        <p:txBody>
          <a:bodyPr/>
          <a:lstStyle/>
          <a:p>
            <a:r>
              <a:rPr lang="en-US" smtClean="0"/>
              <a:t>2-</a:t>
            </a:r>
            <a:fld id="{556EFA60-35FC-4EFC-A4D7-0C7B4557F71B}" type="slidenum">
              <a:rPr lang="en-US" smtClean="0"/>
              <a:pPr/>
              <a:t>2</a:t>
            </a:fld>
            <a:endParaRPr lang="en-US" smtClean="0"/>
          </a:p>
        </p:txBody>
      </p:sp>
      <p:sp>
        <p:nvSpPr>
          <p:cNvPr id="19460" name="Rectangle 9"/>
          <p:cNvSpPr>
            <a:spLocks noGrp="1" noChangeArrowheads="1"/>
          </p:cNvSpPr>
          <p:nvPr>
            <p:ph type="dt" sz="quarter" idx="1"/>
          </p:nvPr>
        </p:nvSpPr>
        <p:spPr>
          <a:noFill/>
        </p:spPr>
        <p:txBody>
          <a:bodyPr/>
          <a:lstStyle/>
          <a:p>
            <a:r>
              <a:rPr lang="en-US" smtClean="0"/>
              <a:t>Octubre de 2011</a:t>
            </a:r>
          </a:p>
        </p:txBody>
      </p:sp>
      <p:sp>
        <p:nvSpPr>
          <p:cNvPr id="19461" name="Rectangle 2"/>
          <p:cNvSpPr>
            <a:spLocks noChangeArrowheads="1" noTextEdit="1"/>
          </p:cNvSpPr>
          <p:nvPr>
            <p:ph type="sldImg"/>
          </p:nvPr>
        </p:nvSpPr>
        <p:spPr>
          <a:xfrm>
            <a:off x="1217613" y="663575"/>
            <a:ext cx="4648200" cy="3486150"/>
          </a:xfrm>
          <a:ln/>
        </p:spPr>
      </p:sp>
      <p:sp>
        <p:nvSpPr>
          <p:cNvPr id="19462" name="Rectangle 3"/>
          <p:cNvSpPr>
            <a:spLocks noGrp="1" noChangeArrowheads="1"/>
          </p:cNvSpPr>
          <p:nvPr>
            <p:ph type="body" idx="1"/>
          </p:nvPr>
        </p:nvSpPr>
        <p:spPr>
          <a:xfrm>
            <a:off x="685800" y="4267200"/>
            <a:ext cx="5715000" cy="4648200"/>
          </a:xfrm>
          <a:noFill/>
          <a:ln/>
        </p:spPr>
        <p:txBody>
          <a:bodyPr lIns="93150" tIns="46576" rIns="93150" bIns="46576"/>
          <a:lstStyle/>
          <a:p>
            <a:pPr eaLnBrk="1" hangingPunct="1">
              <a:spcBef>
                <a:spcPct val="0"/>
              </a:spcBef>
              <a:buFontTx/>
              <a:buNone/>
              <a:tabLst>
                <a:tab pos="228600" algn="l"/>
              </a:tabLst>
            </a:pPr>
            <a:r>
              <a:rPr lang="en-US" sz="900" b="1" smtClean="0">
                <a:solidFill>
                  <a:srgbClr val="000000"/>
                </a:solidFill>
                <a:latin typeface="Arial" charset="0"/>
                <a:cs typeface="Times New Roman" pitchFamily="18" charset="0"/>
                <a:sym typeface="Times New Roman" pitchFamily="18" charset="0"/>
              </a:rPr>
              <a:t>Regla Final de la EPA para la Renovación, Reparación y Pintura:</a:t>
            </a:r>
          </a:p>
          <a:p>
            <a:pPr marL="228600" lvl="1" indent="-114300" eaLnBrk="1" hangingPunct="1">
              <a:spcBef>
                <a:spcPct val="0"/>
              </a:spcBef>
              <a:tabLst>
                <a:tab pos="228600" algn="l"/>
              </a:tabLst>
            </a:pPr>
            <a:r>
              <a:rPr lang="en-US" sz="900" smtClean="0">
                <a:solidFill>
                  <a:srgbClr val="000000"/>
                </a:solidFill>
                <a:latin typeface="Arial" charset="0"/>
                <a:cs typeface="Times New Roman" pitchFamily="18" charset="0"/>
                <a:sym typeface="Times New Roman" pitchFamily="18" charset="0"/>
              </a:rPr>
              <a:t>Publicada el 22 de abril de 2008, con la autoridad de la Ley de Control de Sustancias Tóxicas (sección 402(c)(3) de la Ley TSCA). </a:t>
            </a:r>
          </a:p>
          <a:p>
            <a:pPr marL="228600" lvl="1" indent="-114300" eaLnBrk="1" hangingPunct="1">
              <a:spcBef>
                <a:spcPct val="0"/>
              </a:spcBef>
              <a:tabLst>
                <a:tab pos="228600" algn="l"/>
              </a:tabLst>
            </a:pPr>
            <a:r>
              <a:rPr lang="es-ES_tradnl" sz="900" smtClean="0">
                <a:solidFill>
                  <a:srgbClr val="000000"/>
                </a:solidFill>
                <a:latin typeface="Arial" charset="0"/>
                <a:cs typeface="Times New Roman" pitchFamily="18" charset="0"/>
                <a:sym typeface="Times New Roman" pitchFamily="18" charset="0"/>
              </a:rPr>
              <a:t>Después del </a:t>
            </a:r>
            <a:r>
              <a:rPr lang="en-US" sz="900" smtClean="0">
                <a:solidFill>
                  <a:srgbClr val="000000"/>
                </a:solidFill>
                <a:latin typeface="Arial" charset="0"/>
                <a:cs typeface="Times New Roman" pitchFamily="18" charset="0"/>
                <a:sym typeface="Times New Roman" pitchFamily="18" charset="0"/>
              </a:rPr>
              <a:t>22 de abril de 2010, la regla final </a:t>
            </a:r>
            <a:r>
              <a:rPr lang="es-ES_tradnl" sz="900" smtClean="0">
                <a:solidFill>
                  <a:srgbClr val="000000"/>
                </a:solidFill>
                <a:latin typeface="Arial" charset="0"/>
                <a:cs typeface="Times New Roman" pitchFamily="18" charset="0"/>
                <a:sym typeface="Times New Roman" pitchFamily="18" charset="0"/>
              </a:rPr>
              <a:t>tratará sobre </a:t>
            </a:r>
            <a:r>
              <a:rPr lang="en-US" sz="900" smtClean="0">
                <a:solidFill>
                  <a:srgbClr val="000000"/>
                </a:solidFill>
                <a:latin typeface="Arial" charset="0"/>
                <a:cs typeface="Times New Roman" pitchFamily="18" charset="0"/>
                <a:sym typeface="Times New Roman" pitchFamily="18" charset="0"/>
              </a:rPr>
              <a:t>los peligros de la pintura a base de plomo que </a:t>
            </a:r>
            <a:r>
              <a:rPr lang="es-ES_tradnl" sz="900" smtClean="0">
                <a:solidFill>
                  <a:srgbClr val="000000"/>
                </a:solidFill>
                <a:latin typeface="Arial" charset="0"/>
                <a:cs typeface="Times New Roman" pitchFamily="18" charset="0"/>
                <a:sym typeface="Times New Roman" pitchFamily="18" charset="0"/>
              </a:rPr>
              <a:t>se </a:t>
            </a:r>
            <a:r>
              <a:rPr lang="en-US" sz="900" smtClean="0">
                <a:solidFill>
                  <a:srgbClr val="000000"/>
                </a:solidFill>
                <a:latin typeface="Arial" charset="0"/>
                <a:cs typeface="Times New Roman" pitchFamily="18" charset="0"/>
                <a:sym typeface="Times New Roman" pitchFamily="18" charset="0"/>
              </a:rPr>
              <a:t>deriven de actividades de renovación, reparación y pintura que alteran la pintura a base de plomo en las "viviendas de interés" y en las "instalaciones ocupadas por niños".</a:t>
            </a:r>
          </a:p>
          <a:p>
            <a:pPr marL="342900" lvl="2" eaLnBrk="1" hangingPunct="1">
              <a:spcBef>
                <a:spcPct val="0"/>
              </a:spcBef>
              <a:buFontTx/>
              <a:buNone/>
              <a:tabLst>
                <a:tab pos="228600" algn="l"/>
              </a:tabLst>
            </a:pPr>
            <a:r>
              <a:rPr lang="en-US" sz="900" b="1" u="sng" smtClean="0">
                <a:solidFill>
                  <a:srgbClr val="000000"/>
                </a:solidFill>
                <a:latin typeface="Arial" charset="0"/>
                <a:cs typeface="Times New Roman" pitchFamily="18" charset="0"/>
                <a:sym typeface="Times New Roman" pitchFamily="18" charset="0"/>
              </a:rPr>
              <a:t>Una vivienda de interés</a:t>
            </a:r>
            <a:r>
              <a:rPr lang="en-US" sz="900" b="1" smtClean="0">
                <a:solidFill>
                  <a:srgbClr val="000000"/>
                </a:solidFill>
                <a:latin typeface="Arial" charset="0"/>
                <a:cs typeface="Times New Roman" pitchFamily="18" charset="0"/>
                <a:sym typeface="Times New Roman" pitchFamily="18" charset="0"/>
              </a:rPr>
              <a:t> </a:t>
            </a:r>
            <a:r>
              <a:rPr lang="en-US" sz="900" smtClean="0">
                <a:solidFill>
                  <a:srgbClr val="000000"/>
                </a:solidFill>
                <a:latin typeface="Arial" charset="0"/>
                <a:cs typeface="Times New Roman" pitchFamily="18" charset="0"/>
                <a:sym typeface="Times New Roman" pitchFamily="18" charset="0"/>
              </a:rPr>
              <a:t>es un hogar o una unidad residencial construida antes del 31 de diciembre de 1977</a:t>
            </a:r>
            <a:r>
              <a:rPr lang="en-US" sz="900" smtClean="0">
                <a:solidFill>
                  <a:srgbClr val="000000"/>
                </a:solidFill>
                <a:latin typeface="Arial" charset="0"/>
                <a:cs typeface="Arial" charset="0"/>
                <a:sym typeface="Times New Roman" pitchFamily="18" charset="0"/>
              </a:rPr>
              <a:t>, </a:t>
            </a:r>
            <a:r>
              <a:rPr lang="en-US" sz="900" smtClean="0">
                <a:solidFill>
                  <a:srgbClr val="000000"/>
                </a:solidFill>
                <a:latin typeface="Arial" charset="0"/>
                <a:cs typeface="Times New Roman" pitchFamily="18" charset="0"/>
                <a:sym typeface="Times New Roman" pitchFamily="18" charset="0"/>
              </a:rPr>
              <a:t>excepto: </a:t>
            </a:r>
          </a:p>
          <a:p>
            <a:pPr marL="628650" lvl="3" indent="-171450" eaLnBrk="1" hangingPunct="1">
              <a:spcBef>
                <a:spcPct val="0"/>
              </a:spcBef>
              <a:tabLst>
                <a:tab pos="228600" algn="l"/>
              </a:tabLst>
            </a:pPr>
            <a:r>
              <a:rPr lang="en-US" sz="900" smtClean="0">
                <a:solidFill>
                  <a:srgbClr val="000000"/>
                </a:solidFill>
                <a:latin typeface="Arial" charset="0"/>
                <a:cs typeface="Times New Roman" pitchFamily="18" charset="0"/>
                <a:sym typeface="Times New Roman" pitchFamily="18" charset="0"/>
              </a:rPr>
              <a:t>Las viviendas destinadas a ancianos o personas con discapacidad (a menos que resida o vaya a residir en dicha vivienda algún niño menor de seis años).</a:t>
            </a:r>
          </a:p>
          <a:p>
            <a:pPr marL="628650" lvl="3" indent="-171450" eaLnBrk="1" hangingPunct="1">
              <a:spcBef>
                <a:spcPct val="0"/>
              </a:spcBef>
              <a:tabLst>
                <a:tab pos="228600" algn="l"/>
              </a:tabLst>
            </a:pPr>
            <a:r>
              <a:rPr lang="en-US" sz="900" smtClean="0">
                <a:solidFill>
                  <a:srgbClr val="000000"/>
                </a:solidFill>
                <a:latin typeface="Arial" charset="0"/>
                <a:cs typeface="Times New Roman" pitchFamily="18" charset="0"/>
                <a:sym typeface="Times New Roman" pitchFamily="18" charset="0"/>
              </a:rPr>
              <a:t>Cualquier vivienda sin dormitorios (por ejemplo, estudios, hospitales, hoteles, residencias, etc.)</a:t>
            </a:r>
          </a:p>
          <a:p>
            <a:pPr marL="342900" lvl="2" eaLnBrk="1" hangingPunct="1">
              <a:spcBef>
                <a:spcPct val="0"/>
              </a:spcBef>
              <a:buFontTx/>
              <a:buNone/>
              <a:tabLst>
                <a:tab pos="228600" algn="l"/>
              </a:tabLst>
            </a:pPr>
            <a:r>
              <a:rPr lang="en-US" sz="900" b="1" u="sng" smtClean="0">
                <a:solidFill>
                  <a:srgbClr val="000000"/>
                </a:solidFill>
                <a:latin typeface="Arial" charset="0"/>
                <a:cs typeface="Times New Roman" pitchFamily="18" charset="0"/>
                <a:sym typeface="Times New Roman" pitchFamily="18" charset="0"/>
              </a:rPr>
              <a:t>Una instalación ocupada por niños</a:t>
            </a:r>
            <a:r>
              <a:rPr lang="en-US" sz="900" b="1" smtClean="0">
                <a:solidFill>
                  <a:srgbClr val="000000"/>
                </a:solidFill>
                <a:latin typeface="Arial" charset="0"/>
                <a:cs typeface="Times New Roman" pitchFamily="18" charset="0"/>
                <a:sym typeface="Times New Roman" pitchFamily="18" charset="0"/>
              </a:rPr>
              <a:t> </a:t>
            </a:r>
            <a:r>
              <a:rPr lang="en-US" sz="900" smtClean="0">
                <a:solidFill>
                  <a:srgbClr val="000000"/>
                </a:solidFill>
                <a:latin typeface="Arial" charset="0"/>
                <a:cs typeface="Times New Roman" pitchFamily="18" charset="0"/>
                <a:sym typeface="Times New Roman" pitchFamily="18" charset="0"/>
              </a:rPr>
              <a:t>es una construcción anterior a 1978 que reúne los  tres criterios</a:t>
            </a:r>
            <a:r>
              <a:rPr lang="es-ES_tradnl" sz="900" smtClean="0">
                <a:solidFill>
                  <a:srgbClr val="000000"/>
                </a:solidFill>
                <a:latin typeface="Arial" charset="0"/>
                <a:cs typeface="Times New Roman" pitchFamily="18" charset="0"/>
                <a:sym typeface="Times New Roman" pitchFamily="18" charset="0"/>
              </a:rPr>
              <a:t> siguientes</a:t>
            </a:r>
            <a:r>
              <a:rPr lang="en-US" sz="900" smtClean="0">
                <a:solidFill>
                  <a:srgbClr val="000000"/>
                </a:solidFill>
                <a:latin typeface="Arial" charset="0"/>
                <a:cs typeface="Times New Roman" pitchFamily="18" charset="0"/>
                <a:sym typeface="Times New Roman" pitchFamily="18" charset="0"/>
              </a:rPr>
              <a:t>: </a:t>
            </a:r>
          </a:p>
          <a:p>
            <a:pPr marL="628650" lvl="3" indent="-171450" eaLnBrk="1" hangingPunct="1">
              <a:spcBef>
                <a:spcPct val="0"/>
              </a:spcBef>
              <a:tabLst>
                <a:tab pos="228600" algn="l"/>
              </a:tabLst>
            </a:pPr>
            <a:r>
              <a:rPr lang="en-US" sz="900" smtClean="0">
                <a:solidFill>
                  <a:srgbClr val="000000"/>
                </a:solidFill>
                <a:latin typeface="Arial" charset="0"/>
                <a:cs typeface="Times New Roman" pitchFamily="18" charset="0"/>
                <a:sym typeface="Times New Roman" pitchFamily="18" charset="0"/>
              </a:rPr>
              <a:t>Es visitada regularmente por niños menores de seis años. </a:t>
            </a:r>
          </a:p>
          <a:p>
            <a:pPr marL="628650" lvl="3" indent="-171450" eaLnBrk="1" hangingPunct="1">
              <a:spcBef>
                <a:spcPct val="0"/>
              </a:spcBef>
              <a:tabLst>
                <a:tab pos="228600" algn="l"/>
              </a:tabLst>
            </a:pPr>
            <a:r>
              <a:rPr lang="en-US" sz="900" smtClean="0">
                <a:solidFill>
                  <a:srgbClr val="000000"/>
                </a:solidFill>
                <a:latin typeface="Arial" charset="0"/>
                <a:cs typeface="Times New Roman" pitchFamily="18" charset="0"/>
                <a:sym typeface="Times New Roman" pitchFamily="18" charset="0"/>
              </a:rPr>
              <a:t>Las visitas son al menos en dos días distintos de </a:t>
            </a:r>
            <a:r>
              <a:rPr lang="es-ES_tradnl" sz="900" smtClean="0">
                <a:solidFill>
                  <a:srgbClr val="000000"/>
                </a:solidFill>
                <a:latin typeface="Arial" charset="0"/>
                <a:cs typeface="Times New Roman" pitchFamily="18" charset="0"/>
                <a:sym typeface="Times New Roman" pitchFamily="18" charset="0"/>
              </a:rPr>
              <a:t>la</a:t>
            </a:r>
            <a:r>
              <a:rPr lang="en-US" sz="900" smtClean="0">
                <a:solidFill>
                  <a:srgbClr val="000000"/>
                </a:solidFill>
                <a:latin typeface="Arial" charset="0"/>
                <a:cs typeface="Times New Roman" pitchFamily="18" charset="0"/>
                <a:sym typeface="Times New Roman" pitchFamily="18" charset="0"/>
              </a:rPr>
              <a:t> semana (período comprendido entre lunes y domingo), siempre y cuando la visita de cada día dure al menos 3 horas.</a:t>
            </a:r>
          </a:p>
          <a:p>
            <a:pPr marL="628650" lvl="3" indent="-171450" eaLnBrk="1" hangingPunct="1">
              <a:spcBef>
                <a:spcPct val="0"/>
              </a:spcBef>
              <a:tabLst>
                <a:tab pos="228600" algn="l"/>
              </a:tabLst>
            </a:pPr>
            <a:r>
              <a:rPr lang="en-US" sz="900" smtClean="0">
                <a:solidFill>
                  <a:srgbClr val="000000"/>
                </a:solidFill>
                <a:latin typeface="Arial" charset="0"/>
                <a:cs typeface="Times New Roman" pitchFamily="18" charset="0"/>
                <a:sym typeface="Times New Roman" pitchFamily="18" charset="0"/>
              </a:rPr>
              <a:t>Las visitas semanales en conjunto representan al menos 6 horas y las visitas anuales en conjunto representan al menos 60 horas.</a:t>
            </a:r>
          </a:p>
          <a:p>
            <a:pPr marL="342900" lvl="2" eaLnBrk="1" hangingPunct="1">
              <a:spcBef>
                <a:spcPct val="0"/>
              </a:spcBef>
              <a:buFontTx/>
              <a:buNone/>
              <a:tabLst>
                <a:tab pos="228600" algn="l"/>
              </a:tabLst>
            </a:pPr>
            <a:r>
              <a:rPr lang="en-US" sz="900" smtClean="0">
                <a:solidFill>
                  <a:srgbClr val="000000"/>
                </a:solidFill>
                <a:latin typeface="Arial" charset="0"/>
                <a:cs typeface="Times New Roman" pitchFamily="18" charset="0"/>
                <a:sym typeface="Times New Roman" pitchFamily="18" charset="0"/>
              </a:rPr>
              <a:t>Las instalaciones ocupadas por niños pueden encontrarse en una construcción pública o comercial, o en una de las viviendas de interés. Entre estas instalaciones se cuentan escuelas, servicios de cuidado infantil y guarderías.</a:t>
            </a:r>
          </a:p>
          <a:p>
            <a:pPr marL="228600" lvl="1" indent="-114300" eaLnBrk="1" hangingPunct="1">
              <a:spcBef>
                <a:spcPct val="0"/>
              </a:spcBef>
              <a:tabLst>
                <a:tab pos="228600" algn="l"/>
              </a:tabLst>
            </a:pPr>
            <a:r>
              <a:rPr lang="en-US" sz="900" b="1" u="sng" smtClean="0">
                <a:solidFill>
                  <a:srgbClr val="000000"/>
                </a:solidFill>
                <a:latin typeface="Arial" charset="0"/>
                <a:cs typeface="Arial" charset="0"/>
                <a:sym typeface="Times New Roman" pitchFamily="18" charset="0"/>
              </a:rPr>
              <a:t>Autorización estatal</a:t>
            </a:r>
            <a:r>
              <a:rPr lang="en-US" sz="900" b="1" smtClean="0">
                <a:solidFill>
                  <a:srgbClr val="000000"/>
                </a:solidFill>
                <a:latin typeface="Arial" charset="0"/>
                <a:cs typeface="Arial" charset="0"/>
                <a:sym typeface="Times New Roman" pitchFamily="18" charset="0"/>
              </a:rPr>
              <a:t>: </a:t>
            </a:r>
            <a:r>
              <a:rPr lang="en-US" sz="900" smtClean="0">
                <a:solidFill>
                  <a:srgbClr val="000000"/>
                </a:solidFill>
                <a:latin typeface="Arial" charset="0"/>
                <a:cs typeface="Arial" charset="0"/>
                <a:sym typeface="Times New Roman" pitchFamily="18" charset="0"/>
              </a:rPr>
              <a:t>La EPA puede autorizar </a:t>
            </a:r>
            <a:r>
              <a:rPr lang="es-ES_tradnl" sz="900" smtClean="0">
                <a:solidFill>
                  <a:srgbClr val="000000"/>
                </a:solidFill>
                <a:latin typeface="Arial" charset="0"/>
                <a:cs typeface="Arial" charset="0"/>
                <a:sym typeface="Times New Roman" pitchFamily="18" charset="0"/>
              </a:rPr>
              <a:t>a los </a:t>
            </a:r>
            <a:r>
              <a:rPr lang="en-US" sz="900" smtClean="0">
                <a:solidFill>
                  <a:srgbClr val="000000"/>
                </a:solidFill>
                <a:latin typeface="Arial" charset="0"/>
                <a:cs typeface="Arial" charset="0"/>
                <a:sym typeface="Times New Roman" pitchFamily="18" charset="0"/>
              </a:rPr>
              <a:t>estados, territorios y tribus</a:t>
            </a:r>
            <a:r>
              <a:rPr lang="es-ES_tradnl" sz="900" smtClean="0">
                <a:solidFill>
                  <a:srgbClr val="000000"/>
                </a:solidFill>
                <a:latin typeface="Arial" charset="0"/>
                <a:cs typeface="Arial" charset="0"/>
                <a:sym typeface="Times New Roman" pitchFamily="18" charset="0"/>
              </a:rPr>
              <a:t> que hagan cumplir los aspectos de la regla RRP</a:t>
            </a:r>
            <a:r>
              <a:rPr lang="en-US" sz="900" smtClean="0">
                <a:solidFill>
                  <a:srgbClr val="000000"/>
                </a:solidFill>
                <a:latin typeface="Arial" charset="0"/>
                <a:cs typeface="Arial" charset="0"/>
                <a:sym typeface="Times New Roman" pitchFamily="18" charset="0"/>
              </a:rPr>
              <a:t>. Estos estados reciben el nombre “estados en el acuerdo”. La EPA </a:t>
            </a:r>
            <a:r>
              <a:rPr lang="es-ES_tradnl" sz="900" smtClean="0">
                <a:solidFill>
                  <a:srgbClr val="000000"/>
                </a:solidFill>
                <a:latin typeface="Arial" charset="0"/>
                <a:cs typeface="Arial" charset="0"/>
                <a:sym typeface="Times New Roman" pitchFamily="18" charset="0"/>
              </a:rPr>
              <a:t>hará</a:t>
            </a:r>
            <a:r>
              <a:rPr lang="en-US" sz="900" smtClean="0">
                <a:solidFill>
                  <a:srgbClr val="000000"/>
                </a:solidFill>
                <a:latin typeface="Arial" charset="0"/>
                <a:cs typeface="Arial" charset="0"/>
                <a:sym typeface="Times New Roman" pitchFamily="18" charset="0"/>
              </a:rPr>
              <a:t> </a:t>
            </a:r>
            <a:r>
              <a:rPr lang="es-ES_tradnl" sz="900" smtClean="0">
                <a:solidFill>
                  <a:srgbClr val="000000"/>
                </a:solidFill>
                <a:latin typeface="Arial" charset="0"/>
                <a:cs typeface="Arial" charset="0"/>
                <a:sym typeface="Times New Roman" pitchFamily="18" charset="0"/>
              </a:rPr>
              <a:t>cumplir </a:t>
            </a:r>
            <a:r>
              <a:rPr lang="en-US" sz="900" smtClean="0">
                <a:solidFill>
                  <a:srgbClr val="000000"/>
                </a:solidFill>
                <a:latin typeface="Arial" charset="0"/>
                <a:cs typeface="Arial" charset="0"/>
                <a:sym typeface="Times New Roman" pitchFamily="18" charset="0"/>
              </a:rPr>
              <a:t>la regla en los estados que no integren el acuerdo.</a:t>
            </a:r>
          </a:p>
          <a:p>
            <a:pPr marL="228600" lvl="1" indent="-114300" eaLnBrk="1" hangingPunct="1">
              <a:spcBef>
                <a:spcPct val="0"/>
              </a:spcBef>
              <a:buFontTx/>
              <a:buNone/>
              <a:tabLst>
                <a:tab pos="228600" algn="l"/>
              </a:tabLst>
            </a:pPr>
            <a:endParaRPr lang="en-US" sz="900" smtClean="0">
              <a:solidFill>
                <a:srgbClr val="000000"/>
              </a:solidFill>
              <a:latin typeface="Arial" charset="0"/>
              <a:cs typeface="Arial" charset="0"/>
              <a:sym typeface="Times New Roman" pitchFamily="18" charset="0"/>
            </a:endParaRPr>
          </a:p>
          <a:p>
            <a:pPr eaLnBrk="1" hangingPunct="1">
              <a:spcBef>
                <a:spcPct val="0"/>
              </a:spcBef>
              <a:buFontTx/>
              <a:buNone/>
              <a:tabLst>
                <a:tab pos="228600" algn="l"/>
              </a:tabLst>
            </a:pPr>
            <a:r>
              <a:rPr lang="en-US" sz="900" b="1" smtClean="0">
                <a:solidFill>
                  <a:srgbClr val="000000"/>
                </a:solidFill>
                <a:latin typeface="Arial" charset="0"/>
                <a:cs typeface="Arial" charset="0"/>
                <a:sym typeface="Times New Roman" pitchFamily="18" charset="0"/>
              </a:rPr>
              <a:t>La regla requiere lo siguiente:</a:t>
            </a:r>
          </a:p>
          <a:p>
            <a:pPr marL="228600" lvl="1" indent="-114300" eaLnBrk="1" hangingPunct="1">
              <a:spcBef>
                <a:spcPct val="0"/>
              </a:spcBef>
              <a:tabLst>
                <a:tab pos="228600" algn="l"/>
              </a:tabLst>
            </a:pPr>
            <a:r>
              <a:rPr lang="en-US" sz="900" smtClean="0">
                <a:solidFill>
                  <a:srgbClr val="000000"/>
                </a:solidFill>
                <a:latin typeface="Arial" charset="0"/>
                <a:cs typeface="Arial" charset="0"/>
                <a:sym typeface="Times New Roman" pitchFamily="18" charset="0"/>
              </a:rPr>
              <a:t>Los proveedores de capacitación deben estar acreditados.</a:t>
            </a:r>
          </a:p>
          <a:p>
            <a:pPr marL="228600" lvl="1" indent="-114300" eaLnBrk="1" hangingPunct="1">
              <a:spcBef>
                <a:spcPct val="0"/>
              </a:spcBef>
              <a:tabLst>
                <a:tab pos="228600" algn="l"/>
              </a:tabLst>
            </a:pPr>
            <a:r>
              <a:rPr lang="en-US" sz="900" smtClean="0">
                <a:solidFill>
                  <a:srgbClr val="000000"/>
                </a:solidFill>
                <a:latin typeface="Arial" charset="0"/>
                <a:cs typeface="Arial" charset="0"/>
                <a:sym typeface="Times New Roman" pitchFamily="18" charset="0"/>
              </a:rPr>
              <a:t>Las empresas de renovación deben estar certificadas.</a:t>
            </a:r>
          </a:p>
          <a:p>
            <a:pPr marL="228600" lvl="1" indent="-114300" eaLnBrk="1" hangingPunct="1">
              <a:spcBef>
                <a:spcPct val="0"/>
              </a:spcBef>
              <a:tabLst>
                <a:tab pos="228600" algn="l"/>
              </a:tabLst>
            </a:pPr>
            <a:r>
              <a:rPr lang="en-US" sz="900" smtClean="0">
                <a:solidFill>
                  <a:srgbClr val="000000"/>
                </a:solidFill>
                <a:latin typeface="Arial" charset="0"/>
                <a:cs typeface="Arial" charset="0"/>
                <a:sym typeface="Times New Roman" pitchFamily="18" charset="0"/>
              </a:rPr>
              <a:t>Los renovadores y los técnicos de muestreo de polvo deben contar con capacitación y certificación.</a:t>
            </a:r>
          </a:p>
          <a:p>
            <a:pPr marL="228600" lvl="1" indent="-114300" eaLnBrk="1" hangingPunct="1">
              <a:spcBef>
                <a:spcPct val="0"/>
              </a:spcBef>
              <a:tabLst>
                <a:tab pos="228600" algn="l"/>
              </a:tabLst>
            </a:pPr>
            <a:r>
              <a:rPr lang="en-US" sz="900" smtClean="0">
                <a:solidFill>
                  <a:srgbClr val="000000"/>
                </a:solidFill>
                <a:latin typeface="Arial" charset="0"/>
                <a:cs typeface="Arial" charset="0"/>
                <a:sym typeface="Times New Roman" pitchFamily="18" charset="0"/>
              </a:rPr>
              <a:t>Los trabajadores no certificados deben trabajar bajo la supervisión e instrucción práctica de un renovador certificado.</a:t>
            </a:r>
          </a:p>
          <a:p>
            <a:pPr marL="228600" lvl="1" indent="-114300" eaLnBrk="1" hangingPunct="1">
              <a:spcBef>
                <a:spcPct val="0"/>
              </a:spcBef>
              <a:tabLst>
                <a:tab pos="228600" algn="l"/>
              </a:tabLst>
            </a:pPr>
            <a:r>
              <a:rPr lang="en-US" sz="900" smtClean="0">
                <a:solidFill>
                  <a:srgbClr val="000000"/>
                </a:solidFill>
                <a:latin typeface="Arial" charset="0"/>
                <a:cs typeface="Arial" charset="0"/>
                <a:sym typeface="Times New Roman" pitchFamily="18" charset="0"/>
              </a:rPr>
              <a:t>Se deben seguir prácticas de trabajo para los trabajos contemplados por la regla.</a:t>
            </a:r>
          </a:p>
          <a:p>
            <a:pPr marL="228600" lvl="1" indent="-114300" eaLnBrk="1" hangingPunct="1">
              <a:spcBef>
                <a:spcPct val="0"/>
              </a:spcBef>
              <a:tabLst>
                <a:tab pos="228600" algn="l"/>
              </a:tabLst>
            </a:pPr>
            <a:r>
              <a:rPr lang="en-US" sz="900" smtClean="0">
                <a:solidFill>
                  <a:srgbClr val="000000"/>
                </a:solidFill>
                <a:latin typeface="Arial" charset="0"/>
                <a:cs typeface="Arial" charset="0"/>
                <a:sym typeface="Times New Roman" pitchFamily="18" charset="0"/>
              </a:rPr>
              <a:t>Los renovadores deben educar a los propietarios y ocupantes (módulo 3).</a:t>
            </a:r>
          </a:p>
          <a:p>
            <a:pPr eaLnBrk="1" hangingPunct="1">
              <a:spcBef>
                <a:spcPct val="0"/>
              </a:spcBef>
              <a:buFontTx/>
              <a:buNone/>
              <a:tabLst>
                <a:tab pos="228600" algn="l"/>
              </a:tabLst>
            </a:pPr>
            <a:endParaRPr lang="en-US" sz="1000" smtClean="0">
              <a:solidFill>
                <a:srgbClr val="000000"/>
              </a:solidFill>
              <a:latin typeface="Arial" charset="0"/>
              <a:cs typeface="Arial" charset="0"/>
              <a:sym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0483" name="Rectangle 7"/>
          <p:cNvSpPr>
            <a:spLocks noGrp="1" noChangeArrowheads="1"/>
          </p:cNvSpPr>
          <p:nvPr>
            <p:ph type="sldNum" sz="quarter" idx="5"/>
          </p:nvPr>
        </p:nvSpPr>
        <p:spPr>
          <a:noFill/>
        </p:spPr>
        <p:txBody>
          <a:bodyPr/>
          <a:lstStyle/>
          <a:p>
            <a:r>
              <a:rPr lang="en-US" smtClean="0"/>
              <a:t>2-</a:t>
            </a:r>
            <a:fld id="{D193B31D-0917-4337-9690-56F874CE6FFD}" type="slidenum">
              <a:rPr lang="en-US" smtClean="0"/>
              <a:pPr/>
              <a:t>3</a:t>
            </a:fld>
            <a:endParaRPr lang="en-US" smtClean="0"/>
          </a:p>
        </p:txBody>
      </p:sp>
      <p:sp>
        <p:nvSpPr>
          <p:cNvPr id="20484" name="Rectangle 9"/>
          <p:cNvSpPr>
            <a:spLocks noGrp="1" noChangeArrowheads="1"/>
          </p:cNvSpPr>
          <p:nvPr>
            <p:ph type="dt" sz="quarter" idx="1"/>
          </p:nvPr>
        </p:nvSpPr>
        <p:spPr>
          <a:xfrm>
            <a:off x="2736850" y="8705850"/>
            <a:ext cx="1606550" cy="428625"/>
          </a:xfrm>
          <a:noFill/>
        </p:spPr>
        <p:txBody>
          <a:bodyPr/>
          <a:lstStyle/>
          <a:p>
            <a:r>
              <a:rPr lang="en-US" smtClean="0"/>
              <a:t>Octubre de 2011</a:t>
            </a:r>
          </a:p>
        </p:txBody>
      </p:sp>
      <p:sp>
        <p:nvSpPr>
          <p:cNvPr id="20485" name="Rectangle 2"/>
          <p:cNvSpPr>
            <a:spLocks noChangeArrowheads="1" noTextEdit="1"/>
          </p:cNvSpPr>
          <p:nvPr>
            <p:ph type="sldImg"/>
          </p:nvPr>
        </p:nvSpPr>
        <p:spPr>
          <a:ln/>
        </p:spPr>
      </p:sp>
      <p:sp>
        <p:nvSpPr>
          <p:cNvPr id="134147" name="Rectangle 3"/>
          <p:cNvSpPr>
            <a:spLocks noGrp="1" noChangeArrowheads="1"/>
          </p:cNvSpPr>
          <p:nvPr>
            <p:ph type="body" idx="1"/>
          </p:nvPr>
        </p:nvSpPr>
        <p:spPr>
          <a:xfrm>
            <a:off x="657225" y="4205288"/>
            <a:ext cx="5740400" cy="5091112"/>
          </a:xfrm>
        </p:spPr>
        <p:txBody>
          <a:bodyPr/>
          <a:lstStyle/>
          <a:p>
            <a:pPr marL="190500" indent="-190500" eaLnBrk="1" hangingPunct="1">
              <a:lnSpc>
                <a:spcPct val="90000"/>
              </a:lnSpc>
              <a:spcBef>
                <a:spcPct val="10000"/>
              </a:spcBef>
              <a:buFontTx/>
              <a:buNone/>
              <a:tabLst>
                <a:tab pos="571500" algn="l"/>
              </a:tabLst>
              <a:defRPr/>
            </a:pPr>
            <a:r>
              <a:rPr lang="en-US" sz="850" b="1" dirty="0" smtClean="0">
                <a:solidFill>
                  <a:srgbClr val="000000"/>
                </a:solidFill>
                <a:latin typeface="Arial" charset="0"/>
                <a:cs typeface="Times New Roman" charset="0"/>
                <a:sym typeface="Times New Roman" charset="0"/>
              </a:rPr>
              <a:t>La </a:t>
            </a:r>
            <a:r>
              <a:rPr lang="en-US" sz="850" b="1" dirty="0" err="1" smtClean="0">
                <a:solidFill>
                  <a:srgbClr val="000000"/>
                </a:solidFill>
                <a:latin typeface="Arial" charset="0"/>
                <a:cs typeface="Times New Roman" charset="0"/>
                <a:sym typeface="Times New Roman" charset="0"/>
              </a:rPr>
              <a:t>regla</a:t>
            </a:r>
            <a:r>
              <a:rPr lang="en-US" sz="850" b="1" dirty="0" smtClean="0">
                <a:solidFill>
                  <a:srgbClr val="000000"/>
                </a:solidFill>
                <a:latin typeface="Arial" charset="0"/>
                <a:cs typeface="Times New Roman" charset="0"/>
                <a:sym typeface="Times New Roman" charset="0"/>
              </a:rPr>
              <a:t> de </a:t>
            </a:r>
            <a:r>
              <a:rPr lang="en-US" sz="850" b="1" dirty="0" err="1" smtClean="0">
                <a:solidFill>
                  <a:srgbClr val="000000"/>
                </a:solidFill>
                <a:latin typeface="Arial" charset="0"/>
                <a:cs typeface="Times New Roman" charset="0"/>
                <a:sym typeface="Times New Roman" charset="0"/>
              </a:rPr>
              <a:t>renovaci</a:t>
            </a:r>
            <a:r>
              <a:rPr lang="en-US" sz="850" b="1" dirty="0" err="1" smtClean="0">
                <a:solidFill>
                  <a:srgbClr val="000000"/>
                </a:solidFill>
                <a:latin typeface="Times New Roman"/>
                <a:cs typeface="Times New Roman" charset="0"/>
                <a:sym typeface="Times New Roman" charset="0"/>
              </a:rPr>
              <a:t>ó</a:t>
            </a:r>
            <a:r>
              <a:rPr lang="en-US" sz="850" b="1" dirty="0" err="1" smtClean="0">
                <a:solidFill>
                  <a:srgbClr val="000000"/>
                </a:solidFill>
                <a:latin typeface="Arial" charset="0"/>
                <a:cs typeface="Times New Roman" charset="0"/>
                <a:sym typeface="Times New Roman" charset="0"/>
              </a:rPr>
              <a:t>n</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reparaci</a:t>
            </a:r>
            <a:r>
              <a:rPr lang="en-US" sz="850" b="1" dirty="0" err="1" smtClean="0">
                <a:solidFill>
                  <a:srgbClr val="000000"/>
                </a:solidFill>
                <a:latin typeface="Times New Roman"/>
                <a:cs typeface="Times New Roman" charset="0"/>
                <a:sym typeface="Times New Roman" charset="0"/>
              </a:rPr>
              <a:t>ó</a:t>
            </a:r>
            <a:r>
              <a:rPr lang="en-US" sz="850" b="1" dirty="0" err="1" smtClean="0">
                <a:solidFill>
                  <a:srgbClr val="000000"/>
                </a:solidFill>
                <a:latin typeface="Arial" charset="0"/>
                <a:cs typeface="Times New Roman" charset="0"/>
                <a:sym typeface="Times New Roman" charset="0"/>
              </a:rPr>
              <a:t>n</a:t>
            </a:r>
            <a:r>
              <a:rPr lang="en-US" sz="850" b="1" dirty="0" smtClean="0">
                <a:solidFill>
                  <a:srgbClr val="000000"/>
                </a:solidFill>
                <a:latin typeface="Arial" charset="0"/>
                <a:cs typeface="Times New Roman" charset="0"/>
                <a:sym typeface="Times New Roman" charset="0"/>
              </a:rPr>
              <a:t> y </a:t>
            </a:r>
            <a:r>
              <a:rPr lang="en-US" sz="850" b="1" dirty="0" err="1" smtClean="0">
                <a:solidFill>
                  <a:srgbClr val="000000"/>
                </a:solidFill>
                <a:latin typeface="Arial" charset="0"/>
                <a:cs typeface="Times New Roman" charset="0"/>
                <a:sym typeface="Times New Roman" charset="0"/>
              </a:rPr>
              <a:t>pintura</a:t>
            </a:r>
            <a:r>
              <a:rPr lang="en-US" sz="850" b="1" dirty="0" smtClean="0">
                <a:solidFill>
                  <a:srgbClr val="000000"/>
                </a:solidFill>
                <a:latin typeface="Arial" charset="0"/>
                <a:cs typeface="Times New Roman" charset="0"/>
                <a:sym typeface="Times New Roman" charset="0"/>
              </a:rPr>
              <a:t> no se </a:t>
            </a:r>
            <a:r>
              <a:rPr lang="en-US" sz="850" b="1" dirty="0" err="1" smtClean="0">
                <a:solidFill>
                  <a:srgbClr val="000000"/>
                </a:solidFill>
                <a:latin typeface="Arial" charset="0"/>
                <a:cs typeface="Times New Roman" charset="0"/>
                <a:sym typeface="Times New Roman" charset="0"/>
              </a:rPr>
              <a:t>aplica</a:t>
            </a:r>
            <a:r>
              <a:rPr lang="en-US" sz="850" b="1" dirty="0" smtClean="0">
                <a:solidFill>
                  <a:srgbClr val="000000"/>
                </a:solidFill>
                <a:latin typeface="Arial" charset="0"/>
                <a:cs typeface="Times New Roman" charset="0"/>
                <a:sym typeface="Times New Roman" charset="0"/>
              </a:rPr>
              <a:t> a </a:t>
            </a:r>
            <a:r>
              <a:rPr lang="en-US" sz="850" b="1" dirty="0" err="1" smtClean="0">
                <a:solidFill>
                  <a:srgbClr val="000000"/>
                </a:solidFill>
                <a:latin typeface="Arial" charset="0"/>
                <a:cs typeface="Times New Roman" charset="0"/>
                <a:sym typeface="Times New Roman" charset="0"/>
              </a:rPr>
              <a:t>trabajos</a:t>
            </a:r>
            <a:r>
              <a:rPr lang="en-US" sz="850" b="1" dirty="0" smtClean="0">
                <a:solidFill>
                  <a:srgbClr val="000000"/>
                </a:solidFill>
                <a:latin typeface="Arial" charset="0"/>
                <a:cs typeface="Times New Roman" charset="0"/>
                <a:sym typeface="Times New Roman" charset="0"/>
              </a:rPr>
              <a:t> de </a:t>
            </a:r>
            <a:r>
              <a:rPr lang="en-US" sz="850" b="1" dirty="0" err="1" smtClean="0">
                <a:solidFill>
                  <a:srgbClr val="000000"/>
                </a:solidFill>
                <a:latin typeface="Arial" charset="0"/>
                <a:cs typeface="Times New Roman" charset="0"/>
                <a:sym typeface="Times New Roman" charset="0"/>
              </a:rPr>
              <a:t>renovaci</a:t>
            </a:r>
            <a:r>
              <a:rPr lang="en-US" sz="850" b="1" dirty="0" err="1" smtClean="0">
                <a:solidFill>
                  <a:srgbClr val="000000"/>
                </a:solidFill>
                <a:latin typeface="Times New Roman"/>
                <a:cs typeface="Times New Roman" charset="0"/>
                <a:sym typeface="Times New Roman" charset="0"/>
              </a:rPr>
              <a:t>ó</a:t>
            </a:r>
            <a:r>
              <a:rPr lang="en-US" sz="850" b="1" dirty="0" err="1" smtClean="0">
                <a:solidFill>
                  <a:srgbClr val="000000"/>
                </a:solidFill>
                <a:latin typeface="Arial" charset="0"/>
                <a:cs typeface="Times New Roman" charset="0"/>
                <a:sym typeface="Times New Roman" charset="0"/>
              </a:rPr>
              <a:t>n</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que</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re</a:t>
            </a:r>
            <a:r>
              <a:rPr lang="en-US" sz="850" b="1" dirty="0" err="1" smtClean="0">
                <a:solidFill>
                  <a:srgbClr val="000000"/>
                </a:solidFill>
                <a:latin typeface="Times New Roman"/>
                <a:cs typeface="Times New Roman" charset="0"/>
                <a:sym typeface="Times New Roman" charset="0"/>
              </a:rPr>
              <a:t>ú</a:t>
            </a:r>
            <a:r>
              <a:rPr lang="en-US" sz="850" b="1" dirty="0" err="1" smtClean="0">
                <a:solidFill>
                  <a:srgbClr val="000000"/>
                </a:solidFill>
                <a:latin typeface="Arial" charset="0"/>
                <a:cs typeface="Times New Roman" charset="0"/>
                <a:sym typeface="Times New Roman" charset="0"/>
              </a:rPr>
              <a:t>nan</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las</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siguientes</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exclusiones</a:t>
            </a:r>
            <a:r>
              <a:rPr lang="en-US" sz="850" dirty="0" smtClean="0">
                <a:solidFill>
                  <a:srgbClr val="000000"/>
                </a:solidFill>
                <a:latin typeface="Arial" charset="0"/>
                <a:cs typeface="Times New Roman" charset="0"/>
                <a:sym typeface="Times New Roman" charset="0"/>
              </a:rPr>
              <a:t>.</a:t>
            </a:r>
          </a:p>
          <a:p>
            <a:pPr marL="304800" lvl="1" indent="-190500" eaLnBrk="1" hangingPunct="1">
              <a:lnSpc>
                <a:spcPct val="90000"/>
              </a:lnSpc>
              <a:spcBef>
                <a:spcPct val="10000"/>
              </a:spcBef>
              <a:tabLst>
                <a:tab pos="571500" algn="l"/>
              </a:tabLst>
              <a:defRPr/>
            </a:pPr>
            <a:r>
              <a:rPr lang="en-US" sz="850" dirty="0" smtClean="0">
                <a:solidFill>
                  <a:srgbClr val="000000"/>
                </a:solidFill>
                <a:latin typeface="Arial" charset="0"/>
                <a:cs typeface="Times New Roman" charset="0"/>
                <a:sym typeface="Times New Roman" charset="0"/>
              </a:rPr>
              <a:t>Si la </a:t>
            </a:r>
            <a:r>
              <a:rPr lang="en-US" sz="850" dirty="0" err="1" smtClean="0">
                <a:solidFill>
                  <a:srgbClr val="000000"/>
                </a:solidFill>
                <a:latin typeface="Arial" charset="0"/>
                <a:cs typeface="Times New Roman" charset="0"/>
                <a:sym typeface="Times New Roman" charset="0"/>
              </a:rPr>
              <a:t>renovaci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afecta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Times New Roman"/>
                <a:cs typeface="Times New Roman" charset="0"/>
                <a:sym typeface="Times New Roman" charset="0"/>
              </a:rPr>
              <a:t>ú</a:t>
            </a:r>
            <a:r>
              <a:rPr lang="en-US" sz="850" dirty="0" err="1" smtClean="0">
                <a:solidFill>
                  <a:srgbClr val="000000"/>
                </a:solidFill>
                <a:latin typeface="Arial" charset="0"/>
                <a:cs typeface="Times New Roman" charset="0"/>
                <a:sym typeface="Times New Roman" charset="0"/>
              </a:rPr>
              <a:t>nicamente</a:t>
            </a:r>
            <a:r>
              <a:rPr lang="en-US" sz="850" dirty="0" smtClean="0">
                <a:solidFill>
                  <a:srgbClr val="000000"/>
                </a:solidFill>
                <a:latin typeface="Arial" charset="0"/>
                <a:cs typeface="Times New Roman" charset="0"/>
                <a:sym typeface="Times New Roman" charset="0"/>
              </a:rPr>
              <a:t> a </a:t>
            </a:r>
            <a:r>
              <a:rPr lang="en-US" sz="850" dirty="0" err="1" smtClean="0">
                <a:solidFill>
                  <a:srgbClr val="000000"/>
                </a:solidFill>
                <a:latin typeface="Arial" charset="0"/>
                <a:cs typeface="Times New Roman" charset="0"/>
                <a:sym typeface="Times New Roman" charset="0"/>
              </a:rPr>
              <a:t>componentes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que</a:t>
            </a:r>
            <a:r>
              <a:rPr lang="en-US" sz="850" dirty="0" smtClean="0">
                <a:solidFill>
                  <a:srgbClr val="000000"/>
                </a:solidFill>
                <a:latin typeface="Arial" charset="0"/>
                <a:cs typeface="Times New Roman" charset="0"/>
                <a:sym typeface="Times New Roman" charset="0"/>
              </a:rPr>
              <a:t> no </a:t>
            </a:r>
            <a:r>
              <a:rPr lang="en-US" sz="850" dirty="0" err="1" smtClean="0">
                <a:solidFill>
                  <a:srgbClr val="000000"/>
                </a:solidFill>
                <a:latin typeface="Arial" charset="0"/>
                <a:cs typeface="Times New Roman" charset="0"/>
                <a:sym typeface="Times New Roman" charset="0"/>
              </a:rPr>
              <a:t>contienen</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pintura</a:t>
            </a:r>
            <a:r>
              <a:rPr lang="en-US" sz="850" dirty="0" smtClean="0">
                <a:solidFill>
                  <a:srgbClr val="000000"/>
                </a:solidFill>
                <a:latin typeface="Arial" charset="0"/>
                <a:cs typeface="Times New Roman" charset="0"/>
                <a:sym typeface="Times New Roman" charset="0"/>
              </a:rPr>
              <a:t> a base de </a:t>
            </a:r>
            <a:r>
              <a:rPr lang="en-US" sz="850" dirty="0" err="1" smtClean="0">
                <a:solidFill>
                  <a:srgbClr val="000000"/>
                </a:solidFill>
                <a:latin typeface="Arial" charset="0"/>
                <a:cs typeface="Times New Roman" charset="0"/>
                <a:sym typeface="Times New Roman" charset="0"/>
              </a:rPr>
              <a:t>plomo</a:t>
            </a:r>
            <a:r>
              <a:rPr lang="en-US" sz="850" dirty="0" smtClean="0">
                <a:solidFill>
                  <a:srgbClr val="000000"/>
                </a:solidFill>
                <a:latin typeface="Arial" charset="0"/>
                <a:cs typeface="Times New Roman" charset="0"/>
                <a:sym typeface="Times New Roman" charset="0"/>
              </a:rPr>
              <a:t>, la </a:t>
            </a:r>
            <a:r>
              <a:rPr lang="en-US" sz="850" dirty="0" err="1" smtClean="0">
                <a:solidFill>
                  <a:srgbClr val="000000"/>
                </a:solidFill>
                <a:latin typeface="Arial" charset="0"/>
                <a:cs typeface="Times New Roman" charset="0"/>
                <a:sym typeface="Times New Roman" charset="0"/>
              </a:rPr>
              <a:t>regla</a:t>
            </a:r>
            <a:r>
              <a:rPr lang="en-US" sz="850" dirty="0" smtClean="0">
                <a:solidFill>
                  <a:srgbClr val="000000"/>
                </a:solidFill>
                <a:latin typeface="Arial" charset="0"/>
                <a:cs typeface="Times New Roman" charset="0"/>
                <a:sym typeface="Times New Roman" charset="0"/>
              </a:rPr>
              <a:t> no se </a:t>
            </a:r>
            <a:r>
              <a:rPr lang="en-US" sz="850" dirty="0" err="1" smtClean="0">
                <a:solidFill>
                  <a:srgbClr val="000000"/>
                </a:solidFill>
                <a:latin typeface="Arial" charset="0"/>
                <a:cs typeface="Times New Roman" charset="0"/>
                <a:sym typeface="Times New Roman" charset="0"/>
              </a:rPr>
              <a:t>aplica</a:t>
            </a:r>
            <a:r>
              <a:rPr lang="en-US" sz="850" dirty="0" smtClean="0">
                <a:solidFill>
                  <a:srgbClr val="000000"/>
                </a:solidFill>
                <a:latin typeface="Arial" charset="0"/>
                <a:cs typeface="Times New Roman" charset="0"/>
                <a:sym typeface="Times New Roman" charset="0"/>
              </a:rPr>
              <a:t> a la </a:t>
            </a:r>
            <a:r>
              <a:rPr lang="en-US" sz="850" dirty="0" err="1" smtClean="0">
                <a:solidFill>
                  <a:srgbClr val="000000"/>
                </a:solidFill>
                <a:latin typeface="Arial" charset="0"/>
                <a:cs typeface="Times New Roman" charset="0"/>
                <a:sym typeface="Times New Roman" charset="0"/>
              </a:rPr>
              <a:t>renovaci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Times New Roman"/>
                <a:cs typeface="Times New Roman" charset="0"/>
                <a:sym typeface="Times New Roman" charset="0"/>
              </a:rPr>
              <a:t>é</a:t>
            </a:r>
            <a:r>
              <a:rPr lang="en-US" sz="850" dirty="0" err="1" smtClean="0">
                <a:solidFill>
                  <a:srgbClr val="000000"/>
                </a:solidFill>
                <a:latin typeface="Arial" charset="0"/>
                <a:cs typeface="Times New Roman" charset="0"/>
                <a:sym typeface="Times New Roman" charset="0"/>
              </a:rPr>
              <a:t>stos</a:t>
            </a:r>
            <a:r>
              <a:rPr lang="en-US" sz="850" dirty="0" smtClean="0">
                <a:solidFill>
                  <a:srgbClr val="000000"/>
                </a:solidFill>
                <a:latin typeface="Arial" charset="0"/>
                <a:cs typeface="Times New Roman" charset="0"/>
                <a:sym typeface="Times New Roman" charset="0"/>
              </a:rPr>
              <a:t>. </a:t>
            </a:r>
          </a:p>
          <a:p>
            <a:pPr marL="304800" lvl="1" indent="-190500" eaLnBrk="1" hangingPunct="1">
              <a:lnSpc>
                <a:spcPct val="90000"/>
              </a:lnSpc>
              <a:spcBef>
                <a:spcPct val="10000"/>
              </a:spcBef>
              <a:tabLst>
                <a:tab pos="571500" algn="l"/>
              </a:tabLst>
              <a:defRPr/>
            </a:pPr>
            <a:r>
              <a:rPr lang="en-US" sz="850" dirty="0" smtClean="0">
                <a:solidFill>
                  <a:srgbClr val="000000"/>
                </a:solidFill>
                <a:latin typeface="Arial" charset="0"/>
                <a:cs typeface="Times New Roman" charset="0"/>
                <a:sym typeface="Times New Roman" charset="0"/>
              </a:rPr>
              <a:t>La EPA ha </a:t>
            </a:r>
            <a:r>
              <a:rPr lang="en-US" sz="850" dirty="0" err="1" smtClean="0">
                <a:solidFill>
                  <a:srgbClr val="000000"/>
                </a:solidFill>
                <a:latin typeface="Arial" charset="0"/>
                <a:cs typeface="Times New Roman" charset="0"/>
                <a:sym typeface="Times New Roman" charset="0"/>
              </a:rPr>
              <a:t>establecido</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l</a:t>
            </a:r>
            <a:r>
              <a:rPr lang="en-US" sz="850" dirty="0" err="1" smtClean="0">
                <a:solidFill>
                  <a:srgbClr val="000000"/>
                </a:solidFill>
                <a:latin typeface="Times New Roman"/>
                <a:cs typeface="Times New Roman" charset="0"/>
                <a:sym typeface="Times New Roman" charset="0"/>
              </a:rPr>
              <a:t>í</a:t>
            </a:r>
            <a:r>
              <a:rPr lang="en-US" sz="850" dirty="0" err="1" smtClean="0">
                <a:solidFill>
                  <a:srgbClr val="000000"/>
                </a:solidFill>
                <a:latin typeface="Arial" charset="0"/>
                <a:cs typeface="Times New Roman" charset="0"/>
                <a:sym typeface="Times New Roman" charset="0"/>
              </a:rPr>
              <a:t>mites</a:t>
            </a:r>
            <a:r>
              <a:rPr lang="en-US" sz="850" dirty="0" smtClean="0">
                <a:solidFill>
                  <a:srgbClr val="000000"/>
                </a:solidFill>
                <a:latin typeface="Arial" charset="0"/>
                <a:cs typeface="Times New Roman" charset="0"/>
                <a:sym typeface="Times New Roman" charset="0"/>
              </a:rPr>
              <a:t> (a </a:t>
            </a:r>
            <a:r>
              <a:rPr lang="en-US" sz="850" dirty="0" err="1" smtClean="0">
                <a:solidFill>
                  <a:srgbClr val="000000"/>
                </a:solidFill>
                <a:latin typeface="Arial" charset="0"/>
                <a:cs typeface="Times New Roman" charset="0"/>
                <a:sym typeface="Times New Roman" charset="0"/>
              </a:rPr>
              <a:t>continuaci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para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reparaciones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menores</a:t>
            </a:r>
            <a:r>
              <a:rPr lang="en-US" sz="850" dirty="0" smtClean="0">
                <a:solidFill>
                  <a:srgbClr val="000000"/>
                </a:solidFill>
                <a:latin typeface="Arial" charset="0"/>
                <a:cs typeface="Times New Roman" charset="0"/>
                <a:sym typeface="Times New Roman" charset="0"/>
              </a:rPr>
              <a:t> o </a:t>
            </a:r>
            <a:r>
              <a:rPr lang="en-US" sz="850" dirty="0" err="1" smtClean="0">
                <a:solidFill>
                  <a:srgbClr val="000000"/>
                </a:solidFill>
                <a:latin typeface="Arial" charset="0"/>
                <a:cs typeface="Times New Roman" charset="0"/>
                <a:sym typeface="Times New Roman" charset="0"/>
              </a:rPr>
              <a:t>mantenimiento</a:t>
            </a:r>
            <a:r>
              <a:rPr lang="en-US" sz="850" dirty="0" smtClean="0">
                <a:solidFill>
                  <a:srgbClr val="000000"/>
                </a:solidFill>
                <a:latin typeface="Arial" charset="0"/>
                <a:cs typeface="Times New Roman" charset="0"/>
                <a:sym typeface="Times New Roman" charset="0"/>
              </a:rPr>
              <a:t>. Los </a:t>
            </a:r>
            <a:r>
              <a:rPr lang="en-US" sz="850" dirty="0" err="1" smtClean="0">
                <a:solidFill>
                  <a:srgbClr val="000000"/>
                </a:solidFill>
                <a:latin typeface="Arial" charset="0"/>
                <a:cs typeface="Times New Roman" charset="0"/>
                <a:sym typeface="Times New Roman" charset="0"/>
              </a:rPr>
              <a:t>trabajos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que</a:t>
            </a:r>
            <a:r>
              <a:rPr lang="en-US" sz="850" dirty="0" smtClean="0">
                <a:solidFill>
                  <a:srgbClr val="000000"/>
                </a:solidFill>
                <a:latin typeface="Arial" charset="0"/>
                <a:cs typeface="Times New Roman" charset="0"/>
                <a:sym typeface="Times New Roman" charset="0"/>
              </a:rPr>
              <a:t> no </a:t>
            </a:r>
            <a:r>
              <a:rPr lang="en-US" sz="850" dirty="0" err="1" smtClean="0">
                <a:solidFill>
                  <a:srgbClr val="000000"/>
                </a:solidFill>
                <a:latin typeface="Arial" charset="0"/>
                <a:cs typeface="Times New Roman" charset="0"/>
                <a:sym typeface="Times New Roman" charset="0"/>
              </a:rPr>
              <a:t>superen</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estos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l</a:t>
            </a:r>
            <a:r>
              <a:rPr lang="en-US" sz="850" dirty="0" err="1" smtClean="0">
                <a:solidFill>
                  <a:srgbClr val="000000"/>
                </a:solidFill>
                <a:latin typeface="Times New Roman"/>
                <a:cs typeface="Times New Roman" charset="0"/>
                <a:sym typeface="Times New Roman" charset="0"/>
              </a:rPr>
              <a:t>í</a:t>
            </a:r>
            <a:r>
              <a:rPr lang="en-US" sz="850" dirty="0" err="1" smtClean="0">
                <a:solidFill>
                  <a:srgbClr val="000000"/>
                </a:solidFill>
                <a:latin typeface="Arial" charset="0"/>
                <a:cs typeface="Times New Roman" charset="0"/>
                <a:sym typeface="Times New Roman" charset="0"/>
              </a:rPr>
              <a:t>mites</a:t>
            </a:r>
            <a:r>
              <a:rPr lang="en-US" sz="850" dirty="0" smtClean="0">
                <a:solidFill>
                  <a:srgbClr val="000000"/>
                </a:solidFill>
                <a:latin typeface="Arial" charset="0"/>
                <a:cs typeface="Times New Roman" charset="0"/>
                <a:sym typeface="Times New Roman" charset="0"/>
              </a:rPr>
              <a:t> se </a:t>
            </a:r>
            <a:r>
              <a:rPr lang="en-US" sz="850" dirty="0" err="1" smtClean="0">
                <a:solidFill>
                  <a:srgbClr val="000000"/>
                </a:solidFill>
                <a:latin typeface="Arial" charset="0"/>
                <a:cs typeface="Times New Roman" charset="0"/>
                <a:sym typeface="Times New Roman" charset="0"/>
              </a:rPr>
              <a:t>eximen</a:t>
            </a:r>
            <a:r>
              <a:rPr lang="en-US" sz="850" dirty="0" smtClean="0">
                <a:solidFill>
                  <a:srgbClr val="000000"/>
                </a:solidFill>
                <a:latin typeface="Arial" charset="0"/>
                <a:cs typeface="Times New Roman" charset="0"/>
                <a:sym typeface="Times New Roman" charset="0"/>
              </a:rPr>
              <a:t> de los </a:t>
            </a:r>
            <a:r>
              <a:rPr lang="en-US" sz="850" dirty="0" err="1" smtClean="0">
                <a:solidFill>
                  <a:srgbClr val="000000"/>
                </a:solidFill>
                <a:latin typeface="Arial" charset="0"/>
                <a:cs typeface="Times New Roman" charset="0"/>
                <a:sym typeface="Times New Roman" charset="0"/>
              </a:rPr>
              <a:t>requisitos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pr</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latin typeface="Arial" charset="0"/>
                <a:cs typeface="Times New Roman" charset="0"/>
                <a:sym typeface="Times New Roman" charset="0"/>
              </a:rPr>
              <a:t>cticas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trabajo</a:t>
            </a:r>
            <a:r>
              <a:rPr lang="en-US" sz="850" dirty="0" smtClean="0">
                <a:solidFill>
                  <a:srgbClr val="000000"/>
                </a:solidFill>
                <a:latin typeface="Arial" charset="0"/>
                <a:cs typeface="Times New Roman" charset="0"/>
                <a:sym typeface="Times New Roman" charset="0"/>
              </a:rPr>
              <a:t> de la </a:t>
            </a:r>
            <a:r>
              <a:rPr lang="en-US" sz="850" dirty="0" err="1" smtClean="0">
                <a:solidFill>
                  <a:srgbClr val="000000"/>
                </a:solidFill>
                <a:latin typeface="Arial" charset="0"/>
                <a:cs typeface="Times New Roman" charset="0"/>
                <a:sym typeface="Times New Roman" charset="0"/>
              </a:rPr>
              <a:t>regla</a:t>
            </a:r>
            <a:r>
              <a:rPr lang="en-US" sz="850" dirty="0" smtClean="0">
                <a:solidFill>
                  <a:srgbClr val="000000"/>
                </a:solidFill>
                <a:latin typeface="Arial" charset="0"/>
                <a:cs typeface="Times New Roman" charset="0"/>
                <a:sym typeface="Times New Roman" charset="0"/>
              </a:rPr>
              <a:t>. Los </a:t>
            </a:r>
            <a:r>
              <a:rPr lang="en-US" sz="850" dirty="0" err="1" smtClean="0">
                <a:solidFill>
                  <a:srgbClr val="000000"/>
                </a:solidFill>
                <a:latin typeface="Arial" charset="0"/>
                <a:cs typeface="Times New Roman" charset="0"/>
                <a:sym typeface="Times New Roman" charset="0"/>
              </a:rPr>
              <a:t>l</a:t>
            </a:r>
            <a:r>
              <a:rPr lang="en-US" sz="850" dirty="0" err="1" smtClean="0">
                <a:solidFill>
                  <a:srgbClr val="000000"/>
                </a:solidFill>
                <a:latin typeface="Times New Roman"/>
                <a:cs typeface="Times New Roman" charset="0"/>
                <a:sym typeface="Times New Roman" charset="0"/>
              </a:rPr>
              <a:t>í</a:t>
            </a:r>
            <a:r>
              <a:rPr lang="en-US" sz="850" dirty="0" err="1" smtClean="0">
                <a:solidFill>
                  <a:srgbClr val="000000"/>
                </a:solidFill>
                <a:latin typeface="Arial" charset="0"/>
                <a:cs typeface="Times New Roman" charset="0"/>
                <a:sym typeface="Times New Roman" charset="0"/>
              </a:rPr>
              <a:t>mites</a:t>
            </a:r>
            <a:r>
              <a:rPr lang="en-US" sz="850" dirty="0" smtClean="0">
                <a:solidFill>
                  <a:srgbClr val="000000"/>
                </a:solidFill>
                <a:latin typeface="Arial" charset="0"/>
                <a:cs typeface="Times New Roman" charset="0"/>
                <a:sym typeface="Times New Roman" charset="0"/>
              </a:rPr>
              <a:t> de la EPA </a:t>
            </a:r>
            <a:r>
              <a:rPr lang="en-US" sz="850" dirty="0" err="1" smtClean="0">
                <a:solidFill>
                  <a:srgbClr val="000000"/>
                </a:solidFill>
                <a:latin typeface="Arial" charset="0"/>
                <a:cs typeface="Times New Roman" charset="0"/>
                <a:sym typeface="Times New Roman" charset="0"/>
              </a:rPr>
              <a:t>para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reparaciones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menores</a:t>
            </a:r>
            <a:r>
              <a:rPr lang="en-US" sz="850" dirty="0" smtClean="0">
                <a:solidFill>
                  <a:srgbClr val="000000"/>
                </a:solidFill>
                <a:latin typeface="Arial" charset="0"/>
                <a:cs typeface="Times New Roman" charset="0"/>
                <a:sym typeface="Times New Roman" charset="0"/>
              </a:rPr>
              <a:t> y </a:t>
            </a:r>
            <a:r>
              <a:rPr lang="en-US" sz="850" dirty="0" err="1" smtClean="0">
                <a:solidFill>
                  <a:srgbClr val="000000"/>
                </a:solidFill>
                <a:latin typeface="Arial" charset="0"/>
                <a:cs typeface="Times New Roman" charset="0"/>
                <a:sym typeface="Times New Roman" charset="0"/>
              </a:rPr>
              <a:t>mantenimiento</a:t>
            </a:r>
            <a:r>
              <a:rPr lang="en-US" sz="850" dirty="0" smtClean="0">
                <a:solidFill>
                  <a:srgbClr val="000000"/>
                </a:solidFill>
                <a:latin typeface="Arial" charset="0"/>
                <a:cs typeface="Times New Roman" charset="0"/>
                <a:sym typeface="Times New Roman" charset="0"/>
              </a:rPr>
              <a:t> son </a:t>
            </a:r>
            <a:r>
              <a:rPr lang="en-US" sz="850" dirty="0" err="1" smtClean="0">
                <a:solidFill>
                  <a:srgbClr val="000000"/>
                </a:solidFill>
                <a:latin typeface="Arial" charset="0"/>
                <a:cs typeface="Times New Roman" charset="0"/>
                <a:sym typeface="Times New Roman" charset="0"/>
              </a:rPr>
              <a:t>superiores</a:t>
            </a:r>
            <a:r>
              <a:rPr lang="en-US" sz="850" dirty="0" smtClean="0">
                <a:solidFill>
                  <a:srgbClr val="000000"/>
                </a:solidFill>
                <a:latin typeface="Arial" charset="0"/>
                <a:cs typeface="Times New Roman" charset="0"/>
                <a:sym typeface="Times New Roman" charset="0"/>
              </a:rPr>
              <a:t> a los </a:t>
            </a:r>
            <a:r>
              <a:rPr lang="en-US" sz="850" dirty="0" err="1" smtClean="0">
                <a:solidFill>
                  <a:srgbClr val="000000"/>
                </a:solidFill>
                <a:latin typeface="Arial" charset="0"/>
                <a:cs typeface="Times New Roman" charset="0"/>
                <a:sym typeface="Times New Roman" charset="0"/>
              </a:rPr>
              <a:t>l</a:t>
            </a:r>
            <a:r>
              <a:rPr lang="en-US" sz="850" dirty="0" err="1" smtClean="0">
                <a:solidFill>
                  <a:srgbClr val="000000"/>
                </a:solidFill>
                <a:latin typeface="Times New Roman"/>
                <a:cs typeface="Times New Roman" charset="0"/>
                <a:sym typeface="Times New Roman" charset="0"/>
              </a:rPr>
              <a:t>í</a:t>
            </a:r>
            <a:r>
              <a:rPr lang="en-US" sz="850" dirty="0" err="1" smtClean="0">
                <a:solidFill>
                  <a:srgbClr val="000000"/>
                </a:solidFill>
                <a:latin typeface="Arial" charset="0"/>
                <a:cs typeface="Times New Roman" charset="0"/>
                <a:sym typeface="Times New Roman" charset="0"/>
              </a:rPr>
              <a:t>mites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fijados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por</a:t>
            </a:r>
            <a:r>
              <a:rPr lang="en-US" sz="850" dirty="0" smtClean="0">
                <a:solidFill>
                  <a:srgbClr val="000000"/>
                </a:solidFill>
                <a:latin typeface="Arial" charset="0"/>
                <a:cs typeface="Times New Roman" charset="0"/>
                <a:sym typeface="Times New Roman" charset="0"/>
              </a:rPr>
              <a:t> el HUD (</a:t>
            </a:r>
            <a:r>
              <a:rPr lang="en-US" sz="850" dirty="0" err="1" smtClean="0">
                <a:solidFill>
                  <a:srgbClr val="000000"/>
                </a:solidFill>
                <a:latin typeface="Arial" charset="0"/>
                <a:cs typeface="Times New Roman" charset="0"/>
                <a:sym typeface="Times New Roman" charset="0"/>
              </a:rPr>
              <a:t>informaci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del HUD en el </a:t>
            </a:r>
            <a:r>
              <a:rPr lang="en-US" sz="850" dirty="0" err="1" smtClean="0">
                <a:solidFill>
                  <a:srgbClr val="000000"/>
                </a:solidFill>
                <a:latin typeface="Arial" charset="0"/>
                <a:cs typeface="Times New Roman" charset="0"/>
                <a:sym typeface="Times New Roman" charset="0"/>
              </a:rPr>
              <a:t>siguiente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recuadro</a:t>
            </a:r>
            <a:r>
              <a:rPr lang="en-US" sz="850" dirty="0" smtClean="0">
                <a:solidFill>
                  <a:srgbClr val="000000"/>
                </a:solidFill>
                <a:latin typeface="Arial" charset="0"/>
                <a:cs typeface="Times New Roman" charset="0"/>
                <a:sym typeface="Times New Roman" charset="0"/>
              </a:rPr>
              <a:t>).</a:t>
            </a:r>
          </a:p>
          <a:p>
            <a:pPr marL="304800" lvl="1" indent="-190500" eaLnBrk="1" hangingPunct="1">
              <a:lnSpc>
                <a:spcPct val="90000"/>
              </a:lnSpc>
              <a:spcBef>
                <a:spcPct val="10000"/>
              </a:spcBef>
              <a:buFontTx/>
              <a:buNone/>
              <a:tabLst>
                <a:tab pos="571500" algn="l"/>
              </a:tabLst>
              <a:defRPr/>
            </a:pPr>
            <a:endParaRPr lang="en-US" sz="850" dirty="0" smtClean="0">
              <a:solidFill>
                <a:srgbClr val="000000"/>
              </a:solidFill>
              <a:latin typeface="Arial" charset="0"/>
              <a:cs typeface="Times New Roman" charset="0"/>
              <a:sym typeface="Times New Roman" charset="0"/>
            </a:endParaRPr>
          </a:p>
          <a:p>
            <a:pPr marL="190500" indent="-190500" eaLnBrk="1" hangingPunct="1">
              <a:lnSpc>
                <a:spcPct val="90000"/>
              </a:lnSpc>
              <a:spcBef>
                <a:spcPct val="10000"/>
              </a:spcBef>
              <a:buFontTx/>
              <a:buNone/>
              <a:tabLst>
                <a:tab pos="571500" algn="l"/>
              </a:tabLst>
              <a:defRPr/>
            </a:pPr>
            <a:r>
              <a:rPr lang="en-US" sz="850" b="1" dirty="0" smtClean="0">
                <a:solidFill>
                  <a:srgbClr val="000000"/>
                </a:solidFill>
                <a:latin typeface="Arial" charset="0"/>
                <a:cs typeface="Times New Roman" charset="0"/>
                <a:sym typeface="Times New Roman" charset="0"/>
              </a:rPr>
              <a:t>En la </a:t>
            </a:r>
            <a:r>
              <a:rPr lang="en-US" sz="850" b="1" dirty="0" err="1" smtClean="0">
                <a:solidFill>
                  <a:srgbClr val="000000"/>
                </a:solidFill>
                <a:latin typeface="Arial" charset="0"/>
                <a:cs typeface="Times New Roman" charset="0"/>
                <a:sym typeface="Times New Roman" charset="0"/>
              </a:rPr>
              <a:t>regla</a:t>
            </a:r>
            <a:r>
              <a:rPr lang="en-US" sz="850" b="1" dirty="0" smtClean="0">
                <a:solidFill>
                  <a:srgbClr val="000000"/>
                </a:solidFill>
                <a:latin typeface="Arial" charset="0"/>
                <a:cs typeface="Times New Roman" charset="0"/>
                <a:sym typeface="Times New Roman" charset="0"/>
              </a:rPr>
              <a:t> hay </a:t>
            </a:r>
            <a:r>
              <a:rPr lang="en-US" sz="850" b="1" dirty="0" err="1" smtClean="0">
                <a:solidFill>
                  <a:srgbClr val="000000"/>
                </a:solidFill>
                <a:latin typeface="Arial" charset="0"/>
                <a:cs typeface="Times New Roman" charset="0"/>
                <a:sym typeface="Times New Roman" charset="0"/>
              </a:rPr>
              <a:t>definiciones</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para</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las</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actividades</a:t>
            </a:r>
            <a:r>
              <a:rPr lang="en-US" sz="850" b="1" dirty="0" smtClean="0">
                <a:solidFill>
                  <a:srgbClr val="000000"/>
                </a:solidFill>
                <a:latin typeface="Arial" charset="0"/>
                <a:cs typeface="Times New Roman" charset="0"/>
                <a:sym typeface="Times New Roman" charset="0"/>
              </a:rPr>
              <a:t> de </a:t>
            </a:r>
            <a:r>
              <a:rPr lang="en-US" sz="850" b="1" dirty="0" err="1" smtClean="0">
                <a:solidFill>
                  <a:srgbClr val="000000"/>
                </a:solidFill>
                <a:latin typeface="Arial" charset="0"/>
                <a:cs typeface="Times New Roman" charset="0"/>
                <a:sym typeface="Times New Roman" charset="0"/>
              </a:rPr>
              <a:t>reparaci</a:t>
            </a:r>
            <a:r>
              <a:rPr lang="en-US" sz="850" b="1" dirty="0" err="1" smtClean="0">
                <a:solidFill>
                  <a:srgbClr val="000000"/>
                </a:solidFill>
                <a:latin typeface="Times New Roman"/>
                <a:cs typeface="Times New Roman" charset="0"/>
                <a:sym typeface="Times New Roman" charset="0"/>
              </a:rPr>
              <a:t>ó</a:t>
            </a:r>
            <a:r>
              <a:rPr lang="en-US" sz="850" b="1" dirty="0" err="1" smtClean="0">
                <a:solidFill>
                  <a:srgbClr val="000000"/>
                </a:solidFill>
                <a:latin typeface="Arial" charset="0"/>
                <a:cs typeface="Times New Roman" charset="0"/>
                <a:sym typeface="Times New Roman" charset="0"/>
              </a:rPr>
              <a:t>n</a:t>
            </a:r>
            <a:r>
              <a:rPr lang="en-US" sz="850" b="1" dirty="0" smtClean="0">
                <a:solidFill>
                  <a:srgbClr val="000000"/>
                </a:solidFill>
                <a:latin typeface="Arial" charset="0"/>
                <a:cs typeface="Times New Roman" charset="0"/>
                <a:sym typeface="Times New Roman" charset="0"/>
              </a:rPr>
              <a:t> </a:t>
            </a:r>
            <a:r>
              <a:rPr lang="en-US" sz="850" b="1" dirty="0" err="1" smtClean="0">
                <a:solidFill>
                  <a:srgbClr val="000000"/>
                </a:solidFill>
                <a:latin typeface="Arial" charset="0"/>
                <a:cs typeface="Times New Roman" charset="0"/>
                <a:sym typeface="Times New Roman" charset="0"/>
              </a:rPr>
              <a:t>menor</a:t>
            </a:r>
            <a:r>
              <a:rPr lang="en-US" sz="850" b="1" dirty="0" smtClean="0">
                <a:solidFill>
                  <a:srgbClr val="000000"/>
                </a:solidFill>
                <a:latin typeface="Arial" charset="0"/>
                <a:cs typeface="Times New Roman" charset="0"/>
                <a:sym typeface="Times New Roman" charset="0"/>
              </a:rPr>
              <a:t> y </a:t>
            </a:r>
            <a:r>
              <a:rPr lang="en-US" sz="850" b="1" dirty="0" err="1" smtClean="0">
                <a:solidFill>
                  <a:srgbClr val="000000"/>
                </a:solidFill>
                <a:latin typeface="Arial" charset="0"/>
                <a:cs typeface="Times New Roman" charset="0"/>
                <a:sym typeface="Times New Roman" charset="0"/>
              </a:rPr>
              <a:t>mantenimiento</a:t>
            </a:r>
            <a:r>
              <a:rPr lang="en-US" sz="850" b="1" dirty="0" smtClean="0">
                <a:solidFill>
                  <a:srgbClr val="000000"/>
                </a:solidFill>
                <a:latin typeface="Arial" charset="0"/>
                <a:cs typeface="Times New Roman" charset="0"/>
                <a:sym typeface="Times New Roman" charset="0"/>
              </a:rPr>
              <a:t>.</a:t>
            </a:r>
          </a:p>
          <a:p>
            <a:pPr marL="304800" lvl="1" indent="-190500" eaLnBrk="1" hangingPunct="1">
              <a:lnSpc>
                <a:spcPct val="90000"/>
              </a:lnSpc>
              <a:spcBef>
                <a:spcPct val="10000"/>
              </a:spcBef>
              <a:tabLst>
                <a:tab pos="571500" algn="l"/>
              </a:tabLst>
              <a:defRPr/>
            </a:pPr>
            <a:r>
              <a:rPr lang="en-US" sz="850" dirty="0" smtClean="0">
                <a:solidFill>
                  <a:srgbClr val="000000"/>
                </a:solidFill>
                <a:latin typeface="Arial" charset="0"/>
                <a:cs typeface="Times New Roman" charset="0"/>
                <a:sym typeface="Times New Roman" charset="0"/>
              </a:rPr>
              <a:t>La EPA ha </a:t>
            </a:r>
            <a:r>
              <a:rPr lang="en-US" sz="850" dirty="0" err="1" smtClean="0">
                <a:solidFill>
                  <a:srgbClr val="000000"/>
                </a:solidFill>
                <a:latin typeface="Arial" charset="0"/>
                <a:cs typeface="Times New Roman" charset="0"/>
                <a:sym typeface="Times New Roman" charset="0"/>
              </a:rPr>
              <a:t>definido</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las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actividades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reparaci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menor</a:t>
            </a:r>
            <a:r>
              <a:rPr lang="en-US" sz="850" dirty="0" smtClean="0">
                <a:solidFill>
                  <a:srgbClr val="000000"/>
                </a:solidFill>
                <a:latin typeface="Arial" charset="0"/>
                <a:cs typeface="Times New Roman" charset="0"/>
                <a:sym typeface="Times New Roman" charset="0"/>
              </a:rPr>
              <a:t> y </a:t>
            </a:r>
            <a:r>
              <a:rPr lang="en-US" sz="850" dirty="0" err="1" smtClean="0">
                <a:solidFill>
                  <a:srgbClr val="000000"/>
                </a:solidFill>
                <a:latin typeface="Arial" charset="0"/>
                <a:cs typeface="Times New Roman" charset="0"/>
                <a:sym typeface="Times New Roman" charset="0"/>
              </a:rPr>
              <a:t>mantenimiento</a:t>
            </a:r>
            <a:r>
              <a:rPr lang="en-US" sz="850" dirty="0" smtClean="0">
                <a:solidFill>
                  <a:srgbClr val="000000"/>
                </a:solidFill>
                <a:latin typeface="Arial" charset="0"/>
                <a:cs typeface="Times New Roman" charset="0"/>
                <a:sym typeface="Times New Roman" charset="0"/>
              </a:rPr>
              <a:t> del </a:t>
            </a:r>
            <a:r>
              <a:rPr lang="en-US" sz="850" dirty="0" err="1" smtClean="0">
                <a:solidFill>
                  <a:srgbClr val="000000"/>
                </a:solidFill>
                <a:latin typeface="Arial" charset="0"/>
                <a:cs typeface="Times New Roman" charset="0"/>
                <a:sym typeface="Times New Roman" charset="0"/>
              </a:rPr>
              <a:t>siguiente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modo</a:t>
            </a:r>
            <a:r>
              <a:rPr lang="en-US" sz="850" dirty="0" smtClean="0">
                <a:solidFill>
                  <a:srgbClr val="000000"/>
                </a:solidFill>
                <a:latin typeface="Arial" charset="0"/>
                <a:cs typeface="Times New Roman" charset="0"/>
                <a:sym typeface="Times New Roman" charset="0"/>
              </a:rPr>
              <a:t>.</a:t>
            </a:r>
          </a:p>
          <a:p>
            <a:pPr marL="590550" lvl="2" indent="-190500" eaLnBrk="1" hangingPunct="1">
              <a:lnSpc>
                <a:spcPct val="90000"/>
              </a:lnSpc>
              <a:spcBef>
                <a:spcPct val="10000"/>
              </a:spcBef>
              <a:buFontTx/>
              <a:buAutoNum type="arabicPeriod"/>
              <a:tabLst>
                <a:tab pos="571500" algn="l"/>
              </a:tabLst>
              <a:defRPr/>
            </a:pPr>
            <a:r>
              <a:rPr lang="en-US" sz="850" u="sng" dirty="0" smtClean="0">
                <a:solidFill>
                  <a:srgbClr val="000000"/>
                </a:solidFill>
                <a:latin typeface="Arial" charset="0"/>
                <a:cs typeface="Times New Roman" charset="0"/>
                <a:sym typeface="Times New Roman" charset="0"/>
              </a:rPr>
              <a:t>Los </a:t>
            </a:r>
            <a:r>
              <a:rPr lang="en-US" sz="850" u="sng" dirty="0" err="1" smtClean="0">
                <a:solidFill>
                  <a:srgbClr val="000000"/>
                </a:solidFill>
                <a:latin typeface="Arial" charset="0"/>
                <a:cs typeface="Times New Roman" charset="0"/>
                <a:sym typeface="Times New Roman" charset="0"/>
              </a:rPr>
              <a:t>trabajos</a:t>
            </a:r>
            <a:r>
              <a:rPr lang="en-US" sz="850" u="sng" dirty="0" smtClean="0">
                <a:solidFill>
                  <a:srgbClr val="000000"/>
                </a:solidFill>
                <a:latin typeface="Arial" charset="0"/>
                <a:cs typeface="Times New Roman" charset="0"/>
                <a:sym typeface="Times New Roman" charset="0"/>
              </a:rPr>
              <a:t> de interior</a:t>
            </a:r>
            <a:r>
              <a:rPr lang="es-ES_tradnl" sz="850" u="sng" dirty="0" smtClean="0">
                <a:solidFill>
                  <a:srgbClr val="000000"/>
                </a:solidFill>
                <a:latin typeface="Arial" charset="0"/>
                <a:cs typeface="Times New Roman" charset="0"/>
                <a:sym typeface="Times New Roman" charset="0"/>
              </a:rPr>
              <a:t>es</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que</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afectan</a:t>
            </a:r>
            <a:r>
              <a:rPr lang="en-US" sz="850" u="sng" dirty="0" smtClean="0">
                <a:solidFill>
                  <a:srgbClr val="000000"/>
                </a:solidFill>
                <a:latin typeface="Arial" charset="0"/>
                <a:cs typeface="Times New Roman" charset="0"/>
                <a:sym typeface="Times New Roman" charset="0"/>
              </a:rPr>
              <a:t> a </a:t>
            </a:r>
            <a:r>
              <a:rPr lang="en-US" sz="850" u="sng" dirty="0" err="1" smtClean="0">
                <a:solidFill>
                  <a:srgbClr val="000000"/>
                </a:solidFill>
                <a:latin typeface="Arial" charset="0"/>
                <a:cs typeface="Times New Roman" charset="0"/>
                <a:sym typeface="Times New Roman" charset="0"/>
              </a:rPr>
              <a:t>menos</a:t>
            </a:r>
            <a:r>
              <a:rPr lang="en-US" sz="850" u="sng" dirty="0" smtClean="0">
                <a:solidFill>
                  <a:srgbClr val="000000"/>
                </a:solidFill>
                <a:latin typeface="Arial" charset="0"/>
                <a:cs typeface="Times New Roman" charset="0"/>
                <a:sym typeface="Times New Roman" charset="0"/>
              </a:rPr>
              <a:t> de 6 pies </a:t>
            </a:r>
            <a:r>
              <a:rPr lang="en-US" sz="850" u="sng" dirty="0" err="1" smtClean="0">
                <a:solidFill>
                  <a:srgbClr val="000000"/>
                </a:solidFill>
                <a:latin typeface="Arial" charset="0"/>
                <a:cs typeface="Times New Roman" charset="0"/>
                <a:sym typeface="Times New Roman" charset="0"/>
              </a:rPr>
              <a:t>cuadrados</a:t>
            </a:r>
            <a:r>
              <a:rPr lang="en-US" sz="850" u="sng" dirty="0" smtClean="0">
                <a:solidFill>
                  <a:srgbClr val="000000"/>
                </a:solidFill>
                <a:latin typeface="Arial" charset="0"/>
                <a:cs typeface="Times New Roman" charset="0"/>
                <a:sym typeface="Times New Roman" charset="0"/>
              </a:rPr>
              <a:t> (6 pie</a:t>
            </a:r>
            <a:r>
              <a:rPr lang="en-US" sz="850" u="sng" baseline="30000" dirty="0" smtClean="0">
                <a:solidFill>
                  <a:srgbClr val="000000"/>
                </a:solidFill>
                <a:latin typeface="Arial" charset="0"/>
                <a:cs typeface="Times New Roman" charset="0"/>
                <a:sym typeface="Times New Roman" charset="0"/>
              </a:rPr>
              <a:t>2</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por</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habitaci</a:t>
            </a:r>
            <a:r>
              <a:rPr lang="en-US" sz="850" u="sng" dirty="0" err="1" smtClean="0">
                <a:solidFill>
                  <a:srgbClr val="000000"/>
                </a:solidFill>
                <a:latin typeface="Times New Roman"/>
                <a:cs typeface="Times New Roman" charset="0"/>
                <a:sym typeface="Times New Roman" charset="0"/>
              </a:rPr>
              <a:t>ó</a:t>
            </a:r>
            <a:r>
              <a:rPr lang="en-US" sz="850" u="sng" dirty="0" err="1" smtClean="0">
                <a:solidFill>
                  <a:srgbClr val="000000"/>
                </a:solidFill>
                <a:latin typeface="Arial" charset="0"/>
                <a:cs typeface="Times New Roman" charset="0"/>
                <a:sym typeface="Times New Roman" charset="0"/>
              </a:rPr>
              <a:t>n</a:t>
            </a:r>
            <a:r>
              <a:rPr lang="en-US" sz="850" u="sng" dirty="0" smtClean="0">
                <a:solidFill>
                  <a:srgbClr val="000000"/>
                </a:solidFill>
                <a:latin typeface="Arial" charset="0"/>
                <a:cs typeface="Times New Roman" charset="0"/>
                <a:sym typeface="Times New Roman" charset="0"/>
              </a:rPr>
              <a:t> de </a:t>
            </a:r>
            <a:r>
              <a:rPr lang="en-US" sz="850" u="sng" dirty="0" err="1" smtClean="0">
                <a:solidFill>
                  <a:srgbClr val="000000"/>
                </a:solidFill>
                <a:latin typeface="Arial" charset="0"/>
                <a:cs typeface="Times New Roman" charset="0"/>
                <a:sym typeface="Times New Roman" charset="0"/>
              </a:rPr>
              <a:t>superficie</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pintada</a:t>
            </a:r>
            <a:r>
              <a:rPr lang="en-US" sz="850" u="sng" dirty="0" smtClean="0">
                <a:solidFill>
                  <a:srgbClr val="000000"/>
                </a:solidFill>
                <a:latin typeface="Arial" charset="0"/>
                <a:cs typeface="Times New Roman" charset="0"/>
                <a:sym typeface="Times New Roman" charset="0"/>
              </a:rPr>
              <a:t> </a:t>
            </a:r>
            <a:r>
              <a:rPr lang="en-US" sz="850" dirty="0" smtClean="0">
                <a:solidFill>
                  <a:srgbClr val="000000"/>
                </a:solidFill>
                <a:latin typeface="Arial" charset="0"/>
                <a:cs typeface="Times New Roman" charset="0"/>
                <a:sym typeface="Times New Roman" charset="0"/>
              </a:rPr>
              <a:t>se </a:t>
            </a:r>
            <a:r>
              <a:rPr lang="en-US" sz="850" dirty="0" err="1" smtClean="0">
                <a:solidFill>
                  <a:srgbClr val="000000"/>
                </a:solidFill>
                <a:latin typeface="Arial" charset="0"/>
                <a:cs typeface="Times New Roman" charset="0"/>
                <a:sym typeface="Times New Roman" charset="0"/>
              </a:rPr>
              <a:t>eximen</a:t>
            </a:r>
            <a:r>
              <a:rPr lang="en-US" sz="850" dirty="0" smtClean="0">
                <a:solidFill>
                  <a:srgbClr val="000000"/>
                </a:solidFill>
                <a:latin typeface="Arial" charset="0"/>
                <a:cs typeface="Times New Roman" charset="0"/>
                <a:sym typeface="Times New Roman" charset="0"/>
              </a:rPr>
              <a:t> de los </a:t>
            </a:r>
            <a:r>
              <a:rPr lang="en-US" sz="850" dirty="0" err="1" smtClean="0">
                <a:solidFill>
                  <a:srgbClr val="000000"/>
                </a:solidFill>
                <a:latin typeface="Arial" charset="0"/>
                <a:cs typeface="Times New Roman" charset="0"/>
                <a:sym typeface="Times New Roman" charset="0"/>
              </a:rPr>
              <a:t>requisitos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pr</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latin typeface="Arial" charset="0"/>
                <a:cs typeface="Times New Roman" charset="0"/>
                <a:sym typeface="Times New Roman" charset="0"/>
              </a:rPr>
              <a:t>cticas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trabajo</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esta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regla</a:t>
            </a:r>
            <a:r>
              <a:rPr lang="en-US" sz="850" dirty="0" smtClean="0">
                <a:solidFill>
                  <a:srgbClr val="000000"/>
                </a:solidFill>
                <a:latin typeface="Arial" charset="0"/>
                <a:cs typeface="Times New Roman" charset="0"/>
                <a:sym typeface="Times New Roman" charset="0"/>
              </a:rPr>
              <a:t>. No se </a:t>
            </a:r>
            <a:r>
              <a:rPr lang="en-US" sz="850" dirty="0" err="1" smtClean="0">
                <a:solidFill>
                  <a:srgbClr val="000000"/>
                </a:solidFill>
                <a:latin typeface="Arial" charset="0"/>
                <a:cs typeface="Times New Roman" charset="0"/>
                <a:sym typeface="Times New Roman" charset="0"/>
              </a:rPr>
              <a:t>requiere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limpieza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ni</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verificaci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de la </a:t>
            </a:r>
            <a:r>
              <a:rPr lang="en-US" sz="850" dirty="0" err="1" smtClean="0">
                <a:solidFill>
                  <a:srgbClr val="000000"/>
                </a:solidFill>
                <a:latin typeface="Arial" charset="0"/>
                <a:cs typeface="Times New Roman" charset="0"/>
                <a:sym typeface="Times New Roman" charset="0"/>
              </a:rPr>
              <a:t>limpieza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despu</a:t>
            </a:r>
            <a:r>
              <a:rPr lang="en-US" sz="850" dirty="0" err="1" smtClean="0">
                <a:solidFill>
                  <a:srgbClr val="000000"/>
                </a:solidFill>
                <a:latin typeface="Times New Roman"/>
                <a:cs typeface="Times New Roman" charset="0"/>
                <a:sym typeface="Times New Roman" charset="0"/>
              </a:rPr>
              <a:t>é</a:t>
            </a:r>
            <a:r>
              <a:rPr lang="en-US" sz="850" dirty="0" err="1" smtClean="0">
                <a:solidFill>
                  <a:srgbClr val="000000"/>
                </a:solidFill>
                <a:latin typeface="Arial" charset="0"/>
                <a:cs typeface="Times New Roman" charset="0"/>
                <a:sym typeface="Times New Roman" charset="0"/>
              </a:rPr>
              <a:t>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efectuar</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actividades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menores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reparaci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y </a:t>
            </a:r>
            <a:r>
              <a:rPr lang="en-US" sz="850" dirty="0" err="1" smtClean="0">
                <a:solidFill>
                  <a:srgbClr val="000000"/>
                </a:solidFill>
                <a:latin typeface="Arial" charset="0"/>
                <a:cs typeface="Times New Roman" charset="0"/>
                <a:sym typeface="Times New Roman" charset="0"/>
              </a:rPr>
              <a:t>mantenimiento</a:t>
            </a:r>
            <a:r>
              <a:rPr lang="en-US" sz="850" dirty="0" smtClean="0">
                <a:solidFill>
                  <a:srgbClr val="000000"/>
                </a:solidFill>
                <a:latin typeface="Arial" charset="0"/>
                <a:cs typeface="Times New Roman" charset="0"/>
                <a:sym typeface="Times New Roman" charset="0"/>
              </a:rPr>
              <a:t>, a </a:t>
            </a:r>
            <a:r>
              <a:rPr lang="en-US" sz="850" dirty="0" err="1" smtClean="0">
                <a:solidFill>
                  <a:srgbClr val="000000"/>
                </a:solidFill>
                <a:latin typeface="Arial" charset="0"/>
                <a:cs typeface="Times New Roman" charset="0"/>
                <a:sym typeface="Times New Roman" charset="0"/>
              </a:rPr>
              <a:t>menos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que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impliquen</a:t>
            </a:r>
            <a:r>
              <a:rPr lang="en-US" sz="850" dirty="0" smtClean="0">
                <a:solidFill>
                  <a:srgbClr val="000000"/>
                </a:solidFill>
                <a:latin typeface="Arial" charset="0"/>
                <a:cs typeface="Times New Roman" charset="0"/>
                <a:sym typeface="Times New Roman" charset="0"/>
              </a:rPr>
              <a:t> </a:t>
            </a:r>
            <a:r>
              <a:rPr lang="es-ES_tradnl" sz="850" dirty="0" smtClean="0">
                <a:solidFill>
                  <a:srgbClr val="000000"/>
                </a:solidFill>
                <a:latin typeface="Arial" charset="0"/>
                <a:cs typeface="Times New Roman" charset="0"/>
                <a:sym typeface="Times New Roman" charset="0"/>
              </a:rPr>
              <a:t>un </a:t>
            </a:r>
            <a:r>
              <a:rPr lang="en-US" sz="850" dirty="0" err="1" smtClean="0">
                <a:solidFill>
                  <a:srgbClr val="000000"/>
                </a:solidFill>
                <a:latin typeface="Arial" charset="0"/>
                <a:cs typeface="Times New Roman" charset="0"/>
                <a:sym typeface="Times New Roman" charset="0"/>
              </a:rPr>
              <a:t>cambio</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ventanas</a:t>
            </a:r>
            <a:r>
              <a:rPr lang="en-US" sz="850" dirty="0" smtClean="0">
                <a:solidFill>
                  <a:srgbClr val="000000"/>
                </a:solidFill>
                <a:latin typeface="Arial" charset="0"/>
                <a:cs typeface="Times New Roman" charset="0"/>
                <a:sym typeface="Times New Roman" charset="0"/>
              </a:rPr>
              <a:t>, </a:t>
            </a:r>
            <a:r>
              <a:rPr lang="es-ES_tradnl" sz="850" dirty="0" smtClean="0">
                <a:solidFill>
                  <a:srgbClr val="000000"/>
                </a:solidFill>
                <a:latin typeface="Arial" charset="0"/>
                <a:cs typeface="Times New Roman" charset="0"/>
                <a:sym typeface="Times New Roman" charset="0"/>
              </a:rPr>
              <a:t>tareas de </a:t>
            </a:r>
            <a:r>
              <a:rPr lang="en-US" sz="850" dirty="0" err="1" smtClean="0">
                <a:solidFill>
                  <a:srgbClr val="000000"/>
                </a:solidFill>
                <a:latin typeface="Arial" charset="0"/>
                <a:cs typeface="Times New Roman" charset="0"/>
                <a:sym typeface="Times New Roman" charset="0"/>
              </a:rPr>
              <a:t>demolici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u </a:t>
            </a:r>
            <a:r>
              <a:rPr lang="en-US" sz="850" dirty="0" err="1" smtClean="0">
                <a:solidFill>
                  <a:srgbClr val="000000"/>
                </a:solidFill>
                <a:latin typeface="Arial" charset="0"/>
                <a:cs typeface="Times New Roman" charset="0"/>
                <a:sym typeface="Times New Roman" charset="0"/>
              </a:rPr>
              <a:t>otras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pr</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latin typeface="Arial" charset="0"/>
                <a:cs typeface="Times New Roman" charset="0"/>
                <a:sym typeface="Times New Roman" charset="0"/>
              </a:rPr>
              <a:t>cticas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prohibidas</a:t>
            </a:r>
            <a:r>
              <a:rPr lang="en-US" sz="850" dirty="0" smtClean="0">
                <a:solidFill>
                  <a:srgbClr val="000000"/>
                </a:solidFill>
                <a:latin typeface="Arial" charset="0"/>
                <a:cs typeface="Times New Roman" charset="0"/>
                <a:sym typeface="Times New Roman" charset="0"/>
              </a:rPr>
              <a:t>.</a:t>
            </a:r>
          </a:p>
          <a:p>
            <a:pPr marL="590550" lvl="2" indent="-190500" eaLnBrk="1" hangingPunct="1">
              <a:lnSpc>
                <a:spcPct val="90000"/>
              </a:lnSpc>
              <a:spcBef>
                <a:spcPct val="10000"/>
              </a:spcBef>
              <a:buFontTx/>
              <a:buAutoNum type="arabicPeriod"/>
              <a:tabLst>
                <a:tab pos="571500" algn="l"/>
              </a:tabLst>
              <a:defRPr/>
            </a:pPr>
            <a:r>
              <a:rPr lang="en-US" sz="850" u="sng" dirty="0" smtClean="0">
                <a:solidFill>
                  <a:srgbClr val="000000"/>
                </a:solidFill>
                <a:latin typeface="Arial" charset="0"/>
                <a:cs typeface="Times New Roman" charset="0"/>
                <a:sym typeface="Times New Roman" charset="0"/>
              </a:rPr>
              <a:t>Los </a:t>
            </a:r>
            <a:r>
              <a:rPr lang="en-US" sz="850" u="sng" dirty="0" err="1" smtClean="0">
                <a:solidFill>
                  <a:srgbClr val="000000"/>
                </a:solidFill>
                <a:latin typeface="Arial" charset="0"/>
                <a:cs typeface="Times New Roman" charset="0"/>
                <a:sym typeface="Times New Roman" charset="0"/>
              </a:rPr>
              <a:t>trabajos</a:t>
            </a:r>
            <a:r>
              <a:rPr lang="en-US" sz="850" u="sng" dirty="0" smtClean="0">
                <a:solidFill>
                  <a:srgbClr val="000000"/>
                </a:solidFill>
                <a:latin typeface="Arial" charset="0"/>
                <a:cs typeface="Times New Roman" charset="0"/>
                <a:sym typeface="Times New Roman" charset="0"/>
              </a:rPr>
              <a:t> de exterior</a:t>
            </a:r>
            <a:r>
              <a:rPr lang="es-ES_tradnl" sz="850" u="sng" dirty="0" smtClean="0">
                <a:solidFill>
                  <a:srgbClr val="000000"/>
                </a:solidFill>
                <a:latin typeface="Arial" charset="0"/>
                <a:cs typeface="Times New Roman" charset="0"/>
                <a:sym typeface="Times New Roman" charset="0"/>
              </a:rPr>
              <a:t>es</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que</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afectan</a:t>
            </a:r>
            <a:r>
              <a:rPr lang="en-US" sz="850" u="sng" dirty="0" smtClean="0">
                <a:solidFill>
                  <a:srgbClr val="000000"/>
                </a:solidFill>
                <a:latin typeface="Arial" charset="0"/>
                <a:cs typeface="Times New Roman" charset="0"/>
                <a:sym typeface="Times New Roman" charset="0"/>
              </a:rPr>
              <a:t> a </a:t>
            </a:r>
            <a:r>
              <a:rPr lang="en-US" sz="850" u="sng" dirty="0" err="1" smtClean="0">
                <a:solidFill>
                  <a:srgbClr val="000000"/>
                </a:solidFill>
                <a:latin typeface="Arial" charset="0"/>
                <a:cs typeface="Times New Roman" charset="0"/>
                <a:sym typeface="Times New Roman" charset="0"/>
              </a:rPr>
              <a:t>menos</a:t>
            </a:r>
            <a:r>
              <a:rPr lang="en-US" sz="850" u="sng" dirty="0" smtClean="0">
                <a:solidFill>
                  <a:srgbClr val="000000"/>
                </a:solidFill>
                <a:latin typeface="Arial" charset="0"/>
                <a:cs typeface="Times New Roman" charset="0"/>
                <a:sym typeface="Times New Roman" charset="0"/>
              </a:rPr>
              <a:t> de 20 pies </a:t>
            </a:r>
            <a:r>
              <a:rPr lang="en-US" sz="850" u="sng" dirty="0" err="1" smtClean="0">
                <a:solidFill>
                  <a:srgbClr val="000000"/>
                </a:solidFill>
                <a:latin typeface="Arial" charset="0"/>
                <a:cs typeface="Times New Roman" charset="0"/>
                <a:sym typeface="Times New Roman" charset="0"/>
              </a:rPr>
              <a:t>cuadrados</a:t>
            </a:r>
            <a:r>
              <a:rPr lang="en-US" sz="850" u="sng" dirty="0" smtClean="0">
                <a:solidFill>
                  <a:srgbClr val="000000"/>
                </a:solidFill>
                <a:latin typeface="Arial" charset="0"/>
                <a:cs typeface="Times New Roman" charset="0"/>
                <a:sym typeface="Times New Roman" charset="0"/>
              </a:rPr>
              <a:t> (20 pie</a:t>
            </a:r>
            <a:r>
              <a:rPr lang="en-US" sz="850" u="sng" baseline="30000" dirty="0" smtClean="0">
                <a:solidFill>
                  <a:srgbClr val="000000"/>
                </a:solidFill>
                <a:latin typeface="Arial" charset="0"/>
                <a:cs typeface="Times New Roman" charset="0"/>
                <a:sym typeface="Times New Roman" charset="0"/>
              </a:rPr>
              <a:t>2</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por</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lado</a:t>
            </a:r>
            <a:r>
              <a:rPr lang="en-US" sz="850" u="sng" dirty="0" smtClean="0">
                <a:solidFill>
                  <a:srgbClr val="000000"/>
                </a:solidFill>
                <a:latin typeface="Arial" charset="0"/>
                <a:cs typeface="Times New Roman" charset="0"/>
                <a:sym typeface="Times New Roman" charset="0"/>
              </a:rPr>
              <a:t> de </a:t>
            </a:r>
            <a:r>
              <a:rPr lang="en-US" sz="850" u="sng" dirty="0" err="1" smtClean="0">
                <a:solidFill>
                  <a:srgbClr val="000000"/>
                </a:solidFill>
                <a:latin typeface="Arial" charset="0"/>
                <a:cs typeface="Times New Roman" charset="0"/>
                <a:sym typeface="Times New Roman" charset="0"/>
              </a:rPr>
              <a:t>superficie</a:t>
            </a:r>
            <a:r>
              <a:rPr lang="en-US" sz="850" u="sng" dirty="0" smtClean="0">
                <a:solidFill>
                  <a:srgbClr val="000000"/>
                </a:solidFill>
                <a:latin typeface="Arial" charset="0"/>
                <a:cs typeface="Times New Roman" charset="0"/>
                <a:sym typeface="Times New Roman" charset="0"/>
              </a:rPr>
              <a:t> </a:t>
            </a:r>
            <a:r>
              <a:rPr lang="en-US" sz="850" u="sng" dirty="0" err="1" smtClean="0">
                <a:solidFill>
                  <a:srgbClr val="000000"/>
                </a:solidFill>
                <a:latin typeface="Arial" charset="0"/>
                <a:cs typeface="Times New Roman" charset="0"/>
                <a:sym typeface="Times New Roman" charset="0"/>
              </a:rPr>
              <a:t>pintada</a:t>
            </a:r>
            <a:r>
              <a:rPr lang="en-US" sz="850" u="sng" dirty="0" smtClean="0">
                <a:solidFill>
                  <a:srgbClr val="000000"/>
                </a:solidFill>
                <a:latin typeface="Arial" charset="0"/>
                <a:cs typeface="Times New Roman" charset="0"/>
                <a:sym typeface="Times New Roman" charset="0"/>
              </a:rPr>
              <a:t> </a:t>
            </a:r>
            <a:r>
              <a:rPr lang="en-US" sz="850" dirty="0" smtClean="0">
                <a:solidFill>
                  <a:srgbClr val="000000"/>
                </a:solidFill>
                <a:latin typeface="Arial" charset="0"/>
                <a:cs typeface="Times New Roman" charset="0"/>
                <a:sym typeface="Times New Roman" charset="0"/>
              </a:rPr>
              <a:t>se </a:t>
            </a:r>
            <a:r>
              <a:rPr lang="en-US" sz="850" dirty="0" err="1" smtClean="0">
                <a:solidFill>
                  <a:srgbClr val="000000"/>
                </a:solidFill>
                <a:latin typeface="Arial" charset="0"/>
                <a:cs typeface="Times New Roman" charset="0"/>
                <a:sym typeface="Times New Roman" charset="0"/>
              </a:rPr>
              <a:t>eximen</a:t>
            </a:r>
            <a:r>
              <a:rPr lang="en-US" sz="850" dirty="0" smtClean="0">
                <a:solidFill>
                  <a:srgbClr val="000000"/>
                </a:solidFill>
                <a:latin typeface="Arial" charset="0"/>
                <a:cs typeface="Times New Roman" charset="0"/>
                <a:sym typeface="Times New Roman" charset="0"/>
              </a:rPr>
              <a:t> de los </a:t>
            </a:r>
            <a:r>
              <a:rPr lang="en-US" sz="850" dirty="0" err="1" smtClean="0">
                <a:solidFill>
                  <a:srgbClr val="000000"/>
                </a:solidFill>
                <a:latin typeface="Arial" charset="0"/>
                <a:cs typeface="Times New Roman" charset="0"/>
                <a:sym typeface="Times New Roman" charset="0"/>
              </a:rPr>
              <a:t>requisitos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pr</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latin typeface="Arial" charset="0"/>
                <a:cs typeface="Times New Roman" charset="0"/>
                <a:sym typeface="Times New Roman" charset="0"/>
              </a:rPr>
              <a:t>cticas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trabajo</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esta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regla</a:t>
            </a:r>
            <a:r>
              <a:rPr lang="en-US" sz="850" dirty="0" smtClean="0">
                <a:solidFill>
                  <a:srgbClr val="000000"/>
                </a:solidFill>
                <a:latin typeface="Arial" charset="0"/>
                <a:cs typeface="Times New Roman" charset="0"/>
                <a:sym typeface="Times New Roman" charset="0"/>
              </a:rPr>
              <a:t>. No se </a:t>
            </a:r>
            <a:r>
              <a:rPr lang="en-US" sz="850" dirty="0" err="1" smtClean="0">
                <a:solidFill>
                  <a:srgbClr val="000000"/>
                </a:solidFill>
                <a:latin typeface="Arial" charset="0"/>
                <a:cs typeface="Times New Roman" charset="0"/>
                <a:sym typeface="Times New Roman" charset="0"/>
              </a:rPr>
              <a:t>requiere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limpieza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ni</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verificaci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de la </a:t>
            </a:r>
            <a:r>
              <a:rPr lang="en-US" sz="850" dirty="0" err="1" smtClean="0">
                <a:solidFill>
                  <a:srgbClr val="000000"/>
                </a:solidFill>
                <a:latin typeface="Arial" charset="0"/>
                <a:cs typeface="Times New Roman" charset="0"/>
                <a:sym typeface="Times New Roman" charset="0"/>
              </a:rPr>
              <a:t>limpieza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despu</a:t>
            </a:r>
            <a:r>
              <a:rPr lang="en-US" sz="850" dirty="0" err="1" smtClean="0">
                <a:solidFill>
                  <a:srgbClr val="000000"/>
                </a:solidFill>
                <a:latin typeface="Times New Roman"/>
                <a:cs typeface="Times New Roman" charset="0"/>
                <a:sym typeface="Times New Roman" charset="0"/>
              </a:rPr>
              <a:t>é</a:t>
            </a:r>
            <a:r>
              <a:rPr lang="en-US" sz="850" dirty="0" err="1" smtClean="0">
                <a:solidFill>
                  <a:srgbClr val="000000"/>
                </a:solidFill>
                <a:latin typeface="Arial" charset="0"/>
                <a:cs typeface="Times New Roman" charset="0"/>
                <a:sym typeface="Times New Roman" charset="0"/>
              </a:rPr>
              <a:t>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efectuar</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actividades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menores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reparaci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y </a:t>
            </a:r>
            <a:r>
              <a:rPr lang="en-US" sz="850" dirty="0" err="1" smtClean="0">
                <a:solidFill>
                  <a:srgbClr val="000000"/>
                </a:solidFill>
                <a:latin typeface="Arial" charset="0"/>
                <a:cs typeface="Times New Roman" charset="0"/>
                <a:sym typeface="Times New Roman" charset="0"/>
              </a:rPr>
              <a:t>mantenimiento</a:t>
            </a:r>
            <a:r>
              <a:rPr lang="en-US" sz="850" dirty="0" smtClean="0">
                <a:solidFill>
                  <a:srgbClr val="000000"/>
                </a:solidFill>
                <a:latin typeface="Arial" charset="0"/>
                <a:cs typeface="Times New Roman" charset="0"/>
                <a:sym typeface="Times New Roman" charset="0"/>
              </a:rPr>
              <a:t>, a </a:t>
            </a:r>
            <a:r>
              <a:rPr lang="en-US" sz="850" dirty="0" err="1" smtClean="0">
                <a:solidFill>
                  <a:srgbClr val="000000"/>
                </a:solidFill>
                <a:latin typeface="Arial" charset="0"/>
                <a:cs typeface="Times New Roman" charset="0"/>
                <a:sym typeface="Times New Roman" charset="0"/>
              </a:rPr>
              <a:t>menos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que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impliquen</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cambio</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ventanas</a:t>
            </a:r>
            <a:r>
              <a:rPr lang="en-US" sz="850" dirty="0" smtClean="0">
                <a:solidFill>
                  <a:srgbClr val="000000"/>
                </a:solidFill>
                <a:latin typeface="Arial" charset="0"/>
                <a:cs typeface="Times New Roman" charset="0"/>
                <a:sym typeface="Times New Roman" charset="0"/>
              </a:rPr>
              <a:t>, </a:t>
            </a:r>
            <a:r>
              <a:rPr lang="es-ES_tradnl" sz="850" dirty="0" smtClean="0">
                <a:solidFill>
                  <a:srgbClr val="000000"/>
                </a:solidFill>
                <a:latin typeface="Arial" charset="0"/>
                <a:cs typeface="Times New Roman" charset="0"/>
                <a:sym typeface="Times New Roman" charset="0"/>
              </a:rPr>
              <a:t>tareas de </a:t>
            </a:r>
            <a:r>
              <a:rPr lang="en-US" sz="850" dirty="0" err="1" smtClean="0">
                <a:solidFill>
                  <a:srgbClr val="000000"/>
                </a:solidFill>
                <a:latin typeface="Arial" charset="0"/>
                <a:cs typeface="Times New Roman" charset="0"/>
                <a:sym typeface="Times New Roman" charset="0"/>
              </a:rPr>
              <a:t>demolici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u </a:t>
            </a:r>
            <a:r>
              <a:rPr lang="en-US" sz="850" dirty="0" err="1" smtClean="0">
                <a:solidFill>
                  <a:srgbClr val="000000"/>
                </a:solidFill>
                <a:latin typeface="Arial" charset="0"/>
                <a:cs typeface="Times New Roman" charset="0"/>
                <a:sym typeface="Times New Roman" charset="0"/>
              </a:rPr>
              <a:t>otras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pr</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latin typeface="Arial" charset="0"/>
                <a:cs typeface="Times New Roman" charset="0"/>
                <a:sym typeface="Times New Roman" charset="0"/>
              </a:rPr>
              <a:t>cticas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prohibidas</a:t>
            </a:r>
            <a:r>
              <a:rPr lang="en-US" sz="850" dirty="0" smtClean="0">
                <a:solidFill>
                  <a:srgbClr val="000000"/>
                </a:solidFill>
                <a:latin typeface="Arial" charset="0"/>
                <a:cs typeface="Times New Roman" charset="0"/>
                <a:sym typeface="Times New Roman" charset="0"/>
              </a:rPr>
              <a:t>.</a:t>
            </a:r>
          </a:p>
          <a:p>
            <a:pPr marL="590550" lvl="2" indent="-190500" eaLnBrk="1" hangingPunct="1">
              <a:lnSpc>
                <a:spcPct val="90000"/>
              </a:lnSpc>
              <a:spcBef>
                <a:spcPct val="10000"/>
              </a:spcBef>
              <a:buFontTx/>
              <a:buAutoNum type="arabicPeriod"/>
              <a:tabLst>
                <a:tab pos="571500" algn="l"/>
              </a:tabLst>
              <a:defRPr/>
            </a:pPr>
            <a:r>
              <a:rPr lang="en-US" sz="850" dirty="0" smtClean="0">
                <a:solidFill>
                  <a:srgbClr val="000000"/>
                </a:solidFill>
                <a:latin typeface="Arial" charset="0"/>
                <a:cs typeface="Times New Roman" charset="0"/>
                <a:sym typeface="Times New Roman" charset="0"/>
              </a:rPr>
              <a:t>Las </a:t>
            </a:r>
            <a:r>
              <a:rPr lang="en-US" sz="850" dirty="0" err="1" smtClean="0">
                <a:solidFill>
                  <a:srgbClr val="000000"/>
                </a:solidFill>
                <a:latin typeface="Arial" charset="0"/>
                <a:cs typeface="Times New Roman" charset="0"/>
                <a:sym typeface="Times New Roman" charset="0"/>
              </a:rPr>
              <a:t>actividades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reparaci</a:t>
            </a:r>
            <a:r>
              <a:rPr lang="en-US" sz="850" dirty="0" err="1" smtClean="0">
                <a:solidFill>
                  <a:srgbClr val="000000"/>
                </a:solidFill>
                <a:latin typeface="Times New Roman"/>
                <a:cs typeface="Times New Roman" charset="0"/>
                <a:sym typeface="Times New Roman" charset="0"/>
              </a:rPr>
              <a:t>ó</a:t>
            </a:r>
            <a:r>
              <a:rPr lang="en-US" sz="850" dirty="0" err="1" smtClean="0">
                <a:solidFill>
                  <a:srgbClr val="000000"/>
                </a:solidFill>
                <a:latin typeface="Arial" charset="0"/>
                <a:cs typeface="Times New Roman" charset="0"/>
                <a:sym typeface="Times New Roman" charset="0"/>
              </a:rPr>
              <a:t>n</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menor</a:t>
            </a:r>
            <a:r>
              <a:rPr lang="es-ES_tradnl" sz="850" dirty="0" smtClean="0">
                <a:solidFill>
                  <a:srgbClr val="000000"/>
                </a:solidFill>
                <a:latin typeface="Arial" charset="0"/>
                <a:cs typeface="Times New Roman" charset="0"/>
                <a:sym typeface="Times New Roman" charset="0"/>
              </a:rPr>
              <a:t>es</a:t>
            </a:r>
            <a:r>
              <a:rPr lang="en-US" sz="850" dirty="0" smtClean="0">
                <a:solidFill>
                  <a:srgbClr val="000000"/>
                </a:solidFill>
                <a:latin typeface="Arial" charset="0"/>
                <a:cs typeface="Times New Roman" charset="0"/>
                <a:sym typeface="Times New Roman" charset="0"/>
              </a:rPr>
              <a:t> y de </a:t>
            </a:r>
            <a:r>
              <a:rPr lang="en-US" sz="850" dirty="0" err="1" smtClean="0">
                <a:solidFill>
                  <a:srgbClr val="000000"/>
                </a:solidFill>
                <a:latin typeface="Arial" charset="0"/>
                <a:cs typeface="Times New Roman" charset="0"/>
                <a:sym typeface="Times New Roman" charset="0"/>
              </a:rPr>
              <a:t>mantenimiento</a:t>
            </a:r>
            <a:r>
              <a:rPr lang="en-US" sz="850" dirty="0" smtClean="0">
                <a:solidFill>
                  <a:srgbClr val="000000"/>
                </a:solidFill>
                <a:latin typeface="Arial" charset="0"/>
                <a:cs typeface="Times New Roman" charset="0"/>
                <a:sym typeface="Times New Roman" charset="0"/>
              </a:rPr>
              <a:t> no </a:t>
            </a:r>
            <a:r>
              <a:rPr lang="es-ES_tradnl" sz="850" dirty="0" smtClean="0">
                <a:solidFill>
                  <a:srgbClr val="000000"/>
                </a:solidFill>
                <a:latin typeface="Arial" charset="0"/>
                <a:cs typeface="Times New Roman" charset="0"/>
                <a:sym typeface="Times New Roman" charset="0"/>
              </a:rPr>
              <a:t>incluyen </a:t>
            </a:r>
            <a:r>
              <a:rPr lang="en-US" sz="850" dirty="0" err="1" smtClean="0">
                <a:solidFill>
                  <a:srgbClr val="000000"/>
                </a:solidFill>
                <a:latin typeface="Arial" charset="0"/>
                <a:cs typeface="Times New Roman" charset="0"/>
                <a:sym typeface="Times New Roman" charset="0"/>
              </a:rPr>
              <a:t>cambios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ventana</a:t>
            </a:r>
            <a:r>
              <a:rPr lang="es-ES_tradnl" sz="850" dirty="0" smtClean="0">
                <a:solidFill>
                  <a:srgbClr val="000000"/>
                </a:solidFill>
                <a:latin typeface="Arial" charset="0"/>
                <a:cs typeface="Times New Roman" charset="0"/>
                <a:sym typeface="Times New Roman" charset="0"/>
              </a:rPr>
              <a:t>s</a:t>
            </a:r>
            <a:r>
              <a:rPr lang="en-US" sz="850" dirty="0" smtClean="0">
                <a:solidFill>
                  <a:srgbClr val="000000"/>
                </a:solidFill>
                <a:latin typeface="Arial" charset="0"/>
                <a:cs typeface="Times New Roman" charset="0"/>
                <a:sym typeface="Times New Roman" charset="0"/>
              </a:rPr>
              <a:t>, </a:t>
            </a:r>
            <a:r>
              <a:rPr lang="es-ES_tradnl" sz="850" dirty="0" smtClean="0">
                <a:solidFill>
                  <a:srgbClr val="000000"/>
                </a:solidFill>
                <a:latin typeface="Arial" charset="0"/>
                <a:cs typeface="Times New Roman" charset="0"/>
                <a:sym typeface="Times New Roman" charset="0"/>
              </a:rPr>
              <a:t>tareas de demolici</a:t>
            </a:r>
            <a:r>
              <a:rPr lang="es-ES_tradnl" sz="850" dirty="0" smtClean="0">
                <a:solidFill>
                  <a:srgbClr val="000000"/>
                </a:solidFill>
                <a:latin typeface="Times New Roman"/>
                <a:cs typeface="Times New Roman" charset="0"/>
                <a:sym typeface="Times New Roman" charset="0"/>
              </a:rPr>
              <a:t>ó</a:t>
            </a:r>
            <a:r>
              <a:rPr lang="es-ES_tradnl" sz="850" dirty="0" smtClean="0">
                <a:solidFill>
                  <a:srgbClr val="000000"/>
                </a:solidFill>
                <a:latin typeface="Arial" charset="0"/>
                <a:cs typeface="Times New Roman" charset="0"/>
                <a:sym typeface="Times New Roman" charset="0"/>
              </a:rPr>
              <a:t>n </a:t>
            </a:r>
            <a:r>
              <a:rPr lang="en-US" sz="850" dirty="0" err="1" smtClean="0">
                <a:solidFill>
                  <a:srgbClr val="000000"/>
                </a:solidFill>
                <a:latin typeface="Arial" charset="0"/>
                <a:cs typeface="Times New Roman" charset="0"/>
                <a:sym typeface="Times New Roman" charset="0"/>
              </a:rPr>
              <a:t>ni</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actividades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que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impliquen</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pr</a:t>
            </a:r>
            <a:r>
              <a:rPr lang="en-US" sz="850" dirty="0" err="1" smtClean="0">
                <a:solidFill>
                  <a:srgbClr val="000000"/>
                </a:solidFill>
                <a:latin typeface="Times New Roman"/>
                <a:cs typeface="Times New Roman" charset="0"/>
                <a:sym typeface="Times New Roman" charset="0"/>
              </a:rPr>
              <a:t>á</a:t>
            </a:r>
            <a:r>
              <a:rPr lang="en-US" sz="850" dirty="0" err="1" smtClean="0">
                <a:solidFill>
                  <a:srgbClr val="000000"/>
                </a:solidFill>
                <a:latin typeface="Arial" charset="0"/>
                <a:cs typeface="Times New Roman" charset="0"/>
                <a:sym typeface="Times New Roman" charset="0"/>
              </a:rPr>
              <a:t>cticas</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prohibidas</a:t>
            </a:r>
            <a:r>
              <a:rPr lang="en-US" sz="850" dirty="0" smtClean="0">
                <a:solidFill>
                  <a:srgbClr val="000000"/>
                </a:solidFill>
                <a:latin typeface="Arial" charset="0"/>
                <a:cs typeface="Times New Roman" charset="0"/>
                <a:sym typeface="Times New Roman" charset="0"/>
              </a:rPr>
              <a:t>. </a:t>
            </a:r>
          </a:p>
          <a:p>
            <a:pPr marL="590550" lvl="2" indent="-190500" eaLnBrk="1" hangingPunct="1">
              <a:lnSpc>
                <a:spcPct val="90000"/>
              </a:lnSpc>
              <a:spcBef>
                <a:spcPct val="10000"/>
              </a:spcBef>
              <a:buFontTx/>
              <a:buAutoNum type="arabicPeriod"/>
              <a:tabLst>
                <a:tab pos="571500" algn="l"/>
              </a:tabLst>
              <a:defRPr/>
            </a:pPr>
            <a:r>
              <a:rPr lang="en-US" sz="850" dirty="0" smtClean="0">
                <a:solidFill>
                  <a:srgbClr val="000000"/>
                </a:solidFill>
                <a:latin typeface="Arial" charset="0"/>
                <a:cs typeface="Times New Roman" charset="0"/>
                <a:sym typeface="Times New Roman" charset="0"/>
              </a:rPr>
              <a:t>La </a:t>
            </a:r>
            <a:r>
              <a:rPr lang="en-US" sz="850" dirty="0" err="1" smtClean="0">
                <a:solidFill>
                  <a:srgbClr val="000000"/>
                </a:solidFill>
                <a:latin typeface="Arial" charset="0"/>
                <a:cs typeface="Times New Roman" charset="0"/>
                <a:sym typeface="Times New Roman" charset="0"/>
              </a:rPr>
              <a:t>cantidad</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superficie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pintada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alterada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corresponde</a:t>
            </a:r>
            <a:r>
              <a:rPr lang="en-US" sz="850" dirty="0" smtClean="0">
                <a:solidFill>
                  <a:srgbClr val="000000"/>
                </a:solidFill>
                <a:latin typeface="Arial" charset="0"/>
                <a:cs typeface="Times New Roman" charset="0"/>
                <a:sym typeface="Times New Roman" charset="0"/>
              </a:rPr>
              <a:t> al total de la </a:t>
            </a:r>
            <a:r>
              <a:rPr lang="en-US" sz="850" dirty="0" err="1" smtClean="0">
                <a:solidFill>
                  <a:srgbClr val="000000"/>
                </a:solidFill>
                <a:latin typeface="Arial" charset="0"/>
                <a:cs typeface="Times New Roman" charset="0"/>
                <a:sym typeface="Times New Roman" charset="0"/>
              </a:rPr>
              <a:t>superficie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que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ocupaba</a:t>
            </a:r>
            <a:r>
              <a:rPr lang="en-US" sz="850" dirty="0" smtClean="0">
                <a:solidFill>
                  <a:srgbClr val="000000"/>
                </a:solidFill>
                <a:latin typeface="Arial" charset="0"/>
                <a:cs typeface="Times New Roman" charset="0"/>
                <a:sym typeface="Times New Roman" charset="0"/>
              </a:rPr>
              <a:t> el </a:t>
            </a:r>
            <a:r>
              <a:rPr lang="en-US" sz="850" dirty="0" err="1" smtClean="0">
                <a:solidFill>
                  <a:srgbClr val="000000"/>
                </a:solidFill>
                <a:latin typeface="Arial" charset="0"/>
                <a:cs typeface="Times New Roman" charset="0"/>
                <a:sym typeface="Times New Roman" charset="0"/>
              </a:rPr>
              <a:t>componente</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retirado</a:t>
            </a:r>
            <a:r>
              <a:rPr lang="en-US" sz="850" dirty="0" smtClean="0">
                <a:solidFill>
                  <a:srgbClr val="000000"/>
                </a:solidFill>
                <a:latin typeface="Arial" charset="0"/>
                <a:cs typeface="Times New Roman" charset="0"/>
                <a:sym typeface="Times New Roman" charset="0"/>
              </a:rPr>
              <a:t>. Salvo en el </a:t>
            </a:r>
            <a:r>
              <a:rPr lang="en-US" sz="850" dirty="0" err="1" smtClean="0">
                <a:solidFill>
                  <a:srgbClr val="000000"/>
                </a:solidFill>
                <a:latin typeface="Arial" charset="0"/>
                <a:cs typeface="Times New Roman" charset="0"/>
                <a:sym typeface="Times New Roman" charset="0"/>
              </a:rPr>
              <a:t>caso</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renovaciones</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emergencia</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efectuadas</a:t>
            </a:r>
            <a:r>
              <a:rPr lang="en-US" sz="850" dirty="0" smtClean="0">
                <a:solidFill>
                  <a:srgbClr val="000000"/>
                </a:solidFill>
                <a:latin typeface="Arial" charset="0"/>
                <a:cs typeface="Times New Roman" charset="0"/>
                <a:sym typeface="Times New Roman" charset="0"/>
              </a:rPr>
              <a:t> en un </a:t>
            </a:r>
            <a:r>
              <a:rPr lang="en-US" sz="850" dirty="0" err="1" smtClean="0">
                <a:solidFill>
                  <a:srgbClr val="000000"/>
                </a:solidFill>
                <a:latin typeface="Arial" charset="0"/>
                <a:cs typeface="Times New Roman" charset="0"/>
                <a:sym typeface="Times New Roman" charset="0"/>
              </a:rPr>
              <a:t>per</a:t>
            </a:r>
            <a:r>
              <a:rPr lang="en-US" sz="850" dirty="0" err="1" smtClean="0">
                <a:solidFill>
                  <a:srgbClr val="000000"/>
                </a:solidFill>
                <a:latin typeface="Times New Roman"/>
                <a:cs typeface="Times New Roman" charset="0"/>
                <a:sym typeface="Times New Roman" charset="0"/>
              </a:rPr>
              <a:t>í</a:t>
            </a:r>
            <a:r>
              <a:rPr lang="en-US" sz="850" dirty="0" err="1" smtClean="0">
                <a:solidFill>
                  <a:srgbClr val="000000"/>
                </a:solidFill>
                <a:latin typeface="Arial" charset="0"/>
                <a:cs typeface="Times New Roman" charset="0"/>
                <a:sym typeface="Times New Roman" charset="0"/>
              </a:rPr>
              <a:t>odo</a:t>
            </a:r>
            <a:r>
              <a:rPr lang="en-US" sz="850" dirty="0" smtClean="0">
                <a:solidFill>
                  <a:srgbClr val="000000"/>
                </a:solidFill>
                <a:latin typeface="Arial" charset="0"/>
                <a:cs typeface="Times New Roman" charset="0"/>
                <a:sym typeface="Times New Roman" charset="0"/>
              </a:rPr>
              <a:t> de 30 </a:t>
            </a:r>
            <a:r>
              <a:rPr lang="en-US" sz="850" dirty="0" err="1" smtClean="0">
                <a:solidFill>
                  <a:srgbClr val="000000"/>
                </a:solidFill>
                <a:latin typeface="Arial" charset="0"/>
                <a:cs typeface="Times New Roman" charset="0"/>
                <a:sym typeface="Times New Roman" charset="0"/>
              </a:rPr>
              <a:t>d</a:t>
            </a:r>
            <a:r>
              <a:rPr lang="en-US" sz="850" dirty="0" err="1" smtClean="0">
                <a:solidFill>
                  <a:srgbClr val="000000"/>
                </a:solidFill>
                <a:latin typeface="Times New Roman"/>
                <a:cs typeface="Times New Roman" charset="0"/>
                <a:sym typeface="Times New Roman" charset="0"/>
              </a:rPr>
              <a:t>í</a:t>
            </a:r>
            <a:r>
              <a:rPr lang="en-US" sz="850" dirty="0" err="1" smtClean="0">
                <a:solidFill>
                  <a:srgbClr val="000000"/>
                </a:solidFill>
                <a:latin typeface="Arial" charset="0"/>
                <a:cs typeface="Times New Roman" charset="0"/>
                <a:sym typeface="Times New Roman" charset="0"/>
              </a:rPr>
              <a:t>as</a:t>
            </a:r>
            <a:r>
              <a:rPr lang="en-US" sz="850" dirty="0" smtClean="0">
                <a:solidFill>
                  <a:srgbClr val="000000"/>
                </a:solidFill>
                <a:latin typeface="Arial" charset="0"/>
                <a:cs typeface="Times New Roman" charset="0"/>
                <a:sym typeface="Times New Roman" charset="0"/>
              </a:rPr>
              <a:t>, se </a:t>
            </a:r>
            <a:r>
              <a:rPr lang="en-US" sz="850" dirty="0" err="1" smtClean="0">
                <a:solidFill>
                  <a:srgbClr val="000000"/>
                </a:solidFill>
                <a:latin typeface="Arial" charset="0"/>
                <a:cs typeface="Times New Roman" charset="0"/>
                <a:sym typeface="Times New Roman" charset="0"/>
              </a:rPr>
              <a:t>considerar</a:t>
            </a:r>
            <a:r>
              <a:rPr lang="en-US" sz="850" dirty="0" err="1" smtClean="0">
                <a:solidFill>
                  <a:srgbClr val="000000"/>
                </a:solidFill>
                <a:latin typeface="Times New Roman"/>
                <a:cs typeface="Times New Roman" charset="0"/>
                <a:sym typeface="Times New Roman" charset="0"/>
              </a:rPr>
              <a:t>á</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que</a:t>
            </a:r>
            <a:r>
              <a:rPr lang="en-US" sz="850" dirty="0" smtClean="0">
                <a:solidFill>
                  <a:srgbClr val="000000"/>
                </a:solidFill>
                <a:latin typeface="Arial" charset="0"/>
                <a:cs typeface="Times New Roman" charset="0"/>
                <a:sym typeface="Times New Roman" charset="0"/>
              </a:rPr>
              <a:t> el </a:t>
            </a:r>
            <a:r>
              <a:rPr lang="en-US" sz="850" dirty="0" err="1" smtClean="0">
                <a:solidFill>
                  <a:srgbClr val="000000"/>
                </a:solidFill>
                <a:latin typeface="Arial" charset="0"/>
                <a:cs typeface="Times New Roman" charset="0"/>
                <a:sym typeface="Times New Roman" charset="0"/>
              </a:rPr>
              <a:t>trabajo</a:t>
            </a:r>
            <a:r>
              <a:rPr lang="en-US" sz="850" dirty="0" smtClean="0">
                <a:solidFill>
                  <a:srgbClr val="000000"/>
                </a:solidFill>
                <a:latin typeface="Arial" charset="0"/>
                <a:cs typeface="Times New Roman" charset="0"/>
                <a:sym typeface="Times New Roman" charset="0"/>
              </a:rPr>
              <a:t> </a:t>
            </a:r>
            <a:r>
              <a:rPr lang="en-US" sz="850" dirty="0" err="1" smtClean="0">
                <a:solidFill>
                  <a:srgbClr val="000000"/>
                </a:solidFill>
                <a:latin typeface="Arial" charset="0"/>
                <a:cs typeface="Times New Roman" charset="0"/>
                <a:sym typeface="Times New Roman" charset="0"/>
              </a:rPr>
              <a:t>es</a:t>
            </a:r>
            <a:r>
              <a:rPr lang="en-US" sz="850" dirty="0" smtClean="0">
                <a:solidFill>
                  <a:srgbClr val="000000"/>
                </a:solidFill>
                <a:latin typeface="Arial" charset="0"/>
                <a:cs typeface="Times New Roman" charset="0"/>
                <a:sym typeface="Times New Roman" charset="0"/>
              </a:rPr>
              <a:t> el </a:t>
            </a:r>
            <a:r>
              <a:rPr lang="en-US" sz="850" dirty="0" err="1" smtClean="0">
                <a:solidFill>
                  <a:srgbClr val="000000"/>
                </a:solidFill>
                <a:latin typeface="Arial" charset="0"/>
                <a:cs typeface="Times New Roman" charset="0"/>
                <a:sym typeface="Times New Roman" charset="0"/>
              </a:rPr>
              <a:t>mismo</a:t>
            </a:r>
            <a:r>
              <a:rPr lang="en-US" sz="850" dirty="0" smtClean="0">
                <a:solidFill>
                  <a:srgbClr val="000000"/>
                </a:solidFill>
                <a:latin typeface="Arial" charset="0"/>
                <a:cs typeface="Times New Roman" charset="0"/>
                <a:sym typeface="Times New Roman" charset="0"/>
              </a:rPr>
              <a:t> al </a:t>
            </a:r>
            <a:r>
              <a:rPr lang="en-US" sz="850" dirty="0" err="1" smtClean="0">
                <a:solidFill>
                  <a:srgbClr val="000000"/>
                </a:solidFill>
                <a:latin typeface="Arial" charset="0"/>
                <a:cs typeface="Times New Roman" charset="0"/>
                <a:sym typeface="Times New Roman" charset="0"/>
              </a:rPr>
              <a:t>momento</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determinar</a:t>
            </a:r>
            <a:r>
              <a:rPr lang="en-US" sz="850" dirty="0" smtClean="0">
                <a:solidFill>
                  <a:srgbClr val="000000"/>
                </a:solidFill>
                <a:latin typeface="Arial" charset="0"/>
                <a:cs typeface="Times New Roman" charset="0"/>
                <a:sym typeface="Times New Roman" charset="0"/>
              </a:rPr>
              <a:t> la </a:t>
            </a:r>
            <a:r>
              <a:rPr lang="en-US" sz="850" dirty="0" err="1" smtClean="0">
                <a:solidFill>
                  <a:srgbClr val="000000"/>
                </a:solidFill>
                <a:latin typeface="Arial" charset="0"/>
                <a:cs typeface="Times New Roman" charset="0"/>
                <a:sym typeface="Times New Roman" charset="0"/>
              </a:rPr>
              <a:t>cantidad</a:t>
            </a:r>
            <a:r>
              <a:rPr lang="en-US" sz="850" dirty="0" smtClean="0">
                <a:solidFill>
                  <a:srgbClr val="000000"/>
                </a:solidFill>
                <a:latin typeface="Arial" charset="0"/>
                <a:cs typeface="Times New Roman" charset="0"/>
                <a:sym typeface="Times New Roman" charset="0"/>
              </a:rPr>
              <a:t> de </a:t>
            </a:r>
            <a:r>
              <a:rPr lang="en-US" sz="850" dirty="0" err="1" smtClean="0">
                <a:solidFill>
                  <a:srgbClr val="000000"/>
                </a:solidFill>
                <a:latin typeface="Arial" charset="0"/>
                <a:cs typeface="Times New Roman" charset="0"/>
                <a:sym typeface="Times New Roman" charset="0"/>
              </a:rPr>
              <a:t>pintura</a:t>
            </a:r>
            <a:r>
              <a:rPr lang="en-US" sz="850" dirty="0" smtClean="0">
                <a:solidFill>
                  <a:srgbClr val="000000"/>
                </a:solidFill>
                <a:latin typeface="Arial" charset="0"/>
                <a:cs typeface="Times New Roman" charset="0"/>
                <a:sym typeface="Times New Roman" charset="0"/>
              </a:rPr>
              <a:t> </a:t>
            </a:r>
            <a:r>
              <a:rPr lang="en-US" sz="1000" dirty="0" err="1" smtClean="0">
                <a:solidFill>
                  <a:srgbClr val="000000"/>
                </a:solidFill>
                <a:latin typeface="Arial" charset="0"/>
                <a:cs typeface="Times New Roman" charset="0"/>
                <a:sym typeface="Times New Roman" charset="0"/>
              </a:rPr>
              <a:t>alterada</a:t>
            </a:r>
            <a:r>
              <a:rPr lang="en-US" sz="1000" dirty="0" smtClean="0">
                <a:solidFill>
                  <a:srgbClr val="000000"/>
                </a:solidFill>
                <a:latin typeface="Arial" charset="0"/>
                <a:cs typeface="Times New Roman" charset="0"/>
                <a:sym typeface="Times New Roman" charset="0"/>
              </a:rPr>
              <a:t>.</a:t>
            </a:r>
          </a:p>
        </p:txBody>
      </p:sp>
      <p:sp>
        <p:nvSpPr>
          <p:cNvPr id="20487" name="Text Box 5"/>
          <p:cNvSpPr txBox="1">
            <a:spLocks noChangeArrowheads="1"/>
          </p:cNvSpPr>
          <p:nvPr/>
        </p:nvSpPr>
        <p:spPr bwMode="auto">
          <a:xfrm>
            <a:off x="762000" y="7440613"/>
            <a:ext cx="5791200" cy="1479550"/>
          </a:xfrm>
          <a:prstGeom prst="rect">
            <a:avLst/>
          </a:prstGeom>
          <a:solidFill>
            <a:srgbClr val="EAEAEA"/>
          </a:solidFill>
          <a:ln w="9525">
            <a:solidFill>
              <a:schemeClr val="tx1"/>
            </a:solidFill>
            <a:miter lim="800000"/>
            <a:headEnd/>
            <a:tailEnd/>
          </a:ln>
        </p:spPr>
        <p:txBody>
          <a:bodyPr lIns="0" tIns="46577" rIns="88119" bIns="46577">
            <a:spAutoFit/>
          </a:bodyPr>
          <a:lstStyle/>
          <a:p>
            <a:pPr marL="931863" lvl="2" defTabSz="931863">
              <a:spcBef>
                <a:spcPct val="50000"/>
              </a:spcBef>
              <a:buSzPct val="100000"/>
            </a:pPr>
            <a:r>
              <a:rPr lang="en-US" sz="1000" b="1">
                <a:solidFill>
                  <a:srgbClr val="000000"/>
                </a:solidFill>
                <a:latin typeface="Arial" charset="0"/>
                <a:cs typeface="Times New Roman" pitchFamily="18" charset="0"/>
                <a:sym typeface="Times New Roman" pitchFamily="18" charset="0"/>
              </a:rPr>
              <a:t>La regla del HUD sobre viviendas sin plomo se aplica a todos los hogares construidos antes de 1978 que reciben ayuda federal para la vivienda, la que habitualmente se entrega a trav</a:t>
            </a:r>
            <a:r>
              <a:rPr lang="en-US" sz="1000" b="1">
                <a:solidFill>
                  <a:srgbClr val="000000"/>
                </a:solidFill>
                <a:cs typeface="Times New Roman" pitchFamily="18" charset="0"/>
                <a:sym typeface="Times New Roman" pitchFamily="18" charset="0"/>
              </a:rPr>
              <a:t>é</a:t>
            </a:r>
            <a:r>
              <a:rPr lang="en-US" sz="1000" b="1">
                <a:solidFill>
                  <a:srgbClr val="000000"/>
                </a:solidFill>
                <a:latin typeface="Arial" charset="0"/>
                <a:cs typeface="Times New Roman" pitchFamily="18" charset="0"/>
                <a:sym typeface="Times New Roman" pitchFamily="18" charset="0"/>
              </a:rPr>
              <a:t>s de los gobiernos estatales y locales, en los que se vayan a afectar superficies pintadas mayores a las cantidades </a:t>
            </a:r>
            <a:r>
              <a:rPr lang="en-US" sz="1000" b="1" i="1">
                <a:solidFill>
                  <a:srgbClr val="000000"/>
                </a:solidFill>
                <a:latin typeface="Arial" charset="0"/>
                <a:cs typeface="Times New Roman" pitchFamily="18" charset="0"/>
                <a:sym typeface="Times New Roman" pitchFamily="18" charset="0"/>
              </a:rPr>
              <a:t>de minimis</a:t>
            </a:r>
            <a:r>
              <a:rPr lang="en-US" sz="1000" b="1">
                <a:solidFill>
                  <a:srgbClr val="000000"/>
                </a:solidFill>
                <a:latin typeface="Arial" charset="0"/>
                <a:cs typeface="Times New Roman" pitchFamily="18" charset="0"/>
                <a:sym typeface="Times New Roman" pitchFamily="18" charset="0"/>
              </a:rPr>
              <a:t> definidas por el HUD. Las cantidades </a:t>
            </a:r>
            <a:r>
              <a:rPr lang="en-US" sz="1000" b="1" i="1">
                <a:solidFill>
                  <a:srgbClr val="000000"/>
                </a:solidFill>
                <a:latin typeface="Arial" charset="0"/>
                <a:cs typeface="Times New Roman" pitchFamily="18" charset="0"/>
                <a:sym typeface="Times New Roman" pitchFamily="18" charset="0"/>
              </a:rPr>
              <a:t>de minimis</a:t>
            </a:r>
            <a:r>
              <a:rPr lang="en-US" sz="1000" b="1">
                <a:solidFill>
                  <a:srgbClr val="000000"/>
                </a:solidFill>
                <a:latin typeface="Arial" charset="0"/>
                <a:cs typeface="Times New Roman" pitchFamily="18" charset="0"/>
                <a:sym typeface="Times New Roman" pitchFamily="18" charset="0"/>
              </a:rPr>
              <a:t> del HUD</a:t>
            </a:r>
            <a:r>
              <a:rPr lang="en-US" sz="1000">
                <a:solidFill>
                  <a:srgbClr val="000000"/>
                </a:solidFill>
                <a:latin typeface="Arial" charset="0"/>
                <a:cs typeface="Times New Roman" pitchFamily="18" charset="0"/>
                <a:sym typeface="Times New Roman" pitchFamily="18" charset="0"/>
              </a:rPr>
              <a:t> </a:t>
            </a:r>
            <a:r>
              <a:rPr lang="en-US" sz="1000" b="1">
                <a:solidFill>
                  <a:srgbClr val="000000"/>
                </a:solidFill>
                <a:latin typeface="Arial" charset="0"/>
                <a:cs typeface="Times New Roman" pitchFamily="18" charset="0"/>
                <a:sym typeface="Times New Roman" pitchFamily="18" charset="0"/>
              </a:rPr>
              <a:t>son: 2 pies cuadrados de pintura interior a base de plomo, 20 pies cuadrados de pintura exterior a base de plomo </a:t>
            </a:r>
            <a:r>
              <a:rPr lang="en-US" sz="1000" b="1">
                <a:solidFill>
                  <a:srgbClr val="000000"/>
                </a:solidFill>
                <a:cs typeface="Times New Roman" pitchFamily="18" charset="0"/>
                <a:sym typeface="Times New Roman" pitchFamily="18" charset="0"/>
              </a:rPr>
              <a:t>ó</a:t>
            </a:r>
            <a:r>
              <a:rPr lang="en-US" sz="1000" b="1">
                <a:solidFill>
                  <a:srgbClr val="000000"/>
                </a:solidFill>
                <a:latin typeface="Arial" charset="0"/>
                <a:cs typeface="Times New Roman" pitchFamily="18" charset="0"/>
                <a:sym typeface="Times New Roman" pitchFamily="18" charset="0"/>
              </a:rPr>
              <a:t> 10% de la superficie total de un tipo de componente interior o exterior con una superficie peque</a:t>
            </a:r>
            <a:r>
              <a:rPr lang="en-US" sz="1000" b="1">
                <a:solidFill>
                  <a:srgbClr val="000000"/>
                </a:solidFill>
                <a:cs typeface="Times New Roman" pitchFamily="18" charset="0"/>
                <a:sym typeface="Times New Roman" pitchFamily="18" charset="0"/>
              </a:rPr>
              <a:t>ñ</a:t>
            </a:r>
            <a:r>
              <a:rPr lang="en-US" sz="1000" b="1">
                <a:solidFill>
                  <a:srgbClr val="000000"/>
                </a:solidFill>
                <a:latin typeface="Arial" charset="0"/>
                <a:cs typeface="Times New Roman" pitchFamily="18" charset="0"/>
                <a:sym typeface="Times New Roman" pitchFamily="18" charset="0"/>
              </a:rPr>
              <a:t>a que contenga pintura a base de plomo. Por ejemplo, antepechos de ventana, z</a:t>
            </a:r>
            <a:r>
              <a:rPr lang="en-US" sz="1000" b="1">
                <a:solidFill>
                  <a:srgbClr val="000000"/>
                </a:solidFill>
                <a:cs typeface="Times New Roman" pitchFamily="18" charset="0"/>
                <a:sym typeface="Times New Roman" pitchFamily="18" charset="0"/>
              </a:rPr>
              <a:t>ó</a:t>
            </a:r>
            <a:r>
              <a:rPr lang="en-US" sz="1000" b="1">
                <a:solidFill>
                  <a:srgbClr val="000000"/>
                </a:solidFill>
                <a:latin typeface="Arial" charset="0"/>
                <a:cs typeface="Times New Roman" pitchFamily="18" charset="0"/>
                <a:sym typeface="Times New Roman" pitchFamily="18" charset="0"/>
              </a:rPr>
              <a:t>calos y molduras.</a:t>
            </a:r>
          </a:p>
        </p:txBody>
      </p:sp>
      <p:pic>
        <p:nvPicPr>
          <p:cNvPr id="20488" name="Picture 6" descr="HUD-seal-color 300 DPI"/>
          <p:cNvPicPr>
            <a:picLocks noChangeAspect="1" noChangeArrowheads="1"/>
          </p:cNvPicPr>
          <p:nvPr/>
        </p:nvPicPr>
        <p:blipFill>
          <a:blip r:embed="rId3"/>
          <a:srcRect/>
          <a:stretch>
            <a:fillRect/>
          </a:stretch>
        </p:blipFill>
        <p:spPr bwMode="auto">
          <a:xfrm>
            <a:off x="876300" y="7739063"/>
            <a:ext cx="584200" cy="561975"/>
          </a:xfrm>
          <a:prstGeom prst="rect">
            <a:avLst/>
          </a:prstGeom>
          <a:noFill/>
          <a:ln w="9525">
            <a:noFill/>
            <a:miter lim="800000"/>
            <a:headEnd/>
            <a:tailEnd/>
          </a:ln>
        </p:spPr>
      </p:pic>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1507" name="Rectangle 7"/>
          <p:cNvSpPr>
            <a:spLocks noGrp="1" noChangeArrowheads="1"/>
          </p:cNvSpPr>
          <p:nvPr>
            <p:ph type="sldNum" sz="quarter" idx="5"/>
          </p:nvPr>
        </p:nvSpPr>
        <p:spPr>
          <a:noFill/>
        </p:spPr>
        <p:txBody>
          <a:bodyPr/>
          <a:lstStyle/>
          <a:p>
            <a:r>
              <a:rPr lang="en-US" smtClean="0"/>
              <a:t>2-</a:t>
            </a:r>
            <a:fld id="{0F2BB877-9428-4690-A42C-2AE5A11DB6DB}" type="slidenum">
              <a:rPr lang="en-US" smtClean="0"/>
              <a:pPr/>
              <a:t>4</a:t>
            </a:fld>
            <a:endParaRPr lang="en-US" smtClean="0"/>
          </a:p>
        </p:txBody>
      </p:sp>
      <p:sp>
        <p:nvSpPr>
          <p:cNvPr id="21508" name="Rectangle 9"/>
          <p:cNvSpPr>
            <a:spLocks noGrp="1" noChangeArrowheads="1"/>
          </p:cNvSpPr>
          <p:nvPr>
            <p:ph type="dt" sz="quarter" idx="1"/>
          </p:nvPr>
        </p:nvSpPr>
        <p:spPr>
          <a:noFill/>
        </p:spPr>
        <p:txBody>
          <a:bodyPr/>
          <a:lstStyle/>
          <a:p>
            <a:r>
              <a:rPr lang="en-US" smtClean="0"/>
              <a:t>Octubre de 2011</a:t>
            </a:r>
          </a:p>
          <a:p>
            <a:endParaRPr lang="en-US" smtClean="0"/>
          </a:p>
        </p:txBody>
      </p:sp>
      <p:sp>
        <p:nvSpPr>
          <p:cNvPr id="21509" name="Rectangle 2"/>
          <p:cNvSpPr>
            <a:spLocks noChangeArrowheads="1" noTextEdit="1"/>
          </p:cNvSpPr>
          <p:nvPr>
            <p:ph type="sldImg"/>
          </p:nvPr>
        </p:nvSpPr>
        <p:spPr>
          <a:ln/>
        </p:spPr>
      </p:sp>
      <p:sp>
        <p:nvSpPr>
          <p:cNvPr id="21510" name="Rectangle 3"/>
          <p:cNvSpPr>
            <a:spLocks noGrp="1" noChangeArrowheads="1"/>
          </p:cNvSpPr>
          <p:nvPr>
            <p:ph type="body" idx="1"/>
          </p:nvPr>
        </p:nvSpPr>
        <p:spPr>
          <a:xfrm>
            <a:off x="730250" y="4279900"/>
            <a:ext cx="5530850" cy="4179888"/>
          </a:xfrm>
          <a:noFill/>
          <a:ln/>
        </p:spPr>
        <p:txBody>
          <a:bodyPr/>
          <a:lstStyle/>
          <a:p>
            <a:pPr marL="228600" indent="-228600" eaLnBrk="1" hangingPunct="1"/>
            <a:r>
              <a:rPr lang="en-US" sz="1000" smtClean="0">
                <a:solidFill>
                  <a:srgbClr val="000000"/>
                </a:solidFill>
                <a:latin typeface="Arial" charset="0"/>
                <a:cs typeface="Times New Roman" pitchFamily="18" charset="0"/>
                <a:sym typeface="Times New Roman" pitchFamily="18" charset="0"/>
              </a:rPr>
              <a:t>Ninguna empresa que trabaje con viviendas de inter</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latin typeface="Arial" charset="0"/>
                <a:cs typeface="Times New Roman" pitchFamily="18" charset="0"/>
                <a:sym typeface="Times New Roman" pitchFamily="18" charset="0"/>
              </a:rPr>
              <a:t>s o con instalaciones ocupadas por ni</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latin typeface="Arial" charset="0"/>
                <a:cs typeface="Times New Roman" pitchFamily="18" charset="0"/>
                <a:sym typeface="Times New Roman" pitchFamily="18" charset="0"/>
              </a:rPr>
              <a:t>os, donde los trabajos vayan a alterar la pintura a base de plomo, podr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 realizar, ofrecer o afirmar que efect</a:t>
            </a:r>
            <a:r>
              <a:rPr lang="en-US" sz="1000" smtClean="0">
                <a:solidFill>
                  <a:srgbClr val="000000"/>
                </a:solidFill>
                <a:latin typeface="Times New Roman" pitchFamily="18" charset="0"/>
                <a:cs typeface="Times New Roman" pitchFamily="18" charset="0"/>
                <a:sym typeface="Times New Roman" pitchFamily="18" charset="0"/>
              </a:rPr>
              <a:t>ú</a:t>
            </a:r>
            <a:r>
              <a:rPr lang="en-US" sz="1000" smtClean="0">
                <a:solidFill>
                  <a:srgbClr val="000000"/>
                </a:solidFill>
                <a:latin typeface="Arial" charset="0"/>
                <a:cs typeface="Times New Roman" pitchFamily="18" charset="0"/>
                <a:sym typeface="Times New Roman" pitchFamily="18" charset="0"/>
              </a:rPr>
              <a:t>a renovaciones sin contar con su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 empresa entregada por la EPA o un estado, territorio o tribu ind</a:t>
            </a:r>
            <a:r>
              <a:rPr lang="en-US" sz="1000" smtClean="0">
                <a:solidFill>
                  <a:srgbClr val="000000"/>
                </a:solidFill>
                <a:latin typeface="Times New Roman" pitchFamily="18" charset="0"/>
                <a:cs typeface="Times New Roman" pitchFamily="18" charset="0"/>
                <a:sym typeface="Times New Roman" pitchFamily="18" charset="0"/>
              </a:rPr>
              <a:t>í</a:t>
            </a:r>
            <a:r>
              <a:rPr lang="en-US" sz="1000" smtClean="0">
                <a:solidFill>
                  <a:srgbClr val="000000"/>
                </a:solidFill>
                <a:latin typeface="Arial" charset="0"/>
                <a:cs typeface="Times New Roman" pitchFamily="18" charset="0"/>
                <a:sym typeface="Times New Roman" pitchFamily="18" charset="0"/>
              </a:rPr>
              <a:t>gena del acuerdo con autorizaci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 la EPA.</a:t>
            </a:r>
          </a:p>
          <a:p>
            <a:pPr marL="228600" indent="-228600" eaLnBrk="1" hangingPunct="1"/>
            <a:r>
              <a:rPr lang="en-US" sz="1000" smtClean="0">
                <a:solidFill>
                  <a:srgbClr val="000000"/>
                </a:solidFill>
                <a:latin typeface="Arial" charset="0"/>
                <a:cs typeface="Times New Roman" pitchFamily="18" charset="0"/>
                <a:sym typeface="Times New Roman" pitchFamily="18" charset="0"/>
              </a:rPr>
              <a:t>S</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lo se necesita una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 empresa de renovaciones otorgada por la EPA para que una empresa de renovaciones trabaje en cualquier estado, territorio o </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rea tribal no autorizad</a:t>
            </a:r>
            <a:r>
              <a:rPr lang="es-ES_tradnl" sz="1000" smtClean="0">
                <a:solidFill>
                  <a:srgbClr val="000000"/>
                </a:solidFill>
                <a:latin typeface="Arial" charset="0"/>
                <a:cs typeface="Times New Roman" pitchFamily="18" charset="0"/>
                <a:sym typeface="Times New Roman" pitchFamily="18" charset="0"/>
              </a:rPr>
              <a:t>os</a:t>
            </a:r>
            <a:r>
              <a:rPr lang="en-US" sz="1000" smtClean="0">
                <a:solidFill>
                  <a:srgbClr val="000000"/>
                </a:solidFill>
                <a:latin typeface="Arial" charset="0"/>
                <a:cs typeface="Times New Roman" pitchFamily="18" charset="0"/>
                <a:sym typeface="Times New Roman" pitchFamily="18" charset="0"/>
              </a:rPr>
              <a:t>. La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 la empresa no es lo mismo que la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personal que logra cada renovador al aprobar satisfactoriamente el curso. </a:t>
            </a:r>
          </a:p>
          <a:p>
            <a:pPr marL="228600" indent="-228600" eaLnBrk="1" hangingPunct="1"/>
            <a:r>
              <a:rPr lang="en-US" sz="1000" smtClean="0">
                <a:solidFill>
                  <a:srgbClr val="000000"/>
                </a:solidFill>
                <a:latin typeface="Arial" charset="0"/>
                <a:cs typeface="Times New Roman" pitchFamily="18" charset="0"/>
                <a:sym typeface="Times New Roman" pitchFamily="18" charset="0"/>
              </a:rPr>
              <a:t>Los estados, los territorios y las tribus pueden tramitar una autorizaci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 </a:t>
            </a:r>
            <a:r>
              <a:rPr lang="es-ES_tradnl" sz="1000" smtClean="0">
                <a:solidFill>
                  <a:srgbClr val="000000"/>
                </a:solidFill>
                <a:latin typeface="Arial" charset="0"/>
                <a:cs typeface="Times New Roman" pitchFamily="18" charset="0"/>
                <a:sym typeface="Times New Roman" pitchFamily="18" charset="0"/>
              </a:rPr>
              <a:t>la </a:t>
            </a:r>
            <a:r>
              <a:rPr lang="en-US" sz="1000" smtClean="0">
                <a:solidFill>
                  <a:srgbClr val="000000"/>
                </a:solidFill>
                <a:latin typeface="Arial" charset="0"/>
                <a:cs typeface="Times New Roman" pitchFamily="18" charset="0"/>
                <a:sym typeface="Times New Roman" pitchFamily="18" charset="0"/>
              </a:rPr>
              <a:t>EPA para operar sus propios programas. Adem</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s, los estados, los territorios y las tribus, con o sin la autorizaci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 la EPA, podr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n establecer requisitos adicionales para las empresas que trabajan en sus jurisdicciones. Aseg</a:t>
            </a:r>
            <a:r>
              <a:rPr lang="en-US" sz="1000" smtClean="0">
                <a:solidFill>
                  <a:srgbClr val="000000"/>
                </a:solidFill>
                <a:latin typeface="Times New Roman" pitchFamily="18" charset="0"/>
                <a:cs typeface="Times New Roman" pitchFamily="18" charset="0"/>
                <a:sym typeface="Times New Roman" pitchFamily="18" charset="0"/>
              </a:rPr>
              <a:t>ú</a:t>
            </a:r>
            <a:r>
              <a:rPr lang="en-US" sz="1000" smtClean="0">
                <a:solidFill>
                  <a:srgbClr val="000000"/>
                </a:solidFill>
                <a:latin typeface="Arial" charset="0"/>
                <a:cs typeface="Times New Roman" pitchFamily="18" charset="0"/>
                <a:sym typeface="Times New Roman" pitchFamily="18" charset="0"/>
              </a:rPr>
              <a:t>rese de aclarar si su gobierno estatal, territorial o tribal cuenta con reglamentos adicionales que puedan afectar una renovaci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en su comunidad.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2531" name="Rectangle 7"/>
          <p:cNvSpPr>
            <a:spLocks noGrp="1" noChangeArrowheads="1"/>
          </p:cNvSpPr>
          <p:nvPr>
            <p:ph type="sldNum" sz="quarter" idx="5"/>
          </p:nvPr>
        </p:nvSpPr>
        <p:spPr>
          <a:noFill/>
        </p:spPr>
        <p:txBody>
          <a:bodyPr/>
          <a:lstStyle/>
          <a:p>
            <a:r>
              <a:rPr lang="en-US" smtClean="0"/>
              <a:t>2-</a:t>
            </a:r>
            <a:fld id="{BE568DD6-285E-4E82-85FE-C67E4161B694}" type="slidenum">
              <a:rPr lang="en-US" smtClean="0"/>
              <a:pPr/>
              <a:t>5</a:t>
            </a:fld>
            <a:endParaRPr lang="en-US" smtClean="0"/>
          </a:p>
        </p:txBody>
      </p:sp>
      <p:sp>
        <p:nvSpPr>
          <p:cNvPr id="22532" name="Rectangle 9"/>
          <p:cNvSpPr>
            <a:spLocks noGrp="1" noChangeArrowheads="1"/>
          </p:cNvSpPr>
          <p:nvPr>
            <p:ph type="dt" sz="quarter" idx="1"/>
          </p:nvPr>
        </p:nvSpPr>
        <p:spPr>
          <a:noFill/>
        </p:spPr>
        <p:txBody>
          <a:bodyPr/>
          <a:lstStyle/>
          <a:p>
            <a:r>
              <a:rPr lang="en-US" smtClean="0"/>
              <a:t>Octubre de 2011</a:t>
            </a:r>
          </a:p>
        </p:txBody>
      </p:sp>
      <p:sp>
        <p:nvSpPr>
          <p:cNvPr id="22533" name="Rectangle 2"/>
          <p:cNvSpPr>
            <a:spLocks noChangeArrowheads="1" noTextEdit="1"/>
          </p:cNvSpPr>
          <p:nvPr>
            <p:ph type="sldImg"/>
          </p:nvPr>
        </p:nvSpPr>
        <p:spPr>
          <a:ln/>
        </p:spPr>
      </p:sp>
      <p:sp>
        <p:nvSpPr>
          <p:cNvPr id="117763" name="Rectangle 3"/>
          <p:cNvSpPr>
            <a:spLocks noGrp="1" noChangeArrowheads="1"/>
          </p:cNvSpPr>
          <p:nvPr>
            <p:ph type="body" idx="1"/>
          </p:nvPr>
        </p:nvSpPr>
        <p:spPr>
          <a:xfrm>
            <a:off x="949325" y="4279900"/>
            <a:ext cx="5141913" cy="4406900"/>
          </a:xfrm>
        </p:spPr>
        <p:txBody>
          <a:bodyPr/>
          <a:lstStyle/>
          <a:p>
            <a:pPr marL="190500" indent="-190500" eaLnBrk="1" hangingPunct="1">
              <a:lnSpc>
                <a:spcPct val="90000"/>
              </a:lnSpc>
              <a:tabLst>
                <a:tab pos="0" algn="l"/>
              </a:tabLst>
              <a:defRPr/>
            </a:pPr>
            <a:r>
              <a:rPr lang="en-US" sz="950" dirty="0" smtClean="0">
                <a:solidFill>
                  <a:srgbClr val="000000"/>
                </a:solidFill>
                <a:latin typeface="Arial" charset="0"/>
                <a:cs typeface="Times New Roman" charset="0"/>
                <a:sym typeface="Times New Roman" charset="0"/>
              </a:rPr>
              <a:t>La </a:t>
            </a:r>
            <a:r>
              <a:rPr lang="en-US" sz="950" dirty="0" err="1" smtClean="0">
                <a:solidFill>
                  <a:srgbClr val="000000"/>
                </a:solidFill>
                <a:latin typeface="Arial" charset="0"/>
                <a:cs typeface="Times New Roman" charset="0"/>
                <a:sym typeface="Times New Roman" charset="0"/>
              </a:rPr>
              <a:t>empresa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debe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asegurarse</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todos</a:t>
            </a:r>
            <a:r>
              <a:rPr lang="en-US" sz="950" dirty="0" smtClean="0">
                <a:solidFill>
                  <a:srgbClr val="000000"/>
                </a:solidFill>
                <a:latin typeface="Arial" charset="0"/>
                <a:cs typeface="Times New Roman" charset="0"/>
                <a:sym typeface="Times New Roman" charset="0"/>
              </a:rPr>
              <a:t> los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participan</a:t>
            </a:r>
            <a:r>
              <a:rPr lang="en-US" sz="950" dirty="0" smtClean="0">
                <a:solidFill>
                  <a:srgbClr val="000000"/>
                </a:solidFill>
                <a:latin typeface="Arial" charset="0"/>
                <a:cs typeface="Times New Roman" charset="0"/>
                <a:sym typeface="Times New Roman" charset="0"/>
              </a:rPr>
              <a:t> en el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renovaci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reparaci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o </a:t>
            </a:r>
            <a:r>
              <a:rPr lang="en-US" sz="950" dirty="0" err="1" smtClean="0">
                <a:solidFill>
                  <a:srgbClr val="000000"/>
                </a:solidFill>
                <a:latin typeface="Arial" charset="0"/>
                <a:cs typeface="Times New Roman" charset="0"/>
                <a:sym typeface="Times New Roman" charset="0"/>
              </a:rPr>
              <a:t>pintura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cuenten</a:t>
            </a:r>
            <a:r>
              <a:rPr lang="en-US" sz="950" dirty="0" smtClean="0">
                <a:solidFill>
                  <a:srgbClr val="000000"/>
                </a:solidFill>
                <a:latin typeface="Arial" charset="0"/>
                <a:cs typeface="Times New Roman" charset="0"/>
                <a:sym typeface="Times New Roman" charset="0"/>
              </a:rPr>
              <a:t> con </a:t>
            </a:r>
            <a:r>
              <a:rPr lang="en-US" sz="950" dirty="0" err="1" smtClean="0">
                <a:solidFill>
                  <a:srgbClr val="000000"/>
                </a:solidFill>
                <a:latin typeface="Arial" charset="0"/>
                <a:cs typeface="Times New Roman" charset="0"/>
                <a:sym typeface="Times New Roman" charset="0"/>
              </a:rPr>
              <a:t>capacitaci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para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aplicar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pr</a:t>
            </a:r>
            <a:r>
              <a:rPr lang="en-US" sz="950" dirty="0" err="1" smtClean="0">
                <a:solidFill>
                  <a:srgbClr val="000000"/>
                </a:solidFill>
                <a:latin typeface="Times New Roman"/>
                <a:cs typeface="Times New Roman" charset="0"/>
                <a:sym typeface="Times New Roman" charset="0"/>
              </a:rPr>
              <a:t>á</a:t>
            </a:r>
            <a:r>
              <a:rPr lang="en-US" sz="950" dirty="0" err="1" smtClean="0">
                <a:solidFill>
                  <a:srgbClr val="000000"/>
                </a:solidFill>
                <a:latin typeface="Arial" charset="0"/>
                <a:cs typeface="Times New Roman" charset="0"/>
                <a:sym typeface="Times New Roman" charset="0"/>
              </a:rPr>
              <a:t>cticas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segura</a:t>
            </a:r>
            <a:r>
              <a:rPr lang="en-US" sz="950" dirty="0" smtClean="0">
                <a:solidFill>
                  <a:srgbClr val="000000"/>
                </a:solidFill>
                <a:latin typeface="Arial" charset="0"/>
                <a:cs typeface="Times New Roman" charset="0"/>
                <a:sym typeface="Times New Roman" charset="0"/>
              </a:rPr>
              <a:t> con el </a:t>
            </a:r>
            <a:r>
              <a:rPr lang="en-US" sz="950" dirty="0" err="1" smtClean="0">
                <a:solidFill>
                  <a:srgbClr val="000000"/>
                </a:solidFill>
                <a:latin typeface="Arial" charset="0"/>
                <a:cs typeface="Times New Roman" charset="0"/>
                <a:sym typeface="Times New Roman" charset="0"/>
              </a:rPr>
              <a:t>plomo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durante</a:t>
            </a:r>
            <a:r>
              <a:rPr lang="en-US" sz="950" dirty="0" smtClean="0">
                <a:solidFill>
                  <a:srgbClr val="000000"/>
                </a:solidFill>
                <a:latin typeface="Arial" charset="0"/>
                <a:cs typeface="Times New Roman" charset="0"/>
                <a:sym typeface="Times New Roman" charset="0"/>
              </a:rPr>
              <a:t> el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La EPA </a:t>
            </a:r>
            <a:r>
              <a:rPr lang="en-US" sz="950" dirty="0" err="1" smtClean="0">
                <a:solidFill>
                  <a:srgbClr val="000000"/>
                </a:solidFill>
                <a:latin typeface="Arial" charset="0"/>
                <a:cs typeface="Times New Roman" charset="0"/>
                <a:sym typeface="Times New Roman" charset="0"/>
              </a:rPr>
              <a:t>exige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todas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las</a:t>
            </a:r>
            <a:r>
              <a:rPr lang="en-US" sz="950" dirty="0" smtClean="0">
                <a:solidFill>
                  <a:srgbClr val="000000"/>
                </a:solidFill>
                <a:latin typeface="Arial" charset="0"/>
                <a:cs typeface="Times New Roman" charset="0"/>
                <a:sym typeface="Times New Roman" charset="0"/>
              </a:rPr>
              <a:t> personas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se </a:t>
            </a:r>
            <a:r>
              <a:rPr lang="en-US" sz="950" dirty="0" err="1" smtClean="0">
                <a:solidFill>
                  <a:srgbClr val="000000"/>
                </a:solidFill>
                <a:latin typeface="Arial" charset="0"/>
                <a:cs typeface="Times New Roman" charset="0"/>
                <a:sym typeface="Times New Roman" charset="0"/>
              </a:rPr>
              <a:t>encuentran</a:t>
            </a:r>
            <a:r>
              <a:rPr lang="en-US" sz="950" dirty="0" smtClean="0">
                <a:solidFill>
                  <a:srgbClr val="000000"/>
                </a:solidFill>
                <a:latin typeface="Arial" charset="0"/>
                <a:cs typeface="Times New Roman" charset="0"/>
                <a:sym typeface="Times New Roman" charset="0"/>
              </a:rPr>
              <a:t> en el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est</a:t>
            </a:r>
            <a:r>
              <a:rPr lang="en-US" sz="950" dirty="0" err="1" smtClean="0">
                <a:solidFill>
                  <a:srgbClr val="000000"/>
                </a:solidFill>
                <a:latin typeface="Times New Roman"/>
                <a:cs typeface="Times New Roman" charset="0"/>
                <a:sym typeface="Times New Roman" charset="0"/>
              </a:rPr>
              <a:t>é</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capacitadas</a:t>
            </a:r>
            <a:r>
              <a:rPr lang="en-US" sz="950" dirty="0" smtClean="0">
                <a:solidFill>
                  <a:srgbClr val="000000"/>
                </a:solidFill>
                <a:latin typeface="Arial" charset="0"/>
                <a:cs typeface="Times New Roman" charset="0"/>
                <a:sym typeface="Times New Roman" charset="0"/>
              </a:rPr>
              <a:t>. La persona </a:t>
            </a:r>
            <a:r>
              <a:rPr lang="en-US" sz="950" dirty="0" err="1" smtClean="0">
                <a:solidFill>
                  <a:srgbClr val="000000"/>
                </a:solidFill>
                <a:latin typeface="Arial" charset="0"/>
                <a:cs typeface="Times New Roman" charset="0"/>
                <a:sym typeface="Times New Roman" charset="0"/>
              </a:rPr>
              <a:t>encargada</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las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pr</a:t>
            </a:r>
            <a:r>
              <a:rPr lang="en-US" sz="950" dirty="0" err="1" smtClean="0">
                <a:solidFill>
                  <a:srgbClr val="000000"/>
                </a:solidFill>
                <a:latin typeface="Times New Roman"/>
                <a:cs typeface="Times New Roman" charset="0"/>
                <a:sym typeface="Times New Roman" charset="0"/>
              </a:rPr>
              <a:t>á</a:t>
            </a:r>
            <a:r>
              <a:rPr lang="en-US" sz="950" dirty="0" err="1" smtClean="0">
                <a:solidFill>
                  <a:srgbClr val="000000"/>
                </a:solidFill>
                <a:latin typeface="Arial" charset="0"/>
                <a:cs typeface="Times New Roman" charset="0"/>
                <a:sym typeface="Times New Roman" charset="0"/>
              </a:rPr>
              <a:t>cticas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seguras</a:t>
            </a:r>
            <a:r>
              <a:rPr lang="en-US" sz="950" dirty="0" smtClean="0">
                <a:solidFill>
                  <a:srgbClr val="000000"/>
                </a:solidFill>
                <a:latin typeface="Arial" charset="0"/>
                <a:cs typeface="Times New Roman" charset="0"/>
                <a:sym typeface="Times New Roman" charset="0"/>
              </a:rPr>
              <a:t> con el </a:t>
            </a:r>
            <a:r>
              <a:rPr lang="en-US" sz="950" dirty="0" err="1" smtClean="0">
                <a:solidFill>
                  <a:srgbClr val="000000"/>
                </a:solidFill>
                <a:latin typeface="Arial" charset="0"/>
                <a:cs typeface="Times New Roman" charset="0"/>
                <a:sym typeface="Times New Roman" charset="0"/>
              </a:rPr>
              <a:t>plomo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debe</a:t>
            </a:r>
            <a:r>
              <a:rPr lang="en-US" sz="950" dirty="0" smtClean="0">
                <a:solidFill>
                  <a:srgbClr val="000000"/>
                </a:solidFill>
                <a:latin typeface="Arial" charset="0"/>
                <a:cs typeface="Times New Roman" charset="0"/>
                <a:sym typeface="Times New Roman" charset="0"/>
              </a:rPr>
              <a:t> ser un </a:t>
            </a:r>
            <a:r>
              <a:rPr lang="en-US" sz="950" dirty="0" err="1" smtClean="0">
                <a:solidFill>
                  <a:srgbClr val="000000"/>
                </a:solidFill>
                <a:latin typeface="Arial" charset="0"/>
                <a:cs typeface="Times New Roman" charset="0"/>
                <a:sym typeface="Times New Roman" charset="0"/>
              </a:rPr>
              <a:t>renovador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certificado</a:t>
            </a:r>
            <a:r>
              <a:rPr lang="en-US" sz="950" dirty="0" smtClean="0">
                <a:solidFill>
                  <a:srgbClr val="000000"/>
                </a:solidFill>
                <a:latin typeface="Arial" charset="0"/>
                <a:cs typeface="Times New Roman" charset="0"/>
                <a:sym typeface="Times New Roman" charset="0"/>
              </a:rPr>
              <a:t>. Los </a:t>
            </a:r>
            <a:r>
              <a:rPr lang="en-US" sz="950" dirty="0" err="1" smtClean="0">
                <a:solidFill>
                  <a:srgbClr val="000000"/>
                </a:solidFill>
                <a:latin typeface="Arial" charset="0"/>
                <a:cs typeface="Times New Roman" charset="0"/>
                <a:sym typeface="Times New Roman" charset="0"/>
              </a:rPr>
              <a:t>dem</a:t>
            </a:r>
            <a:r>
              <a:rPr lang="en-US" sz="950" dirty="0" err="1" smtClean="0">
                <a:solidFill>
                  <a:srgbClr val="000000"/>
                </a:solidFill>
                <a:latin typeface="Times New Roman"/>
                <a:cs typeface="Times New Roman" charset="0"/>
                <a:sym typeface="Times New Roman" charset="0"/>
              </a:rPr>
              <a:t>á</a:t>
            </a:r>
            <a:r>
              <a:rPr lang="en-US" sz="950" dirty="0" err="1" smtClean="0">
                <a:solidFill>
                  <a:srgbClr val="000000"/>
                </a:solidFill>
                <a:latin typeface="Arial" charset="0"/>
                <a:cs typeface="Times New Roman" charset="0"/>
                <a:sym typeface="Times New Roman" charset="0"/>
              </a:rPr>
              <a:t>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empleados</a:t>
            </a:r>
            <a:r>
              <a:rPr lang="en-US" sz="950" dirty="0" smtClean="0">
                <a:solidFill>
                  <a:srgbClr val="000000"/>
                </a:solidFill>
                <a:latin typeface="Arial" charset="0"/>
                <a:cs typeface="Times New Roman" charset="0"/>
                <a:sym typeface="Times New Roman" charset="0"/>
              </a:rPr>
              <a:t> de la </a:t>
            </a:r>
            <a:r>
              <a:rPr lang="en-US" sz="950" dirty="0" err="1" smtClean="0">
                <a:solidFill>
                  <a:srgbClr val="000000"/>
                </a:solidFill>
                <a:latin typeface="Arial" charset="0"/>
                <a:cs typeface="Times New Roman" charset="0"/>
                <a:sym typeface="Times New Roman" charset="0"/>
              </a:rPr>
              <a:t>empresa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renovadores</a:t>
            </a:r>
            <a:r>
              <a:rPr lang="en-US" sz="950" dirty="0" smtClean="0">
                <a:solidFill>
                  <a:srgbClr val="000000"/>
                </a:solidFill>
                <a:latin typeface="Arial" charset="0"/>
                <a:cs typeface="Times New Roman" charset="0"/>
                <a:sym typeface="Times New Roman" charset="0"/>
              </a:rPr>
              <a:t> no </a:t>
            </a:r>
            <a:r>
              <a:rPr lang="en-US" sz="950" dirty="0" err="1" smtClean="0">
                <a:solidFill>
                  <a:srgbClr val="000000"/>
                </a:solidFill>
                <a:latin typeface="Arial" charset="0"/>
                <a:cs typeface="Times New Roman" charset="0"/>
                <a:sym typeface="Times New Roman" charset="0"/>
              </a:rPr>
              <a:t>certificados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est</a:t>
            </a:r>
            <a:r>
              <a:rPr lang="en-US" sz="950" dirty="0" err="1" smtClean="0">
                <a:solidFill>
                  <a:srgbClr val="000000"/>
                </a:solidFill>
                <a:latin typeface="Times New Roman"/>
                <a:cs typeface="Times New Roman" charset="0"/>
                <a:sym typeface="Times New Roman" charset="0"/>
              </a:rPr>
              <a:t>é</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cumpliendo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labores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deben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recibir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capacitaci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en el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por</a:t>
            </a:r>
            <a:r>
              <a:rPr lang="en-US" sz="950" dirty="0" smtClean="0">
                <a:solidFill>
                  <a:srgbClr val="000000"/>
                </a:solidFill>
                <a:latin typeface="Arial" charset="0"/>
                <a:cs typeface="Times New Roman" charset="0"/>
                <a:sym typeface="Times New Roman" charset="0"/>
              </a:rPr>
              <a:t> parte de un </a:t>
            </a:r>
            <a:r>
              <a:rPr lang="en-US" sz="950" dirty="0" err="1" smtClean="0">
                <a:solidFill>
                  <a:srgbClr val="000000"/>
                </a:solidFill>
                <a:latin typeface="Arial" charset="0"/>
                <a:cs typeface="Times New Roman" charset="0"/>
                <a:sym typeface="Times New Roman" charset="0"/>
              </a:rPr>
              <a:t>renovador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certificado</a:t>
            </a:r>
            <a:r>
              <a:rPr lang="en-US" sz="950" dirty="0" smtClean="0">
                <a:solidFill>
                  <a:srgbClr val="000000"/>
                </a:solidFill>
                <a:latin typeface="Arial" charset="0"/>
                <a:cs typeface="Times New Roman" charset="0"/>
                <a:sym typeface="Times New Roman" charset="0"/>
              </a:rPr>
              <a:t> o ser </a:t>
            </a:r>
            <a:r>
              <a:rPr lang="en-US" sz="950" dirty="0" err="1" smtClean="0">
                <a:solidFill>
                  <a:srgbClr val="000000"/>
                </a:solidFill>
                <a:latin typeface="Arial" charset="0"/>
                <a:cs typeface="Times New Roman" charset="0"/>
                <a:sym typeface="Times New Roman" charset="0"/>
              </a:rPr>
              <a:t>renovadores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certificados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directamente</a:t>
            </a:r>
            <a:r>
              <a:rPr lang="en-US" sz="950" dirty="0" smtClean="0">
                <a:solidFill>
                  <a:srgbClr val="000000"/>
                </a:solidFill>
                <a:latin typeface="Arial" charset="0"/>
                <a:cs typeface="Times New Roman" charset="0"/>
                <a:sym typeface="Times New Roman" charset="0"/>
              </a:rPr>
              <a:t>. Lo anterior se </a:t>
            </a:r>
            <a:r>
              <a:rPr lang="en-US" sz="950" dirty="0" err="1" smtClean="0">
                <a:solidFill>
                  <a:srgbClr val="000000"/>
                </a:solidFill>
                <a:latin typeface="Arial" charset="0"/>
                <a:cs typeface="Times New Roman" charset="0"/>
                <a:sym typeface="Times New Roman" charset="0"/>
              </a:rPr>
              <a:t>puede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lograr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si</a:t>
            </a:r>
            <a:r>
              <a:rPr lang="en-US" sz="950" dirty="0" smtClean="0">
                <a:solidFill>
                  <a:srgbClr val="000000"/>
                </a:solidFill>
                <a:latin typeface="Arial" charset="0"/>
                <a:cs typeface="Times New Roman" charset="0"/>
                <a:sym typeface="Times New Roman" charset="0"/>
              </a:rPr>
              <a:t>: </a:t>
            </a:r>
          </a:p>
          <a:p>
            <a:pPr lvl="1" indent="-228600" eaLnBrk="1" hangingPunct="1">
              <a:lnSpc>
                <a:spcPct val="90000"/>
              </a:lnSpc>
              <a:tabLst>
                <a:tab pos="0" algn="l"/>
              </a:tabLst>
              <a:defRPr/>
            </a:pPr>
            <a:r>
              <a:rPr lang="en-US" sz="950" dirty="0" err="1" smtClean="0">
                <a:solidFill>
                  <a:srgbClr val="000000"/>
                </a:solidFill>
                <a:latin typeface="Arial" charset="0"/>
                <a:cs typeface="Times New Roman" charset="0"/>
                <a:sym typeface="Times New Roman" charset="0"/>
              </a:rPr>
              <a:t>Todos</a:t>
            </a:r>
            <a:r>
              <a:rPr lang="en-US" sz="950" dirty="0" smtClean="0">
                <a:solidFill>
                  <a:srgbClr val="000000"/>
                </a:solidFill>
                <a:latin typeface="Arial" charset="0"/>
                <a:cs typeface="Times New Roman" charset="0"/>
                <a:sym typeface="Times New Roman" charset="0"/>
              </a:rPr>
              <a:t> los </a:t>
            </a:r>
            <a:r>
              <a:rPr lang="en-US" sz="950" dirty="0" err="1" smtClean="0">
                <a:solidFill>
                  <a:srgbClr val="000000"/>
                </a:solidFill>
                <a:latin typeface="Arial" charset="0"/>
                <a:cs typeface="Times New Roman" charset="0"/>
                <a:sym typeface="Times New Roman" charset="0"/>
              </a:rPr>
              <a:t>empleados</a:t>
            </a:r>
            <a:r>
              <a:rPr lang="en-US" sz="950" dirty="0" smtClean="0">
                <a:solidFill>
                  <a:srgbClr val="000000"/>
                </a:solidFill>
                <a:latin typeface="Arial" charset="0"/>
                <a:cs typeface="Times New Roman" charset="0"/>
                <a:sym typeface="Times New Roman" charset="0"/>
              </a:rPr>
              <a:t> se </a:t>
            </a:r>
            <a:r>
              <a:rPr lang="en-US" sz="950" dirty="0" err="1" smtClean="0">
                <a:solidFill>
                  <a:srgbClr val="000000"/>
                </a:solidFill>
                <a:latin typeface="Arial" charset="0"/>
                <a:cs typeface="Times New Roman" charset="0"/>
                <a:sym typeface="Times New Roman" charset="0"/>
              </a:rPr>
              <a:t>capacitan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como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renovadores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certificados</a:t>
            </a:r>
            <a:r>
              <a:rPr lang="en-US" sz="950" dirty="0" smtClean="0">
                <a:solidFill>
                  <a:srgbClr val="000000"/>
                </a:solidFill>
                <a:latin typeface="Arial" charset="0"/>
                <a:cs typeface="Times New Roman" charset="0"/>
                <a:sym typeface="Times New Roman" charset="0"/>
              </a:rPr>
              <a:t>; o</a:t>
            </a:r>
          </a:p>
          <a:p>
            <a:pPr lvl="1" indent="-228600" eaLnBrk="1" hangingPunct="1">
              <a:lnSpc>
                <a:spcPct val="90000"/>
              </a:lnSpc>
              <a:tabLst>
                <a:tab pos="0" algn="l"/>
              </a:tabLst>
              <a:defRPr/>
            </a:pPr>
            <a:r>
              <a:rPr lang="es-ES_tradnl" sz="950" dirty="0" smtClean="0">
                <a:solidFill>
                  <a:srgbClr val="000000"/>
                </a:solidFill>
                <a:latin typeface="Arial" charset="0"/>
                <a:cs typeface="Times New Roman" charset="0"/>
                <a:sym typeface="Times New Roman" charset="0"/>
              </a:rPr>
              <a:t>A</a:t>
            </a:r>
            <a:r>
              <a:rPr lang="en-US" sz="950" dirty="0" smtClean="0">
                <a:solidFill>
                  <a:srgbClr val="000000"/>
                </a:solidFill>
                <a:latin typeface="Arial" charset="0"/>
                <a:cs typeface="Times New Roman" charset="0"/>
                <a:sym typeface="Times New Roman" charset="0"/>
              </a:rPr>
              <a:t>l </a:t>
            </a:r>
            <a:r>
              <a:rPr lang="en-US" sz="950" dirty="0" err="1" smtClean="0">
                <a:solidFill>
                  <a:srgbClr val="000000"/>
                </a:solidFill>
                <a:latin typeface="Arial" charset="0"/>
                <a:cs typeface="Times New Roman" charset="0"/>
                <a:sym typeface="Times New Roman" charset="0"/>
              </a:rPr>
              <a:t>menos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una</a:t>
            </a:r>
            <a:r>
              <a:rPr lang="en-US" sz="950" dirty="0" smtClean="0">
                <a:solidFill>
                  <a:srgbClr val="000000"/>
                </a:solidFill>
                <a:latin typeface="Arial" charset="0"/>
                <a:cs typeface="Times New Roman" charset="0"/>
                <a:sym typeface="Times New Roman" charset="0"/>
              </a:rPr>
              <a:t> persona se </a:t>
            </a:r>
            <a:r>
              <a:rPr lang="en-US" sz="950" dirty="0" err="1" smtClean="0">
                <a:solidFill>
                  <a:srgbClr val="000000"/>
                </a:solidFill>
                <a:latin typeface="Arial" charset="0"/>
                <a:cs typeface="Times New Roman" charset="0"/>
                <a:sym typeface="Times New Roman" charset="0"/>
              </a:rPr>
              <a:t>capacita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como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renovador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para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posteriormente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capacite</a:t>
            </a:r>
            <a:r>
              <a:rPr lang="en-US" sz="950" dirty="0" smtClean="0">
                <a:solidFill>
                  <a:srgbClr val="000000"/>
                </a:solidFill>
                <a:latin typeface="Arial" charset="0"/>
                <a:cs typeface="Times New Roman" charset="0"/>
                <a:sym typeface="Times New Roman" charset="0"/>
              </a:rPr>
              <a:t> al </a:t>
            </a:r>
            <a:r>
              <a:rPr lang="en-US" sz="950" dirty="0" err="1" smtClean="0">
                <a:solidFill>
                  <a:srgbClr val="000000"/>
                </a:solidFill>
                <a:latin typeface="Arial" charset="0"/>
                <a:cs typeface="Times New Roman" charset="0"/>
                <a:sym typeface="Times New Roman" charset="0"/>
              </a:rPr>
              <a:t>resto</a:t>
            </a:r>
            <a:r>
              <a:rPr lang="en-US" sz="950" dirty="0" smtClean="0">
                <a:solidFill>
                  <a:srgbClr val="000000"/>
                </a:solidFill>
                <a:latin typeface="Arial" charset="0"/>
                <a:cs typeface="Times New Roman" charset="0"/>
                <a:sym typeface="Times New Roman" charset="0"/>
              </a:rPr>
              <a:t> de los </a:t>
            </a:r>
            <a:r>
              <a:rPr lang="en-US" sz="950" dirty="0" err="1" smtClean="0">
                <a:solidFill>
                  <a:srgbClr val="000000"/>
                </a:solidFill>
                <a:latin typeface="Arial" charset="0"/>
                <a:cs typeface="Times New Roman" charset="0"/>
                <a:sym typeface="Times New Roman" charset="0"/>
              </a:rPr>
              <a:t>empleados</a:t>
            </a:r>
            <a:r>
              <a:rPr lang="en-US" sz="950" dirty="0" smtClean="0">
                <a:solidFill>
                  <a:srgbClr val="000000"/>
                </a:solidFill>
                <a:latin typeface="Arial" charset="0"/>
                <a:cs typeface="Times New Roman" charset="0"/>
                <a:sym typeface="Times New Roman" charset="0"/>
              </a:rPr>
              <a:t> en </a:t>
            </a:r>
            <a:r>
              <a:rPr lang="en-US" sz="950" dirty="0" err="1" smtClean="0">
                <a:solidFill>
                  <a:srgbClr val="000000"/>
                </a:solidFill>
                <a:latin typeface="Arial" charset="0"/>
                <a:cs typeface="Times New Roman" charset="0"/>
                <a:sym typeface="Times New Roman" charset="0"/>
              </a:rPr>
              <a:t>pr</a:t>
            </a:r>
            <a:r>
              <a:rPr lang="en-US" sz="950" dirty="0" err="1" smtClean="0">
                <a:solidFill>
                  <a:srgbClr val="000000"/>
                </a:solidFill>
                <a:latin typeface="Times New Roman"/>
                <a:cs typeface="Times New Roman" charset="0"/>
                <a:sym typeface="Times New Roman" charset="0"/>
              </a:rPr>
              <a:t>á</a:t>
            </a:r>
            <a:r>
              <a:rPr lang="en-US" sz="950" dirty="0" err="1" smtClean="0">
                <a:solidFill>
                  <a:srgbClr val="000000"/>
                </a:solidFill>
                <a:latin typeface="Arial" charset="0"/>
                <a:cs typeface="Times New Roman" charset="0"/>
                <a:sym typeface="Times New Roman" charset="0"/>
              </a:rPr>
              <a:t>cticas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seguras</a:t>
            </a:r>
            <a:r>
              <a:rPr lang="en-US" sz="950" dirty="0" smtClean="0">
                <a:solidFill>
                  <a:srgbClr val="000000"/>
                </a:solidFill>
                <a:latin typeface="Arial" charset="0"/>
                <a:cs typeface="Times New Roman" charset="0"/>
                <a:sym typeface="Times New Roman" charset="0"/>
              </a:rPr>
              <a:t> con el </a:t>
            </a:r>
            <a:r>
              <a:rPr lang="en-US" sz="950" dirty="0" err="1" smtClean="0">
                <a:solidFill>
                  <a:srgbClr val="000000"/>
                </a:solidFill>
                <a:latin typeface="Arial" charset="0"/>
                <a:cs typeface="Times New Roman" charset="0"/>
                <a:sym typeface="Times New Roman" charset="0"/>
              </a:rPr>
              <a:t>plomo</a:t>
            </a:r>
            <a:r>
              <a:rPr lang="en-US" sz="950" dirty="0" smtClean="0">
                <a:solidFill>
                  <a:srgbClr val="000000"/>
                </a:solidFill>
                <a:latin typeface="Arial" charset="0"/>
                <a:cs typeface="Times New Roman" charset="0"/>
                <a:sym typeface="Times New Roman" charset="0"/>
              </a:rPr>
              <a:t>. Se </a:t>
            </a:r>
            <a:r>
              <a:rPr lang="en-US" sz="950" dirty="0" err="1" smtClean="0">
                <a:solidFill>
                  <a:srgbClr val="000000"/>
                </a:solidFill>
                <a:latin typeface="Arial" charset="0"/>
                <a:cs typeface="Times New Roman" charset="0"/>
                <a:sym typeface="Times New Roman" charset="0"/>
              </a:rPr>
              <a:t>debe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recordar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esta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capacitaci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tiene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ser </a:t>
            </a:r>
            <a:r>
              <a:rPr lang="en-US" sz="950" dirty="0" err="1" smtClean="0">
                <a:solidFill>
                  <a:srgbClr val="000000"/>
                </a:solidFill>
                <a:latin typeface="Arial" charset="0"/>
                <a:cs typeface="Times New Roman" charset="0"/>
                <a:sym typeface="Times New Roman" charset="0"/>
              </a:rPr>
              <a:t>impartida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por</a:t>
            </a:r>
            <a:r>
              <a:rPr lang="en-US" sz="950" dirty="0" smtClean="0">
                <a:solidFill>
                  <a:srgbClr val="000000"/>
                </a:solidFill>
                <a:latin typeface="Arial" charset="0"/>
                <a:cs typeface="Times New Roman" charset="0"/>
                <a:sym typeface="Times New Roman" charset="0"/>
              </a:rPr>
              <a:t> un </a:t>
            </a:r>
            <a:r>
              <a:rPr lang="en-US" sz="950" dirty="0" err="1" smtClean="0">
                <a:solidFill>
                  <a:srgbClr val="000000"/>
                </a:solidFill>
                <a:latin typeface="Arial" charset="0"/>
                <a:cs typeface="Times New Roman" charset="0"/>
                <a:sym typeface="Times New Roman" charset="0"/>
              </a:rPr>
              <a:t>renovador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certificado</a:t>
            </a:r>
            <a:r>
              <a:rPr lang="en-US" sz="950" dirty="0" smtClean="0">
                <a:solidFill>
                  <a:srgbClr val="000000"/>
                </a:solidFill>
                <a:latin typeface="Arial" charset="0"/>
                <a:cs typeface="Times New Roman" charset="0"/>
                <a:sym typeface="Times New Roman" charset="0"/>
              </a:rPr>
              <a:t>.</a:t>
            </a:r>
          </a:p>
          <a:p>
            <a:pPr marL="190500" indent="-190500" eaLnBrk="1" hangingPunct="1">
              <a:lnSpc>
                <a:spcPct val="90000"/>
              </a:lnSpc>
              <a:tabLst>
                <a:tab pos="0" algn="l"/>
              </a:tabLst>
              <a:defRPr/>
            </a:pPr>
            <a:r>
              <a:rPr lang="en-US" sz="950" dirty="0" smtClean="0">
                <a:solidFill>
                  <a:srgbClr val="000000"/>
                </a:solidFill>
                <a:latin typeface="Arial" charset="0"/>
                <a:cs typeface="Times New Roman" charset="0"/>
                <a:sym typeface="Times New Roman" charset="0"/>
              </a:rPr>
              <a:t>La </a:t>
            </a:r>
            <a:r>
              <a:rPr lang="en-US" sz="950" dirty="0" err="1" smtClean="0">
                <a:solidFill>
                  <a:srgbClr val="000000"/>
                </a:solidFill>
                <a:latin typeface="Arial" charset="0"/>
                <a:cs typeface="Times New Roman" charset="0"/>
                <a:sym typeface="Times New Roman" charset="0"/>
              </a:rPr>
              <a:t>empresa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debe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designar</a:t>
            </a:r>
            <a:r>
              <a:rPr lang="en-US" sz="950" dirty="0" smtClean="0">
                <a:solidFill>
                  <a:srgbClr val="000000"/>
                </a:solidFill>
                <a:latin typeface="Arial" charset="0"/>
                <a:cs typeface="Times New Roman" charset="0"/>
                <a:sym typeface="Times New Roman" charset="0"/>
              </a:rPr>
              <a:t> a un </a:t>
            </a:r>
            <a:r>
              <a:rPr lang="en-US" sz="950" dirty="0" err="1" smtClean="0">
                <a:solidFill>
                  <a:srgbClr val="000000"/>
                </a:solidFill>
                <a:latin typeface="Arial" charset="0"/>
                <a:cs typeface="Times New Roman" charset="0"/>
                <a:sym typeface="Times New Roman" charset="0"/>
              </a:rPr>
              <a:t>renovador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para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Realizar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las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actividades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instalaci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garantizar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la </a:t>
            </a:r>
            <a:r>
              <a:rPr lang="en-US" sz="950" dirty="0" err="1" smtClean="0">
                <a:solidFill>
                  <a:srgbClr val="000000"/>
                </a:solidFill>
                <a:latin typeface="Arial" charset="0"/>
                <a:cs typeface="Times New Roman" charset="0"/>
                <a:sym typeface="Times New Roman" charset="0"/>
              </a:rPr>
              <a:t>renovaci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se </a:t>
            </a:r>
            <a:r>
              <a:rPr lang="en-US" sz="950" dirty="0" err="1" smtClean="0">
                <a:solidFill>
                  <a:srgbClr val="000000"/>
                </a:solidFill>
                <a:latin typeface="Arial" charset="0"/>
                <a:cs typeface="Times New Roman" charset="0"/>
                <a:sym typeface="Times New Roman" charset="0"/>
              </a:rPr>
              <a:t>efect</a:t>
            </a:r>
            <a:r>
              <a:rPr lang="en-US" sz="950" dirty="0" err="1" smtClean="0">
                <a:solidFill>
                  <a:srgbClr val="000000"/>
                </a:solidFill>
                <a:latin typeface="Times New Roman"/>
                <a:cs typeface="Times New Roman" charset="0"/>
                <a:sym typeface="Times New Roman" charset="0"/>
              </a:rPr>
              <a:t>ú</a:t>
            </a:r>
            <a:r>
              <a:rPr lang="en-US" sz="950" dirty="0" err="1" smtClean="0">
                <a:solidFill>
                  <a:srgbClr val="000000"/>
                </a:solidFill>
                <a:latin typeface="Arial" charset="0"/>
                <a:cs typeface="Times New Roman" charset="0"/>
                <a:sym typeface="Times New Roman" charset="0"/>
              </a:rPr>
              <a:t>e</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acuerdo</a:t>
            </a:r>
            <a:r>
              <a:rPr lang="en-US" sz="950" dirty="0" smtClean="0">
                <a:solidFill>
                  <a:srgbClr val="000000"/>
                </a:solidFill>
                <a:latin typeface="Arial" charset="0"/>
                <a:cs typeface="Times New Roman" charset="0"/>
                <a:sym typeface="Times New Roman" charset="0"/>
              </a:rPr>
              <a:t> con </a:t>
            </a:r>
            <a:r>
              <a:rPr lang="en-US" sz="950" dirty="0" err="1" smtClean="0">
                <a:solidFill>
                  <a:srgbClr val="000000"/>
                </a:solidFill>
                <a:latin typeface="Arial" charset="0"/>
                <a:cs typeface="Times New Roman" charset="0"/>
                <a:sym typeface="Times New Roman" charset="0"/>
              </a:rPr>
              <a:t>las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normas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las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pr</a:t>
            </a:r>
            <a:r>
              <a:rPr lang="en-US" sz="950" dirty="0" err="1" smtClean="0">
                <a:solidFill>
                  <a:srgbClr val="000000"/>
                </a:solidFill>
                <a:latin typeface="Times New Roman"/>
                <a:cs typeface="Times New Roman" charset="0"/>
                <a:sym typeface="Times New Roman" charset="0"/>
              </a:rPr>
              <a:t>á</a:t>
            </a:r>
            <a:r>
              <a:rPr lang="en-US" sz="950" dirty="0" err="1" smtClean="0">
                <a:solidFill>
                  <a:srgbClr val="000000"/>
                </a:solidFill>
                <a:latin typeface="Arial" charset="0"/>
                <a:cs typeface="Times New Roman" charset="0"/>
                <a:sym typeface="Times New Roman" charset="0"/>
              </a:rPr>
              <a:t>cticas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revisar</a:t>
            </a:r>
            <a:r>
              <a:rPr lang="en-US" sz="950" dirty="0" smtClean="0">
                <a:solidFill>
                  <a:srgbClr val="000000"/>
                </a:solidFill>
                <a:latin typeface="Arial" charset="0"/>
                <a:cs typeface="Times New Roman" charset="0"/>
                <a:sym typeface="Times New Roman" charset="0"/>
              </a:rPr>
              <a:t> el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y </a:t>
            </a:r>
            <a:r>
              <a:rPr lang="en-US" sz="950" dirty="0" err="1" smtClean="0">
                <a:solidFill>
                  <a:srgbClr val="000000"/>
                </a:solidFill>
                <a:latin typeface="Arial" charset="0"/>
                <a:cs typeface="Times New Roman" charset="0"/>
                <a:sym typeface="Times New Roman" charset="0"/>
              </a:rPr>
              <a:t>las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actividades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limpieza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mediante</a:t>
            </a:r>
            <a:r>
              <a:rPr lang="en-US" sz="950" dirty="0" smtClean="0">
                <a:solidFill>
                  <a:srgbClr val="000000"/>
                </a:solidFill>
                <a:latin typeface="Arial" charset="0"/>
                <a:cs typeface="Times New Roman" charset="0"/>
                <a:sym typeface="Times New Roman" charset="0"/>
              </a:rPr>
              <a:t> el </a:t>
            </a:r>
            <a:r>
              <a:rPr lang="en-US" sz="950" dirty="0" err="1" smtClean="0">
                <a:solidFill>
                  <a:srgbClr val="000000"/>
                </a:solidFill>
                <a:latin typeface="Arial" charset="0"/>
                <a:cs typeface="Times New Roman" charset="0"/>
                <a:sym typeface="Times New Roman" charset="0"/>
              </a:rPr>
              <a:t>procedimiento</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verificaci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limpieza</a:t>
            </a:r>
            <a:r>
              <a:rPr lang="en-US" sz="950" dirty="0" smtClean="0">
                <a:solidFill>
                  <a:srgbClr val="000000"/>
                </a:solidFill>
                <a:latin typeface="Arial" charset="0"/>
                <a:cs typeface="Times New Roman" charset="0"/>
                <a:sym typeface="Times New Roman" charset="0"/>
              </a:rPr>
              <a:t> y </a:t>
            </a:r>
            <a:r>
              <a:rPr lang="en-US" sz="950" dirty="0" err="1" smtClean="0">
                <a:solidFill>
                  <a:srgbClr val="000000"/>
                </a:solidFill>
                <a:latin typeface="Arial" charset="0"/>
                <a:cs typeface="Times New Roman" charset="0"/>
                <a:sym typeface="Times New Roman" charset="0"/>
              </a:rPr>
              <a:t>capacitar</a:t>
            </a:r>
            <a:r>
              <a:rPr lang="en-US" sz="950" dirty="0" smtClean="0">
                <a:solidFill>
                  <a:srgbClr val="000000"/>
                </a:solidFill>
                <a:latin typeface="Arial" charset="0"/>
                <a:cs typeface="Times New Roman" charset="0"/>
                <a:sym typeface="Times New Roman" charset="0"/>
              </a:rPr>
              <a:t> al personal de </a:t>
            </a:r>
            <a:r>
              <a:rPr lang="en-US" sz="950" dirty="0" err="1" smtClean="0">
                <a:solidFill>
                  <a:srgbClr val="000000"/>
                </a:solidFill>
                <a:latin typeface="Arial" charset="0"/>
                <a:cs typeface="Times New Roman" charset="0"/>
                <a:sym typeface="Times New Roman" charset="0"/>
              </a:rPr>
              <a:t>renovaci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no </a:t>
            </a:r>
            <a:r>
              <a:rPr lang="en-US" sz="950" dirty="0" err="1" smtClean="0">
                <a:solidFill>
                  <a:srgbClr val="000000"/>
                </a:solidFill>
                <a:latin typeface="Arial" charset="0"/>
                <a:cs typeface="Times New Roman" charset="0"/>
                <a:sym typeface="Times New Roman" charset="0"/>
              </a:rPr>
              <a:t>certificado</a:t>
            </a:r>
            <a:r>
              <a:rPr lang="en-US" sz="950" dirty="0" smtClean="0">
                <a:solidFill>
                  <a:srgbClr val="000000"/>
                </a:solidFill>
                <a:latin typeface="Arial" charset="0"/>
                <a:cs typeface="Times New Roman" charset="0"/>
                <a:sym typeface="Times New Roman" charset="0"/>
              </a:rPr>
              <a:t> en el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en </a:t>
            </a:r>
            <a:r>
              <a:rPr lang="en-US" sz="950" dirty="0" err="1" smtClean="0">
                <a:solidFill>
                  <a:srgbClr val="000000"/>
                </a:solidFill>
                <a:latin typeface="Arial" charset="0"/>
                <a:cs typeface="Times New Roman" charset="0"/>
                <a:sym typeface="Times New Roman" charset="0"/>
              </a:rPr>
              <a:t>las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normas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seguras</a:t>
            </a:r>
            <a:r>
              <a:rPr lang="en-US" sz="950" dirty="0" smtClean="0">
                <a:solidFill>
                  <a:srgbClr val="000000"/>
                </a:solidFill>
                <a:latin typeface="Arial" charset="0"/>
                <a:cs typeface="Times New Roman" charset="0"/>
                <a:sym typeface="Times New Roman" charset="0"/>
              </a:rPr>
              <a:t> con el </a:t>
            </a:r>
            <a:r>
              <a:rPr lang="en-US" sz="950" dirty="0" err="1" smtClean="0">
                <a:solidFill>
                  <a:srgbClr val="000000"/>
                </a:solidFill>
                <a:latin typeface="Arial" charset="0"/>
                <a:cs typeface="Times New Roman" charset="0"/>
                <a:sym typeface="Times New Roman" charset="0"/>
              </a:rPr>
              <a:t>plomo</a:t>
            </a:r>
            <a:r>
              <a:rPr lang="en-US" sz="950" dirty="0" smtClean="0">
                <a:solidFill>
                  <a:srgbClr val="000000"/>
                </a:solidFill>
                <a:latin typeface="Arial" charset="0"/>
                <a:cs typeface="Times New Roman" charset="0"/>
                <a:sym typeface="Times New Roman" charset="0"/>
              </a:rPr>
              <a:t>.</a:t>
            </a:r>
          </a:p>
          <a:p>
            <a:pPr marL="190500" indent="-190500" eaLnBrk="1" hangingPunct="1">
              <a:lnSpc>
                <a:spcPct val="90000"/>
              </a:lnSpc>
              <a:tabLst>
                <a:tab pos="0" algn="l"/>
              </a:tabLst>
              <a:defRPr/>
            </a:pPr>
            <a:r>
              <a:rPr lang="en-US" sz="950" dirty="0" smtClean="0">
                <a:solidFill>
                  <a:srgbClr val="000000"/>
                </a:solidFill>
                <a:latin typeface="Arial" charset="0"/>
                <a:cs typeface="Times New Roman" charset="0"/>
                <a:sym typeface="Times New Roman" charset="0"/>
              </a:rPr>
              <a:t>La </a:t>
            </a:r>
            <a:r>
              <a:rPr lang="en-US" sz="950" dirty="0" err="1" smtClean="0">
                <a:solidFill>
                  <a:srgbClr val="000000"/>
                </a:solidFill>
                <a:latin typeface="Arial" charset="0"/>
                <a:cs typeface="Times New Roman" charset="0"/>
                <a:sym typeface="Times New Roman" charset="0"/>
              </a:rPr>
              <a:t>empresa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debe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garantizar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que</a:t>
            </a:r>
            <a:r>
              <a:rPr lang="en-US" sz="950" dirty="0" smtClean="0">
                <a:solidFill>
                  <a:srgbClr val="000000"/>
                </a:solidFill>
                <a:latin typeface="Arial" charset="0"/>
                <a:cs typeface="Times New Roman" charset="0"/>
                <a:sym typeface="Times New Roman" charset="0"/>
              </a:rPr>
              <a:t> la </a:t>
            </a:r>
            <a:r>
              <a:rPr lang="en-US" sz="950" dirty="0" err="1" smtClean="0">
                <a:solidFill>
                  <a:srgbClr val="000000"/>
                </a:solidFill>
                <a:latin typeface="Arial" charset="0"/>
                <a:cs typeface="Times New Roman" charset="0"/>
                <a:sym typeface="Times New Roman" charset="0"/>
              </a:rPr>
              <a:t>renovaci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se </a:t>
            </a:r>
            <a:r>
              <a:rPr lang="en-US" sz="950" dirty="0" err="1" smtClean="0">
                <a:solidFill>
                  <a:srgbClr val="000000"/>
                </a:solidFill>
                <a:latin typeface="Arial" charset="0"/>
                <a:cs typeface="Times New Roman" charset="0"/>
                <a:sym typeface="Times New Roman" charset="0"/>
              </a:rPr>
              <a:t>efect</a:t>
            </a:r>
            <a:r>
              <a:rPr lang="en-US" sz="950" dirty="0" err="1" smtClean="0">
                <a:solidFill>
                  <a:srgbClr val="000000"/>
                </a:solidFill>
                <a:latin typeface="Times New Roman"/>
                <a:cs typeface="Times New Roman" charset="0"/>
                <a:sym typeface="Times New Roman" charset="0"/>
              </a:rPr>
              <a:t>ú</a:t>
            </a:r>
            <a:r>
              <a:rPr lang="en-US" sz="950" dirty="0" err="1" smtClean="0">
                <a:solidFill>
                  <a:srgbClr val="000000"/>
                </a:solidFill>
                <a:latin typeface="Arial" charset="0"/>
                <a:cs typeface="Times New Roman" charset="0"/>
                <a:sym typeface="Times New Roman" charset="0"/>
              </a:rPr>
              <a:t>a</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conformidad</a:t>
            </a:r>
            <a:r>
              <a:rPr lang="en-US" sz="950" dirty="0" smtClean="0">
                <a:solidFill>
                  <a:srgbClr val="000000"/>
                </a:solidFill>
                <a:latin typeface="Arial" charset="0"/>
                <a:cs typeface="Times New Roman" charset="0"/>
                <a:sym typeface="Times New Roman" charset="0"/>
              </a:rPr>
              <a:t> con los </a:t>
            </a:r>
            <a:r>
              <a:rPr lang="en-US" sz="950" dirty="0" err="1" smtClean="0">
                <a:solidFill>
                  <a:srgbClr val="000000"/>
                </a:solidFill>
                <a:latin typeface="Arial" charset="0"/>
                <a:cs typeface="Times New Roman" charset="0"/>
                <a:sym typeface="Times New Roman" charset="0"/>
              </a:rPr>
              <a:t>requisitos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las</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pr</a:t>
            </a:r>
            <a:r>
              <a:rPr lang="en-US" sz="950" dirty="0" err="1" smtClean="0">
                <a:solidFill>
                  <a:srgbClr val="000000"/>
                </a:solidFill>
                <a:latin typeface="Times New Roman"/>
                <a:cs typeface="Times New Roman" charset="0"/>
                <a:sym typeface="Times New Roman" charset="0"/>
              </a:rPr>
              <a:t>á</a:t>
            </a:r>
            <a:r>
              <a:rPr lang="en-US" sz="950" dirty="0" err="1" smtClean="0">
                <a:solidFill>
                  <a:srgbClr val="000000"/>
                </a:solidFill>
                <a:latin typeface="Arial" charset="0"/>
                <a:cs typeface="Times New Roman" charset="0"/>
                <a:sym typeface="Times New Roman" charset="0"/>
              </a:rPr>
              <a:t>cticas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trabajo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contenidas</a:t>
            </a:r>
            <a:r>
              <a:rPr lang="en-US" sz="950" dirty="0" smtClean="0">
                <a:solidFill>
                  <a:srgbClr val="000000"/>
                </a:solidFill>
                <a:latin typeface="Arial" charset="0"/>
                <a:cs typeface="Times New Roman" charset="0"/>
                <a:sym typeface="Times New Roman" charset="0"/>
              </a:rPr>
              <a:t> en la </a:t>
            </a:r>
            <a:r>
              <a:rPr lang="en-US" sz="950" dirty="0" err="1" smtClean="0">
                <a:solidFill>
                  <a:srgbClr val="000000"/>
                </a:solidFill>
                <a:latin typeface="Arial" charset="0"/>
                <a:cs typeface="Times New Roman" charset="0"/>
                <a:sym typeface="Times New Roman" charset="0"/>
              </a:rPr>
              <a:t>regla</a:t>
            </a:r>
            <a:r>
              <a:rPr lang="en-US" sz="950" dirty="0" smtClean="0">
                <a:solidFill>
                  <a:srgbClr val="000000"/>
                </a:solidFill>
                <a:latin typeface="Arial" charset="0"/>
                <a:cs typeface="Times New Roman" charset="0"/>
                <a:sym typeface="Times New Roman" charset="0"/>
              </a:rPr>
              <a:t>.</a:t>
            </a:r>
          </a:p>
          <a:p>
            <a:pPr marL="190500" indent="-190500" eaLnBrk="1" hangingPunct="1">
              <a:lnSpc>
                <a:spcPct val="90000"/>
              </a:lnSpc>
              <a:tabLst>
                <a:tab pos="0" algn="l"/>
              </a:tabLst>
              <a:defRPr/>
            </a:pPr>
            <a:r>
              <a:rPr lang="en-US" sz="950" dirty="0" smtClean="0">
                <a:solidFill>
                  <a:srgbClr val="000000"/>
                </a:solidFill>
                <a:latin typeface="Arial" charset="0"/>
                <a:cs typeface="Times New Roman" charset="0"/>
                <a:sym typeface="Times New Roman" charset="0"/>
              </a:rPr>
              <a:t>La </a:t>
            </a:r>
            <a:r>
              <a:rPr lang="en-US" sz="950" dirty="0" err="1" smtClean="0">
                <a:solidFill>
                  <a:srgbClr val="000000"/>
                </a:solidFill>
                <a:latin typeface="Arial" charset="0"/>
                <a:cs typeface="Times New Roman" charset="0"/>
                <a:sym typeface="Times New Roman" charset="0"/>
              </a:rPr>
              <a:t>empresa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debe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cumplir</a:t>
            </a:r>
            <a:r>
              <a:rPr lang="en-US" sz="950" dirty="0" smtClean="0">
                <a:solidFill>
                  <a:srgbClr val="000000"/>
                </a:solidFill>
                <a:latin typeface="Arial" charset="0"/>
                <a:cs typeface="Times New Roman" charset="0"/>
                <a:sym typeface="Times New Roman" charset="0"/>
              </a:rPr>
              <a:t> los </a:t>
            </a:r>
            <a:r>
              <a:rPr lang="en-US" sz="950" dirty="0" err="1" smtClean="0">
                <a:solidFill>
                  <a:srgbClr val="000000"/>
                </a:solidFill>
                <a:latin typeface="Arial" charset="0"/>
                <a:cs typeface="Times New Roman" charset="0"/>
                <a:sym typeface="Times New Roman" charset="0"/>
              </a:rPr>
              <a:t>requisitos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educaci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previa</a:t>
            </a:r>
            <a:r>
              <a:rPr lang="en-US" sz="950" dirty="0" smtClean="0">
                <a:solidFill>
                  <a:srgbClr val="000000"/>
                </a:solidFill>
                <a:latin typeface="Arial" charset="0"/>
                <a:cs typeface="Times New Roman" charset="0"/>
                <a:sym typeface="Times New Roman" charset="0"/>
              </a:rPr>
              <a:t> a la </a:t>
            </a:r>
            <a:r>
              <a:rPr lang="en-US" sz="950" dirty="0" err="1" smtClean="0">
                <a:solidFill>
                  <a:srgbClr val="000000"/>
                </a:solidFill>
                <a:latin typeface="Arial" charset="0"/>
                <a:cs typeface="Times New Roman" charset="0"/>
                <a:sym typeface="Times New Roman" charset="0"/>
              </a:rPr>
              <a:t>renovaci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p>
          <a:p>
            <a:pPr marL="190500" indent="-190500" eaLnBrk="1" hangingPunct="1">
              <a:lnSpc>
                <a:spcPct val="90000"/>
              </a:lnSpc>
              <a:tabLst>
                <a:tab pos="0" algn="l"/>
              </a:tabLst>
              <a:defRPr/>
            </a:pPr>
            <a:r>
              <a:rPr lang="en-US" sz="950" dirty="0" smtClean="0">
                <a:solidFill>
                  <a:srgbClr val="000000"/>
                </a:solidFill>
                <a:latin typeface="Arial" charset="0"/>
                <a:cs typeface="Times New Roman" charset="0"/>
                <a:sym typeface="Times New Roman" charset="0"/>
              </a:rPr>
              <a:t>La </a:t>
            </a:r>
            <a:r>
              <a:rPr lang="en-US" sz="950" dirty="0" err="1" smtClean="0">
                <a:solidFill>
                  <a:srgbClr val="000000"/>
                </a:solidFill>
                <a:latin typeface="Arial" charset="0"/>
                <a:cs typeface="Times New Roman" charset="0"/>
                <a:sym typeface="Times New Roman" charset="0"/>
              </a:rPr>
              <a:t>empresa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certificada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tambi</a:t>
            </a:r>
            <a:r>
              <a:rPr lang="en-US" sz="950" dirty="0" err="1" smtClean="0">
                <a:solidFill>
                  <a:srgbClr val="000000"/>
                </a:solidFill>
                <a:latin typeface="Times New Roman"/>
                <a:cs typeface="Times New Roman" charset="0"/>
                <a:sym typeface="Times New Roman" charset="0"/>
              </a:rPr>
              <a:t>é</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est</a:t>
            </a:r>
            <a:r>
              <a:rPr lang="en-US" sz="950" dirty="0" err="1" smtClean="0">
                <a:solidFill>
                  <a:srgbClr val="000000"/>
                </a:solidFill>
                <a:latin typeface="Times New Roman"/>
                <a:cs typeface="Times New Roman" charset="0"/>
                <a:sym typeface="Times New Roman" charset="0"/>
              </a:rPr>
              <a:t>á</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encargada</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llevar</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todos</a:t>
            </a:r>
            <a:r>
              <a:rPr lang="en-US" sz="950" dirty="0" smtClean="0">
                <a:solidFill>
                  <a:srgbClr val="000000"/>
                </a:solidFill>
                <a:latin typeface="Arial" charset="0"/>
                <a:cs typeface="Times New Roman" charset="0"/>
                <a:sym typeface="Times New Roman" charset="0"/>
              </a:rPr>
              <a:t> los </a:t>
            </a:r>
            <a:r>
              <a:rPr lang="en-US" sz="950" dirty="0" err="1" smtClean="0">
                <a:solidFill>
                  <a:srgbClr val="000000"/>
                </a:solidFill>
                <a:latin typeface="Arial" charset="0"/>
                <a:cs typeface="Times New Roman" charset="0"/>
                <a:sym typeface="Times New Roman" charset="0"/>
              </a:rPr>
              <a:t>registros</a:t>
            </a:r>
            <a:r>
              <a:rPr lang="en-US" sz="950" dirty="0" smtClean="0">
                <a:solidFill>
                  <a:srgbClr val="000000"/>
                </a:solidFill>
                <a:latin typeface="Arial" charset="0"/>
                <a:cs typeface="Times New Roman" charset="0"/>
                <a:sym typeface="Times New Roman" charset="0"/>
              </a:rPr>
              <a:t>, tales </a:t>
            </a:r>
            <a:r>
              <a:rPr lang="en-US" sz="950" dirty="0" err="1" smtClean="0">
                <a:solidFill>
                  <a:srgbClr val="000000"/>
                </a:solidFill>
                <a:latin typeface="Arial" charset="0"/>
                <a:cs typeface="Times New Roman" charset="0"/>
                <a:sym typeface="Times New Roman" charset="0"/>
              </a:rPr>
              <a:t>como</a:t>
            </a:r>
            <a:r>
              <a:rPr lang="en-US" sz="950" dirty="0" smtClean="0">
                <a:solidFill>
                  <a:srgbClr val="000000"/>
                </a:solidFill>
                <a:latin typeface="Arial" charset="0"/>
                <a:cs typeface="Times New Roman" charset="0"/>
                <a:sym typeface="Times New Roman" charset="0"/>
              </a:rPr>
              <a:t>:</a:t>
            </a:r>
          </a:p>
          <a:p>
            <a:pPr lvl="1" indent="-228600" eaLnBrk="1" hangingPunct="1">
              <a:lnSpc>
                <a:spcPct val="90000"/>
              </a:lnSpc>
              <a:tabLst>
                <a:tab pos="0" algn="l"/>
              </a:tabLst>
              <a:defRPr/>
            </a:pPr>
            <a:r>
              <a:rPr lang="en-US" sz="950" dirty="0" err="1" smtClean="0">
                <a:solidFill>
                  <a:srgbClr val="000000"/>
                </a:solidFill>
                <a:latin typeface="Arial" charset="0"/>
                <a:cs typeface="Times New Roman" charset="0"/>
                <a:sym typeface="Times New Roman" charset="0"/>
              </a:rPr>
              <a:t>Documentaci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sobre</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educaci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previa</a:t>
            </a:r>
            <a:r>
              <a:rPr lang="en-US" sz="950" dirty="0" smtClean="0">
                <a:solidFill>
                  <a:srgbClr val="000000"/>
                </a:solidFill>
                <a:latin typeface="Arial" charset="0"/>
                <a:cs typeface="Times New Roman" charset="0"/>
                <a:sym typeface="Times New Roman" charset="0"/>
              </a:rPr>
              <a:t> a la </a:t>
            </a:r>
            <a:r>
              <a:rPr lang="en-US" sz="950" dirty="0" err="1" smtClean="0">
                <a:solidFill>
                  <a:srgbClr val="000000"/>
                </a:solidFill>
                <a:latin typeface="Arial" charset="0"/>
                <a:cs typeface="Times New Roman" charset="0"/>
                <a:sym typeface="Times New Roman" charset="0"/>
              </a:rPr>
              <a:t>renovaci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comprobante</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recibo</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comprobante</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entrega</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exenciones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responsabilidad</a:t>
            </a:r>
            <a:r>
              <a:rPr lang="en-US" sz="950" dirty="0" smtClean="0">
                <a:solidFill>
                  <a:srgbClr val="000000"/>
                </a:solidFill>
                <a:latin typeface="Arial" charset="0"/>
                <a:cs typeface="Times New Roman" charset="0"/>
                <a:sym typeface="Times New Roman" charset="0"/>
              </a:rPr>
              <a:t>, etc.);</a:t>
            </a:r>
          </a:p>
          <a:p>
            <a:pPr lvl="1" indent="-228600" eaLnBrk="1" hangingPunct="1">
              <a:lnSpc>
                <a:spcPct val="90000"/>
              </a:lnSpc>
              <a:tabLst>
                <a:tab pos="0" algn="l"/>
              </a:tabLst>
              <a:defRPr/>
            </a:pPr>
            <a:r>
              <a:rPr lang="es-ES_tradnl" sz="950" dirty="0" smtClean="0">
                <a:solidFill>
                  <a:srgbClr val="000000"/>
                </a:solidFill>
                <a:latin typeface="Arial" charset="0"/>
                <a:cs typeface="Times New Roman" charset="0"/>
                <a:sym typeface="Times New Roman" charset="0"/>
              </a:rPr>
              <a:t>D</a:t>
            </a:r>
            <a:r>
              <a:rPr lang="en-US" sz="950" dirty="0" err="1" smtClean="0">
                <a:solidFill>
                  <a:srgbClr val="000000"/>
                </a:solidFill>
                <a:latin typeface="Arial" charset="0"/>
                <a:cs typeface="Times New Roman" charset="0"/>
                <a:sym typeface="Times New Roman" charset="0"/>
              </a:rPr>
              <a:t>ocumentaci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a:t>
            </a:r>
            <a:r>
              <a:rPr lang="en-US" sz="950" dirty="0" err="1" smtClean="0">
                <a:solidFill>
                  <a:srgbClr val="000000"/>
                </a:solidFill>
                <a:latin typeface="Arial" charset="0"/>
                <a:cs typeface="Times New Roman" charset="0"/>
                <a:sym typeface="Times New Roman" charset="0"/>
              </a:rPr>
              <a:t>sobre</a:t>
            </a:r>
            <a:r>
              <a:rPr lang="en-US" sz="950" dirty="0" smtClean="0">
                <a:solidFill>
                  <a:srgbClr val="000000"/>
                </a:solidFill>
                <a:latin typeface="Arial" charset="0"/>
                <a:cs typeface="Times New Roman" charset="0"/>
                <a:sym typeface="Times New Roman" charset="0"/>
              </a:rPr>
              <a:t> la </a:t>
            </a:r>
            <a:r>
              <a:rPr lang="en-US" sz="950" dirty="0" err="1" smtClean="0">
                <a:solidFill>
                  <a:srgbClr val="000000"/>
                </a:solidFill>
                <a:latin typeface="Arial" charset="0"/>
                <a:cs typeface="Times New Roman" charset="0"/>
                <a:sym typeface="Times New Roman" charset="0"/>
              </a:rPr>
              <a:t>pintura</a:t>
            </a:r>
            <a:r>
              <a:rPr lang="en-US" sz="950" dirty="0" smtClean="0">
                <a:solidFill>
                  <a:srgbClr val="000000"/>
                </a:solidFill>
                <a:latin typeface="Arial" charset="0"/>
                <a:cs typeface="Times New Roman" charset="0"/>
                <a:sym typeface="Times New Roman" charset="0"/>
              </a:rPr>
              <a:t> a base de </a:t>
            </a:r>
            <a:r>
              <a:rPr lang="en-US" sz="950" dirty="0" err="1" smtClean="0">
                <a:solidFill>
                  <a:srgbClr val="000000"/>
                </a:solidFill>
                <a:latin typeface="Arial" charset="0"/>
                <a:cs typeface="Times New Roman" charset="0"/>
                <a:sym typeface="Times New Roman" charset="0"/>
              </a:rPr>
              <a:t>plomo</a:t>
            </a:r>
            <a:r>
              <a:rPr lang="en-US" sz="950" dirty="0" smtClean="0">
                <a:solidFill>
                  <a:srgbClr val="000000"/>
                </a:solidFill>
                <a:latin typeface="Arial" charset="0"/>
                <a:cs typeface="Times New Roman" charset="0"/>
                <a:sym typeface="Times New Roman" charset="0"/>
              </a:rPr>
              <a:t>;</a:t>
            </a:r>
          </a:p>
          <a:p>
            <a:pPr lvl="1" indent="-228600" eaLnBrk="1" hangingPunct="1">
              <a:lnSpc>
                <a:spcPct val="90000"/>
              </a:lnSpc>
              <a:tabLst>
                <a:tab pos="0" algn="l"/>
              </a:tabLst>
              <a:defRPr/>
            </a:pPr>
            <a:r>
              <a:rPr lang="es-ES_tradnl" sz="950" dirty="0" smtClean="0">
                <a:solidFill>
                  <a:srgbClr val="000000"/>
                </a:solidFill>
                <a:latin typeface="Arial" charset="0"/>
                <a:cs typeface="Times New Roman" charset="0"/>
                <a:sym typeface="Times New Roman" charset="0"/>
              </a:rPr>
              <a:t>R</a:t>
            </a:r>
            <a:r>
              <a:rPr lang="en-US" sz="950" dirty="0" err="1" smtClean="0">
                <a:solidFill>
                  <a:srgbClr val="000000"/>
                </a:solidFill>
                <a:latin typeface="Arial" charset="0"/>
                <a:cs typeface="Times New Roman" charset="0"/>
                <a:sym typeface="Times New Roman" charset="0"/>
              </a:rPr>
              <a:t>egistros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capacitaci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y </a:t>
            </a:r>
            <a:r>
              <a:rPr lang="en-US" sz="950" dirty="0" err="1" smtClean="0">
                <a:solidFill>
                  <a:srgbClr val="000000"/>
                </a:solidFill>
                <a:latin typeface="Arial" charset="0"/>
                <a:cs typeface="Times New Roman" charset="0"/>
                <a:sym typeface="Times New Roman" charset="0"/>
              </a:rPr>
              <a:t>certificaci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y,</a:t>
            </a:r>
          </a:p>
          <a:p>
            <a:pPr lvl="1" indent="-228600" eaLnBrk="1" hangingPunct="1">
              <a:lnSpc>
                <a:spcPct val="90000"/>
              </a:lnSpc>
              <a:tabLst>
                <a:tab pos="0" algn="l"/>
              </a:tabLst>
              <a:defRPr/>
            </a:pPr>
            <a:r>
              <a:rPr lang="es-ES_tradnl" sz="950" dirty="0" smtClean="0">
                <a:solidFill>
                  <a:srgbClr val="000000"/>
                </a:solidFill>
                <a:latin typeface="Arial" charset="0"/>
                <a:cs typeface="Times New Roman" charset="0"/>
                <a:sym typeface="Times New Roman" charset="0"/>
              </a:rPr>
              <a:t>R</a:t>
            </a:r>
            <a:r>
              <a:rPr lang="en-US" sz="950" dirty="0" err="1" smtClean="0">
                <a:solidFill>
                  <a:srgbClr val="000000"/>
                </a:solidFill>
                <a:latin typeface="Arial" charset="0"/>
                <a:cs typeface="Times New Roman" charset="0"/>
                <a:sym typeface="Times New Roman" charset="0"/>
              </a:rPr>
              <a:t>egistros</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verificaci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limpieza</a:t>
            </a:r>
            <a:r>
              <a:rPr lang="en-US" sz="950" dirty="0" smtClean="0">
                <a:solidFill>
                  <a:srgbClr val="000000"/>
                </a:solidFill>
                <a:latin typeface="Arial" charset="0"/>
                <a:cs typeface="Times New Roman" charset="0"/>
                <a:sym typeface="Times New Roman" charset="0"/>
              </a:rPr>
              <a:t>.</a:t>
            </a:r>
          </a:p>
          <a:p>
            <a:pPr lvl="1" indent="-228600" eaLnBrk="1" hangingPunct="1">
              <a:lnSpc>
                <a:spcPct val="90000"/>
              </a:lnSpc>
              <a:buFontTx/>
              <a:buNone/>
              <a:tabLst>
                <a:tab pos="0" algn="l"/>
              </a:tabLst>
              <a:defRPr/>
            </a:pPr>
            <a:r>
              <a:rPr lang="en-US" sz="950" dirty="0" smtClean="0">
                <a:solidFill>
                  <a:srgbClr val="000000"/>
                </a:solidFill>
                <a:latin typeface="Arial" charset="0"/>
                <a:cs typeface="Times New Roman" charset="0"/>
                <a:sym typeface="Times New Roman" charset="0"/>
              </a:rPr>
              <a:t>Nota: El </a:t>
            </a:r>
            <a:r>
              <a:rPr lang="en-US" sz="950" dirty="0" err="1" smtClean="0">
                <a:solidFill>
                  <a:srgbClr val="000000"/>
                </a:solidFill>
                <a:latin typeface="Arial" charset="0"/>
                <a:cs typeface="Times New Roman" charset="0"/>
                <a:sym typeface="Times New Roman" charset="0"/>
              </a:rPr>
              <a:t>m</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dulo</a:t>
            </a:r>
            <a:r>
              <a:rPr lang="en-US" sz="950" dirty="0" smtClean="0">
                <a:solidFill>
                  <a:srgbClr val="000000"/>
                </a:solidFill>
                <a:latin typeface="Arial" charset="0"/>
                <a:cs typeface="Times New Roman" charset="0"/>
                <a:sym typeface="Times New Roman" charset="0"/>
              </a:rPr>
              <a:t> 7 </a:t>
            </a:r>
            <a:r>
              <a:rPr lang="es-ES_tradnl" sz="950" dirty="0" smtClean="0">
                <a:solidFill>
                  <a:srgbClr val="000000"/>
                </a:solidFill>
                <a:latin typeface="Arial" charset="0"/>
                <a:cs typeface="Times New Roman" charset="0"/>
                <a:sym typeface="Times New Roman" charset="0"/>
              </a:rPr>
              <a:t>detalla</a:t>
            </a:r>
            <a:r>
              <a:rPr lang="en-US" sz="950" dirty="0" smtClean="0">
                <a:solidFill>
                  <a:srgbClr val="000000"/>
                </a:solidFill>
                <a:latin typeface="Arial" charset="0"/>
                <a:cs typeface="Times New Roman" charset="0"/>
                <a:sym typeface="Times New Roman" charset="0"/>
              </a:rPr>
              <a:t> la </a:t>
            </a:r>
            <a:r>
              <a:rPr lang="en-US" sz="950" dirty="0" err="1" smtClean="0">
                <a:solidFill>
                  <a:srgbClr val="000000"/>
                </a:solidFill>
                <a:latin typeface="Arial" charset="0"/>
                <a:cs typeface="Times New Roman" charset="0"/>
                <a:sym typeface="Times New Roman" charset="0"/>
              </a:rPr>
              <a:t>gesti</a:t>
            </a:r>
            <a:r>
              <a:rPr lang="en-US" sz="950" dirty="0" err="1" smtClean="0">
                <a:solidFill>
                  <a:srgbClr val="000000"/>
                </a:solidFill>
                <a:latin typeface="Times New Roman"/>
                <a:cs typeface="Times New Roman" charset="0"/>
                <a:sym typeface="Times New Roman" charset="0"/>
              </a:rPr>
              <a:t>ó</a:t>
            </a:r>
            <a:r>
              <a:rPr lang="en-US" sz="950" dirty="0" err="1" smtClean="0">
                <a:solidFill>
                  <a:srgbClr val="000000"/>
                </a:solidFill>
                <a:latin typeface="Arial" charset="0"/>
                <a:cs typeface="Times New Roman" charset="0"/>
                <a:sym typeface="Times New Roman" charset="0"/>
              </a:rPr>
              <a:t>n</a:t>
            </a:r>
            <a:r>
              <a:rPr lang="en-US" sz="950" dirty="0" smtClean="0">
                <a:solidFill>
                  <a:srgbClr val="000000"/>
                </a:solidFill>
                <a:latin typeface="Arial" charset="0"/>
                <a:cs typeface="Times New Roman" charset="0"/>
                <a:sym typeface="Times New Roman" charset="0"/>
              </a:rPr>
              <a:t> de </a:t>
            </a:r>
            <a:r>
              <a:rPr lang="en-US" sz="950" dirty="0" err="1" smtClean="0">
                <a:solidFill>
                  <a:srgbClr val="000000"/>
                </a:solidFill>
                <a:latin typeface="Arial" charset="0"/>
                <a:cs typeface="Times New Roman" charset="0"/>
                <a:sym typeface="Times New Roman" charset="0"/>
              </a:rPr>
              <a:t>registro</a:t>
            </a:r>
            <a:r>
              <a:rPr lang="en-US" sz="1000" dirty="0" err="1" smtClean="0">
                <a:solidFill>
                  <a:srgbClr val="000000"/>
                </a:solidFill>
                <a:latin typeface="Arial" charset="0"/>
                <a:cs typeface="Times New Roman" charset="0"/>
                <a:sym typeface="Times New Roman" charset="0"/>
              </a:rPr>
              <a:t>s</a:t>
            </a:r>
            <a:r>
              <a:rPr lang="en-US" sz="1000" dirty="0" smtClean="0">
                <a:solidFill>
                  <a:srgbClr val="000000"/>
                </a:solidFill>
                <a:latin typeface="Arial" charset="0"/>
                <a:cs typeface="Times New Roman" charset="0"/>
                <a:sym typeface="Times New Roman" charset="0"/>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3555" name="Rectangle 7"/>
          <p:cNvSpPr>
            <a:spLocks noGrp="1" noChangeArrowheads="1"/>
          </p:cNvSpPr>
          <p:nvPr>
            <p:ph type="sldNum" sz="quarter" idx="5"/>
          </p:nvPr>
        </p:nvSpPr>
        <p:spPr>
          <a:noFill/>
        </p:spPr>
        <p:txBody>
          <a:bodyPr/>
          <a:lstStyle/>
          <a:p>
            <a:r>
              <a:rPr lang="en-US" smtClean="0"/>
              <a:t>2-</a:t>
            </a:r>
            <a:fld id="{E7BA5B14-5C6E-4E7C-B9B8-0C9BC0AE644A}" type="slidenum">
              <a:rPr lang="en-US" smtClean="0"/>
              <a:pPr/>
              <a:t>6</a:t>
            </a:fld>
            <a:endParaRPr lang="en-US" smtClean="0"/>
          </a:p>
        </p:txBody>
      </p:sp>
      <p:sp>
        <p:nvSpPr>
          <p:cNvPr id="23556" name="Rectangle 9"/>
          <p:cNvSpPr>
            <a:spLocks noGrp="1" noChangeArrowheads="1"/>
          </p:cNvSpPr>
          <p:nvPr>
            <p:ph type="dt" sz="quarter" idx="1"/>
          </p:nvPr>
        </p:nvSpPr>
        <p:spPr>
          <a:noFill/>
        </p:spPr>
        <p:txBody>
          <a:bodyPr/>
          <a:lstStyle/>
          <a:p>
            <a:r>
              <a:rPr lang="en-US" smtClean="0"/>
              <a:t>Octubre de 2011</a:t>
            </a:r>
          </a:p>
        </p:txBody>
      </p:sp>
      <p:sp>
        <p:nvSpPr>
          <p:cNvPr id="23557" name="Rectangle 2"/>
          <p:cNvSpPr>
            <a:spLocks noChangeArrowheads="1" noTextEdit="1"/>
          </p:cNvSpPr>
          <p:nvPr>
            <p:ph type="sldImg"/>
          </p:nvPr>
        </p:nvSpPr>
        <p:spPr>
          <a:ln/>
        </p:spPr>
      </p:sp>
      <p:sp>
        <p:nvSpPr>
          <p:cNvPr id="23558" name="Rectangle 3"/>
          <p:cNvSpPr>
            <a:spLocks noGrp="1" noChangeArrowheads="1"/>
          </p:cNvSpPr>
          <p:nvPr>
            <p:ph type="body" idx="1"/>
          </p:nvPr>
        </p:nvSpPr>
        <p:spPr>
          <a:xfrm>
            <a:off x="1022350" y="4279900"/>
            <a:ext cx="5295900" cy="2433638"/>
          </a:xfrm>
          <a:noFill/>
          <a:ln/>
        </p:spPr>
        <p:txBody>
          <a:bodyPr/>
          <a:lstStyle/>
          <a:p>
            <a:pPr eaLnBrk="1" hangingPunct="1">
              <a:spcBef>
                <a:spcPct val="10000"/>
              </a:spcBef>
              <a:buFontTx/>
              <a:buNone/>
            </a:pPr>
            <a:r>
              <a:rPr lang="en-US" sz="1000" smtClean="0">
                <a:solidFill>
                  <a:srgbClr val="000000"/>
                </a:solidFill>
                <a:latin typeface="Arial" charset="0"/>
                <a:cs typeface="Times New Roman" pitchFamily="18" charset="0"/>
                <a:sym typeface="Times New Roman" pitchFamily="18" charset="0"/>
              </a:rPr>
              <a:t>Todas las renovaciones deber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n ser dirigidas por renovadores certificados. Una persona puede llegar a ser un renovador certificado si toma un curso de 8 horas de duraci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aprobado por la EPA para capacitarse en materia de pr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cticas de trabajo seguras con el plomo, con un proveedor de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aprobado por </a:t>
            </a:r>
            <a:r>
              <a:rPr lang="es-ES_tradnl" sz="1000" smtClean="0">
                <a:solidFill>
                  <a:srgbClr val="000000"/>
                </a:solidFill>
                <a:latin typeface="Arial" charset="0"/>
                <a:cs typeface="Times New Roman" pitchFamily="18" charset="0"/>
                <a:sym typeface="Times New Roman" pitchFamily="18" charset="0"/>
              </a:rPr>
              <a:t>la </a:t>
            </a:r>
            <a:r>
              <a:rPr lang="en-US" sz="1000" smtClean="0">
                <a:solidFill>
                  <a:srgbClr val="000000"/>
                </a:solidFill>
                <a:latin typeface="Arial" charset="0"/>
                <a:cs typeface="Times New Roman" pitchFamily="18" charset="0"/>
                <a:sym typeface="Times New Roman" pitchFamily="18" charset="0"/>
              </a:rPr>
              <a:t>EPA. La aprobaci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satisfactoria del curso le otorga una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a:t>
            </a:r>
            <a:r>
              <a:rPr lang="es-ES_tradnl" sz="1000" smtClean="0">
                <a:solidFill>
                  <a:srgbClr val="000000"/>
                </a:solidFill>
                <a:latin typeface="Arial" charset="0"/>
                <a:cs typeface="Times New Roman" pitchFamily="18" charset="0"/>
                <a:sym typeface="Times New Roman" pitchFamily="18" charset="0"/>
              </a:rPr>
              <a:t>durante </a:t>
            </a:r>
            <a:r>
              <a:rPr lang="en-US" sz="1000" smtClean="0">
                <a:solidFill>
                  <a:srgbClr val="000000"/>
                </a:solidFill>
                <a:latin typeface="Arial" charset="0"/>
                <a:cs typeface="Times New Roman" pitchFamily="18" charset="0"/>
                <a:sym typeface="Times New Roman" pitchFamily="18" charset="0"/>
              </a:rPr>
              <a:t>5 a</a:t>
            </a:r>
            <a:r>
              <a:rPr lang="en-US" sz="1000" smtClean="0">
                <a:solidFill>
                  <a:srgbClr val="000000"/>
                </a:solidFill>
                <a:latin typeface="Times New Roman" pitchFamily="18" charset="0"/>
                <a:cs typeface="Times New Roman" pitchFamily="18" charset="0"/>
                <a:sym typeface="Times New Roman" pitchFamily="18" charset="0"/>
              </a:rPr>
              <a:t>ñ</a:t>
            </a:r>
            <a:r>
              <a:rPr lang="en-US" sz="1000" smtClean="0">
                <a:solidFill>
                  <a:srgbClr val="000000"/>
                </a:solidFill>
                <a:latin typeface="Arial" charset="0"/>
                <a:cs typeface="Times New Roman" pitchFamily="18" charset="0"/>
                <a:sym typeface="Times New Roman" pitchFamily="18" charset="0"/>
              </a:rPr>
              <a:t>os como renovador certificado. Para conservar la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los renovadores certificados deben asistir a un curso de perfeccionamiento de 4 horas aprobado por la EPA </a:t>
            </a:r>
            <a:r>
              <a:rPr lang="es-ES_tradnl" sz="1000" smtClean="0">
                <a:solidFill>
                  <a:srgbClr val="000000"/>
                </a:solidFill>
                <a:latin typeface="Arial" charset="0"/>
                <a:cs typeface="Times New Roman" pitchFamily="18" charset="0"/>
                <a:sym typeface="Times New Roman" pitchFamily="18" charset="0"/>
              </a:rPr>
              <a:t>e impartido </a:t>
            </a:r>
            <a:r>
              <a:rPr lang="en-US" sz="1000" smtClean="0">
                <a:solidFill>
                  <a:srgbClr val="000000"/>
                </a:solidFill>
                <a:latin typeface="Arial" charset="0"/>
                <a:cs typeface="Times New Roman" pitchFamily="18" charset="0"/>
                <a:sym typeface="Times New Roman" pitchFamily="18" charset="0"/>
              </a:rPr>
              <a:t>por un proveedor de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acreditado por la EPA, antes de que la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expire.</a:t>
            </a:r>
          </a:p>
          <a:p>
            <a:pPr eaLnBrk="1" hangingPunct="1">
              <a:spcBef>
                <a:spcPct val="10000"/>
              </a:spcBef>
              <a:buFontTx/>
              <a:buNone/>
            </a:pPr>
            <a:endParaRPr lang="en-US" sz="1000" smtClean="0">
              <a:solidFill>
                <a:srgbClr val="000000"/>
              </a:solidFill>
              <a:latin typeface="Arial" charset="0"/>
              <a:cs typeface="Times New Roman" pitchFamily="18" charset="0"/>
              <a:sym typeface="Times New Roman" pitchFamily="18" charset="0"/>
            </a:endParaRPr>
          </a:p>
          <a:p>
            <a:pPr eaLnBrk="1" hangingPunct="1">
              <a:spcBef>
                <a:spcPct val="10000"/>
              </a:spcBef>
              <a:buFontTx/>
              <a:buNone/>
            </a:pPr>
            <a:r>
              <a:rPr lang="en-US" sz="1000" smtClean="0">
                <a:solidFill>
                  <a:srgbClr val="000000"/>
                </a:solidFill>
                <a:latin typeface="Arial" charset="0"/>
                <a:cs typeface="Times New Roman" pitchFamily="18" charset="0"/>
                <a:sym typeface="Times New Roman" pitchFamily="18" charset="0"/>
              </a:rPr>
              <a:t>No es necesario presentar una solicitud ni pagar para convertirse en renovador certificado. En lugar de esto, el certificado de aprobaci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del curso sirve como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 renovador. Debe haber una "copia" del certificado de aprobaci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del curso inicial o del curso de perfeccionamiento disponible en la obra mientras se trabaja.</a:t>
            </a:r>
          </a:p>
          <a:p>
            <a:pPr eaLnBrk="1" hangingPunct="1">
              <a:spcBef>
                <a:spcPct val="10000"/>
              </a:spcBef>
              <a:buFontTx/>
              <a:buNone/>
            </a:pPr>
            <a:endParaRPr lang="en-US" sz="1000" smtClean="0">
              <a:solidFill>
                <a:srgbClr val="000000"/>
              </a:solidFill>
              <a:latin typeface="Arial" charset="0"/>
              <a:cs typeface="Times New Roman" pitchFamily="18" charset="0"/>
              <a:sym typeface="Times New Roman" pitchFamily="18" charset="0"/>
            </a:endParaRPr>
          </a:p>
          <a:p>
            <a:pPr eaLnBrk="1" hangingPunct="1">
              <a:buFontTx/>
              <a:buNone/>
            </a:pPr>
            <a:r>
              <a:rPr lang="en-US" sz="1000" smtClean="0">
                <a:solidFill>
                  <a:srgbClr val="000000"/>
                </a:solidFill>
                <a:latin typeface="Arial" charset="0"/>
                <a:cs typeface="Times New Roman" pitchFamily="18" charset="0"/>
                <a:sym typeface="Times New Roman" pitchFamily="18" charset="0"/>
              </a:rPr>
              <a:t>Los estados, los territorios y las tribus podr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n establecer requisitos para los renovadores individuales que trabajen en sus jurisdicciones. Aseg</a:t>
            </a:r>
            <a:r>
              <a:rPr lang="en-US" sz="1000" smtClean="0">
                <a:solidFill>
                  <a:srgbClr val="000000"/>
                </a:solidFill>
                <a:latin typeface="Times New Roman" pitchFamily="18" charset="0"/>
                <a:cs typeface="Times New Roman" pitchFamily="18" charset="0"/>
                <a:sym typeface="Times New Roman" pitchFamily="18" charset="0"/>
              </a:rPr>
              <a:t>ú</a:t>
            </a:r>
            <a:r>
              <a:rPr lang="en-US" sz="1000" smtClean="0">
                <a:solidFill>
                  <a:srgbClr val="000000"/>
                </a:solidFill>
                <a:latin typeface="Arial" charset="0"/>
                <a:cs typeface="Times New Roman" pitchFamily="18" charset="0"/>
                <a:sym typeface="Times New Roman" pitchFamily="18" charset="0"/>
              </a:rPr>
              <a:t>rese de determinar si su gobierno estatal, territorial o tribal cuenta con reglamentos adicionales que puedan afectar su campo de acci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y lugar de trabajo autorizado.</a:t>
            </a:r>
          </a:p>
        </p:txBody>
      </p:sp>
      <p:sp>
        <p:nvSpPr>
          <p:cNvPr id="23559" name="Text Box 4"/>
          <p:cNvSpPr txBox="1">
            <a:spLocks noChangeArrowheads="1"/>
          </p:cNvSpPr>
          <p:nvPr/>
        </p:nvSpPr>
        <p:spPr bwMode="auto">
          <a:xfrm>
            <a:off x="876300" y="7451725"/>
            <a:ext cx="5475288" cy="939800"/>
          </a:xfrm>
          <a:prstGeom prst="rect">
            <a:avLst/>
          </a:prstGeom>
          <a:solidFill>
            <a:srgbClr val="EAEAEA"/>
          </a:solidFill>
          <a:ln w="9525">
            <a:solidFill>
              <a:schemeClr val="tx1"/>
            </a:solidFill>
            <a:miter lim="800000"/>
            <a:headEnd/>
            <a:tailEnd/>
          </a:ln>
        </p:spPr>
        <p:txBody>
          <a:bodyPr lIns="0" tIns="46577" rIns="88119" bIns="46577">
            <a:spAutoFit/>
          </a:bodyPr>
          <a:lstStyle/>
          <a:p>
            <a:pPr marL="931863" lvl="2" defTabSz="931863">
              <a:spcBef>
                <a:spcPct val="50000"/>
              </a:spcBef>
              <a:buSzPct val="100000"/>
            </a:pPr>
            <a:endParaRPr lang="en-US" sz="1000" b="1">
              <a:solidFill>
                <a:srgbClr val="000000"/>
              </a:solidFill>
              <a:latin typeface="Arial" charset="0"/>
              <a:cs typeface="Times New Roman" pitchFamily="18" charset="0"/>
              <a:sym typeface="Times New Roman" pitchFamily="18" charset="0"/>
            </a:endParaRPr>
          </a:p>
          <a:p>
            <a:pPr marL="931863" lvl="2" defTabSz="931863">
              <a:spcBef>
                <a:spcPct val="50000"/>
              </a:spcBef>
              <a:buSzPct val="100000"/>
            </a:pPr>
            <a:r>
              <a:rPr lang="en-US" sz="1000" b="1">
                <a:solidFill>
                  <a:srgbClr val="000000"/>
                </a:solidFill>
                <a:latin typeface="Arial" charset="0"/>
                <a:cs typeface="Times New Roman" pitchFamily="18" charset="0"/>
                <a:sym typeface="Times New Roman" pitchFamily="18" charset="0"/>
              </a:rPr>
              <a:t>El HUD exige que todos los trabajadores sean capacitados por un instructor, a menos que est</a:t>
            </a:r>
            <a:r>
              <a:rPr lang="en-US" sz="1000" b="1">
                <a:solidFill>
                  <a:srgbClr val="000000"/>
                </a:solidFill>
                <a:cs typeface="Times New Roman" pitchFamily="18" charset="0"/>
                <a:sym typeface="Times New Roman" pitchFamily="18" charset="0"/>
              </a:rPr>
              <a:t>é</a:t>
            </a:r>
            <a:r>
              <a:rPr lang="en-US" sz="1000" b="1">
                <a:solidFill>
                  <a:srgbClr val="000000"/>
                </a:solidFill>
                <a:latin typeface="Arial" charset="0"/>
                <a:cs typeface="Times New Roman" pitchFamily="18" charset="0"/>
                <a:sym typeface="Times New Roman" pitchFamily="18" charset="0"/>
              </a:rPr>
              <a:t>n supervisados por un supervisor certificado en reducci</a:t>
            </a:r>
            <a:r>
              <a:rPr lang="en-US" sz="1000" b="1">
                <a:solidFill>
                  <a:srgbClr val="000000"/>
                </a:solidFill>
                <a:cs typeface="Times New Roman" pitchFamily="18" charset="0"/>
                <a:sym typeface="Times New Roman" pitchFamily="18" charset="0"/>
              </a:rPr>
              <a:t>ó</a:t>
            </a:r>
            <a:r>
              <a:rPr lang="en-US" sz="1000" b="1">
                <a:solidFill>
                  <a:srgbClr val="000000"/>
                </a:solidFill>
                <a:latin typeface="Arial" charset="0"/>
                <a:cs typeface="Times New Roman" pitchFamily="18" charset="0"/>
                <a:sym typeface="Times New Roman" pitchFamily="18" charset="0"/>
              </a:rPr>
              <a:t>n (que tambi</a:t>
            </a:r>
            <a:r>
              <a:rPr lang="en-US" sz="1000" b="1">
                <a:solidFill>
                  <a:srgbClr val="000000"/>
                </a:solidFill>
                <a:cs typeface="Times New Roman" pitchFamily="18" charset="0"/>
                <a:sym typeface="Times New Roman" pitchFamily="18" charset="0"/>
              </a:rPr>
              <a:t>é</a:t>
            </a:r>
            <a:r>
              <a:rPr lang="en-US" sz="1000" b="1">
                <a:solidFill>
                  <a:srgbClr val="000000"/>
                </a:solidFill>
                <a:latin typeface="Arial" charset="0"/>
                <a:cs typeface="Times New Roman" pitchFamily="18" charset="0"/>
                <a:sym typeface="Times New Roman" pitchFamily="18" charset="0"/>
              </a:rPr>
              <a:t>n debe ser un renovador autorizado en virtud de la regla RRP).</a:t>
            </a:r>
          </a:p>
        </p:txBody>
      </p:sp>
      <p:pic>
        <p:nvPicPr>
          <p:cNvPr id="23560" name="Picture 5" descr="HUD-seal-color 300 DPI"/>
          <p:cNvPicPr>
            <a:picLocks noChangeAspect="1" noChangeArrowheads="1"/>
          </p:cNvPicPr>
          <p:nvPr/>
        </p:nvPicPr>
        <p:blipFill>
          <a:blip r:embed="rId3"/>
          <a:srcRect/>
          <a:stretch>
            <a:fillRect/>
          </a:stretch>
        </p:blipFill>
        <p:spPr bwMode="auto">
          <a:xfrm>
            <a:off x="1066800" y="7696200"/>
            <a:ext cx="584200" cy="560388"/>
          </a:xfrm>
          <a:prstGeom prst="rect">
            <a:avLst/>
          </a:prstGeom>
          <a:noFill/>
          <a:ln w="9525">
            <a:noFill/>
            <a:miter lim="800000"/>
            <a:headEnd/>
            <a:tailEnd/>
          </a:ln>
        </p:spPr>
      </p:pic>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4579" name="Rectangle 7"/>
          <p:cNvSpPr>
            <a:spLocks noGrp="1" noChangeArrowheads="1"/>
          </p:cNvSpPr>
          <p:nvPr>
            <p:ph type="sldNum" sz="quarter" idx="5"/>
          </p:nvPr>
        </p:nvSpPr>
        <p:spPr>
          <a:noFill/>
        </p:spPr>
        <p:txBody>
          <a:bodyPr/>
          <a:lstStyle/>
          <a:p>
            <a:r>
              <a:rPr lang="en-US" smtClean="0"/>
              <a:t>2-</a:t>
            </a:r>
            <a:fld id="{2C8C225A-DCC0-4424-9244-F98B5C385B7F}" type="slidenum">
              <a:rPr lang="en-US" smtClean="0"/>
              <a:pPr/>
              <a:t>7</a:t>
            </a:fld>
            <a:endParaRPr lang="en-US" smtClean="0"/>
          </a:p>
        </p:txBody>
      </p:sp>
      <p:sp>
        <p:nvSpPr>
          <p:cNvPr id="24580" name="Rectangle 9"/>
          <p:cNvSpPr>
            <a:spLocks noGrp="1" noChangeArrowheads="1"/>
          </p:cNvSpPr>
          <p:nvPr>
            <p:ph type="dt" sz="quarter" idx="1"/>
          </p:nvPr>
        </p:nvSpPr>
        <p:spPr>
          <a:noFill/>
        </p:spPr>
        <p:txBody>
          <a:bodyPr/>
          <a:lstStyle/>
          <a:p>
            <a:r>
              <a:rPr lang="en-US" smtClean="0"/>
              <a:t>Octubre de 2011</a:t>
            </a:r>
          </a:p>
        </p:txBody>
      </p:sp>
      <p:sp>
        <p:nvSpPr>
          <p:cNvPr id="24581" name="Rectangle 1026"/>
          <p:cNvSpPr>
            <a:spLocks noChangeArrowheads="1" noTextEdit="1"/>
          </p:cNvSpPr>
          <p:nvPr>
            <p:ph type="sldImg"/>
          </p:nvPr>
        </p:nvSpPr>
        <p:spPr>
          <a:ln/>
        </p:spPr>
      </p:sp>
      <p:sp>
        <p:nvSpPr>
          <p:cNvPr id="24582" name="Rectangle 1027"/>
          <p:cNvSpPr>
            <a:spLocks noGrp="1" noChangeArrowheads="1"/>
          </p:cNvSpPr>
          <p:nvPr>
            <p:ph type="body" idx="1"/>
          </p:nvPr>
        </p:nvSpPr>
        <p:spPr>
          <a:xfrm>
            <a:off x="876300" y="4279900"/>
            <a:ext cx="5141913" cy="4181475"/>
          </a:xfrm>
          <a:noFill/>
          <a:ln/>
        </p:spPr>
        <p:txBody>
          <a:bodyPr/>
          <a:lstStyle/>
          <a:p>
            <a:pPr eaLnBrk="1" hangingPunct="1">
              <a:buFontTx/>
              <a:buNone/>
            </a:pPr>
            <a:r>
              <a:rPr lang="en-US" sz="1000" b="1" smtClean="0">
                <a:solidFill>
                  <a:srgbClr val="000000"/>
                </a:solidFill>
                <a:latin typeface="Arial" charset="0"/>
                <a:cs typeface="Times New Roman" pitchFamily="18" charset="0"/>
                <a:sym typeface="Times New Roman" pitchFamily="18" charset="0"/>
              </a:rPr>
              <a:t>La regla RRP requiere que un renovador certificado </a:t>
            </a:r>
            <a:r>
              <a:rPr lang="en-US" sz="1000" b="1" u="sng" smtClean="0">
                <a:solidFill>
                  <a:srgbClr val="000000"/>
                </a:solidFill>
                <a:latin typeface="Arial" charset="0"/>
                <a:cs typeface="Times New Roman" pitchFamily="18" charset="0"/>
                <a:sym typeface="Times New Roman" pitchFamily="18" charset="0"/>
              </a:rPr>
              <a:t>individual</a:t>
            </a:r>
            <a:r>
              <a:rPr lang="en-US" sz="1000" b="1" smtClean="0">
                <a:solidFill>
                  <a:srgbClr val="000000"/>
                </a:solidFill>
                <a:latin typeface="Arial" charset="0"/>
                <a:cs typeface="Times New Roman" pitchFamily="18" charset="0"/>
                <a:sym typeface="Times New Roman" pitchFamily="18" charset="0"/>
              </a:rPr>
              <a:t> se encargue de las labores de renovaci</a:t>
            </a:r>
            <a:r>
              <a:rPr lang="en-US" sz="1000" b="1" smtClean="0">
                <a:solidFill>
                  <a:srgbClr val="000000"/>
                </a:solidFill>
                <a:latin typeface="Times New Roman" pitchFamily="18" charset="0"/>
                <a:cs typeface="Times New Roman" pitchFamily="18" charset="0"/>
                <a:sym typeface="Times New Roman" pitchFamily="18" charset="0"/>
              </a:rPr>
              <a:t>ó</a:t>
            </a:r>
            <a:r>
              <a:rPr lang="en-US" sz="1000" b="1" smtClean="0">
                <a:solidFill>
                  <a:srgbClr val="000000"/>
                </a:solidFill>
                <a:latin typeface="Arial" charset="0"/>
                <a:cs typeface="Times New Roman" pitchFamily="18" charset="0"/>
                <a:sym typeface="Times New Roman" pitchFamily="18" charset="0"/>
              </a:rPr>
              <a:t>n, al margen del nivel de capacitaci</a:t>
            </a:r>
            <a:r>
              <a:rPr lang="en-US" sz="1000" b="1" smtClean="0">
                <a:solidFill>
                  <a:srgbClr val="000000"/>
                </a:solidFill>
                <a:latin typeface="Times New Roman" pitchFamily="18" charset="0"/>
                <a:cs typeface="Times New Roman" pitchFamily="18" charset="0"/>
                <a:sym typeface="Times New Roman" pitchFamily="18" charset="0"/>
              </a:rPr>
              <a:t>ó</a:t>
            </a:r>
            <a:r>
              <a:rPr lang="en-US" sz="1000" b="1" smtClean="0">
                <a:solidFill>
                  <a:srgbClr val="000000"/>
                </a:solidFill>
                <a:latin typeface="Arial" charset="0"/>
                <a:cs typeface="Times New Roman" pitchFamily="18" charset="0"/>
                <a:sym typeface="Times New Roman" pitchFamily="18" charset="0"/>
              </a:rPr>
              <a:t>n y certificaci</a:t>
            </a:r>
            <a:r>
              <a:rPr lang="en-US" sz="1000" b="1" smtClean="0">
                <a:solidFill>
                  <a:srgbClr val="000000"/>
                </a:solidFill>
                <a:latin typeface="Times New Roman" pitchFamily="18" charset="0"/>
                <a:cs typeface="Times New Roman" pitchFamily="18" charset="0"/>
                <a:sym typeface="Times New Roman" pitchFamily="18" charset="0"/>
              </a:rPr>
              <a:t>ó</a:t>
            </a:r>
            <a:r>
              <a:rPr lang="en-US" sz="1000" b="1" smtClean="0">
                <a:solidFill>
                  <a:srgbClr val="000000"/>
                </a:solidFill>
                <a:latin typeface="Arial" charset="0"/>
                <a:cs typeface="Times New Roman" pitchFamily="18" charset="0"/>
                <a:sym typeface="Times New Roman" pitchFamily="18" charset="0"/>
              </a:rPr>
              <a:t>n de las dem</a:t>
            </a:r>
            <a:r>
              <a:rPr lang="en-US" sz="1000" b="1" smtClean="0">
                <a:solidFill>
                  <a:srgbClr val="000000"/>
                </a:solidFill>
                <a:latin typeface="Times New Roman" pitchFamily="18" charset="0"/>
                <a:cs typeface="Times New Roman" pitchFamily="18" charset="0"/>
                <a:sym typeface="Times New Roman" pitchFamily="18" charset="0"/>
              </a:rPr>
              <a:t>á</a:t>
            </a:r>
            <a:r>
              <a:rPr lang="en-US" sz="1000" b="1" smtClean="0">
                <a:solidFill>
                  <a:srgbClr val="000000"/>
                </a:solidFill>
                <a:latin typeface="Arial" charset="0"/>
                <a:cs typeface="Times New Roman" pitchFamily="18" charset="0"/>
                <a:sym typeface="Times New Roman" pitchFamily="18" charset="0"/>
              </a:rPr>
              <a:t>s personas que se desempe</a:t>
            </a:r>
            <a:r>
              <a:rPr lang="en-US" sz="1000" b="1" smtClean="0">
                <a:solidFill>
                  <a:srgbClr val="000000"/>
                </a:solidFill>
                <a:latin typeface="Times New Roman" pitchFamily="18" charset="0"/>
                <a:cs typeface="Times New Roman" pitchFamily="18" charset="0"/>
                <a:sym typeface="Times New Roman" pitchFamily="18" charset="0"/>
              </a:rPr>
              <a:t>ñ</a:t>
            </a:r>
            <a:r>
              <a:rPr lang="en-US" sz="1000" b="1" smtClean="0">
                <a:solidFill>
                  <a:srgbClr val="000000"/>
                </a:solidFill>
                <a:latin typeface="Arial" charset="0"/>
                <a:cs typeface="Times New Roman" pitchFamily="18" charset="0"/>
                <a:sym typeface="Times New Roman" pitchFamily="18" charset="0"/>
              </a:rPr>
              <a:t>an en el lugar de trabajo. Dicho renovador certificado </a:t>
            </a:r>
            <a:r>
              <a:rPr lang="en-US" sz="1000" b="1" u="sng" smtClean="0">
                <a:solidFill>
                  <a:srgbClr val="000000"/>
                </a:solidFill>
                <a:latin typeface="Arial" charset="0"/>
                <a:cs typeface="Times New Roman" pitchFamily="18" charset="0"/>
                <a:sym typeface="Times New Roman" pitchFamily="18" charset="0"/>
              </a:rPr>
              <a:t>individual</a:t>
            </a:r>
            <a:r>
              <a:rPr lang="en-US" sz="1000" b="1" smtClean="0">
                <a:solidFill>
                  <a:srgbClr val="000000"/>
                </a:solidFill>
                <a:latin typeface="Arial" charset="0"/>
                <a:cs typeface="Times New Roman" pitchFamily="18" charset="0"/>
                <a:sym typeface="Times New Roman" pitchFamily="18" charset="0"/>
              </a:rPr>
              <a:t> tendr</a:t>
            </a:r>
            <a:r>
              <a:rPr lang="en-US" sz="1000" b="1" smtClean="0">
                <a:solidFill>
                  <a:srgbClr val="000000"/>
                </a:solidFill>
                <a:latin typeface="Times New Roman" pitchFamily="18" charset="0"/>
                <a:cs typeface="Times New Roman" pitchFamily="18" charset="0"/>
                <a:sym typeface="Times New Roman" pitchFamily="18" charset="0"/>
              </a:rPr>
              <a:t>á</a:t>
            </a:r>
            <a:r>
              <a:rPr lang="en-US" sz="1000" b="1" smtClean="0">
                <a:solidFill>
                  <a:srgbClr val="000000"/>
                </a:solidFill>
                <a:latin typeface="Arial" charset="0"/>
                <a:cs typeface="Times New Roman" pitchFamily="18" charset="0"/>
                <a:sym typeface="Times New Roman" pitchFamily="18" charset="0"/>
              </a:rPr>
              <a:t> las siguientes responsabilidades.</a:t>
            </a:r>
          </a:p>
          <a:p>
            <a:pPr marL="342900" lvl="1" indent="-228600" eaLnBrk="1" hangingPunct="1">
              <a:buFontTx/>
              <a:buAutoNum type="arabicPeriod"/>
            </a:pPr>
            <a:r>
              <a:rPr lang="en-US" sz="1000" smtClean="0">
                <a:solidFill>
                  <a:srgbClr val="000000"/>
                </a:solidFill>
                <a:latin typeface="Arial" charset="0"/>
                <a:cs typeface="Times New Roman" pitchFamily="18" charset="0"/>
                <a:sym typeface="Times New Roman" pitchFamily="18" charset="0"/>
              </a:rPr>
              <a:t>Efectuar el trabajo y guiar a los renovadores no certificados.</a:t>
            </a:r>
          </a:p>
          <a:p>
            <a:pPr marL="342900" lvl="1" indent="-228600" eaLnBrk="1" hangingPunct="1">
              <a:buFontTx/>
              <a:buAutoNum type="arabicPeriod"/>
            </a:pPr>
            <a:r>
              <a:rPr lang="en-US" sz="1000" smtClean="0">
                <a:solidFill>
                  <a:srgbClr val="000000"/>
                </a:solidFill>
                <a:latin typeface="Arial" charset="0"/>
                <a:cs typeface="Times New Roman" pitchFamily="18" charset="0"/>
                <a:sym typeface="Times New Roman" pitchFamily="18" charset="0"/>
              </a:rPr>
              <a:t>Capacitar en el trabajo a todos los trabajadores no certificados en materia de pr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cticas de trabajo seguras con el plomo.</a:t>
            </a:r>
          </a:p>
          <a:p>
            <a:pPr marL="342900" lvl="1" indent="-228600" eaLnBrk="1" hangingPunct="1">
              <a:buFontTx/>
              <a:buAutoNum type="arabicPeriod"/>
            </a:pPr>
            <a:r>
              <a:rPr lang="en-US" sz="1000" smtClean="0">
                <a:solidFill>
                  <a:srgbClr val="000000"/>
                </a:solidFill>
                <a:latin typeface="Arial" charset="0"/>
                <a:cs typeface="Times New Roman" pitchFamily="18" charset="0"/>
                <a:sym typeface="Times New Roman" pitchFamily="18" charset="0"/>
              </a:rPr>
              <a:t>Conservar copias de los certificados de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inicial o de perfeccionamiento en la obra.</a:t>
            </a:r>
          </a:p>
          <a:p>
            <a:pPr marL="342900" lvl="1" indent="-228600" eaLnBrk="1" hangingPunct="1">
              <a:buFontTx/>
              <a:buAutoNum type="arabicPeriod"/>
            </a:pPr>
            <a:r>
              <a:rPr lang="es-US" sz="1000" smtClean="0">
                <a:solidFill>
                  <a:srgbClr val="000000"/>
                </a:solidFill>
                <a:latin typeface="Arial" charset="0"/>
                <a:cs typeface="Times New Roman" pitchFamily="18" charset="0"/>
                <a:sym typeface="Times New Roman" pitchFamily="18" charset="0"/>
              </a:rPr>
              <a:t>Cuando se solicite, realizar pruebas a la pintura a base de plomo, recurriendo a kits de pruebas reconocidos por EPA o análisis de plomo de las muestras de cáscaras pintura e informar los resultados.</a:t>
            </a:r>
          </a:p>
          <a:p>
            <a:pPr marL="342900" lvl="1" indent="-228600" eaLnBrk="1" hangingPunct="1">
              <a:buFontTx/>
              <a:buAutoNum type="arabicPeriod"/>
            </a:pPr>
            <a:r>
              <a:rPr lang="en-US" sz="1000" smtClean="0">
                <a:solidFill>
                  <a:srgbClr val="000000"/>
                </a:solidFill>
                <a:latin typeface="Arial" charset="0"/>
                <a:cs typeface="Times New Roman" pitchFamily="18" charset="0"/>
                <a:sym typeface="Times New Roman" pitchFamily="18" charset="0"/>
              </a:rPr>
              <a:t>Permanecer en la obra durante la colocaci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 letreros, la instalaci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del </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rea de trabajo y las etapas de limpieza del trabajo.</a:t>
            </a:r>
          </a:p>
          <a:p>
            <a:pPr marL="342900" lvl="1" indent="-228600" eaLnBrk="1" hangingPunct="1">
              <a:buFontTx/>
              <a:buAutoNum type="arabicPeriod"/>
            </a:pPr>
            <a:r>
              <a:rPr lang="en-US" sz="1000" smtClean="0">
                <a:solidFill>
                  <a:srgbClr val="000000"/>
                </a:solidFill>
                <a:latin typeface="Arial" charset="0"/>
                <a:cs typeface="Times New Roman" pitchFamily="18" charset="0"/>
                <a:sym typeface="Times New Roman" pitchFamily="18" charset="0"/>
              </a:rPr>
              <a:t>Si no se encuentra en la obra, estar disponible por tel</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latin typeface="Arial" charset="0"/>
                <a:cs typeface="Times New Roman" pitchFamily="18" charset="0"/>
                <a:sym typeface="Times New Roman" pitchFamily="18" charset="0"/>
              </a:rPr>
              <a:t>fono o </a:t>
            </a:r>
            <a:r>
              <a:rPr lang="es-ES_tradnl" sz="1000" smtClean="0">
                <a:solidFill>
                  <a:srgbClr val="000000"/>
                </a:solidFill>
                <a:latin typeface="Arial" charset="0"/>
                <a:cs typeface="Times New Roman" pitchFamily="18" charset="0"/>
                <a:sym typeface="Times New Roman" pitchFamily="18" charset="0"/>
              </a:rPr>
              <a:t>buscapersonas</a:t>
            </a:r>
            <a:r>
              <a:rPr lang="en-US" sz="1000" smtClean="0">
                <a:solidFill>
                  <a:srgbClr val="000000"/>
                </a:solidFill>
                <a:latin typeface="Arial" charset="0"/>
                <a:cs typeface="Times New Roman" pitchFamily="18" charset="0"/>
                <a:sym typeface="Times New Roman" pitchFamily="18" charset="0"/>
              </a:rPr>
              <a:t>.</a:t>
            </a:r>
          </a:p>
          <a:p>
            <a:pPr marL="342900" lvl="1" indent="-228600" eaLnBrk="1" hangingPunct="1">
              <a:buFontTx/>
              <a:buAutoNum type="arabicPeriod"/>
            </a:pPr>
            <a:r>
              <a:rPr lang="en-US" sz="1000" smtClean="0">
                <a:solidFill>
                  <a:srgbClr val="000000"/>
                </a:solidFill>
                <a:latin typeface="Arial" charset="0"/>
                <a:cs typeface="Times New Roman" pitchFamily="18" charset="0"/>
                <a:sym typeface="Times New Roman" pitchFamily="18" charset="0"/>
              </a:rPr>
              <a:t>Asegurarse de que se </a:t>
            </a:r>
            <a:r>
              <a:rPr lang="es-ES_tradnl" sz="1000" smtClean="0">
                <a:solidFill>
                  <a:srgbClr val="000000"/>
                </a:solidFill>
                <a:latin typeface="Arial" charset="0"/>
                <a:cs typeface="Times New Roman" pitchFamily="18" charset="0"/>
                <a:sym typeface="Times New Roman" pitchFamily="18" charset="0"/>
              </a:rPr>
              <a:t>con</a:t>
            </a:r>
            <a:r>
              <a:rPr lang="en-US" sz="1000" smtClean="0">
                <a:solidFill>
                  <a:srgbClr val="000000"/>
                </a:solidFill>
                <a:latin typeface="Arial" charset="0"/>
                <a:cs typeface="Times New Roman" pitchFamily="18" charset="0"/>
                <a:sym typeface="Times New Roman" pitchFamily="18" charset="0"/>
              </a:rPr>
              <a:t>serve la contenci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en una forma que impida el escape de polvo y escombros. Esta responsabilidad implica la necesidad de determinar qu</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latin typeface="Arial" charset="0"/>
                <a:cs typeface="Times New Roman" pitchFamily="18" charset="0"/>
                <a:sym typeface="Times New Roman" pitchFamily="18" charset="0"/>
              </a:rPr>
              <a:t> pr</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cticas de trabajo se van a emplear para minimizar el polvo.</a:t>
            </a:r>
          </a:p>
          <a:p>
            <a:pPr marL="342900" lvl="1" indent="-228600" eaLnBrk="1" hangingPunct="1">
              <a:buFontTx/>
              <a:buAutoNum type="arabicPeriod"/>
            </a:pPr>
            <a:r>
              <a:rPr lang="en-US" sz="1000" smtClean="0">
                <a:solidFill>
                  <a:srgbClr val="000000"/>
                </a:solidFill>
                <a:latin typeface="Arial" charset="0"/>
                <a:cs typeface="Times New Roman" pitchFamily="18" charset="0"/>
                <a:sym typeface="Times New Roman" pitchFamily="18" charset="0"/>
              </a:rPr>
              <a:t>Realizar el procedimiento de verificaci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de limpieza para garantizar que el trabajo est</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latin typeface="Arial" charset="0"/>
                <a:cs typeface="Times New Roman" pitchFamily="18" charset="0"/>
                <a:sym typeface="Times New Roman" pitchFamily="18" charset="0"/>
              </a:rPr>
              <a:t> finalizado y que el </a:t>
            </a:r>
            <a:r>
              <a:rPr lang="en-US" sz="1000" smtClean="0">
                <a:solidFill>
                  <a:srgbClr val="000000"/>
                </a:solidFill>
                <a:latin typeface="Times New Roman" pitchFamily="18" charset="0"/>
                <a:cs typeface="Times New Roman" pitchFamily="18" charset="0"/>
                <a:sym typeface="Times New Roman" pitchFamily="18" charset="0"/>
              </a:rPr>
              <a:t>á</a:t>
            </a:r>
            <a:r>
              <a:rPr lang="en-US" sz="1000" smtClean="0">
                <a:solidFill>
                  <a:srgbClr val="000000"/>
                </a:solidFill>
                <a:latin typeface="Arial" charset="0"/>
                <a:cs typeface="Times New Roman" pitchFamily="18" charset="0"/>
                <a:sym typeface="Times New Roman" pitchFamily="18" charset="0"/>
              </a:rPr>
              <a:t>rea de trabajo est</a:t>
            </a:r>
            <a:r>
              <a:rPr lang="en-US" sz="1000" smtClean="0">
                <a:solidFill>
                  <a:srgbClr val="000000"/>
                </a:solidFill>
                <a:latin typeface="Times New Roman" pitchFamily="18" charset="0"/>
                <a:cs typeface="Times New Roman" pitchFamily="18" charset="0"/>
                <a:sym typeface="Times New Roman" pitchFamily="18" charset="0"/>
              </a:rPr>
              <a:t>é</a:t>
            </a:r>
            <a:r>
              <a:rPr lang="en-US" sz="1000" smtClean="0">
                <a:solidFill>
                  <a:srgbClr val="000000"/>
                </a:solidFill>
                <a:latin typeface="Arial" charset="0"/>
                <a:cs typeface="Times New Roman" pitchFamily="18" charset="0"/>
                <a:sym typeface="Times New Roman" pitchFamily="18" charset="0"/>
              </a:rPr>
              <a:t> en condiciones de ser ocupada nuevamente.</a:t>
            </a:r>
          </a:p>
          <a:p>
            <a:pPr marL="342900" lvl="1" indent="-228600" eaLnBrk="1" hangingPunct="1">
              <a:buFontTx/>
              <a:buAutoNum type="arabicPeriod"/>
            </a:pPr>
            <a:r>
              <a:rPr lang="en-US" sz="1000" smtClean="0">
                <a:solidFill>
                  <a:srgbClr val="000000"/>
                </a:solidFill>
                <a:latin typeface="Arial" charset="0"/>
                <a:cs typeface="Times New Roman" pitchFamily="18" charset="0"/>
                <a:sym typeface="Times New Roman" pitchFamily="18" charset="0"/>
              </a:rPr>
              <a:t>Preparar un resumen del trabajo, conservar los registros de capacitaci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y certificaci</a:t>
            </a:r>
            <a:r>
              <a:rPr lang="en-US" sz="1000" smtClean="0">
                <a:solidFill>
                  <a:srgbClr val="000000"/>
                </a:solidFill>
                <a:latin typeface="Times New Roman" pitchFamily="18" charset="0"/>
                <a:cs typeface="Times New Roman" pitchFamily="18" charset="0"/>
                <a:sym typeface="Times New Roman" pitchFamily="18" charset="0"/>
              </a:rPr>
              <a:t>ó</a:t>
            </a:r>
            <a:r>
              <a:rPr lang="en-US" sz="1000" smtClean="0">
                <a:solidFill>
                  <a:srgbClr val="000000"/>
                </a:solidFill>
                <a:latin typeface="Arial" charset="0"/>
                <a:cs typeface="Times New Roman" pitchFamily="18" charset="0"/>
                <a:sym typeface="Times New Roman" pitchFamily="18" charset="0"/>
              </a:rPr>
              <a:t>n, y certificar que todo el trabajo se haya efectuado de un modo seguro con el plomo.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5603" name="Rectangle 7"/>
          <p:cNvSpPr>
            <a:spLocks noGrp="1" noChangeArrowheads="1"/>
          </p:cNvSpPr>
          <p:nvPr>
            <p:ph type="sldNum" sz="quarter" idx="5"/>
          </p:nvPr>
        </p:nvSpPr>
        <p:spPr>
          <a:noFill/>
        </p:spPr>
        <p:txBody>
          <a:bodyPr/>
          <a:lstStyle/>
          <a:p>
            <a:r>
              <a:rPr lang="en-US" smtClean="0"/>
              <a:t>2-</a:t>
            </a:r>
            <a:fld id="{963382B4-1BAA-491E-8633-62F6A58841A9}" type="slidenum">
              <a:rPr lang="en-US" smtClean="0"/>
              <a:pPr/>
              <a:t>8</a:t>
            </a:fld>
            <a:endParaRPr lang="en-US" smtClean="0"/>
          </a:p>
        </p:txBody>
      </p:sp>
      <p:sp>
        <p:nvSpPr>
          <p:cNvPr id="25604" name="Rectangle 9"/>
          <p:cNvSpPr>
            <a:spLocks noGrp="1" noChangeArrowheads="1"/>
          </p:cNvSpPr>
          <p:nvPr>
            <p:ph type="dt" sz="quarter" idx="1"/>
          </p:nvPr>
        </p:nvSpPr>
        <p:spPr>
          <a:noFill/>
        </p:spPr>
        <p:txBody>
          <a:bodyPr/>
          <a:lstStyle/>
          <a:p>
            <a:r>
              <a:rPr lang="en-US" smtClean="0"/>
              <a:t>Octubre de 2011</a:t>
            </a:r>
          </a:p>
        </p:txBody>
      </p:sp>
      <p:sp>
        <p:nvSpPr>
          <p:cNvPr id="25605" name="Rectangle 2"/>
          <p:cNvSpPr>
            <a:spLocks noChangeArrowheads="1" noTextEdit="1"/>
          </p:cNvSpPr>
          <p:nvPr>
            <p:ph type="sldImg"/>
          </p:nvPr>
        </p:nvSpPr>
        <p:spPr>
          <a:xfrm>
            <a:off x="1217613" y="738188"/>
            <a:ext cx="4648200" cy="3486150"/>
          </a:xfrm>
          <a:ln/>
        </p:spPr>
      </p:sp>
      <p:sp>
        <p:nvSpPr>
          <p:cNvPr id="25606" name="Text Box 5"/>
          <p:cNvSpPr txBox="1">
            <a:spLocks noChangeArrowheads="1"/>
          </p:cNvSpPr>
          <p:nvPr/>
        </p:nvSpPr>
        <p:spPr bwMode="auto">
          <a:xfrm>
            <a:off x="1022350" y="4721225"/>
            <a:ext cx="5038725" cy="635000"/>
          </a:xfrm>
          <a:prstGeom prst="rect">
            <a:avLst/>
          </a:prstGeom>
          <a:solidFill>
            <a:srgbClr val="EAEAEA"/>
          </a:solidFill>
          <a:ln w="9525">
            <a:solidFill>
              <a:schemeClr val="tx1"/>
            </a:solidFill>
            <a:miter lim="800000"/>
            <a:headEnd/>
            <a:tailEnd/>
          </a:ln>
        </p:spPr>
        <p:txBody>
          <a:bodyPr lIns="0" tIns="46577" rIns="88119" bIns="46577">
            <a:spAutoFit/>
          </a:bodyPr>
          <a:lstStyle/>
          <a:p>
            <a:pPr marL="931863" lvl="2" defTabSz="931863">
              <a:spcBef>
                <a:spcPct val="50000"/>
              </a:spcBef>
              <a:buSzPct val="100000"/>
            </a:pPr>
            <a:endParaRPr lang="en-US" sz="1000" b="1">
              <a:solidFill>
                <a:srgbClr val="000000"/>
              </a:solidFill>
              <a:latin typeface="Arial" charset="0"/>
              <a:cs typeface="Times New Roman" pitchFamily="18" charset="0"/>
              <a:sym typeface="Times New Roman" pitchFamily="18" charset="0"/>
            </a:endParaRPr>
          </a:p>
          <a:p>
            <a:pPr marL="931863" lvl="2" defTabSz="931863">
              <a:spcBef>
                <a:spcPct val="50000"/>
              </a:spcBef>
              <a:buSzPct val="100000"/>
            </a:pPr>
            <a:r>
              <a:rPr lang="en-US" sz="1000" b="1">
                <a:solidFill>
                  <a:srgbClr val="000000"/>
                </a:solidFill>
                <a:latin typeface="Arial" charset="0"/>
                <a:cs typeface="Times New Roman" pitchFamily="18" charset="0"/>
                <a:sym typeface="Times New Roman" pitchFamily="18" charset="0"/>
              </a:rPr>
              <a:t>El HUD </a:t>
            </a:r>
            <a:r>
              <a:rPr lang="es-ES_tradnl" sz="1000" b="1">
                <a:solidFill>
                  <a:srgbClr val="000000"/>
                </a:solidFill>
                <a:latin typeface="Arial" charset="0"/>
                <a:cs typeface="Times New Roman" pitchFamily="18" charset="0"/>
                <a:sym typeface="Times New Roman" pitchFamily="18" charset="0"/>
              </a:rPr>
              <a:t>dispone de </a:t>
            </a:r>
            <a:r>
              <a:rPr lang="en-US" sz="1000" b="1">
                <a:solidFill>
                  <a:srgbClr val="000000"/>
                </a:solidFill>
                <a:latin typeface="Arial" charset="0"/>
                <a:cs typeface="Times New Roman" pitchFamily="18" charset="0"/>
                <a:sym typeface="Times New Roman" pitchFamily="18" charset="0"/>
              </a:rPr>
              <a:t>requisitos adicionales de pr</a:t>
            </a:r>
            <a:r>
              <a:rPr lang="en-US" sz="1000" b="1">
                <a:solidFill>
                  <a:srgbClr val="000000"/>
                </a:solidFill>
                <a:cs typeface="Times New Roman" pitchFamily="18" charset="0"/>
                <a:sym typeface="Times New Roman" pitchFamily="18" charset="0"/>
              </a:rPr>
              <a:t>á</a:t>
            </a:r>
            <a:r>
              <a:rPr lang="en-US" sz="1000" b="1">
                <a:solidFill>
                  <a:srgbClr val="000000"/>
                </a:solidFill>
                <a:latin typeface="Arial" charset="0"/>
                <a:cs typeface="Times New Roman" pitchFamily="18" charset="0"/>
                <a:sym typeface="Times New Roman" pitchFamily="18" charset="0"/>
              </a:rPr>
              <a:t>cticas de trabajo. Consulte la diapositiva 2-12.</a:t>
            </a:r>
          </a:p>
        </p:txBody>
      </p:sp>
      <p:pic>
        <p:nvPicPr>
          <p:cNvPr id="25607" name="Picture 6" descr="HUD-seal-color 300 DPI"/>
          <p:cNvPicPr>
            <a:picLocks noChangeAspect="1" noChangeArrowheads="1"/>
          </p:cNvPicPr>
          <p:nvPr/>
        </p:nvPicPr>
        <p:blipFill>
          <a:blip r:embed="rId3"/>
          <a:srcRect/>
          <a:stretch>
            <a:fillRect/>
          </a:stretch>
        </p:blipFill>
        <p:spPr bwMode="auto">
          <a:xfrm>
            <a:off x="1168400" y="4795838"/>
            <a:ext cx="584200" cy="560387"/>
          </a:xfrm>
          <a:prstGeom prst="rect">
            <a:avLst/>
          </a:prstGeom>
          <a:noFill/>
          <a:ln w="9525">
            <a:noFill/>
            <a:miter lim="800000"/>
            <a:headEnd/>
            <a:tailEnd/>
          </a:ln>
        </p:spPr>
      </p:pic>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p>
            <a:r>
              <a:rPr lang="es-ES_tradnl" smtClean="0"/>
              <a:t>Prácticas seguras para trabajar con el plomo</a:t>
            </a:r>
            <a:r>
              <a:rPr lang="en-US" smtClean="0"/>
              <a:t> en labores de renovación, reparación y pintura</a:t>
            </a:r>
          </a:p>
        </p:txBody>
      </p:sp>
      <p:sp>
        <p:nvSpPr>
          <p:cNvPr id="26627" name="Rectangle 7"/>
          <p:cNvSpPr>
            <a:spLocks noGrp="1" noChangeArrowheads="1"/>
          </p:cNvSpPr>
          <p:nvPr>
            <p:ph type="sldNum" sz="quarter" idx="5"/>
          </p:nvPr>
        </p:nvSpPr>
        <p:spPr>
          <a:noFill/>
        </p:spPr>
        <p:txBody>
          <a:bodyPr/>
          <a:lstStyle/>
          <a:p>
            <a:r>
              <a:rPr lang="en-US" smtClean="0"/>
              <a:t>2-</a:t>
            </a:r>
            <a:fld id="{1D105142-12DC-4DD4-AD2E-220497A96806}" type="slidenum">
              <a:rPr lang="en-US" smtClean="0"/>
              <a:pPr/>
              <a:t>9</a:t>
            </a:fld>
            <a:endParaRPr lang="en-US" smtClean="0"/>
          </a:p>
        </p:txBody>
      </p:sp>
      <p:sp>
        <p:nvSpPr>
          <p:cNvPr id="26628" name="Rectangle 9"/>
          <p:cNvSpPr>
            <a:spLocks noGrp="1" noChangeArrowheads="1"/>
          </p:cNvSpPr>
          <p:nvPr>
            <p:ph type="dt" sz="quarter" idx="1"/>
          </p:nvPr>
        </p:nvSpPr>
        <p:spPr>
          <a:noFill/>
        </p:spPr>
        <p:txBody>
          <a:bodyPr/>
          <a:lstStyle/>
          <a:p>
            <a:r>
              <a:rPr lang="en-US" smtClean="0"/>
              <a:t>Octubre de 2011</a:t>
            </a:r>
          </a:p>
        </p:txBody>
      </p:sp>
      <p:sp>
        <p:nvSpPr>
          <p:cNvPr id="26629" name="Rectangle 1026"/>
          <p:cNvSpPr>
            <a:spLocks noChangeArrowheads="1" noTextEdit="1"/>
          </p:cNvSpPr>
          <p:nvPr>
            <p:ph type="sldImg"/>
          </p:nvPr>
        </p:nvSpPr>
        <p:spPr>
          <a:xfrm>
            <a:off x="1144588" y="665163"/>
            <a:ext cx="4648200" cy="3486150"/>
          </a:xfrm>
          <a:ln/>
        </p:spPr>
      </p:sp>
      <p:sp>
        <p:nvSpPr>
          <p:cNvPr id="26630" name="Rectangle 1027"/>
          <p:cNvSpPr>
            <a:spLocks noGrp="1" noChangeArrowheads="1"/>
          </p:cNvSpPr>
          <p:nvPr>
            <p:ph type="body" idx="1"/>
          </p:nvPr>
        </p:nvSpPr>
        <p:spPr>
          <a:xfrm>
            <a:off x="933450" y="4416425"/>
            <a:ext cx="5375275" cy="4179888"/>
          </a:xfrm>
          <a:noFill/>
          <a:ln/>
        </p:spPr>
        <p:txBody>
          <a:bodyPr/>
          <a:lstStyle/>
          <a:p>
            <a:pPr eaLnBrk="1" hangingPunct="1">
              <a:buFontTx/>
              <a:buNone/>
            </a:pPr>
            <a:r>
              <a:rPr lang="es-ES_tradnl" sz="1000" b="1" smtClean="0">
                <a:solidFill>
                  <a:srgbClr val="000000"/>
                </a:solidFill>
                <a:latin typeface="Arial" charset="0"/>
                <a:cs typeface="Times New Roman" pitchFamily="18" charset="0"/>
                <a:sym typeface="Times New Roman" pitchFamily="18" charset="0"/>
              </a:rPr>
              <a:t>Cumplimiento de la ley</a:t>
            </a:r>
            <a:r>
              <a:rPr lang="en-US" sz="1000" b="1" smtClean="0">
                <a:solidFill>
                  <a:srgbClr val="000000"/>
                </a:solidFill>
                <a:latin typeface="Arial" charset="0"/>
                <a:cs typeface="Times New Roman" pitchFamily="18" charset="0"/>
                <a:sym typeface="Times New Roman" pitchFamily="18" charset="0"/>
              </a:rPr>
              <a:t>: </a:t>
            </a:r>
          </a:p>
          <a:p>
            <a:pPr marL="228600" lvl="1" indent="-114300" eaLnBrk="1" hangingPunct="1"/>
            <a:r>
              <a:rPr lang="en-US" sz="1000" smtClean="0">
                <a:solidFill>
                  <a:srgbClr val="000000"/>
                </a:solidFill>
                <a:latin typeface="Arial" charset="0"/>
                <a:cs typeface="Arial" charset="0"/>
                <a:sym typeface="Times New Roman" pitchFamily="18" charset="0"/>
              </a:rPr>
              <a:t>La EPA está facultada para </a:t>
            </a:r>
            <a:r>
              <a:rPr lang="es-ES_tradnl" sz="1000" smtClean="0">
                <a:solidFill>
                  <a:srgbClr val="000000"/>
                </a:solidFill>
                <a:latin typeface="Arial" charset="0"/>
                <a:cs typeface="Arial" charset="0"/>
                <a:sym typeface="Times New Roman" pitchFamily="18" charset="0"/>
              </a:rPr>
              <a:t>imponer </a:t>
            </a:r>
            <a:r>
              <a:rPr lang="en-US" sz="1000" smtClean="0">
                <a:solidFill>
                  <a:srgbClr val="000000"/>
                </a:solidFill>
                <a:latin typeface="Arial" charset="0"/>
                <a:cs typeface="Arial" charset="0"/>
                <a:sym typeface="Times New Roman" pitchFamily="18" charset="0"/>
              </a:rPr>
              <a:t>sanciones civiles de $37,500 por cada infracción cometida y una sanción penal adicional de $37,500 más reclusión por el incumplimiento consciente y premeditado de las exigencias de la regla de renovación, reparación y pintura.</a:t>
            </a:r>
          </a:p>
          <a:p>
            <a:pPr marL="228600" lvl="1" indent="-114300" eaLnBrk="1" hangingPunct="1"/>
            <a:r>
              <a:rPr lang="en-US" sz="1000" smtClean="0">
                <a:solidFill>
                  <a:srgbClr val="000000"/>
                </a:solidFill>
                <a:latin typeface="Arial" charset="0"/>
                <a:cs typeface="Arial" charset="0"/>
                <a:sym typeface="Times New Roman" pitchFamily="18" charset="0"/>
              </a:rPr>
              <a:t>La EPA también puede revocar la certificación de una empresa certificada o de un renovador certificado que infrinja los requisitos de la regla de renovación, reparación y pintura.</a:t>
            </a:r>
            <a:r>
              <a:rPr lang="en-US" sz="1000" smtClean="0">
                <a:solidFill>
                  <a:srgbClr val="000000"/>
                </a:solidFill>
                <a:latin typeface="Arial" charset="0"/>
                <a:cs typeface="Times New Roman" pitchFamily="18" charset="0"/>
                <a:sym typeface="Times New Roman" pitchFamily="18" charset="0"/>
              </a:rPr>
              <a:t> </a:t>
            </a:r>
          </a:p>
          <a:p>
            <a:pPr marL="228600" lvl="1" indent="-114300" eaLnBrk="1" hangingPunct="1"/>
            <a:r>
              <a:rPr lang="es-US" sz="1000" smtClean="0">
                <a:solidFill>
                  <a:srgbClr val="000000"/>
                </a:solidFill>
                <a:latin typeface="Arial" charset="0"/>
                <a:cs typeface="Times New Roman" pitchFamily="18" charset="0"/>
                <a:sym typeface="Times New Roman" pitchFamily="18" charset="0"/>
              </a:rPr>
              <a:t>Se debe recordar que el infractor puede ser una empresa de renovación certificada o un contratista no certificado que desconozca o eluda el requisito de convertirse en una empresa de renovación certificada</a:t>
            </a:r>
            <a:r>
              <a:rPr lang="en-US" sz="1000" smtClean="0">
                <a:solidFill>
                  <a:srgbClr val="000000"/>
                </a:solidFill>
                <a:latin typeface="Arial" charset="0"/>
                <a:cs typeface="Times New Roman" pitchFamily="18" charset="0"/>
                <a:sym typeface="Times New Roman" pitchFamily="18" charset="0"/>
              </a:rPr>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2-</a:t>
            </a:r>
            <a:fld id="{559368C3-EFB7-481A-8828-247A87F98B3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2-</a:t>
            </a:r>
            <a:fld id="{E1DDA214-7282-4F6D-93CB-6D4B186E53E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145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912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2-</a:t>
            </a:r>
            <a:fld id="{4FC7C6BC-D7D7-4755-98F4-05473E0DF8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2-</a:t>
            </a:r>
            <a:fld id="{6B371F53-FE93-452F-B6D7-58B3BBFE26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r>
              <a:rPr lang="en-US"/>
              <a:t>2-</a:t>
            </a:r>
            <a:fld id="{EEBE7EFD-FD8B-4455-96D2-325844AE31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8288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r>
              <a:rPr lang="en-US"/>
              <a:t>2-</a:t>
            </a:r>
            <a:fld id="{479A1EE1-1967-4788-9017-00CB0C7A31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r>
              <a:rPr lang="en-US"/>
              <a:t>2-</a:t>
            </a:r>
            <a:fld id="{D734D714-F515-40F1-9BD6-4E9CD6AB75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r>
              <a:rPr lang="en-US"/>
              <a:t>2-</a:t>
            </a:r>
            <a:fld id="{592DF471-0F13-43DE-A057-1E477929AA3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r>
              <a:rPr lang="en-US"/>
              <a:t>2-</a:t>
            </a:r>
            <a:fld id="{0DB6FF55-723C-4811-ADE0-A7BB6C7051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r>
              <a:rPr lang="en-US"/>
              <a:t>2-</a:t>
            </a:r>
            <a:fld id="{3B8B465A-10E9-4B5B-BD8C-0361D051526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r>
              <a:rPr lang="en-US"/>
              <a:t>Feb 09</a:t>
            </a: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r>
              <a:rPr lang="en-US"/>
              <a:t>2-</a:t>
            </a:r>
            <a:fld id="{524EB8EB-0658-4113-AD1C-E4E099077B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5"/>
          <p:cNvSpPr>
            <a:spLocks noGrp="1" noChangeArrowheads="1"/>
          </p:cNvSpPr>
          <p:nvPr>
            <p:ph type="title"/>
          </p:nvPr>
        </p:nvSpPr>
        <p:spPr bwMode="auto">
          <a:xfrm>
            <a:off x="381000" y="152400"/>
            <a:ext cx="84582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40 pt Arial Bold - Dark Blue</a:t>
            </a:r>
          </a:p>
        </p:txBody>
      </p:sp>
      <p:sp>
        <p:nvSpPr>
          <p:cNvPr id="1029" name="Rectangle 16"/>
          <p:cNvSpPr>
            <a:spLocks noGrp="1" noChangeArrowheads="1"/>
          </p:cNvSpPr>
          <p:nvPr>
            <p:ph type="body" idx="1"/>
          </p:nvPr>
        </p:nvSpPr>
        <p:spPr bwMode="auto">
          <a:xfrm>
            <a:off x="381000" y="18288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28 pt Arial Bold - Dark Blue</a:t>
            </a:r>
          </a:p>
          <a:p>
            <a:pPr lvl="1"/>
            <a:r>
              <a:rPr lang="en-US" smtClean="0"/>
              <a:t>24 pt Arial - Dark Blue</a:t>
            </a:r>
          </a:p>
          <a:p>
            <a:pPr lvl="2"/>
            <a:r>
              <a:rPr lang="en-US" smtClean="0"/>
              <a:t>20 pt Arial - Dark Blue</a:t>
            </a:r>
          </a:p>
          <a:p>
            <a:pPr lvl="3"/>
            <a:r>
              <a:rPr lang="en-US" smtClean="0"/>
              <a:t>20 pt Arial Dark Blue</a:t>
            </a:r>
          </a:p>
        </p:txBody>
      </p:sp>
      <p:sp>
        <p:nvSpPr>
          <p:cNvPr id="1041" name="Rectangle 17"/>
          <p:cNvSpPr>
            <a:spLocks noGrp="1" noChangeArrowheads="1"/>
          </p:cNvSpPr>
          <p:nvPr>
            <p:ph type="dt" sz="half" idx="2"/>
          </p:nvPr>
        </p:nvSpPr>
        <p:spPr bwMode="auto">
          <a:xfrm>
            <a:off x="381000" y="64008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60000"/>
              </a:lnSpc>
              <a:defRPr sz="1200">
                <a:solidFill>
                  <a:srgbClr val="000099"/>
                </a:solidFill>
                <a:latin typeface="+mn-lt"/>
              </a:defRPr>
            </a:lvl1pPr>
          </a:lstStyle>
          <a:p>
            <a:pPr>
              <a:defRPr/>
            </a:pPr>
            <a:r>
              <a:rPr lang="en-US"/>
              <a:t>Feb 09</a:t>
            </a:r>
          </a:p>
        </p:txBody>
      </p:sp>
      <p:sp>
        <p:nvSpPr>
          <p:cNvPr id="1042" name="Rectangle 18"/>
          <p:cNvSpPr>
            <a:spLocks noGrp="1" noChangeArrowheads="1"/>
          </p:cNvSpPr>
          <p:nvPr>
            <p:ph type="ftr" sz="quarter" idx="3"/>
          </p:nvPr>
        </p:nvSpPr>
        <p:spPr bwMode="auto">
          <a:xfrm>
            <a:off x="3200400" y="64008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70000"/>
              </a:lnSpc>
              <a:defRPr sz="1200">
                <a:solidFill>
                  <a:srgbClr val="000099"/>
                </a:solidFill>
                <a:latin typeface="+mn-lt"/>
              </a:defRPr>
            </a:lvl1pPr>
          </a:lstStyle>
          <a:p>
            <a:pPr>
              <a:defRPr/>
            </a:pPr>
            <a:endParaRPr lang="en-US"/>
          </a:p>
        </p:txBody>
      </p:sp>
      <p:sp>
        <p:nvSpPr>
          <p:cNvPr id="1043" name="Rectangle 19"/>
          <p:cNvSpPr>
            <a:spLocks noGrp="1" noChangeArrowheads="1"/>
          </p:cNvSpPr>
          <p:nvPr>
            <p:ph type="sldNum" sz="quarter" idx="4"/>
          </p:nvPr>
        </p:nvSpPr>
        <p:spPr bwMode="auto">
          <a:xfrm>
            <a:off x="6934200" y="64008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70000"/>
              </a:lnSpc>
              <a:defRPr sz="1200">
                <a:solidFill>
                  <a:srgbClr val="000099"/>
                </a:solidFill>
                <a:latin typeface="+mn-lt"/>
              </a:defRPr>
            </a:lvl1pPr>
          </a:lstStyle>
          <a:p>
            <a:pPr>
              <a:defRPr/>
            </a:pPr>
            <a:r>
              <a:rPr lang="en-US"/>
              <a:t>2-</a:t>
            </a:r>
            <a:fld id="{524D571B-3540-47CD-9749-79E8E9E7B29B}" type="slidenum">
              <a:rPr lang="en-US"/>
              <a:pPr>
                <a:defRPr/>
              </a:pPr>
              <a:t>‹#›</a:t>
            </a:fld>
            <a:endParaRPr lang="en-US"/>
          </a:p>
        </p:txBody>
      </p:sp>
      <p:sp>
        <p:nvSpPr>
          <p:cNvPr id="1031" name="Line 20"/>
          <p:cNvSpPr>
            <a:spLocks noChangeShapeType="1"/>
          </p:cNvSpPr>
          <p:nvPr userDrawn="1"/>
        </p:nvSpPr>
        <p:spPr bwMode="auto">
          <a:xfrm>
            <a:off x="381000" y="1676400"/>
            <a:ext cx="8458200" cy="0"/>
          </a:xfrm>
          <a:prstGeom prst="line">
            <a:avLst/>
          </a:prstGeom>
          <a:noFill/>
          <a:ln w="38100">
            <a:solidFill>
              <a:srgbClr val="000099"/>
            </a:solidFill>
            <a:round/>
            <a:headEnd/>
            <a:tailEnd/>
          </a:ln>
        </p:spPr>
        <p:txBody>
          <a:bodyPr wrap="none" anchor="ctr"/>
          <a:lstStyle/>
          <a:p>
            <a:pPr>
              <a:defRPr/>
            </a:pPr>
            <a:endParaRPr lang="de-DE"/>
          </a:p>
        </p:txBody>
      </p:sp>
      <p:pic>
        <p:nvPicPr>
          <p:cNvPr id="1034" name="Picture 21" descr="HUD-seal-color 300 DPI"/>
          <p:cNvPicPr>
            <a:picLocks noChangeAspect="1" noChangeArrowheads="1"/>
          </p:cNvPicPr>
          <p:nvPr userDrawn="1"/>
        </p:nvPicPr>
        <p:blipFill>
          <a:blip r:embed="rId14" cstate="print"/>
          <a:srcRect/>
          <a:stretch>
            <a:fillRect/>
          </a:stretch>
        </p:blipFill>
        <p:spPr bwMode="auto">
          <a:xfrm>
            <a:off x="8382000" y="5943600"/>
            <a:ext cx="533400" cy="517525"/>
          </a:xfrm>
          <a:prstGeom prst="rect">
            <a:avLst/>
          </a:prstGeom>
          <a:noFill/>
          <a:ln w="9525">
            <a:noFill/>
            <a:miter lim="800000"/>
            <a:headEnd/>
            <a:tailEnd/>
          </a:ln>
        </p:spPr>
      </p:pic>
      <p:graphicFrame>
        <p:nvGraphicFramePr>
          <p:cNvPr id="1026" name="Object 22"/>
          <p:cNvGraphicFramePr>
            <a:graphicFrameLocks noChangeAspect="1"/>
          </p:cNvGraphicFramePr>
          <p:nvPr/>
        </p:nvGraphicFramePr>
        <p:xfrm>
          <a:off x="7010400" y="5943600"/>
          <a:ext cx="1219200" cy="574675"/>
        </p:xfrm>
        <a:graphic>
          <a:graphicData uri="http://schemas.openxmlformats.org/presentationml/2006/ole">
            <p:oleObj spid="_x0000_s1026" name="Photo Editor Photo" r:id="rId15" imgW="1638529" imgH="771429" progId="MSPhotoEd.3">
              <p:embed/>
            </p:oleObj>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4400">
          <a:solidFill>
            <a:srgbClr val="003399"/>
          </a:solidFill>
          <a:latin typeface="+mj-lt"/>
          <a:ea typeface="+mj-ea"/>
          <a:cs typeface="+mj-cs"/>
        </a:defRPr>
      </a:lvl1pPr>
      <a:lvl2pPr algn="l" rtl="0" eaLnBrk="0" fontAlgn="base" hangingPunct="0">
        <a:spcBef>
          <a:spcPct val="0"/>
        </a:spcBef>
        <a:spcAft>
          <a:spcPct val="0"/>
        </a:spcAft>
        <a:defRPr sz="4400">
          <a:solidFill>
            <a:srgbClr val="003399"/>
          </a:solidFill>
          <a:latin typeface="Times New Roman" charset="0"/>
        </a:defRPr>
      </a:lvl2pPr>
      <a:lvl3pPr algn="l" rtl="0" eaLnBrk="0" fontAlgn="base" hangingPunct="0">
        <a:spcBef>
          <a:spcPct val="0"/>
        </a:spcBef>
        <a:spcAft>
          <a:spcPct val="0"/>
        </a:spcAft>
        <a:defRPr sz="4400">
          <a:solidFill>
            <a:srgbClr val="003399"/>
          </a:solidFill>
          <a:latin typeface="Times New Roman" charset="0"/>
        </a:defRPr>
      </a:lvl3pPr>
      <a:lvl4pPr algn="l" rtl="0" eaLnBrk="0" fontAlgn="base" hangingPunct="0">
        <a:spcBef>
          <a:spcPct val="0"/>
        </a:spcBef>
        <a:spcAft>
          <a:spcPct val="0"/>
        </a:spcAft>
        <a:defRPr sz="4400">
          <a:solidFill>
            <a:srgbClr val="003399"/>
          </a:solidFill>
          <a:latin typeface="Times New Roman" charset="0"/>
        </a:defRPr>
      </a:lvl4pPr>
      <a:lvl5pPr algn="l" rtl="0" eaLnBrk="0" fontAlgn="base" hangingPunct="0">
        <a:spcBef>
          <a:spcPct val="0"/>
        </a:spcBef>
        <a:spcAft>
          <a:spcPct val="0"/>
        </a:spcAft>
        <a:defRPr sz="4400">
          <a:solidFill>
            <a:srgbClr val="003399"/>
          </a:solidFill>
          <a:latin typeface="Times New Roman" charset="0"/>
        </a:defRPr>
      </a:lvl5pPr>
      <a:lvl6pPr marL="457200" algn="l" rtl="0" fontAlgn="base">
        <a:spcBef>
          <a:spcPct val="0"/>
        </a:spcBef>
        <a:spcAft>
          <a:spcPct val="0"/>
        </a:spcAft>
        <a:defRPr sz="4400">
          <a:solidFill>
            <a:srgbClr val="003399"/>
          </a:solidFill>
          <a:latin typeface="Times New Roman" charset="0"/>
        </a:defRPr>
      </a:lvl6pPr>
      <a:lvl7pPr marL="914400" algn="l" rtl="0" fontAlgn="base">
        <a:spcBef>
          <a:spcPct val="0"/>
        </a:spcBef>
        <a:spcAft>
          <a:spcPct val="0"/>
        </a:spcAft>
        <a:defRPr sz="4400">
          <a:solidFill>
            <a:srgbClr val="003399"/>
          </a:solidFill>
          <a:latin typeface="Times New Roman" charset="0"/>
        </a:defRPr>
      </a:lvl7pPr>
      <a:lvl8pPr marL="1371600" algn="l" rtl="0" fontAlgn="base">
        <a:spcBef>
          <a:spcPct val="0"/>
        </a:spcBef>
        <a:spcAft>
          <a:spcPct val="0"/>
        </a:spcAft>
        <a:defRPr sz="4400">
          <a:solidFill>
            <a:srgbClr val="003399"/>
          </a:solidFill>
          <a:latin typeface="Times New Roman" charset="0"/>
        </a:defRPr>
      </a:lvl8pPr>
      <a:lvl9pPr marL="1828800" algn="l" rtl="0" fontAlgn="base">
        <a:spcBef>
          <a:spcPct val="0"/>
        </a:spcBef>
        <a:spcAft>
          <a:spcPct val="0"/>
        </a:spcAft>
        <a:defRPr sz="4400">
          <a:solidFill>
            <a:srgbClr val="003399"/>
          </a:solidFill>
          <a:latin typeface="Times New Roman" charset="0"/>
        </a:defRPr>
      </a:lvl9pPr>
    </p:titleStyle>
    <p:bodyStyle>
      <a:lvl1pPr marL="342900" indent="-342900" algn="l" rtl="0" eaLnBrk="0" fontAlgn="base" hangingPunct="0">
        <a:spcBef>
          <a:spcPct val="20000"/>
        </a:spcBef>
        <a:spcAft>
          <a:spcPct val="0"/>
        </a:spcAft>
        <a:defRPr sz="32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99"/>
          </a:solidFill>
          <a:latin typeface="+mn-lt"/>
        </a:defRPr>
      </a:lvl2pPr>
      <a:lvl3pPr marL="1143000" indent="-228600" algn="l" rtl="0" eaLnBrk="0" fontAlgn="base" hangingPunct="0">
        <a:spcBef>
          <a:spcPct val="20000"/>
        </a:spcBef>
        <a:spcAft>
          <a:spcPct val="0"/>
        </a:spcAft>
        <a:buChar char="•"/>
        <a:defRPr sz="2400">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j-lt"/>
        </a:defRPr>
      </a:lvl6pPr>
      <a:lvl7pPr marL="2971800" indent="-228600" algn="l" rtl="0" fontAlgn="base">
        <a:spcBef>
          <a:spcPct val="20000"/>
        </a:spcBef>
        <a:spcAft>
          <a:spcPct val="0"/>
        </a:spcAft>
        <a:buChar char="»"/>
        <a:defRPr sz="2000">
          <a:solidFill>
            <a:schemeClr val="tx1"/>
          </a:solidFill>
          <a:latin typeface="+mj-lt"/>
        </a:defRPr>
      </a:lvl7pPr>
      <a:lvl8pPr marL="3429000" indent="-228600" algn="l" rtl="0" fontAlgn="base">
        <a:spcBef>
          <a:spcPct val="20000"/>
        </a:spcBef>
        <a:spcAft>
          <a:spcPct val="0"/>
        </a:spcAft>
        <a:buChar char="»"/>
        <a:defRPr sz="2000">
          <a:solidFill>
            <a:schemeClr val="tx1"/>
          </a:solidFill>
          <a:latin typeface="+mj-lt"/>
        </a:defRPr>
      </a:lvl8pPr>
      <a:lvl9pPr marL="3886200" indent="-228600" algn="l" rtl="0" fontAlgn="base">
        <a:spcBef>
          <a:spcPct val="20000"/>
        </a:spcBef>
        <a:spcAft>
          <a:spcPct val="0"/>
        </a:spcAft>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smtClean="0"/>
              <a:t>Octubre</a:t>
            </a:r>
            <a:r>
              <a:rPr lang="en-US" dirty="0" smtClean="0"/>
              <a:t> de 2011</a:t>
            </a:r>
            <a:endParaRPr lang="en-US" dirty="0"/>
          </a:p>
        </p:txBody>
      </p:sp>
      <p:sp>
        <p:nvSpPr>
          <p:cNvPr id="6" name="Slide Number Placeholder 5"/>
          <p:cNvSpPr>
            <a:spLocks noGrp="1"/>
          </p:cNvSpPr>
          <p:nvPr>
            <p:ph type="sldNum" sz="quarter" idx="12"/>
          </p:nvPr>
        </p:nvSpPr>
        <p:spPr/>
        <p:txBody>
          <a:bodyPr/>
          <a:lstStyle/>
          <a:p>
            <a:pPr>
              <a:defRPr/>
            </a:pPr>
            <a:r>
              <a:rPr lang="en-US"/>
              <a:t>2-</a:t>
            </a:r>
            <a:fld id="{B19F130F-BE8C-4876-8526-BC1E64B9BC87}" type="slidenum">
              <a:rPr lang="en-US"/>
              <a:pPr>
                <a:defRPr/>
              </a:pPr>
              <a:t>1</a:t>
            </a:fld>
            <a:endParaRPr lang="en-US"/>
          </a:p>
        </p:txBody>
      </p:sp>
      <p:sp>
        <p:nvSpPr>
          <p:cNvPr id="2052" name="Rectangle 2"/>
          <p:cNvSpPr>
            <a:spLocks noGrp="1" noChangeArrowheads="1"/>
          </p:cNvSpPr>
          <p:nvPr>
            <p:ph type="title"/>
          </p:nvPr>
        </p:nvSpPr>
        <p:spPr>
          <a:xfrm>
            <a:off x="457200" y="228600"/>
            <a:ext cx="8458200" cy="1295400"/>
          </a:xfrm>
        </p:spPr>
        <p:txBody>
          <a:bodyPr/>
          <a:lstStyle/>
          <a:p>
            <a:pPr eaLnBrk="1" hangingPunct="1"/>
            <a:r>
              <a:rPr lang="en-US" sz="4000" b="1" smtClean="0">
                <a:solidFill>
                  <a:srgbClr val="00009B"/>
                </a:solidFill>
                <a:latin typeface="Arial" charset="0"/>
                <a:cs typeface="Times New Roman" pitchFamily="18" charset="0"/>
                <a:sym typeface="Times New Roman" pitchFamily="18" charset="0"/>
              </a:rPr>
              <a:t>Módulo 2: Reglamentos</a:t>
            </a:r>
            <a:r>
              <a:rPr lang="en-US" smtClean="0">
                <a:solidFill>
                  <a:srgbClr val="00009B"/>
                </a:solidFill>
                <a:latin typeface="Arial" charset="0"/>
                <a:cs typeface="Times New Roman" pitchFamily="18" charset="0"/>
                <a:sym typeface="Times New Roman" pitchFamily="18" charset="0"/>
              </a:rPr>
              <a:t> </a:t>
            </a:r>
          </a:p>
        </p:txBody>
      </p:sp>
      <p:sp>
        <p:nvSpPr>
          <p:cNvPr id="2053" name="Rectangle 3"/>
          <p:cNvSpPr>
            <a:spLocks noGrp="1" noChangeArrowheads="1"/>
          </p:cNvSpPr>
          <p:nvPr>
            <p:ph type="body" idx="1"/>
          </p:nvPr>
        </p:nvSpPr>
        <p:spPr>
          <a:xfrm>
            <a:off x="381000" y="1752600"/>
            <a:ext cx="8382000" cy="4572000"/>
          </a:xfrm>
        </p:spPr>
        <p:txBody>
          <a:bodyPr/>
          <a:lstStyle/>
          <a:p>
            <a:pPr marL="0" indent="0" eaLnBrk="1" hangingPunct="1">
              <a:lnSpc>
                <a:spcPct val="80000"/>
              </a:lnSpc>
            </a:pPr>
            <a:r>
              <a:rPr lang="en-US" sz="2000" b="1" smtClean="0">
                <a:cs typeface="Times New Roman" pitchFamily="18" charset="0"/>
                <a:sym typeface="Times New Roman" pitchFamily="18" charset="0"/>
              </a:rPr>
              <a:t>Agencia de Protección Ambiental de los Estados Unidos (EPA): </a:t>
            </a:r>
          </a:p>
          <a:p>
            <a:pPr marL="457200" lvl="1" indent="-339725" eaLnBrk="1" hangingPunct="1">
              <a:lnSpc>
                <a:spcPct val="80000"/>
              </a:lnSpc>
            </a:pPr>
            <a:r>
              <a:rPr lang="en-US" sz="1600" b="1" smtClean="0">
                <a:cs typeface="Times New Roman" pitchFamily="18" charset="0"/>
                <a:sym typeface="Times New Roman" pitchFamily="18" charset="0"/>
              </a:rPr>
              <a:t>Creó programas acreditados de capacitación y certificación para trabajadores, supervisores, inspectores y evaluadores de riesgos encargados de la evaluación o reducción de pinturas a base de plomo.</a:t>
            </a:r>
          </a:p>
          <a:p>
            <a:pPr marL="457200" lvl="1" indent="-339725" eaLnBrk="1" hangingPunct="1">
              <a:lnSpc>
                <a:spcPct val="80000"/>
              </a:lnSpc>
            </a:pPr>
            <a:r>
              <a:rPr lang="en-US" sz="1600" b="1" smtClean="0">
                <a:cs typeface="Times New Roman" pitchFamily="18" charset="0"/>
                <a:sym typeface="Times New Roman" pitchFamily="18" charset="0"/>
              </a:rPr>
              <a:t>Estableció los requisitos de educación previa a la renovación.</a:t>
            </a:r>
          </a:p>
          <a:p>
            <a:pPr marL="457200" lvl="1" indent="-339725" eaLnBrk="1" hangingPunct="1">
              <a:lnSpc>
                <a:spcPct val="80000"/>
              </a:lnSpc>
            </a:pPr>
            <a:r>
              <a:rPr lang="en-US" sz="1600" b="1" smtClean="0">
                <a:cs typeface="Times New Roman" pitchFamily="18" charset="0"/>
                <a:sym typeface="Times New Roman" pitchFamily="18" charset="0"/>
              </a:rPr>
              <a:t>Promulgó la Regla Final del Programa de Renovación, Reparación y Pintura (regla RRP). </a:t>
            </a:r>
          </a:p>
          <a:p>
            <a:pPr marL="0" indent="0" eaLnBrk="1" hangingPunct="1">
              <a:lnSpc>
                <a:spcPct val="80000"/>
              </a:lnSpc>
            </a:pPr>
            <a:r>
              <a:rPr lang="en-US" sz="2000" b="1" smtClean="0">
                <a:cs typeface="Times New Roman" pitchFamily="18" charset="0"/>
                <a:sym typeface="Times New Roman" pitchFamily="18" charset="0"/>
              </a:rPr>
              <a:t>Departamento de Vivienda y Urbanismo de los Estados Unidos (HUD):</a:t>
            </a:r>
          </a:p>
          <a:p>
            <a:pPr marL="457200" lvl="1" indent="-339725" eaLnBrk="1" hangingPunct="1">
              <a:lnSpc>
                <a:spcPct val="80000"/>
              </a:lnSpc>
            </a:pPr>
            <a:r>
              <a:rPr lang="en-US" sz="1600" b="1" smtClean="0">
                <a:cs typeface="Times New Roman" pitchFamily="18" charset="0"/>
                <a:sym typeface="Times New Roman" pitchFamily="18" charset="0"/>
              </a:rPr>
              <a:t>Inició acciones dirigidas a las viviendas de interés que reciben ayuda federal.</a:t>
            </a:r>
          </a:p>
          <a:p>
            <a:pPr marL="457200" lvl="1" indent="-339725" eaLnBrk="1" hangingPunct="1">
              <a:lnSpc>
                <a:spcPct val="80000"/>
              </a:lnSpc>
            </a:pPr>
            <a:r>
              <a:rPr lang="en-US" sz="1600" b="1" smtClean="0">
                <a:cs typeface="Times New Roman" pitchFamily="18" charset="0"/>
                <a:sym typeface="Times New Roman" pitchFamily="18" charset="0"/>
              </a:rPr>
              <a:t>Estableció programas de subsidios federales.</a:t>
            </a:r>
          </a:p>
          <a:p>
            <a:pPr marL="457200" lvl="1" indent="-339725" eaLnBrk="1" hangingPunct="1">
              <a:lnSpc>
                <a:spcPct val="80000"/>
              </a:lnSpc>
            </a:pPr>
            <a:r>
              <a:rPr lang="en-US" sz="1600" b="1" smtClean="0">
                <a:cs typeface="Times New Roman" pitchFamily="18" charset="0"/>
                <a:sym typeface="Times New Roman" pitchFamily="18" charset="0"/>
              </a:rPr>
              <a:t>Sentó las directrices para la evaluación y el control de pinturas a base de plomo y creó la regla de la vivienda sin plomo.</a:t>
            </a:r>
            <a:r>
              <a:rPr lang="en-US" sz="1600" smtClean="0">
                <a:cs typeface="Times New Roman" pitchFamily="18" charset="0"/>
                <a:sym typeface="Times New Roman" pitchFamily="18" charset="0"/>
              </a:rPr>
              <a:t> </a:t>
            </a:r>
          </a:p>
          <a:p>
            <a:pPr marL="0" indent="0" eaLnBrk="1" hangingPunct="1">
              <a:lnSpc>
                <a:spcPct val="80000"/>
              </a:lnSpc>
            </a:pPr>
            <a:r>
              <a:rPr lang="en-US" sz="2000" b="1" smtClean="0">
                <a:cs typeface="Times New Roman" pitchFamily="18" charset="0"/>
                <a:sym typeface="Times New Roman" pitchFamily="18" charset="0"/>
              </a:rPr>
              <a:t>Administración de Seguridad y Salud Ocupacional de los Estados Unidos (OSHA):</a:t>
            </a:r>
          </a:p>
          <a:p>
            <a:pPr marL="457200" lvl="1" indent="-339725" eaLnBrk="1" hangingPunct="1">
              <a:lnSpc>
                <a:spcPct val="80000"/>
              </a:lnSpc>
            </a:pPr>
            <a:r>
              <a:rPr lang="en-US" sz="1600" b="1" smtClean="0">
                <a:cs typeface="Times New Roman" pitchFamily="18" charset="0"/>
                <a:sym typeface="Times New Roman" pitchFamily="18" charset="0"/>
              </a:rPr>
              <a:t>Estableció normas de protección para el trabajador.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p:txBody>
          <a:bodyPr/>
          <a:lstStyle/>
          <a:p>
            <a:pPr>
              <a:defRPr/>
            </a:pPr>
            <a:r>
              <a:rPr lang="en-US" dirty="0" err="1"/>
              <a:t>Octubre</a:t>
            </a:r>
            <a:r>
              <a:rPr lang="en-US" dirty="0"/>
              <a:t> de 2011</a:t>
            </a:r>
          </a:p>
        </p:txBody>
      </p:sp>
      <p:sp>
        <p:nvSpPr>
          <p:cNvPr id="7" name="Slide Number Placeholder 3"/>
          <p:cNvSpPr>
            <a:spLocks noGrp="1"/>
          </p:cNvSpPr>
          <p:nvPr>
            <p:ph type="sldNum" sz="quarter" idx="12"/>
          </p:nvPr>
        </p:nvSpPr>
        <p:spPr/>
        <p:txBody>
          <a:bodyPr/>
          <a:lstStyle/>
          <a:p>
            <a:pPr>
              <a:defRPr/>
            </a:pPr>
            <a:r>
              <a:rPr lang="en-US"/>
              <a:t>2-</a:t>
            </a:r>
            <a:fld id="{A977F0F8-61A9-400F-ACF2-389B6DBE4F63}" type="slidenum">
              <a:rPr lang="en-US"/>
              <a:pPr>
                <a:defRPr/>
              </a:pPr>
              <a:t>10</a:t>
            </a:fld>
            <a:endParaRPr lang="en-US"/>
          </a:p>
        </p:txBody>
      </p:sp>
      <p:sp>
        <p:nvSpPr>
          <p:cNvPr id="11268" name="Rectangle 2"/>
          <p:cNvSpPr>
            <a:spLocks noGrp="1" noChangeArrowheads="1"/>
          </p:cNvSpPr>
          <p:nvPr>
            <p:ph type="title" idx="4294967295"/>
          </p:nvPr>
        </p:nvSpPr>
        <p:spPr>
          <a:noFill/>
        </p:spPr>
        <p:txBody>
          <a:bodyPr lIns="92075" tIns="46038" rIns="92075" bIns="46038"/>
          <a:lstStyle/>
          <a:p>
            <a:pPr eaLnBrk="1" hangingPunct="1"/>
            <a:r>
              <a:rPr lang="en-US" sz="3600" smtClean="0">
                <a:latin typeface="Arial" charset="0"/>
                <a:cs typeface="Times New Roman" pitchFamily="18" charset="0"/>
                <a:sym typeface="Times New Roman" pitchFamily="18" charset="0"/>
              </a:rPr>
              <a:t>Regla del Departamento de Vivienda y Urbanismo sobre viviendas sin plomo</a:t>
            </a:r>
          </a:p>
        </p:txBody>
      </p:sp>
      <p:sp>
        <p:nvSpPr>
          <p:cNvPr id="11269" name="Rectangle 3"/>
          <p:cNvSpPr>
            <a:spLocks noGrp="1" noChangeArrowheads="1"/>
          </p:cNvSpPr>
          <p:nvPr>
            <p:ph type="body" sz="half" idx="4294967295"/>
          </p:nvPr>
        </p:nvSpPr>
        <p:spPr>
          <a:xfrm>
            <a:off x="152400" y="1752600"/>
            <a:ext cx="7162800" cy="4876800"/>
          </a:xfrm>
          <a:noFill/>
        </p:spPr>
        <p:txBody>
          <a:bodyPr lIns="92075" tIns="46038" rIns="92075" bIns="46038"/>
          <a:lstStyle/>
          <a:p>
            <a:pPr marL="342900" lvl="1" indent="-228600" eaLnBrk="1" hangingPunct="1">
              <a:spcBef>
                <a:spcPct val="10000"/>
              </a:spcBef>
            </a:pPr>
            <a:r>
              <a:rPr lang="en-US" sz="2200" smtClean="0">
                <a:cs typeface="Times New Roman" pitchFamily="18" charset="0"/>
                <a:sym typeface="Times New Roman" pitchFamily="18" charset="0"/>
              </a:rPr>
              <a:t>Abarca las </a:t>
            </a:r>
            <a:r>
              <a:rPr lang="en-US" sz="2200" u="sng" smtClean="0">
                <a:solidFill>
                  <a:srgbClr val="0066FF"/>
                </a:solidFill>
                <a:cs typeface="Times New Roman" pitchFamily="18" charset="0"/>
                <a:sym typeface="Times New Roman" pitchFamily="18" charset="0"/>
              </a:rPr>
              <a:t>VIVIENDAS</a:t>
            </a:r>
            <a:r>
              <a:rPr lang="en-US" sz="2200" smtClean="0">
                <a:cs typeface="Times New Roman" pitchFamily="18" charset="0"/>
                <a:sym typeface="Times New Roman" pitchFamily="18" charset="0"/>
              </a:rPr>
              <a:t> de interés de propiedad federal o con ayuda federal, así como las viviendas de interés de propiedad federal que se venden. Los renovadores deben averiguar si la vivienda </a:t>
            </a:r>
            <a:r>
              <a:rPr lang="es-ES_tradnl" sz="2200" smtClean="0">
                <a:cs typeface="Times New Roman" pitchFamily="18" charset="0"/>
                <a:sym typeface="Times New Roman" pitchFamily="18" charset="0"/>
              </a:rPr>
              <a:t>recibe </a:t>
            </a:r>
            <a:r>
              <a:rPr lang="en-US" sz="2200" smtClean="0">
                <a:cs typeface="Times New Roman" pitchFamily="18" charset="0"/>
                <a:sym typeface="Times New Roman" pitchFamily="18" charset="0"/>
              </a:rPr>
              <a:t>ayuda financiera.</a:t>
            </a:r>
          </a:p>
          <a:p>
            <a:pPr marL="742950" lvl="2" eaLnBrk="1" hangingPunct="1">
              <a:spcBef>
                <a:spcPct val="10000"/>
              </a:spcBef>
            </a:pPr>
            <a:r>
              <a:rPr lang="en-US" sz="1800" smtClean="0">
                <a:cs typeface="Times New Roman" pitchFamily="18" charset="0"/>
                <a:sym typeface="Times New Roman" pitchFamily="18" charset="0"/>
              </a:rPr>
              <a:t>Si es así, el renovador debe pedirle al propietario que averigüe si se trata de </a:t>
            </a:r>
            <a:r>
              <a:rPr lang="es-ES_tradnl" sz="1800" smtClean="0">
                <a:cs typeface="Times New Roman" pitchFamily="18" charset="0"/>
                <a:sym typeface="Times New Roman" pitchFamily="18" charset="0"/>
              </a:rPr>
              <a:t>ayuda</a:t>
            </a:r>
            <a:r>
              <a:rPr lang="en-US" sz="1800" smtClean="0">
                <a:cs typeface="Times New Roman" pitchFamily="18" charset="0"/>
                <a:sym typeface="Times New Roman" pitchFamily="18" charset="0"/>
              </a:rPr>
              <a:t> federal.</a:t>
            </a:r>
          </a:p>
          <a:p>
            <a:pPr marL="342900" lvl="1" indent="-228600" eaLnBrk="1" hangingPunct="1">
              <a:spcBef>
                <a:spcPct val="10000"/>
              </a:spcBef>
            </a:pPr>
            <a:r>
              <a:rPr lang="en-US" sz="2200" smtClean="0">
                <a:cs typeface="Times New Roman" pitchFamily="18" charset="0"/>
                <a:sym typeface="Times New Roman" pitchFamily="18" charset="0"/>
              </a:rPr>
              <a:t>La regla del HUD cuenta con requisitos de evaluación y control según del tipo de ayuda:</a:t>
            </a:r>
          </a:p>
          <a:p>
            <a:pPr marL="742950" lvl="2" eaLnBrk="1" hangingPunct="1">
              <a:spcBef>
                <a:spcPct val="10000"/>
              </a:spcBef>
            </a:pPr>
            <a:r>
              <a:rPr lang="en-US" sz="1800" smtClean="0">
                <a:cs typeface="Times New Roman" pitchFamily="18" charset="0"/>
                <a:sym typeface="Times New Roman" pitchFamily="18" charset="0"/>
              </a:rPr>
              <a:t>Evaluación visual, inspección de pintura a base de plomo;</a:t>
            </a:r>
          </a:p>
          <a:p>
            <a:pPr marL="742950" lvl="2" eaLnBrk="1" hangingPunct="1">
              <a:spcBef>
                <a:spcPct val="10000"/>
              </a:spcBef>
            </a:pPr>
            <a:r>
              <a:rPr lang="en-US" sz="1800" smtClean="0">
                <a:cs typeface="Times New Roman" pitchFamily="18" charset="0"/>
                <a:sym typeface="Times New Roman" pitchFamily="18" charset="0"/>
              </a:rPr>
              <a:t>estabilización de pintura, control provis</a:t>
            </a:r>
            <a:r>
              <a:rPr lang="es-ES_tradnl" sz="1800" smtClean="0">
                <a:cs typeface="Times New Roman" pitchFamily="18" charset="0"/>
                <a:sym typeface="Times New Roman" pitchFamily="18" charset="0"/>
              </a:rPr>
              <a:t>ional</a:t>
            </a:r>
            <a:r>
              <a:rPr lang="en-US" sz="1800" smtClean="0">
                <a:cs typeface="Times New Roman" pitchFamily="18" charset="0"/>
                <a:sym typeface="Times New Roman" pitchFamily="18" charset="0"/>
              </a:rPr>
              <a:t>, reducción;</a:t>
            </a:r>
          </a:p>
          <a:p>
            <a:pPr marL="742950" lvl="2" eaLnBrk="1" hangingPunct="1">
              <a:spcBef>
                <a:spcPct val="10000"/>
              </a:spcBef>
            </a:pPr>
            <a:r>
              <a:rPr lang="en-US" sz="1800" smtClean="0">
                <a:cs typeface="Times New Roman" pitchFamily="18" charset="0"/>
                <a:sym typeface="Times New Roman" pitchFamily="18" charset="0"/>
              </a:rPr>
              <a:t>mantenimiento continuo de pintura a base de plomo.</a:t>
            </a:r>
          </a:p>
        </p:txBody>
      </p:sp>
      <p:pic>
        <p:nvPicPr>
          <p:cNvPr id="11270" name="Picture 12" descr="Imagen del aviso del Registro Federal de septiembre de 1999 que contiene la versión final de la Regla de Trabajo Seguro con Plomo del HUD. "/>
          <p:cNvPicPr>
            <a:picLocks noChangeAspect="1" noChangeArrowheads="1"/>
          </p:cNvPicPr>
          <p:nvPr/>
        </p:nvPicPr>
        <p:blipFill>
          <a:blip r:embed="rId3" cstate="print"/>
          <a:srcRect/>
          <a:stretch>
            <a:fillRect/>
          </a:stretch>
        </p:blipFill>
        <p:spPr bwMode="auto">
          <a:xfrm>
            <a:off x="7315200" y="3505200"/>
            <a:ext cx="1589088" cy="2057400"/>
          </a:xfrm>
          <a:prstGeom prst="rect">
            <a:avLst/>
          </a:prstGeom>
          <a:noFill/>
          <a:ln w="9525">
            <a:solidFill>
              <a:schemeClr val="tx1"/>
            </a:solid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3"/>
          <p:cNvSpPr>
            <a:spLocks noGrp="1"/>
          </p:cNvSpPr>
          <p:nvPr>
            <p:ph type="sldNum" sz="quarter" idx="12"/>
          </p:nvPr>
        </p:nvSpPr>
        <p:spPr/>
        <p:txBody>
          <a:bodyPr/>
          <a:lstStyle/>
          <a:p>
            <a:pPr>
              <a:defRPr/>
            </a:pPr>
            <a:r>
              <a:rPr lang="en-US"/>
              <a:t>2-</a:t>
            </a:r>
            <a:fld id="{F825F06E-F2CA-4933-ACFE-396F955B54C8}" type="slidenum">
              <a:rPr lang="en-US"/>
              <a:pPr>
                <a:defRPr/>
              </a:pPr>
              <a:t>11</a:t>
            </a:fld>
            <a:endParaRPr lang="en-US"/>
          </a:p>
        </p:txBody>
      </p:sp>
      <p:sp>
        <p:nvSpPr>
          <p:cNvPr id="12292" name="Rectangle 2"/>
          <p:cNvSpPr>
            <a:spLocks noGrp="1" noChangeArrowheads="1"/>
          </p:cNvSpPr>
          <p:nvPr>
            <p:ph type="title" idx="4294967295"/>
          </p:nvPr>
        </p:nvSpPr>
        <p:spPr>
          <a:noFill/>
        </p:spPr>
        <p:txBody>
          <a:bodyPr lIns="92075" tIns="46038" rIns="92075" bIns="46038"/>
          <a:lstStyle/>
          <a:p>
            <a:pPr eaLnBrk="1" hangingPunct="1"/>
            <a:r>
              <a:rPr lang="en-US" sz="3600" smtClean="0">
                <a:latin typeface="Arial" charset="0"/>
                <a:cs typeface="Times New Roman" pitchFamily="18" charset="0"/>
                <a:sym typeface="Times New Roman" pitchFamily="18" charset="0"/>
              </a:rPr>
              <a:t>Regla del Departamento de Vivienda y Urbanismo sobre viviendas sin plomo </a:t>
            </a:r>
            <a:br>
              <a:rPr lang="en-US" sz="3600" smtClean="0">
                <a:latin typeface="Arial" charset="0"/>
                <a:cs typeface="Times New Roman" pitchFamily="18" charset="0"/>
                <a:sym typeface="Times New Roman" pitchFamily="18" charset="0"/>
              </a:rPr>
            </a:br>
            <a:r>
              <a:rPr lang="en-US" sz="3600" smtClean="0">
                <a:latin typeface="Arial" charset="0"/>
                <a:cs typeface="Times New Roman" pitchFamily="18" charset="0"/>
                <a:sym typeface="Times New Roman" pitchFamily="18" charset="0"/>
              </a:rPr>
              <a:t>Prácticas de trabajo seguras</a:t>
            </a:r>
          </a:p>
        </p:txBody>
      </p:sp>
      <p:sp>
        <p:nvSpPr>
          <p:cNvPr id="12293" name="Rectangle 3"/>
          <p:cNvSpPr>
            <a:spLocks noGrp="1" noChangeArrowheads="1"/>
          </p:cNvSpPr>
          <p:nvPr>
            <p:ph type="body" idx="4294967295"/>
          </p:nvPr>
        </p:nvSpPr>
        <p:spPr>
          <a:xfrm>
            <a:off x="304800" y="1828800"/>
            <a:ext cx="8458200" cy="4419600"/>
          </a:xfrm>
        </p:spPr>
        <p:txBody>
          <a:bodyPr tIns="46038" rIns="92075" bIns="46038"/>
          <a:lstStyle/>
          <a:p>
            <a:pPr marL="346075" indent="-228600" eaLnBrk="1" hangingPunct="1">
              <a:lnSpc>
                <a:spcPct val="90000"/>
              </a:lnSpc>
              <a:buFontTx/>
              <a:buChar char="•"/>
            </a:pPr>
            <a:r>
              <a:rPr lang="en-US" sz="2400" smtClean="0">
                <a:cs typeface="Times New Roman" pitchFamily="18" charset="0"/>
                <a:sym typeface="Times New Roman" pitchFamily="18" charset="0"/>
              </a:rPr>
              <a:t>La regla del HUD requiere prácticas de trabajo seguras con el plomo para:</a:t>
            </a:r>
          </a:p>
          <a:p>
            <a:pPr marL="746125" lvl="2" indent="-230188" eaLnBrk="1" hangingPunct="1">
              <a:lnSpc>
                <a:spcPct val="90000"/>
              </a:lnSpc>
              <a:buSzPct val="95000"/>
            </a:pPr>
            <a:r>
              <a:rPr lang="en-US" smtClean="0">
                <a:cs typeface="Times New Roman" pitchFamily="18" charset="0"/>
                <a:sym typeface="Times New Roman" pitchFamily="18" charset="0"/>
              </a:rPr>
              <a:t>Estabilización de la pintura</a:t>
            </a:r>
          </a:p>
          <a:p>
            <a:pPr marL="746125" lvl="2" indent="-230188" eaLnBrk="1" hangingPunct="1">
              <a:lnSpc>
                <a:spcPct val="90000"/>
              </a:lnSpc>
              <a:buSzPct val="95000"/>
            </a:pPr>
            <a:r>
              <a:rPr lang="en-US" smtClean="0">
                <a:cs typeface="Times New Roman" pitchFamily="18" charset="0"/>
                <a:sym typeface="Times New Roman" pitchFamily="18" charset="0"/>
              </a:rPr>
              <a:t>Control provis</a:t>
            </a:r>
            <a:r>
              <a:rPr lang="es-ES_tradnl" smtClean="0">
                <a:cs typeface="Times New Roman" pitchFamily="18" charset="0"/>
                <a:sym typeface="Times New Roman" pitchFamily="18" charset="0"/>
              </a:rPr>
              <a:t>i</a:t>
            </a:r>
            <a:r>
              <a:rPr lang="en-US" smtClean="0">
                <a:cs typeface="Times New Roman" pitchFamily="18" charset="0"/>
                <a:sym typeface="Times New Roman" pitchFamily="18" charset="0"/>
              </a:rPr>
              <a:t>o</a:t>
            </a:r>
            <a:r>
              <a:rPr lang="es-ES_tradnl" smtClean="0">
                <a:cs typeface="Times New Roman" pitchFamily="18" charset="0"/>
                <a:sym typeface="Times New Roman" pitchFamily="18" charset="0"/>
              </a:rPr>
              <a:t>nal</a:t>
            </a:r>
            <a:r>
              <a:rPr lang="en-US" smtClean="0">
                <a:cs typeface="Times New Roman" pitchFamily="18" charset="0"/>
                <a:sym typeface="Times New Roman" pitchFamily="18" charset="0"/>
              </a:rPr>
              <a:t> de los peligros de la pintura a base de plomo identificados</a:t>
            </a:r>
          </a:p>
          <a:p>
            <a:pPr marL="746125" lvl="2" indent="-230188" eaLnBrk="1" hangingPunct="1">
              <a:lnSpc>
                <a:spcPct val="90000"/>
              </a:lnSpc>
              <a:buSzPct val="95000"/>
            </a:pPr>
            <a:r>
              <a:rPr lang="en-US" smtClean="0">
                <a:cs typeface="Times New Roman" pitchFamily="18" charset="0"/>
                <a:sym typeface="Times New Roman" pitchFamily="18" charset="0"/>
              </a:rPr>
              <a:t>Rehabilitación (renovación)</a:t>
            </a:r>
          </a:p>
          <a:p>
            <a:pPr marL="746125" lvl="2" indent="-230188" eaLnBrk="1" hangingPunct="1">
              <a:lnSpc>
                <a:spcPct val="90000"/>
              </a:lnSpc>
              <a:buSzPct val="95000"/>
            </a:pPr>
            <a:r>
              <a:rPr lang="en-US" smtClean="0">
                <a:cs typeface="Times New Roman" pitchFamily="18" charset="0"/>
                <a:sym typeface="Times New Roman" pitchFamily="18" charset="0"/>
              </a:rPr>
              <a:t>Tratamientos estándar</a:t>
            </a:r>
          </a:p>
          <a:p>
            <a:pPr marL="746125" lvl="2" indent="-230188" eaLnBrk="1" hangingPunct="1">
              <a:lnSpc>
                <a:spcPct val="90000"/>
              </a:lnSpc>
              <a:buSzPct val="95000"/>
            </a:pPr>
            <a:r>
              <a:rPr lang="en-US" smtClean="0">
                <a:cs typeface="Times New Roman" pitchFamily="18" charset="0"/>
                <a:sym typeface="Times New Roman" pitchFamily="18" charset="0"/>
              </a:rPr>
              <a:t>Mantenimiento continuo de pintura a base de plomo</a:t>
            </a:r>
          </a:p>
          <a:p>
            <a:pPr marL="346075" lvl="1" indent="-230188" eaLnBrk="1" hangingPunct="1">
              <a:lnSpc>
                <a:spcPct val="90000"/>
              </a:lnSpc>
              <a:buSzPct val="95000"/>
            </a:pPr>
            <a:r>
              <a:rPr lang="en-US" sz="2400" smtClean="0">
                <a:cs typeface="Times New Roman" pitchFamily="18" charset="0"/>
                <a:sym typeface="Times New Roman" pitchFamily="18" charset="0"/>
              </a:rPr>
              <a:t>El nivel de minimis del HUD es inferior al nivel para reparaciones menores y mantenimientos de la </a:t>
            </a:r>
            <a:br>
              <a:rPr lang="en-US" sz="2400" smtClean="0">
                <a:cs typeface="Times New Roman" pitchFamily="18" charset="0"/>
                <a:sym typeface="Times New Roman" pitchFamily="18" charset="0"/>
              </a:rPr>
            </a:br>
            <a:r>
              <a:rPr lang="en-US" sz="2400" smtClean="0">
                <a:cs typeface="Times New Roman" pitchFamily="18" charset="0"/>
                <a:sym typeface="Times New Roman" pitchFamily="18" charset="0"/>
              </a:rPr>
              <a:t>regla RRP</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3"/>
          <p:cNvSpPr>
            <a:spLocks noGrp="1"/>
          </p:cNvSpPr>
          <p:nvPr>
            <p:ph type="sldNum" sz="quarter" idx="12"/>
          </p:nvPr>
        </p:nvSpPr>
        <p:spPr/>
        <p:txBody>
          <a:bodyPr/>
          <a:lstStyle/>
          <a:p>
            <a:pPr>
              <a:defRPr/>
            </a:pPr>
            <a:r>
              <a:rPr lang="en-US"/>
              <a:t>2-</a:t>
            </a:r>
            <a:fld id="{38B65E71-E405-420B-AC8C-4B0746FBE54A}" type="slidenum">
              <a:rPr lang="en-US"/>
              <a:pPr>
                <a:defRPr/>
              </a:pPr>
              <a:t>12</a:t>
            </a:fld>
            <a:endParaRPr lang="en-US"/>
          </a:p>
        </p:txBody>
      </p:sp>
      <p:sp>
        <p:nvSpPr>
          <p:cNvPr id="13316" name="Title 1"/>
          <p:cNvSpPr>
            <a:spLocks noGrp="1"/>
          </p:cNvSpPr>
          <p:nvPr>
            <p:ph type="title" idx="4294967295"/>
          </p:nvPr>
        </p:nvSpPr>
        <p:spPr/>
        <p:txBody>
          <a:bodyPr/>
          <a:lstStyle/>
          <a:p>
            <a:pPr eaLnBrk="1" hangingPunct="1"/>
            <a:r>
              <a:rPr lang="en-US" sz="4000" smtClean="0">
                <a:latin typeface="Arial" charset="0"/>
                <a:cs typeface="Times New Roman" pitchFamily="18" charset="0"/>
                <a:sym typeface="Times New Roman" pitchFamily="18" charset="0"/>
              </a:rPr>
              <a:t>La regla del Departamento de Vivienda y Urbanismo se refiere a:</a:t>
            </a:r>
          </a:p>
        </p:txBody>
      </p:sp>
      <p:sp>
        <p:nvSpPr>
          <p:cNvPr id="13317" name="Content Placeholder 2"/>
          <p:cNvSpPr>
            <a:spLocks noGrp="1"/>
          </p:cNvSpPr>
          <p:nvPr>
            <p:ph idx="4294967295"/>
          </p:nvPr>
        </p:nvSpPr>
        <p:spPr/>
        <p:txBody>
          <a:bodyPr/>
          <a:lstStyle/>
          <a:p>
            <a:pPr eaLnBrk="1" hangingPunct="1">
              <a:buFontTx/>
              <a:buChar char="•"/>
            </a:pPr>
            <a:r>
              <a:rPr lang="en-US" sz="2400" smtClean="0">
                <a:cs typeface="Times New Roman" pitchFamily="18" charset="0"/>
                <a:sym typeface="Times New Roman" pitchFamily="18" charset="0"/>
              </a:rPr>
              <a:t>Capacitación (por lo habitual, capacitación en la sala de clases para los trabajadores)</a:t>
            </a:r>
          </a:p>
          <a:p>
            <a:pPr eaLnBrk="1" hangingPunct="1">
              <a:buFontTx/>
              <a:buChar char="•"/>
            </a:pPr>
            <a:r>
              <a:rPr lang="en-US" sz="2400" smtClean="0">
                <a:cs typeface="Times New Roman" pitchFamily="18" charset="0"/>
                <a:sym typeface="Times New Roman" pitchFamily="18" charset="0"/>
              </a:rPr>
              <a:t>Protección de ocupantes y preparación de la obra</a:t>
            </a:r>
          </a:p>
          <a:p>
            <a:pPr eaLnBrk="1" hangingPunct="1">
              <a:buFontTx/>
              <a:buChar char="•"/>
            </a:pPr>
            <a:r>
              <a:rPr lang="en-US" sz="2400" smtClean="0">
                <a:cs typeface="Times New Roman" pitchFamily="18" charset="0"/>
                <a:sym typeface="Times New Roman" pitchFamily="18" charset="0"/>
              </a:rPr>
              <a:t>Métodos prohibidos (3 más que en la regla RRP)</a:t>
            </a:r>
          </a:p>
          <a:p>
            <a:pPr eaLnBrk="1" hangingPunct="1">
              <a:buFontTx/>
              <a:buChar char="•"/>
            </a:pPr>
            <a:r>
              <a:rPr lang="en-US" sz="2400" smtClean="0">
                <a:cs typeface="Times New Roman" pitchFamily="18" charset="0"/>
                <a:sym typeface="Times New Roman" pitchFamily="18" charset="0"/>
              </a:rPr>
              <a:t>Niveles de minimis (menores a los de la regla RRP)</a:t>
            </a:r>
          </a:p>
          <a:p>
            <a:pPr eaLnBrk="1" hangingPunct="1">
              <a:buFontTx/>
              <a:buChar char="•"/>
            </a:pPr>
            <a:r>
              <a:rPr lang="en-US" sz="2400" smtClean="0">
                <a:cs typeface="Times New Roman" pitchFamily="18" charset="0"/>
                <a:sym typeface="Times New Roman" pitchFamily="18" charset="0"/>
              </a:rPr>
              <a:t>Prácticas de trabajo con el plomo</a:t>
            </a:r>
          </a:p>
          <a:p>
            <a:pPr eaLnBrk="1" hangingPunct="1">
              <a:buFontTx/>
              <a:buChar char="•"/>
            </a:pPr>
            <a:r>
              <a:rPr lang="en-US" sz="2400" smtClean="0">
                <a:cs typeface="Times New Roman" pitchFamily="18" charset="0"/>
                <a:sym typeface="Times New Roman" pitchFamily="18" charset="0"/>
              </a:rPr>
              <a:t>Limpieza especializada</a:t>
            </a:r>
          </a:p>
          <a:p>
            <a:pPr eaLnBrk="1" hangingPunct="1">
              <a:buFontTx/>
              <a:buChar char="•"/>
            </a:pPr>
            <a:r>
              <a:rPr lang="en-US" sz="2400" smtClean="0">
                <a:cs typeface="Times New Roman" pitchFamily="18" charset="0"/>
                <a:sym typeface="Times New Roman" pitchFamily="18" charset="0"/>
              </a:rPr>
              <a:t>Pruebas de aprobación (abordadas en el módulo 6)</a:t>
            </a:r>
          </a:p>
          <a:p>
            <a:pPr eaLnBrk="1" hangingPunct="1">
              <a:buFontTx/>
              <a:buChar char="•"/>
            </a:pPr>
            <a:r>
              <a:rPr lang="en-US" sz="2400" smtClean="0">
                <a:cs typeface="Times New Roman" pitchFamily="18" charset="0"/>
                <a:sym typeface="Times New Roman" pitchFamily="18" charset="0"/>
              </a:rPr>
              <a:t>Notificación a los ocupantes (en un plazo de 15 días)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quarter" idx="10"/>
          </p:nvPr>
        </p:nvSpPr>
        <p:spPr/>
        <p:txBody>
          <a:bodyPr/>
          <a:lstStyle/>
          <a:p>
            <a:pPr>
              <a:defRPr/>
            </a:pPr>
            <a:r>
              <a:rPr lang="en-US" dirty="0" err="1"/>
              <a:t>Octubre</a:t>
            </a:r>
            <a:r>
              <a:rPr lang="en-US" dirty="0"/>
              <a:t> de 2011</a:t>
            </a:r>
          </a:p>
        </p:txBody>
      </p:sp>
      <p:sp>
        <p:nvSpPr>
          <p:cNvPr id="8" name="Slide Number Placeholder 3"/>
          <p:cNvSpPr>
            <a:spLocks noGrp="1"/>
          </p:cNvSpPr>
          <p:nvPr>
            <p:ph type="sldNum" sz="quarter" idx="12"/>
          </p:nvPr>
        </p:nvSpPr>
        <p:spPr/>
        <p:txBody>
          <a:bodyPr/>
          <a:lstStyle/>
          <a:p>
            <a:pPr>
              <a:defRPr/>
            </a:pPr>
            <a:r>
              <a:rPr lang="en-US"/>
              <a:t>2-</a:t>
            </a:r>
            <a:fld id="{4E929F4E-C745-4F06-B4D8-46D741EC2ADB}" type="slidenum">
              <a:rPr lang="en-US"/>
              <a:pPr>
                <a:defRPr/>
              </a:pPr>
              <a:t>13</a:t>
            </a:fld>
            <a:endParaRPr lang="en-US"/>
          </a:p>
        </p:txBody>
      </p:sp>
      <p:sp>
        <p:nvSpPr>
          <p:cNvPr id="14340" name="Rectangle 2"/>
          <p:cNvSpPr>
            <a:spLocks noGrp="1" noChangeArrowheads="1"/>
          </p:cNvSpPr>
          <p:nvPr>
            <p:ph type="title" idx="4294967295"/>
          </p:nvPr>
        </p:nvSpPr>
        <p:spPr>
          <a:noFill/>
        </p:spPr>
        <p:txBody>
          <a:bodyPr lIns="92075" tIns="46038" rIns="92075" bIns="46038"/>
          <a:lstStyle/>
          <a:p>
            <a:pPr eaLnBrk="1" hangingPunct="1"/>
            <a:r>
              <a:rPr lang="en-US" sz="3600" smtClean="0">
                <a:latin typeface="Arial" charset="0"/>
                <a:cs typeface="Times New Roman" pitchFamily="18" charset="0"/>
                <a:sym typeface="Times New Roman" pitchFamily="18" charset="0"/>
              </a:rPr>
              <a:t>Conozca las reglas de la Agencia de Protección Ambiental y del Departamento de Vivienda y Urbanismo</a:t>
            </a:r>
          </a:p>
        </p:txBody>
      </p:sp>
      <p:sp>
        <p:nvSpPr>
          <p:cNvPr id="14341" name="Rectangle 3"/>
          <p:cNvSpPr>
            <a:spLocks noGrp="1" noChangeArrowheads="1"/>
          </p:cNvSpPr>
          <p:nvPr>
            <p:ph type="body" sz="half" idx="4294967295"/>
          </p:nvPr>
        </p:nvSpPr>
        <p:spPr>
          <a:xfrm>
            <a:off x="2286000" y="1981200"/>
            <a:ext cx="6553200" cy="4343400"/>
          </a:xfrm>
          <a:noFill/>
        </p:spPr>
        <p:txBody>
          <a:bodyPr lIns="92075" tIns="46038" rIns="92075" bIns="46038"/>
          <a:lstStyle/>
          <a:p>
            <a:pPr lvl="1" eaLnBrk="1" hangingPunct="1">
              <a:buFontTx/>
              <a:buNone/>
            </a:pPr>
            <a:r>
              <a:rPr lang="en-US" sz="2000" smtClean="0">
                <a:cs typeface="Times New Roman" pitchFamily="18" charset="0"/>
                <a:sym typeface="Times New Roman" pitchFamily="18" charset="0"/>
              </a:rPr>
              <a:t>	Para recibir una copia de los reglamentos, comuníquese con el Centro Nacional de Información sobre el Plomo al teléfono 1-800-424-LEAD.</a:t>
            </a:r>
          </a:p>
          <a:p>
            <a:pPr lvl="1" eaLnBrk="1" hangingPunct="1">
              <a:buFontTx/>
              <a:buNone/>
            </a:pPr>
            <a:endParaRPr lang="en-US" sz="2000" smtClean="0">
              <a:cs typeface="Times New Roman" pitchFamily="18" charset="0"/>
              <a:sym typeface="Times New Roman" pitchFamily="18" charset="0"/>
            </a:endParaRPr>
          </a:p>
          <a:p>
            <a:pPr lvl="1" eaLnBrk="1" hangingPunct="1">
              <a:buFontTx/>
              <a:buNone/>
            </a:pPr>
            <a:r>
              <a:rPr lang="en-US" sz="2000" smtClean="0">
                <a:cs typeface="Times New Roman" pitchFamily="18" charset="0"/>
                <a:sym typeface="Times New Roman" pitchFamily="18" charset="0"/>
              </a:rPr>
              <a:t>	También puede descargar las reglas y la demás información desde los siguientes sitios Web:</a:t>
            </a:r>
          </a:p>
          <a:p>
            <a:pPr lvl="1" eaLnBrk="1" hangingPunct="1">
              <a:buFontTx/>
              <a:buNone/>
            </a:pPr>
            <a:endParaRPr lang="en-US" sz="2000" smtClean="0">
              <a:cs typeface="Times New Roman" pitchFamily="18" charset="0"/>
              <a:sym typeface="Times New Roman" pitchFamily="18" charset="0"/>
            </a:endParaRPr>
          </a:p>
          <a:p>
            <a:pPr lvl="2" eaLnBrk="1" hangingPunct="1">
              <a:buFontTx/>
              <a:buNone/>
            </a:pPr>
            <a:r>
              <a:rPr lang="en-US" sz="2000" smtClean="0">
                <a:cs typeface="Times New Roman" pitchFamily="18" charset="0"/>
                <a:sym typeface="Times New Roman" pitchFamily="18" charset="0"/>
              </a:rPr>
              <a:t>www.epa.gov/lead</a:t>
            </a:r>
          </a:p>
          <a:p>
            <a:pPr lvl="2" eaLnBrk="1" hangingPunct="1">
              <a:buFontTx/>
              <a:buNone/>
            </a:pPr>
            <a:r>
              <a:rPr lang="en-US" sz="2000" smtClean="0">
                <a:cs typeface="Times New Roman" pitchFamily="18" charset="0"/>
                <a:sym typeface="Times New Roman" pitchFamily="18" charset="0"/>
              </a:rPr>
              <a:t>www.hud.gov/offices/lead</a:t>
            </a:r>
          </a:p>
        </p:txBody>
      </p:sp>
      <p:pic>
        <p:nvPicPr>
          <p:cNvPr id="14342" name="Picture 11" descr="Imagen del aviso del Registro Federal de abril de 2008 que indica la regla de la RRP. "/>
          <p:cNvPicPr>
            <a:picLocks noChangeAspect="1" noChangeArrowheads="1"/>
          </p:cNvPicPr>
          <p:nvPr/>
        </p:nvPicPr>
        <p:blipFill>
          <a:blip r:embed="rId3" cstate="print"/>
          <a:srcRect/>
          <a:stretch>
            <a:fillRect/>
          </a:stretch>
        </p:blipFill>
        <p:spPr bwMode="auto">
          <a:xfrm>
            <a:off x="914400" y="1905000"/>
            <a:ext cx="1590675" cy="2057400"/>
          </a:xfrm>
          <a:prstGeom prst="rect">
            <a:avLst/>
          </a:prstGeom>
          <a:noFill/>
          <a:ln w="9525">
            <a:solidFill>
              <a:schemeClr val="tx1"/>
            </a:solidFill>
            <a:miter lim="800000"/>
            <a:headEnd/>
            <a:tailEnd/>
          </a:ln>
        </p:spPr>
      </p:pic>
      <p:pic>
        <p:nvPicPr>
          <p:cNvPr id="14343" name="Picture 12" descr="Imagen del aviso del Registro Federal de septiembre de 1999 que contiene la versión final de la Regla de Trabajo Seguro con Plomo del HUD. "/>
          <p:cNvPicPr>
            <a:picLocks noChangeAspect="1" noChangeArrowheads="1"/>
          </p:cNvPicPr>
          <p:nvPr/>
        </p:nvPicPr>
        <p:blipFill>
          <a:blip r:embed="rId4" cstate="print"/>
          <a:srcRect/>
          <a:stretch>
            <a:fillRect/>
          </a:stretch>
        </p:blipFill>
        <p:spPr bwMode="auto">
          <a:xfrm>
            <a:off x="914400" y="4191000"/>
            <a:ext cx="1589088" cy="2057400"/>
          </a:xfrm>
          <a:prstGeom prst="rect">
            <a:avLst/>
          </a:prstGeom>
          <a:noFill/>
          <a:ln w="9525">
            <a:solidFill>
              <a:schemeClr val="tx1"/>
            </a:solid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3"/>
          <p:cNvSpPr>
            <a:spLocks noGrp="1"/>
          </p:cNvSpPr>
          <p:nvPr>
            <p:ph type="sldNum" sz="quarter" idx="12"/>
          </p:nvPr>
        </p:nvSpPr>
        <p:spPr/>
        <p:txBody>
          <a:bodyPr/>
          <a:lstStyle/>
          <a:p>
            <a:pPr>
              <a:defRPr/>
            </a:pPr>
            <a:r>
              <a:rPr lang="en-US"/>
              <a:t>2-</a:t>
            </a:r>
            <a:fld id="{B7F26DAE-ACB1-4D01-B35F-1D5E738ABA3D}" type="slidenum">
              <a:rPr lang="en-US"/>
              <a:pPr>
                <a:defRPr/>
              </a:pPr>
              <a:t>14</a:t>
            </a:fld>
            <a:endParaRPr lang="en-US"/>
          </a:p>
        </p:txBody>
      </p:sp>
      <p:sp>
        <p:nvSpPr>
          <p:cNvPr id="15364" name="Rectangle 2"/>
          <p:cNvSpPr>
            <a:spLocks noGrp="1" noChangeArrowheads="1"/>
          </p:cNvSpPr>
          <p:nvPr>
            <p:ph type="title" idx="4294967295"/>
          </p:nvPr>
        </p:nvSpPr>
        <p:spPr>
          <a:xfrm>
            <a:off x="304800" y="304800"/>
            <a:ext cx="8686800" cy="1295400"/>
          </a:xfrm>
        </p:spPr>
        <p:txBody>
          <a:bodyPr/>
          <a:lstStyle/>
          <a:p>
            <a:pPr eaLnBrk="1" hangingPunct="1"/>
            <a:r>
              <a:rPr lang="en-US" sz="4000" smtClean="0">
                <a:latin typeface="Arial" charset="0"/>
                <a:cs typeface="Times New Roman" pitchFamily="18" charset="0"/>
                <a:sym typeface="Times New Roman" pitchFamily="18" charset="0"/>
              </a:rPr>
              <a:t>Reglamentos estatales y locales</a:t>
            </a:r>
          </a:p>
        </p:txBody>
      </p:sp>
      <p:sp>
        <p:nvSpPr>
          <p:cNvPr id="15365" name="Rectangle 3"/>
          <p:cNvSpPr>
            <a:spLocks noGrp="1" noChangeArrowheads="1"/>
          </p:cNvSpPr>
          <p:nvPr>
            <p:ph type="body" idx="4294967295"/>
          </p:nvPr>
        </p:nvSpPr>
        <p:spPr>
          <a:xfrm>
            <a:off x="381000" y="1752600"/>
            <a:ext cx="8458200" cy="4648200"/>
          </a:xfrm>
        </p:spPr>
        <p:txBody>
          <a:bodyPr/>
          <a:lstStyle/>
          <a:p>
            <a:pPr marL="228600" indent="-228600" eaLnBrk="1" hangingPunct="1">
              <a:spcBef>
                <a:spcPct val="10000"/>
              </a:spcBef>
              <a:buFontTx/>
              <a:buChar char="•"/>
            </a:pPr>
            <a:r>
              <a:rPr lang="en-US" sz="2800" smtClean="0">
                <a:cs typeface="Times New Roman" pitchFamily="18" charset="0"/>
                <a:sym typeface="Times New Roman" pitchFamily="18" charset="0"/>
              </a:rPr>
              <a:t>Es posible que los reglamentos de los estados y las localidades sobre renovaciones en las viviendas de interés sean distintos a los de la EPA y </a:t>
            </a:r>
            <a:r>
              <a:rPr lang="es-ES_tradnl" sz="2800" smtClean="0">
                <a:cs typeface="Times New Roman" pitchFamily="18" charset="0"/>
                <a:sym typeface="Times New Roman" pitchFamily="18" charset="0"/>
              </a:rPr>
              <a:t>d</a:t>
            </a:r>
            <a:r>
              <a:rPr lang="en-US" sz="2800" smtClean="0">
                <a:cs typeface="Times New Roman" pitchFamily="18" charset="0"/>
                <a:sym typeface="Times New Roman" pitchFamily="18" charset="0"/>
              </a:rPr>
              <a:t>el HUD. </a:t>
            </a:r>
          </a:p>
          <a:p>
            <a:pPr marL="228600" indent="-228600" eaLnBrk="1" hangingPunct="1">
              <a:spcBef>
                <a:spcPct val="10000"/>
              </a:spcBef>
              <a:buFontTx/>
              <a:buChar char="•"/>
            </a:pPr>
            <a:r>
              <a:rPr lang="en-US" sz="2800" smtClean="0">
                <a:cs typeface="Times New Roman" pitchFamily="18" charset="0"/>
                <a:sym typeface="Times New Roman" pitchFamily="18" charset="0"/>
              </a:rPr>
              <a:t>Consulte con los organismos de la vivienda y el ambiente de su estado o localidad para obtener más información sobre dichos requisitos.</a:t>
            </a:r>
          </a:p>
          <a:p>
            <a:pPr marL="228600" indent="-228600" eaLnBrk="1" hangingPunct="1">
              <a:spcBef>
                <a:spcPct val="10000"/>
              </a:spcBef>
              <a:buFontTx/>
              <a:buChar char="•"/>
            </a:pPr>
            <a:r>
              <a:rPr lang="en-US" sz="2800" smtClean="0">
                <a:cs typeface="Times New Roman" pitchFamily="18" charset="0"/>
                <a:sym typeface="Times New Roman" pitchFamily="18" charset="0"/>
              </a:rPr>
              <a:t>El Apéndice 7 está reservado para incluir copias o resúmenes de los reglamentos estatales y locales.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5"/>
          <p:cNvSpPr>
            <a:spLocks noGrp="1"/>
          </p:cNvSpPr>
          <p:nvPr>
            <p:ph type="sldNum" sz="quarter" idx="12"/>
          </p:nvPr>
        </p:nvSpPr>
        <p:spPr/>
        <p:txBody>
          <a:bodyPr/>
          <a:lstStyle/>
          <a:p>
            <a:pPr>
              <a:defRPr/>
            </a:pPr>
            <a:r>
              <a:rPr lang="en-US"/>
              <a:t>2-</a:t>
            </a:r>
            <a:fld id="{8C3DDC15-8C4E-4C59-9E15-57229DAABCD7}" type="slidenum">
              <a:rPr lang="en-US"/>
              <a:pPr>
                <a:defRPr/>
              </a:pPr>
              <a:t>15</a:t>
            </a:fld>
            <a:endParaRPr lang="en-US"/>
          </a:p>
        </p:txBody>
      </p:sp>
      <p:sp>
        <p:nvSpPr>
          <p:cNvPr id="16388" name="Rectangle 2"/>
          <p:cNvSpPr>
            <a:spLocks noGrp="1" noChangeArrowheads="1"/>
          </p:cNvSpPr>
          <p:nvPr>
            <p:ph type="title"/>
          </p:nvPr>
        </p:nvSpPr>
        <p:spPr/>
        <p:txBody>
          <a:bodyPr/>
          <a:lstStyle/>
          <a:p>
            <a:pPr eaLnBrk="1" hangingPunct="1"/>
            <a:r>
              <a:rPr lang="en-US" sz="4000" b="1" smtClean="0">
                <a:latin typeface="Arial" charset="0"/>
                <a:cs typeface="Times New Roman" pitchFamily="18" charset="0"/>
                <a:sym typeface="Times New Roman" pitchFamily="18" charset="0"/>
              </a:rPr>
              <a:t>Ahora ya saben...</a:t>
            </a:r>
          </a:p>
        </p:txBody>
      </p:sp>
      <p:sp>
        <p:nvSpPr>
          <p:cNvPr id="16389" name="Rectangle 3"/>
          <p:cNvSpPr>
            <a:spLocks noGrp="1" noChangeArrowheads="1"/>
          </p:cNvSpPr>
          <p:nvPr>
            <p:ph type="body" idx="1"/>
          </p:nvPr>
        </p:nvSpPr>
        <p:spPr/>
        <p:txBody>
          <a:bodyPr/>
          <a:lstStyle/>
          <a:p>
            <a:pPr eaLnBrk="1" hangingPunct="1">
              <a:lnSpc>
                <a:spcPct val="90000"/>
              </a:lnSpc>
              <a:buFontTx/>
              <a:buChar char="•"/>
            </a:pPr>
            <a:r>
              <a:rPr lang="en-US" sz="2000" b="1" smtClean="0">
                <a:cs typeface="Times New Roman" pitchFamily="18" charset="0"/>
                <a:sym typeface="Times New Roman" pitchFamily="18" charset="0"/>
              </a:rPr>
              <a:t>Que la Regla Final del Programa de Renovación, Reparación y Pintura de la EPA (regla RRP) se aplica a las renovaciones en viviendas e instalaciones ocupadas por niños que se hayan construido antes de 1978 y contengan pintura a base de plomo.</a:t>
            </a:r>
          </a:p>
          <a:p>
            <a:pPr eaLnBrk="1" hangingPunct="1">
              <a:lnSpc>
                <a:spcPct val="90000"/>
              </a:lnSpc>
              <a:buFontTx/>
              <a:buChar char="•"/>
            </a:pPr>
            <a:r>
              <a:rPr lang="en-US" sz="2000" b="1" smtClean="0">
                <a:cs typeface="Times New Roman" pitchFamily="18" charset="0"/>
                <a:sym typeface="Times New Roman" pitchFamily="18" charset="0"/>
              </a:rPr>
              <a:t>Que se debe</a:t>
            </a:r>
            <a:r>
              <a:rPr lang="es-ES_tradnl" sz="2000" b="1" smtClean="0">
                <a:cs typeface="Times New Roman" pitchFamily="18" charset="0"/>
                <a:sym typeface="Times New Roman" pitchFamily="18" charset="0"/>
              </a:rPr>
              <a:t>n</a:t>
            </a:r>
            <a:r>
              <a:rPr lang="en-US" sz="2000" b="1" smtClean="0">
                <a:cs typeface="Times New Roman" pitchFamily="18" charset="0"/>
                <a:sym typeface="Times New Roman" pitchFamily="18" charset="0"/>
              </a:rPr>
              <a:t> considerar siempre los requisitos y las responsabilidades de certificación de las empresas certificadas y los renovadores certificados, y </a:t>
            </a:r>
            <a:r>
              <a:rPr lang="es-ES_tradnl" sz="2000" b="1" smtClean="0">
                <a:cs typeface="Times New Roman" pitchFamily="18" charset="0"/>
                <a:sym typeface="Times New Roman" pitchFamily="18" charset="0"/>
              </a:rPr>
              <a:t>que se debe </a:t>
            </a:r>
            <a:r>
              <a:rPr lang="en-US" sz="2000" b="1" smtClean="0">
                <a:cs typeface="Times New Roman" pitchFamily="18" charset="0"/>
                <a:sym typeface="Times New Roman" pitchFamily="18" charset="0"/>
              </a:rPr>
              <a:t>renovar la certificación cada 5 años.</a:t>
            </a:r>
          </a:p>
          <a:p>
            <a:pPr eaLnBrk="1" hangingPunct="1">
              <a:lnSpc>
                <a:spcPct val="90000"/>
              </a:lnSpc>
              <a:buFontTx/>
              <a:buChar char="•"/>
            </a:pPr>
            <a:r>
              <a:rPr lang="en-US" sz="2000" b="1" smtClean="0">
                <a:cs typeface="Times New Roman" pitchFamily="18" charset="0"/>
                <a:sym typeface="Times New Roman" pitchFamily="18" charset="0"/>
              </a:rPr>
              <a:t>Cómo cumplir </a:t>
            </a:r>
            <a:r>
              <a:rPr lang="es-ES_tradnl" sz="2000" b="1" smtClean="0">
                <a:cs typeface="Times New Roman" pitchFamily="18" charset="0"/>
                <a:sym typeface="Times New Roman" pitchFamily="18" charset="0"/>
              </a:rPr>
              <a:t>con </a:t>
            </a:r>
            <a:r>
              <a:rPr lang="en-US" sz="2000" b="1" smtClean="0">
                <a:cs typeface="Times New Roman" pitchFamily="18" charset="0"/>
                <a:sym typeface="Times New Roman" pitchFamily="18" charset="0"/>
              </a:rPr>
              <a:t>los requisitos de instalación del área de trabajo, prácticas de trabajo prohibidas, limpieza y procedimiento de verificación de limpieza de la regla.</a:t>
            </a:r>
          </a:p>
          <a:p>
            <a:pPr eaLnBrk="1" hangingPunct="1">
              <a:lnSpc>
                <a:spcPct val="90000"/>
              </a:lnSpc>
              <a:buFontTx/>
              <a:buChar char="•"/>
            </a:pPr>
            <a:r>
              <a:rPr lang="en-US" sz="2000" b="1" smtClean="0">
                <a:cs typeface="Times New Roman" pitchFamily="18" charset="0"/>
                <a:sym typeface="Times New Roman" pitchFamily="18" charset="0"/>
              </a:rPr>
              <a:t>Cómo averiguar si su trabajo de renovación se rige por la EPA, el HUD, amb</a:t>
            </a:r>
            <a:r>
              <a:rPr lang="es-ES_tradnl" sz="2000" b="1" smtClean="0">
                <a:cs typeface="Times New Roman" pitchFamily="18" charset="0"/>
                <a:sym typeface="Times New Roman" pitchFamily="18" charset="0"/>
              </a:rPr>
              <a:t>a</a:t>
            </a:r>
            <a:r>
              <a:rPr lang="en-US" sz="2000" b="1" smtClean="0">
                <a:cs typeface="Times New Roman" pitchFamily="18" charset="0"/>
                <a:sym typeface="Times New Roman" pitchFamily="18" charset="0"/>
              </a:rPr>
              <a:t>s </a:t>
            </a:r>
            <a:r>
              <a:rPr lang="es-ES_tradnl" sz="2000" b="1" smtClean="0">
                <a:cs typeface="Times New Roman" pitchFamily="18" charset="0"/>
                <a:sym typeface="Times New Roman" pitchFamily="18" charset="0"/>
              </a:rPr>
              <a:t>organizaciones </a:t>
            </a:r>
            <a:r>
              <a:rPr lang="en-US" sz="2000" b="1" smtClean="0">
                <a:cs typeface="Times New Roman" pitchFamily="18" charset="0"/>
                <a:sym typeface="Times New Roman" pitchFamily="18" charset="0"/>
              </a:rPr>
              <a:t>o ningun</a:t>
            </a:r>
            <a:r>
              <a:rPr lang="es-ES_tradnl" sz="2000" b="1" smtClean="0">
                <a:cs typeface="Times New Roman" pitchFamily="18" charset="0"/>
                <a:sym typeface="Times New Roman" pitchFamily="18" charset="0"/>
              </a:rPr>
              <a:t>a</a:t>
            </a:r>
            <a:r>
              <a:rPr lang="en-US" sz="2000" b="1" smtClean="0">
                <a:cs typeface="Times New Roman" pitchFamily="18" charset="0"/>
                <a:sym typeface="Times New Roman" pitchFamily="18"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5"/>
          <p:cNvSpPr>
            <a:spLocks noGrp="1"/>
          </p:cNvSpPr>
          <p:nvPr>
            <p:ph type="sldNum" sz="quarter" idx="12"/>
          </p:nvPr>
        </p:nvSpPr>
        <p:spPr/>
        <p:txBody>
          <a:bodyPr/>
          <a:lstStyle/>
          <a:p>
            <a:pPr>
              <a:defRPr/>
            </a:pPr>
            <a:r>
              <a:rPr lang="en-US"/>
              <a:t>2-</a:t>
            </a:r>
            <a:fld id="{7EB16B31-C366-409F-9BB9-07A53CD3AA44}" type="slidenum">
              <a:rPr lang="en-US"/>
              <a:pPr>
                <a:defRPr/>
              </a:pPr>
              <a:t>2</a:t>
            </a:fld>
            <a:endParaRPr lang="en-US"/>
          </a:p>
        </p:txBody>
      </p:sp>
      <p:sp>
        <p:nvSpPr>
          <p:cNvPr id="3076" name="Rectangle 2"/>
          <p:cNvSpPr>
            <a:spLocks noGrp="1" noChangeArrowheads="1"/>
          </p:cNvSpPr>
          <p:nvPr>
            <p:ph type="title"/>
          </p:nvPr>
        </p:nvSpPr>
        <p:spPr/>
        <p:txBody>
          <a:bodyPr/>
          <a:lstStyle/>
          <a:p>
            <a:pPr eaLnBrk="1" hangingPunct="1"/>
            <a:r>
              <a:rPr lang="en-US" sz="4000" b="1" smtClean="0">
                <a:solidFill>
                  <a:srgbClr val="00009B"/>
                </a:solidFill>
                <a:latin typeface="Arial" charset="0"/>
                <a:cs typeface="Times New Roman" pitchFamily="18" charset="0"/>
                <a:sym typeface="Times New Roman" pitchFamily="18" charset="0"/>
              </a:rPr>
              <a:t>La regla RRP</a:t>
            </a:r>
          </a:p>
        </p:txBody>
      </p:sp>
      <p:sp>
        <p:nvSpPr>
          <p:cNvPr id="3077" name="Rectangle 3"/>
          <p:cNvSpPr>
            <a:spLocks noGrp="1" noChangeArrowheads="1"/>
          </p:cNvSpPr>
          <p:nvPr>
            <p:ph type="body" idx="1"/>
          </p:nvPr>
        </p:nvSpPr>
        <p:spPr>
          <a:xfrm>
            <a:off x="304800" y="1676400"/>
            <a:ext cx="8534400" cy="4800600"/>
          </a:xfrm>
        </p:spPr>
        <p:txBody>
          <a:bodyPr/>
          <a:lstStyle/>
          <a:p>
            <a:pPr marL="0" indent="0" eaLnBrk="1" hangingPunct="1">
              <a:lnSpc>
                <a:spcPct val="90000"/>
              </a:lnSpc>
            </a:pPr>
            <a:r>
              <a:rPr lang="es-ES_tradnl" sz="1800" b="1" smtClean="0">
                <a:cs typeface="Arial" charset="0"/>
                <a:sym typeface="Times New Roman" pitchFamily="18" charset="0"/>
              </a:rPr>
              <a:t>Trata sobre </a:t>
            </a:r>
            <a:r>
              <a:rPr lang="en-US" sz="1800" b="1" smtClean="0">
                <a:cs typeface="Arial" charset="0"/>
                <a:sym typeface="Times New Roman" pitchFamily="18" charset="0"/>
              </a:rPr>
              <a:t>las actividades que alteran la pintura a base de plomo en las </a:t>
            </a:r>
            <a:r>
              <a:rPr lang="en-US" sz="1800" b="1" u="sng" smtClean="0">
                <a:cs typeface="Arial" charset="0"/>
                <a:sym typeface="Times New Roman" pitchFamily="18" charset="0"/>
              </a:rPr>
              <a:t>viviendas de interés</a:t>
            </a:r>
            <a:r>
              <a:rPr lang="en-US" sz="1800" b="1" smtClean="0">
                <a:cs typeface="Arial" charset="0"/>
                <a:sym typeface="Times New Roman" pitchFamily="18" charset="0"/>
              </a:rPr>
              <a:t> y en </a:t>
            </a:r>
            <a:r>
              <a:rPr lang="en-US" sz="1800" b="1" u="sng" smtClean="0">
                <a:cs typeface="Arial" charset="0"/>
                <a:sym typeface="Times New Roman" pitchFamily="18" charset="0"/>
              </a:rPr>
              <a:t>instalaciones ocupadas por niños</a:t>
            </a:r>
            <a:r>
              <a:rPr lang="en-US" sz="1800" b="1" smtClean="0">
                <a:cs typeface="Arial" charset="0"/>
                <a:sym typeface="Times New Roman" pitchFamily="18" charset="0"/>
              </a:rPr>
              <a:t>. Requiere que:</a:t>
            </a:r>
          </a:p>
          <a:p>
            <a:pPr marL="457200" lvl="1" indent="-339725" eaLnBrk="1" hangingPunct="1">
              <a:lnSpc>
                <a:spcPct val="90000"/>
              </a:lnSpc>
            </a:pPr>
            <a:r>
              <a:rPr lang="en-US" sz="1600" b="1" smtClean="0">
                <a:cs typeface="Arial" charset="0"/>
                <a:sym typeface="Times New Roman" pitchFamily="18" charset="0"/>
              </a:rPr>
              <a:t>Los renovadores se certifiquen mediante capacitación.</a:t>
            </a:r>
          </a:p>
          <a:p>
            <a:pPr marL="457200" lvl="1" indent="-339725" eaLnBrk="1" hangingPunct="1">
              <a:lnSpc>
                <a:spcPct val="90000"/>
              </a:lnSpc>
            </a:pPr>
            <a:r>
              <a:rPr lang="en-US" sz="1600" b="1" smtClean="0">
                <a:cs typeface="Arial" charset="0"/>
                <a:sym typeface="Times New Roman" pitchFamily="18" charset="0"/>
              </a:rPr>
              <a:t>Las empresas se certifiquen.</a:t>
            </a:r>
          </a:p>
          <a:p>
            <a:pPr marL="457200" lvl="1" indent="-339725" eaLnBrk="1" hangingPunct="1">
              <a:lnSpc>
                <a:spcPct val="90000"/>
              </a:lnSpc>
            </a:pPr>
            <a:r>
              <a:rPr lang="en-US" sz="1600" b="1" smtClean="0">
                <a:cs typeface="Arial" charset="0"/>
                <a:sym typeface="Times New Roman" pitchFamily="18" charset="0"/>
              </a:rPr>
              <a:t>Los proveedores de capacitación se acrediten.</a:t>
            </a:r>
          </a:p>
          <a:p>
            <a:pPr marL="457200" lvl="1" indent="-339725" eaLnBrk="1" hangingPunct="1">
              <a:lnSpc>
                <a:spcPct val="90000"/>
              </a:lnSpc>
            </a:pPr>
            <a:r>
              <a:rPr lang="en-US" sz="1600" b="1" smtClean="0">
                <a:cs typeface="Arial" charset="0"/>
                <a:sym typeface="Times New Roman" pitchFamily="18" charset="0"/>
              </a:rPr>
              <a:t>Existan prácticas de trabajo seguras con el plomo en los trabajos de renovación.</a:t>
            </a:r>
          </a:p>
          <a:p>
            <a:pPr marL="457200" lvl="1" indent="-339725" eaLnBrk="1" hangingPunct="1">
              <a:lnSpc>
                <a:spcPct val="90000"/>
              </a:lnSpc>
            </a:pPr>
            <a:r>
              <a:rPr lang="en-US" sz="1600" b="1" smtClean="0">
                <a:cs typeface="Arial" charset="0"/>
                <a:sym typeface="Times New Roman" pitchFamily="18" charset="0"/>
              </a:rPr>
              <a:t>Se brinde educación previa a la renovación en las </a:t>
            </a:r>
            <a:r>
              <a:rPr lang="en-US" sz="1600" b="1" u="sng" smtClean="0">
                <a:cs typeface="Arial" charset="0"/>
                <a:sym typeface="Times New Roman" pitchFamily="18" charset="0"/>
              </a:rPr>
              <a:t>viviendas de interés</a:t>
            </a:r>
            <a:r>
              <a:rPr lang="en-US" sz="1600" b="1" smtClean="0">
                <a:cs typeface="Arial" charset="0"/>
                <a:sym typeface="Times New Roman" pitchFamily="18" charset="0"/>
              </a:rPr>
              <a:t> y en </a:t>
            </a:r>
            <a:r>
              <a:rPr lang="en-US" sz="1600" b="1" u="sng" smtClean="0">
                <a:cs typeface="Arial" charset="0"/>
                <a:sym typeface="Times New Roman" pitchFamily="18" charset="0"/>
              </a:rPr>
              <a:t>instalaciones ocupadas por niños</a:t>
            </a:r>
            <a:r>
              <a:rPr lang="en-US" sz="1600" b="1" smtClean="0">
                <a:cs typeface="Arial" charset="0"/>
                <a:sym typeface="Times New Roman" pitchFamily="18" charset="0"/>
              </a:rPr>
              <a:t>.</a:t>
            </a:r>
          </a:p>
          <a:p>
            <a:pPr marL="0" indent="0" eaLnBrk="1" hangingPunct="1">
              <a:lnSpc>
                <a:spcPct val="90000"/>
              </a:lnSpc>
              <a:buFontTx/>
              <a:buChar char="•"/>
            </a:pPr>
            <a:r>
              <a:rPr lang="en-US" sz="1600" b="1" smtClean="0">
                <a:solidFill>
                  <a:srgbClr val="000080"/>
                </a:solidFill>
                <a:cs typeface="Arial" charset="0"/>
                <a:sym typeface="Times New Roman" pitchFamily="18" charset="0"/>
              </a:rPr>
              <a:t> L</a:t>
            </a:r>
            <a:r>
              <a:rPr lang="en-US" sz="1800" b="1" smtClean="0">
                <a:solidFill>
                  <a:srgbClr val="000080"/>
                </a:solidFill>
                <a:cs typeface="Arial" charset="0"/>
                <a:sym typeface="Times New Roman" pitchFamily="18" charset="0"/>
              </a:rPr>
              <a:t>as empresas que trabajan en hogares e instalaciones ocupadas por niños, construidas antes de 1978, deberán certificarse y emplear prácticas de trabajo seguras con el plomo en sus trabajos de renovación.</a:t>
            </a:r>
          </a:p>
          <a:p>
            <a:pPr marL="0" indent="0" eaLnBrk="1" hangingPunct="1">
              <a:lnSpc>
                <a:spcPct val="90000"/>
              </a:lnSpc>
              <a:buFontTx/>
              <a:buChar char="•"/>
            </a:pPr>
            <a:r>
              <a:rPr lang="en-US" sz="1800" b="1" smtClean="0">
                <a:solidFill>
                  <a:srgbClr val="000080"/>
                </a:solidFill>
                <a:cs typeface="Arial" charset="0"/>
                <a:sym typeface="Times New Roman" pitchFamily="18" charset="0"/>
              </a:rPr>
              <a:t> La EPA puede autorizar que el cumplimiento de la regla sea </a:t>
            </a:r>
            <a:r>
              <a:rPr lang="es-ES_tradnl" sz="1800" b="1" smtClean="0">
                <a:solidFill>
                  <a:srgbClr val="000080"/>
                </a:solidFill>
                <a:cs typeface="Arial" charset="0"/>
                <a:sym typeface="Times New Roman" pitchFamily="18" charset="0"/>
              </a:rPr>
              <a:t>hecho cumplir </a:t>
            </a:r>
            <a:r>
              <a:rPr lang="en-US" sz="1800" b="1" smtClean="0">
                <a:solidFill>
                  <a:srgbClr val="000080"/>
                </a:solidFill>
                <a:cs typeface="Arial" charset="0"/>
                <a:sym typeface="Times New Roman" pitchFamily="18" charset="0"/>
              </a:rPr>
              <a:t> por estados, territorios y tribus.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5"/>
          <p:cNvSpPr>
            <a:spLocks noGrp="1"/>
          </p:cNvSpPr>
          <p:nvPr>
            <p:ph type="sldNum" sz="quarter" idx="12"/>
          </p:nvPr>
        </p:nvSpPr>
        <p:spPr/>
        <p:txBody>
          <a:bodyPr/>
          <a:lstStyle/>
          <a:p>
            <a:pPr>
              <a:defRPr/>
            </a:pPr>
            <a:r>
              <a:rPr lang="en-US"/>
              <a:t>2-</a:t>
            </a:r>
            <a:fld id="{DB998633-205A-47EC-9220-84564D664645}" type="slidenum">
              <a:rPr lang="en-US"/>
              <a:pPr>
                <a:defRPr/>
              </a:pPr>
              <a:t>3</a:t>
            </a:fld>
            <a:endParaRPr lang="en-US"/>
          </a:p>
        </p:txBody>
      </p:sp>
      <p:sp>
        <p:nvSpPr>
          <p:cNvPr id="4100" name="Rectangle 2"/>
          <p:cNvSpPr>
            <a:spLocks noGrp="1" noChangeArrowheads="1"/>
          </p:cNvSpPr>
          <p:nvPr>
            <p:ph type="title"/>
          </p:nvPr>
        </p:nvSpPr>
        <p:spPr/>
        <p:txBody>
          <a:bodyPr/>
          <a:lstStyle/>
          <a:p>
            <a:pPr eaLnBrk="1" hangingPunct="1"/>
            <a:r>
              <a:rPr lang="en-US" sz="4000" b="1" smtClean="0">
                <a:latin typeface="Arial" charset="0"/>
                <a:cs typeface="Times New Roman" pitchFamily="18" charset="0"/>
                <a:sym typeface="Times New Roman" pitchFamily="18" charset="0"/>
              </a:rPr>
              <a:t>La regla RRP: Exclusiones</a:t>
            </a:r>
          </a:p>
        </p:txBody>
      </p:sp>
      <p:sp>
        <p:nvSpPr>
          <p:cNvPr id="4101" name="Rectangle 3"/>
          <p:cNvSpPr>
            <a:spLocks noGrp="1" noChangeArrowheads="1"/>
          </p:cNvSpPr>
          <p:nvPr>
            <p:ph type="body" idx="1"/>
          </p:nvPr>
        </p:nvSpPr>
        <p:spPr/>
        <p:txBody>
          <a:bodyPr/>
          <a:lstStyle/>
          <a:p>
            <a:pPr marL="231775" indent="-231775" eaLnBrk="1" hangingPunct="1">
              <a:lnSpc>
                <a:spcPct val="90000"/>
              </a:lnSpc>
              <a:buFontTx/>
              <a:buChar char="•"/>
            </a:pPr>
            <a:r>
              <a:rPr lang="en-US" sz="2400" b="1" smtClean="0">
                <a:cs typeface="Times New Roman" pitchFamily="18" charset="0"/>
                <a:sym typeface="Times New Roman" pitchFamily="18" charset="0"/>
              </a:rPr>
              <a:t>Actividades de renovación en que los componentes afectados no contengan pintura a base de plomo.</a:t>
            </a:r>
          </a:p>
          <a:p>
            <a:pPr marL="231775" indent="-231775" eaLnBrk="1" hangingPunct="1">
              <a:lnSpc>
                <a:spcPct val="90000"/>
              </a:lnSpc>
              <a:buFontTx/>
              <a:buChar char="•"/>
            </a:pPr>
            <a:r>
              <a:rPr lang="en-US" sz="2400" b="1" smtClean="0">
                <a:cs typeface="Times New Roman" pitchFamily="18" charset="0"/>
                <a:sym typeface="Times New Roman" pitchFamily="18" charset="0"/>
              </a:rPr>
              <a:t>Renovaciones de emergencia (requiere</a:t>
            </a:r>
            <a:r>
              <a:rPr lang="es-ES_tradnl" sz="2400" b="1" smtClean="0">
                <a:cs typeface="Times New Roman" pitchFamily="18" charset="0"/>
                <a:sym typeface="Times New Roman" pitchFamily="18" charset="0"/>
              </a:rPr>
              <a:t>n</a:t>
            </a:r>
            <a:r>
              <a:rPr lang="en-US" sz="2400" b="1" smtClean="0">
                <a:cs typeface="Times New Roman" pitchFamily="18" charset="0"/>
                <a:sym typeface="Times New Roman" pitchFamily="18" charset="0"/>
              </a:rPr>
              <a:t> limpieza y verificación de limpieza).</a:t>
            </a:r>
          </a:p>
          <a:p>
            <a:pPr marL="231775" indent="-231775" eaLnBrk="1" hangingPunct="1">
              <a:lnSpc>
                <a:spcPct val="90000"/>
              </a:lnSpc>
              <a:buFontTx/>
              <a:buChar char="•"/>
            </a:pPr>
            <a:r>
              <a:rPr lang="en-US" sz="2400" b="1" smtClean="0">
                <a:cs typeface="Times New Roman" pitchFamily="18" charset="0"/>
                <a:sym typeface="Times New Roman" pitchFamily="18" charset="0"/>
              </a:rPr>
              <a:t>Reparaciones menores y actividades de mantenimiento.</a:t>
            </a:r>
            <a:r>
              <a:rPr lang="en-US" sz="2400" smtClean="0">
                <a:cs typeface="Times New Roman" pitchFamily="18" charset="0"/>
                <a:sym typeface="Times New Roman" pitchFamily="18" charset="0"/>
              </a:rPr>
              <a:t> </a:t>
            </a:r>
            <a:r>
              <a:rPr lang="en-US" sz="2400" i="1" smtClean="0">
                <a:cs typeface="Times New Roman" pitchFamily="18" charset="0"/>
                <a:sym typeface="Times New Roman" pitchFamily="18" charset="0"/>
              </a:rPr>
              <a:t>Nota: Esta exclusión no se aplica a cambios de ventanas, demoliciones o actividades que involucren prácticas prohibidas.</a:t>
            </a:r>
          </a:p>
          <a:p>
            <a:pPr marL="231775" indent="-231775" eaLnBrk="1" hangingPunct="1">
              <a:lnSpc>
                <a:spcPct val="90000"/>
              </a:lnSpc>
              <a:buFontTx/>
              <a:buChar char="•"/>
            </a:pPr>
            <a:r>
              <a:rPr lang="en-US" sz="2400" b="1" smtClean="0">
                <a:cs typeface="Times New Roman" pitchFamily="18" charset="0"/>
                <a:sym typeface="Times New Roman" pitchFamily="18" charset="0"/>
              </a:rPr>
              <a:t>Renovaciones efectuadas por los propietarios en su propio hogar</a:t>
            </a:r>
            <a:r>
              <a:rPr lang="en-US" sz="2800" b="1" smtClean="0">
                <a:cs typeface="Times New Roman" pitchFamily="18" charset="0"/>
                <a:sym typeface="Times New Roman"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5"/>
          <p:cNvSpPr>
            <a:spLocks noGrp="1"/>
          </p:cNvSpPr>
          <p:nvPr>
            <p:ph type="sldNum" sz="quarter" idx="12"/>
          </p:nvPr>
        </p:nvSpPr>
        <p:spPr/>
        <p:txBody>
          <a:bodyPr/>
          <a:lstStyle/>
          <a:p>
            <a:pPr>
              <a:defRPr/>
            </a:pPr>
            <a:r>
              <a:rPr lang="en-US"/>
              <a:t>2-</a:t>
            </a:r>
            <a:fld id="{DAF54649-13E8-4F91-808E-41DD6EBD2DE8}" type="slidenum">
              <a:rPr lang="en-US"/>
              <a:pPr>
                <a:defRPr/>
              </a:pPr>
              <a:t>4</a:t>
            </a:fld>
            <a:endParaRPr lang="en-US"/>
          </a:p>
        </p:txBody>
      </p:sp>
      <p:sp>
        <p:nvSpPr>
          <p:cNvPr id="5124" name="Rectangle 2"/>
          <p:cNvSpPr>
            <a:spLocks noGrp="1" noChangeArrowheads="1"/>
          </p:cNvSpPr>
          <p:nvPr>
            <p:ph type="title"/>
          </p:nvPr>
        </p:nvSpPr>
        <p:spPr>
          <a:xfrm>
            <a:off x="457200" y="381000"/>
            <a:ext cx="8305800" cy="990600"/>
          </a:xfrm>
        </p:spPr>
        <p:txBody>
          <a:bodyPr/>
          <a:lstStyle/>
          <a:p>
            <a:pPr eaLnBrk="1" hangingPunct="1"/>
            <a:r>
              <a:rPr lang="en-US" sz="4000" b="1" smtClean="0">
                <a:latin typeface="Arial" charset="0"/>
                <a:cs typeface="Times New Roman" pitchFamily="18" charset="0"/>
                <a:sym typeface="Times New Roman" pitchFamily="18" charset="0"/>
              </a:rPr>
              <a:t>La regla RRP: Certificación de empresa</a:t>
            </a:r>
          </a:p>
        </p:txBody>
      </p:sp>
      <p:sp>
        <p:nvSpPr>
          <p:cNvPr id="5125" name="Rectangle 3"/>
          <p:cNvSpPr>
            <a:spLocks noGrp="1" noChangeArrowheads="1"/>
          </p:cNvSpPr>
          <p:nvPr>
            <p:ph type="body" idx="1"/>
          </p:nvPr>
        </p:nvSpPr>
        <p:spPr>
          <a:xfrm>
            <a:off x="304800" y="1828800"/>
            <a:ext cx="8610600" cy="4038600"/>
          </a:xfrm>
        </p:spPr>
        <p:txBody>
          <a:bodyPr/>
          <a:lstStyle/>
          <a:p>
            <a:pPr eaLnBrk="1" hangingPunct="1">
              <a:lnSpc>
                <a:spcPct val="90000"/>
              </a:lnSpc>
              <a:buFontTx/>
              <a:buChar char="•"/>
            </a:pPr>
            <a:r>
              <a:rPr lang="en-US" sz="2400" smtClean="0">
                <a:cs typeface="Times New Roman" pitchFamily="18" charset="0"/>
                <a:sym typeface="Times New Roman" pitchFamily="18" charset="0"/>
              </a:rPr>
              <a:t>Todas las renovaciones cubiertas deben ser efectuadas por empresas certificadas, mediante renovadores certificados y otros trabajadores capacitados.  </a:t>
            </a:r>
          </a:p>
          <a:p>
            <a:pPr eaLnBrk="1" hangingPunct="1">
              <a:lnSpc>
                <a:spcPct val="90000"/>
              </a:lnSpc>
              <a:buFontTx/>
              <a:buChar char="•"/>
            </a:pPr>
            <a:r>
              <a:rPr lang="en-US" sz="2400" smtClean="0">
                <a:cs typeface="Times New Roman" pitchFamily="18" charset="0"/>
                <a:sym typeface="Times New Roman" pitchFamily="18" charset="0"/>
              </a:rPr>
              <a:t>Para certificarse, las empresas deben </a:t>
            </a:r>
            <a:r>
              <a:rPr lang="en-US" sz="2400" u="sng" smtClean="0">
                <a:cs typeface="Times New Roman" pitchFamily="18" charset="0"/>
                <a:sym typeface="Times New Roman" pitchFamily="18" charset="0"/>
              </a:rPr>
              <a:t>e</a:t>
            </a:r>
            <a:r>
              <a:rPr lang="es-ES_tradnl" sz="2400" u="sng" smtClean="0">
                <a:cs typeface="Times New Roman" pitchFamily="18" charset="0"/>
                <a:sym typeface="Times New Roman" pitchFamily="18" charset="0"/>
              </a:rPr>
              <a:t>nviar</a:t>
            </a:r>
            <a:r>
              <a:rPr lang="en-US" sz="2400" u="sng" smtClean="0">
                <a:cs typeface="Times New Roman" pitchFamily="18" charset="0"/>
                <a:sym typeface="Times New Roman" pitchFamily="18" charset="0"/>
              </a:rPr>
              <a:t> una solicitud y pagar un costo</a:t>
            </a:r>
            <a:r>
              <a:rPr lang="en-US" sz="2400" smtClean="0">
                <a:cs typeface="Times New Roman" pitchFamily="18" charset="0"/>
                <a:sym typeface="Times New Roman" pitchFamily="18" charset="0"/>
              </a:rPr>
              <a:t> a </a:t>
            </a:r>
            <a:r>
              <a:rPr lang="es-ES_tradnl" sz="2400" smtClean="0">
                <a:cs typeface="Times New Roman" pitchFamily="18" charset="0"/>
                <a:sym typeface="Times New Roman" pitchFamily="18" charset="0"/>
              </a:rPr>
              <a:t>la </a:t>
            </a:r>
            <a:r>
              <a:rPr lang="en-US" sz="2400" smtClean="0">
                <a:cs typeface="Times New Roman" pitchFamily="18" charset="0"/>
                <a:sym typeface="Times New Roman" pitchFamily="18" charset="0"/>
              </a:rPr>
              <a:t>EPA. </a:t>
            </a:r>
          </a:p>
          <a:p>
            <a:pPr eaLnBrk="1" hangingPunct="1">
              <a:lnSpc>
                <a:spcPct val="90000"/>
              </a:lnSpc>
              <a:buFontTx/>
              <a:buChar char="•"/>
            </a:pPr>
            <a:r>
              <a:rPr lang="en-US" sz="2400" smtClean="0">
                <a:cs typeface="Times New Roman" pitchFamily="18" charset="0"/>
                <a:sym typeface="Times New Roman" pitchFamily="18" charset="0"/>
              </a:rPr>
              <a:t>Las certificaciones tendr</a:t>
            </a:r>
            <a:r>
              <a:rPr lang="en-US" sz="2400" smtClean="0">
                <a:latin typeface="Times New Roman" pitchFamily="18" charset="0"/>
                <a:cs typeface="Times New Roman" pitchFamily="18" charset="0"/>
                <a:sym typeface="Times New Roman" pitchFamily="18" charset="0"/>
              </a:rPr>
              <a:t>á</a:t>
            </a:r>
            <a:r>
              <a:rPr lang="en-US" sz="2400" smtClean="0">
                <a:cs typeface="Times New Roman" pitchFamily="18" charset="0"/>
                <a:sym typeface="Times New Roman" pitchFamily="18" charset="0"/>
              </a:rPr>
              <a:t>n validez </a:t>
            </a:r>
            <a:r>
              <a:rPr lang="es-ES_tradnl" sz="2400" smtClean="0">
                <a:cs typeface="Times New Roman" pitchFamily="18" charset="0"/>
                <a:sym typeface="Times New Roman" pitchFamily="18" charset="0"/>
              </a:rPr>
              <a:t>durante</a:t>
            </a:r>
            <a:r>
              <a:rPr lang="en-US" sz="2400" smtClean="0">
                <a:cs typeface="Times New Roman" pitchFamily="18" charset="0"/>
                <a:sym typeface="Times New Roman" pitchFamily="18" charset="0"/>
              </a:rPr>
              <a:t> </a:t>
            </a:r>
            <a:r>
              <a:rPr lang="en-US" sz="2400" u="sng" smtClean="0">
                <a:cs typeface="Times New Roman" pitchFamily="18" charset="0"/>
                <a:sym typeface="Times New Roman" pitchFamily="18" charset="0"/>
              </a:rPr>
              <a:t>5 a</a:t>
            </a:r>
            <a:r>
              <a:rPr lang="en-US" sz="2400" u="sng" smtClean="0">
                <a:latin typeface="Times New Roman" pitchFamily="18" charset="0"/>
                <a:cs typeface="Times New Roman" pitchFamily="18" charset="0"/>
                <a:sym typeface="Times New Roman" pitchFamily="18" charset="0"/>
              </a:rPr>
              <a:t>ñ</a:t>
            </a:r>
            <a:r>
              <a:rPr lang="en-US" sz="2400" u="sng" smtClean="0">
                <a:cs typeface="Times New Roman" pitchFamily="18" charset="0"/>
                <a:sym typeface="Times New Roman" pitchFamily="18" charset="0"/>
              </a:rPr>
              <a:t>os</a:t>
            </a:r>
            <a:r>
              <a:rPr lang="en-US" sz="2400" smtClean="0">
                <a:cs typeface="Times New Roman" pitchFamily="18" charset="0"/>
                <a:sym typeface="Times New Roman" pitchFamily="18" charset="0"/>
              </a:rPr>
              <a:t>.</a:t>
            </a:r>
          </a:p>
          <a:p>
            <a:pPr eaLnBrk="1" hangingPunct="1">
              <a:lnSpc>
                <a:spcPct val="90000"/>
              </a:lnSpc>
              <a:buFontTx/>
              <a:buChar char="•"/>
            </a:pPr>
            <a:r>
              <a:rPr lang="en-US" sz="2400" smtClean="0">
                <a:cs typeface="Times New Roman" pitchFamily="18" charset="0"/>
                <a:sym typeface="Times New Roman" pitchFamily="18" charset="0"/>
              </a:rPr>
              <a:t>La certificaci</a:t>
            </a:r>
            <a:r>
              <a:rPr lang="en-US" sz="2400" smtClean="0">
                <a:latin typeface="Times New Roman" pitchFamily="18" charset="0"/>
                <a:cs typeface="Times New Roman" pitchFamily="18" charset="0"/>
                <a:sym typeface="Times New Roman" pitchFamily="18" charset="0"/>
              </a:rPr>
              <a:t>ó</a:t>
            </a:r>
            <a:r>
              <a:rPr lang="en-US" sz="2400" smtClean="0">
                <a:cs typeface="Times New Roman" pitchFamily="18" charset="0"/>
                <a:sym typeface="Times New Roman" pitchFamily="18" charset="0"/>
              </a:rPr>
              <a:t>n permite que la empresa realice renovaciones en cualquier estado o </a:t>
            </a:r>
            <a:r>
              <a:rPr lang="en-US" sz="2400" smtClean="0">
                <a:latin typeface="Times New Roman" pitchFamily="18" charset="0"/>
                <a:cs typeface="Times New Roman" pitchFamily="18" charset="0"/>
                <a:sym typeface="Times New Roman" pitchFamily="18" charset="0"/>
              </a:rPr>
              <a:t>á</a:t>
            </a:r>
            <a:r>
              <a:rPr lang="en-US" sz="2400" smtClean="0">
                <a:cs typeface="Times New Roman" pitchFamily="18" charset="0"/>
                <a:sym typeface="Times New Roman" pitchFamily="18" charset="0"/>
              </a:rPr>
              <a:t>rea tribal ind</a:t>
            </a:r>
            <a:r>
              <a:rPr lang="en-US" sz="2400" smtClean="0">
                <a:latin typeface="Times New Roman" pitchFamily="18" charset="0"/>
                <a:cs typeface="Times New Roman" pitchFamily="18" charset="0"/>
                <a:sym typeface="Times New Roman" pitchFamily="18" charset="0"/>
              </a:rPr>
              <a:t>í</a:t>
            </a:r>
            <a:r>
              <a:rPr lang="en-US" sz="2400" smtClean="0">
                <a:cs typeface="Times New Roman" pitchFamily="18" charset="0"/>
                <a:sym typeface="Times New Roman" pitchFamily="18" charset="0"/>
              </a:rPr>
              <a:t>gena sin autorizaci</a:t>
            </a:r>
            <a:r>
              <a:rPr lang="en-US" sz="2400" smtClean="0">
                <a:latin typeface="Times New Roman" pitchFamily="18" charset="0"/>
                <a:cs typeface="Times New Roman" pitchFamily="18" charset="0"/>
                <a:sym typeface="Times New Roman" pitchFamily="18" charset="0"/>
              </a:rPr>
              <a:t>ó</a:t>
            </a:r>
            <a:r>
              <a:rPr lang="en-US" sz="2400" smtClean="0">
                <a:cs typeface="Times New Roman" pitchFamily="18" charset="0"/>
                <a:sym typeface="Times New Roman" pitchFamily="18" charset="0"/>
              </a:rPr>
              <a:t>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5"/>
          <p:cNvSpPr>
            <a:spLocks noGrp="1"/>
          </p:cNvSpPr>
          <p:nvPr>
            <p:ph type="sldNum" sz="quarter" idx="12"/>
          </p:nvPr>
        </p:nvSpPr>
        <p:spPr/>
        <p:txBody>
          <a:bodyPr/>
          <a:lstStyle/>
          <a:p>
            <a:pPr>
              <a:defRPr/>
            </a:pPr>
            <a:r>
              <a:rPr lang="en-US"/>
              <a:t>2-</a:t>
            </a:r>
            <a:fld id="{4CEA9780-5CB9-4AC0-8E53-D07BDCEB4983}" type="slidenum">
              <a:rPr lang="en-US"/>
              <a:pPr>
                <a:defRPr/>
              </a:pPr>
              <a:t>5</a:t>
            </a:fld>
            <a:endParaRPr lang="en-US"/>
          </a:p>
        </p:txBody>
      </p:sp>
      <p:sp>
        <p:nvSpPr>
          <p:cNvPr id="6148" name="Rectangle 2"/>
          <p:cNvSpPr>
            <a:spLocks noGrp="1" noChangeArrowheads="1"/>
          </p:cNvSpPr>
          <p:nvPr>
            <p:ph type="title"/>
          </p:nvPr>
        </p:nvSpPr>
        <p:spPr>
          <a:xfrm>
            <a:off x="304800" y="152400"/>
            <a:ext cx="8534400" cy="1295400"/>
          </a:xfrm>
        </p:spPr>
        <p:txBody>
          <a:bodyPr/>
          <a:lstStyle/>
          <a:p>
            <a:pPr eaLnBrk="1" hangingPunct="1"/>
            <a:r>
              <a:rPr lang="en-US" sz="4000" b="1" smtClean="0">
                <a:latin typeface="Arial" charset="0"/>
                <a:cs typeface="Times New Roman" pitchFamily="18" charset="0"/>
                <a:sym typeface="Times New Roman" pitchFamily="18" charset="0"/>
              </a:rPr>
              <a:t>La regla RRP:                           Responsabilidades de la empresa</a:t>
            </a:r>
          </a:p>
        </p:txBody>
      </p:sp>
      <p:sp>
        <p:nvSpPr>
          <p:cNvPr id="6149" name="Rectangle 3"/>
          <p:cNvSpPr>
            <a:spLocks noGrp="1" noChangeArrowheads="1"/>
          </p:cNvSpPr>
          <p:nvPr>
            <p:ph type="body" idx="1"/>
          </p:nvPr>
        </p:nvSpPr>
        <p:spPr>
          <a:xfrm>
            <a:off x="304800" y="1828800"/>
            <a:ext cx="8534400" cy="4267200"/>
          </a:xfrm>
        </p:spPr>
        <p:txBody>
          <a:bodyPr/>
          <a:lstStyle/>
          <a:p>
            <a:pPr eaLnBrk="1" hangingPunct="1">
              <a:buFontTx/>
              <a:buChar char="•"/>
            </a:pPr>
            <a:r>
              <a:rPr lang="en-US" sz="2400" smtClean="0">
                <a:cs typeface="Times New Roman" pitchFamily="18" charset="0"/>
                <a:sym typeface="Times New Roman" pitchFamily="18" charset="0"/>
              </a:rPr>
              <a:t>Garantizar el cumplimiento general de la Regla RRP.</a:t>
            </a:r>
          </a:p>
          <a:p>
            <a:pPr eaLnBrk="1" hangingPunct="1">
              <a:buFontTx/>
              <a:buChar char="•"/>
            </a:pPr>
            <a:r>
              <a:rPr lang="en-US" sz="2400" smtClean="0">
                <a:cs typeface="Times New Roman" pitchFamily="18" charset="0"/>
                <a:sym typeface="Times New Roman" pitchFamily="18" charset="0"/>
              </a:rPr>
              <a:t>Garantizar que todo el personal de renovación está integrado por renovadores certificados o ha recibido capacitación práctica por parte de renovadores certificados.</a:t>
            </a:r>
          </a:p>
          <a:p>
            <a:pPr eaLnBrk="1" hangingPunct="1">
              <a:buFontTx/>
              <a:buChar char="•"/>
            </a:pPr>
            <a:r>
              <a:rPr lang="en-US" sz="2400" smtClean="0">
                <a:cs typeface="Times New Roman" pitchFamily="18" charset="0"/>
                <a:sym typeface="Times New Roman" pitchFamily="18" charset="0"/>
              </a:rPr>
              <a:t>Asignar un renovador certificado a cada trabajo.</a:t>
            </a:r>
          </a:p>
          <a:p>
            <a:pPr eaLnBrk="1" hangingPunct="1">
              <a:buFontTx/>
              <a:buChar char="•"/>
            </a:pPr>
            <a:r>
              <a:rPr lang="en-US" sz="2400" smtClean="0">
                <a:cs typeface="Times New Roman" pitchFamily="18" charset="0"/>
                <a:sym typeface="Times New Roman" pitchFamily="18" charset="0"/>
              </a:rPr>
              <a:t>Cumplir </a:t>
            </a:r>
            <a:r>
              <a:rPr lang="es-ES_tradnl" sz="2400" smtClean="0">
                <a:cs typeface="Times New Roman" pitchFamily="18" charset="0"/>
                <a:sym typeface="Times New Roman" pitchFamily="18" charset="0"/>
              </a:rPr>
              <a:t>con </a:t>
            </a:r>
            <a:r>
              <a:rPr lang="en-US" sz="2400" smtClean="0">
                <a:cs typeface="Times New Roman" pitchFamily="18" charset="0"/>
                <a:sym typeface="Times New Roman" pitchFamily="18" charset="0"/>
              </a:rPr>
              <a:t>los requisitos de educación </a:t>
            </a:r>
            <a:r>
              <a:rPr lang="es-ES_tradnl" sz="2400" smtClean="0">
                <a:cs typeface="Times New Roman" pitchFamily="18" charset="0"/>
                <a:sym typeface="Times New Roman" pitchFamily="18" charset="0"/>
              </a:rPr>
              <a:t>antes de </a:t>
            </a:r>
            <a:r>
              <a:rPr lang="en-US" sz="2400" smtClean="0">
                <a:cs typeface="Times New Roman" pitchFamily="18" charset="0"/>
                <a:sym typeface="Times New Roman" pitchFamily="18" charset="0"/>
              </a:rPr>
              <a:t>la renovación.</a:t>
            </a:r>
          </a:p>
          <a:p>
            <a:pPr eaLnBrk="1" hangingPunct="1">
              <a:buFontTx/>
              <a:buChar char="•"/>
            </a:pPr>
            <a:r>
              <a:rPr lang="en-US" sz="2400" smtClean="0">
                <a:cs typeface="Times New Roman" pitchFamily="18" charset="0"/>
                <a:sym typeface="Times New Roman" pitchFamily="18" charset="0"/>
              </a:rPr>
              <a:t>Cumplir con los requisitos de gestión de registros.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5"/>
          <p:cNvSpPr>
            <a:spLocks noGrp="1"/>
          </p:cNvSpPr>
          <p:nvPr>
            <p:ph type="sldNum" sz="quarter" idx="12"/>
          </p:nvPr>
        </p:nvSpPr>
        <p:spPr/>
        <p:txBody>
          <a:bodyPr/>
          <a:lstStyle/>
          <a:p>
            <a:pPr>
              <a:defRPr/>
            </a:pPr>
            <a:r>
              <a:rPr lang="en-US"/>
              <a:t>2-</a:t>
            </a:r>
            <a:fld id="{98A3F82F-F687-4271-89D4-2365DBA51C7D}" type="slidenum">
              <a:rPr lang="en-US"/>
              <a:pPr>
                <a:defRPr/>
              </a:pPr>
              <a:t>6</a:t>
            </a:fld>
            <a:endParaRPr lang="en-US"/>
          </a:p>
        </p:txBody>
      </p:sp>
      <p:sp>
        <p:nvSpPr>
          <p:cNvPr id="7172" name="Rectangle 2"/>
          <p:cNvSpPr>
            <a:spLocks noGrp="1" noChangeArrowheads="1"/>
          </p:cNvSpPr>
          <p:nvPr>
            <p:ph type="title"/>
          </p:nvPr>
        </p:nvSpPr>
        <p:spPr>
          <a:xfrm>
            <a:off x="381000" y="228600"/>
            <a:ext cx="8458200" cy="1219200"/>
          </a:xfrm>
        </p:spPr>
        <p:txBody>
          <a:bodyPr/>
          <a:lstStyle/>
          <a:p>
            <a:pPr eaLnBrk="1" hangingPunct="1"/>
            <a:r>
              <a:rPr lang="en-US" sz="4000" b="1" smtClean="0">
                <a:latin typeface="Arial" charset="0"/>
                <a:cs typeface="Times New Roman" pitchFamily="18" charset="0"/>
                <a:sym typeface="Times New Roman" pitchFamily="18" charset="0"/>
              </a:rPr>
              <a:t>La regla RRP:                 Certificación individual</a:t>
            </a:r>
          </a:p>
        </p:txBody>
      </p:sp>
      <p:sp>
        <p:nvSpPr>
          <p:cNvPr id="7173" name="Rectangle 3"/>
          <p:cNvSpPr>
            <a:spLocks noGrp="1" noChangeArrowheads="1"/>
          </p:cNvSpPr>
          <p:nvPr>
            <p:ph type="body" idx="1"/>
          </p:nvPr>
        </p:nvSpPr>
        <p:spPr>
          <a:xfrm>
            <a:off x="228600" y="1752600"/>
            <a:ext cx="8534400" cy="4572000"/>
          </a:xfrm>
        </p:spPr>
        <p:txBody>
          <a:bodyPr/>
          <a:lstStyle/>
          <a:p>
            <a:pPr eaLnBrk="1" hangingPunct="1">
              <a:buFontTx/>
              <a:buChar char="•"/>
            </a:pPr>
            <a:r>
              <a:rPr lang="en-US" sz="2200" smtClean="0">
                <a:cs typeface="Times New Roman" pitchFamily="18" charset="0"/>
                <a:sym typeface="Times New Roman" pitchFamily="18" charset="0"/>
              </a:rPr>
              <a:t>Para convertirse en renovador certificado, la persona debe tomar un </a:t>
            </a:r>
            <a:r>
              <a:rPr lang="en-US" sz="2200" u="sng" smtClean="0">
                <a:cs typeface="Times New Roman" pitchFamily="18" charset="0"/>
                <a:sym typeface="Times New Roman" pitchFamily="18" charset="0"/>
              </a:rPr>
              <a:t>curso de capacitación de 8 horas de duración</a:t>
            </a:r>
            <a:r>
              <a:rPr lang="en-US" sz="2200" smtClean="0">
                <a:cs typeface="Times New Roman" pitchFamily="18" charset="0"/>
                <a:sym typeface="Times New Roman" pitchFamily="18" charset="0"/>
              </a:rPr>
              <a:t> aprobado por la EPA con un </a:t>
            </a:r>
            <a:r>
              <a:rPr lang="en-US" sz="2200" u="sng" smtClean="0">
                <a:cs typeface="Times New Roman" pitchFamily="18" charset="0"/>
                <a:sym typeface="Times New Roman" pitchFamily="18" charset="0"/>
              </a:rPr>
              <a:t>proveedor de capacitación acreditado</a:t>
            </a:r>
            <a:r>
              <a:rPr lang="es-ES_tradnl" sz="2200" u="sng" smtClean="0">
                <a:cs typeface="Times New Roman" pitchFamily="18" charset="0"/>
                <a:sym typeface="Times New Roman" pitchFamily="18" charset="0"/>
              </a:rPr>
              <a:t> </a:t>
            </a:r>
            <a:r>
              <a:rPr lang="en-US" sz="2200" smtClean="0">
                <a:cs typeface="Times New Roman" pitchFamily="18" charset="0"/>
                <a:sym typeface="Times New Roman" pitchFamily="18" charset="0"/>
              </a:rPr>
              <a:t>por la EPA.</a:t>
            </a:r>
          </a:p>
          <a:p>
            <a:pPr eaLnBrk="1" hangingPunct="1">
              <a:buFontTx/>
              <a:buChar char="•"/>
            </a:pPr>
            <a:r>
              <a:rPr lang="en-US" sz="2200" smtClean="0">
                <a:cs typeface="Times New Roman" pitchFamily="18" charset="0"/>
                <a:sym typeface="Times New Roman" pitchFamily="18" charset="0"/>
              </a:rPr>
              <a:t>El certificado de finalización del curso sirve para certificar a un renovador (sin necesidad de tramitar la certificación con EPA). </a:t>
            </a:r>
          </a:p>
          <a:p>
            <a:pPr eaLnBrk="1" hangingPunct="1">
              <a:buFontTx/>
              <a:buChar char="•"/>
            </a:pPr>
            <a:r>
              <a:rPr lang="en-US" sz="2200" smtClean="0">
                <a:cs typeface="Times New Roman" pitchFamily="18" charset="0"/>
                <a:sym typeface="Times New Roman" pitchFamily="18" charset="0"/>
              </a:rPr>
              <a:t>Se requiere una capacitación de perfeccionamiento cada </a:t>
            </a:r>
            <a:r>
              <a:rPr lang="en-US" sz="2200" u="sng" smtClean="0">
                <a:cs typeface="Times New Roman" pitchFamily="18" charset="0"/>
                <a:sym typeface="Times New Roman" pitchFamily="18" charset="0"/>
              </a:rPr>
              <a:t>5 años</a:t>
            </a:r>
            <a:r>
              <a:rPr lang="en-US" sz="2200" smtClean="0">
                <a:cs typeface="Times New Roman" pitchFamily="18" charset="0"/>
                <a:sym typeface="Times New Roman" pitchFamily="18" charset="0"/>
              </a:rPr>
              <a:t>.</a:t>
            </a:r>
          </a:p>
          <a:p>
            <a:pPr eaLnBrk="1" hangingPunct="1">
              <a:buFontTx/>
              <a:buChar char="•"/>
            </a:pPr>
            <a:r>
              <a:rPr lang="en-US" sz="2200" u="sng" smtClean="0">
                <a:cs typeface="Times New Roman" pitchFamily="18" charset="0"/>
                <a:sym typeface="Times New Roman" pitchFamily="18" charset="0"/>
              </a:rPr>
              <a:t>Los trabajadores no necesitan certificación</a:t>
            </a:r>
            <a:r>
              <a:rPr lang="en-US" sz="2200" smtClean="0">
                <a:cs typeface="Times New Roman" pitchFamily="18" charset="0"/>
                <a:sym typeface="Times New Roman" pitchFamily="18" charset="0"/>
              </a:rPr>
              <a:t> mientras reciban capacitación en el trabajo de parte de un renovador certificado y mientras el trabajo no esté reglamentado por el HUD.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5"/>
          <p:cNvSpPr>
            <a:spLocks noGrp="1"/>
          </p:cNvSpPr>
          <p:nvPr>
            <p:ph type="sldNum" sz="quarter" idx="12"/>
          </p:nvPr>
        </p:nvSpPr>
        <p:spPr/>
        <p:txBody>
          <a:bodyPr/>
          <a:lstStyle/>
          <a:p>
            <a:pPr>
              <a:defRPr/>
            </a:pPr>
            <a:r>
              <a:rPr lang="en-US"/>
              <a:t>2-</a:t>
            </a:r>
            <a:fld id="{4861DD56-5CFA-4EDF-99E2-0BBADC190125}" type="slidenum">
              <a:rPr lang="en-US"/>
              <a:pPr>
                <a:defRPr/>
              </a:pPr>
              <a:t>7</a:t>
            </a:fld>
            <a:endParaRPr lang="en-US"/>
          </a:p>
        </p:txBody>
      </p:sp>
      <p:sp>
        <p:nvSpPr>
          <p:cNvPr id="8196" name="Rectangle 2"/>
          <p:cNvSpPr>
            <a:spLocks noGrp="1" noChangeArrowheads="1"/>
          </p:cNvSpPr>
          <p:nvPr>
            <p:ph type="title"/>
          </p:nvPr>
        </p:nvSpPr>
        <p:spPr>
          <a:xfrm>
            <a:off x="228600" y="228600"/>
            <a:ext cx="8610600" cy="1219200"/>
          </a:xfrm>
        </p:spPr>
        <p:txBody>
          <a:bodyPr/>
          <a:lstStyle/>
          <a:p>
            <a:pPr eaLnBrk="1" hangingPunct="1"/>
            <a:r>
              <a:rPr lang="en-US" sz="4000" b="1" smtClean="0">
                <a:latin typeface="Arial" charset="0"/>
                <a:cs typeface="Times New Roman" pitchFamily="18" charset="0"/>
                <a:sym typeface="Times New Roman" pitchFamily="18" charset="0"/>
              </a:rPr>
              <a:t>La regla RRP: Responsabilidades del renovador certificado</a:t>
            </a:r>
          </a:p>
        </p:txBody>
      </p:sp>
      <p:sp>
        <p:nvSpPr>
          <p:cNvPr id="8197" name="Rectangle 3"/>
          <p:cNvSpPr>
            <a:spLocks noGrp="1" noChangeArrowheads="1"/>
          </p:cNvSpPr>
          <p:nvPr>
            <p:ph type="body" idx="1"/>
          </p:nvPr>
        </p:nvSpPr>
        <p:spPr>
          <a:xfrm>
            <a:off x="381000" y="1727200"/>
            <a:ext cx="8534400" cy="4648200"/>
          </a:xfrm>
        </p:spPr>
        <p:txBody>
          <a:bodyPr/>
          <a:lstStyle/>
          <a:p>
            <a:pPr eaLnBrk="1" hangingPunct="1">
              <a:lnSpc>
                <a:spcPct val="90000"/>
              </a:lnSpc>
              <a:buFontTx/>
              <a:buChar char="•"/>
            </a:pPr>
            <a:r>
              <a:rPr lang="en-US" sz="2000" smtClean="0">
                <a:cs typeface="Times New Roman" pitchFamily="18" charset="0"/>
                <a:sym typeface="Times New Roman" pitchFamily="18" charset="0"/>
              </a:rPr>
              <a:t>Efectuar el trabajo y guiar las prácticas de trabajo seguras con el plomo.</a:t>
            </a:r>
          </a:p>
          <a:p>
            <a:pPr eaLnBrk="1" hangingPunct="1">
              <a:lnSpc>
                <a:spcPct val="90000"/>
              </a:lnSpc>
              <a:buFontTx/>
              <a:buChar char="•"/>
            </a:pPr>
            <a:r>
              <a:rPr lang="en-US" sz="2000" smtClean="0">
                <a:cs typeface="Times New Roman" pitchFamily="18" charset="0"/>
                <a:sym typeface="Times New Roman" pitchFamily="18" charset="0"/>
              </a:rPr>
              <a:t>Impartir capacitación práctica a los trabajadores no certificados.</a:t>
            </a:r>
          </a:p>
          <a:p>
            <a:pPr eaLnBrk="1" hangingPunct="1">
              <a:lnSpc>
                <a:spcPct val="90000"/>
              </a:lnSpc>
              <a:buFontTx/>
              <a:buChar char="•"/>
            </a:pPr>
            <a:r>
              <a:rPr lang="en-US" sz="2000" smtClean="0">
                <a:cs typeface="Times New Roman" pitchFamily="18" charset="0"/>
                <a:sym typeface="Times New Roman" pitchFamily="18" charset="0"/>
              </a:rPr>
              <a:t>Conservar en la obra una copia de los certificados de capacitación inicial o perfeccionamiento. </a:t>
            </a:r>
          </a:p>
          <a:p>
            <a:pPr eaLnBrk="1" hangingPunct="1">
              <a:lnSpc>
                <a:spcPct val="90000"/>
              </a:lnSpc>
              <a:buFontTx/>
              <a:buChar char="•"/>
            </a:pPr>
            <a:r>
              <a:rPr lang="es-US" sz="2000" smtClean="0">
                <a:cs typeface="Times New Roman" pitchFamily="18" charset="0"/>
                <a:sym typeface="Times New Roman" pitchFamily="18" charset="0"/>
              </a:rPr>
              <a:t>Cuando se solicite, use los kits de pruebas reconocidos por la EPA, o bien recoja muestras de cáscaras de pintura para realizar el análisis de plomo en un laboratorio e identificar la pintura a base de plomo.</a:t>
            </a:r>
          </a:p>
          <a:p>
            <a:pPr eaLnBrk="1" hangingPunct="1">
              <a:lnSpc>
                <a:spcPct val="90000"/>
              </a:lnSpc>
              <a:buFontTx/>
              <a:buChar char="•"/>
            </a:pPr>
            <a:r>
              <a:rPr lang="en-US" sz="2000" smtClean="0">
                <a:cs typeface="Times New Roman" pitchFamily="18" charset="0"/>
                <a:sym typeface="Times New Roman" pitchFamily="18" charset="0"/>
              </a:rPr>
              <a:t>Estar presente mientras se colocan letreros, se contienen y limpian las áreas de trabajo.</a:t>
            </a:r>
          </a:p>
          <a:p>
            <a:pPr eaLnBrk="1" hangingPunct="1">
              <a:lnSpc>
                <a:spcPct val="90000"/>
              </a:lnSpc>
              <a:buFontTx/>
              <a:buChar char="•"/>
            </a:pPr>
            <a:r>
              <a:rPr lang="en-US" sz="2000" smtClean="0">
                <a:cs typeface="Times New Roman" pitchFamily="18" charset="0"/>
                <a:sym typeface="Times New Roman" pitchFamily="18" charset="0"/>
              </a:rPr>
              <a:t>Estar disponible por vía telefónica cuando esté fuera de la obra.</a:t>
            </a:r>
          </a:p>
          <a:p>
            <a:pPr eaLnBrk="1" hangingPunct="1">
              <a:lnSpc>
                <a:spcPct val="90000"/>
              </a:lnSpc>
              <a:buFontTx/>
              <a:buChar char="•"/>
            </a:pPr>
            <a:r>
              <a:rPr lang="en-US" sz="2000" smtClean="0">
                <a:cs typeface="Times New Roman" pitchFamily="18" charset="0"/>
                <a:sym typeface="Times New Roman" pitchFamily="18" charset="0"/>
              </a:rPr>
              <a:t>Mantener la contención para que el polvo y los escombros queden dentro del área de trabajo.</a:t>
            </a:r>
          </a:p>
          <a:p>
            <a:pPr eaLnBrk="1" hangingPunct="1">
              <a:lnSpc>
                <a:spcPct val="90000"/>
              </a:lnSpc>
              <a:buFontTx/>
              <a:buChar char="•"/>
            </a:pPr>
            <a:r>
              <a:rPr lang="en-US" sz="2000" smtClean="0">
                <a:cs typeface="Times New Roman" pitchFamily="18" charset="0"/>
                <a:sym typeface="Times New Roman" pitchFamily="18" charset="0"/>
              </a:rPr>
              <a:t>Poner en marcha el procedimiento de verificación de limpieza.</a:t>
            </a:r>
          </a:p>
          <a:p>
            <a:pPr eaLnBrk="1" hangingPunct="1">
              <a:lnSpc>
                <a:spcPct val="90000"/>
              </a:lnSpc>
              <a:buFontTx/>
              <a:buChar char="•"/>
            </a:pPr>
            <a:r>
              <a:rPr lang="en-US" sz="2000" smtClean="0">
                <a:cs typeface="Times New Roman" pitchFamily="18" charset="0"/>
                <a:sym typeface="Times New Roman" pitchFamily="18" charset="0"/>
              </a:rPr>
              <a:t>Preparar y mantener los registros necesarios.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5"/>
          <p:cNvSpPr>
            <a:spLocks noGrp="1"/>
          </p:cNvSpPr>
          <p:nvPr>
            <p:ph type="sldNum" sz="quarter" idx="12"/>
          </p:nvPr>
        </p:nvSpPr>
        <p:spPr/>
        <p:txBody>
          <a:bodyPr/>
          <a:lstStyle/>
          <a:p>
            <a:pPr>
              <a:defRPr/>
            </a:pPr>
            <a:r>
              <a:rPr lang="en-US"/>
              <a:t>2-</a:t>
            </a:r>
            <a:fld id="{0177F380-397F-4A28-91E7-1A0BDC069BB8}" type="slidenum">
              <a:rPr lang="en-US"/>
              <a:pPr>
                <a:defRPr/>
              </a:pPr>
              <a:t>8</a:t>
            </a:fld>
            <a:endParaRPr lang="en-US"/>
          </a:p>
        </p:txBody>
      </p:sp>
      <p:sp>
        <p:nvSpPr>
          <p:cNvPr id="9220" name="Rectangle 2"/>
          <p:cNvSpPr>
            <a:spLocks noGrp="1" noChangeArrowheads="1"/>
          </p:cNvSpPr>
          <p:nvPr>
            <p:ph type="title"/>
          </p:nvPr>
        </p:nvSpPr>
        <p:spPr/>
        <p:txBody>
          <a:bodyPr/>
          <a:lstStyle/>
          <a:p>
            <a:pPr eaLnBrk="1" hangingPunct="1"/>
            <a:r>
              <a:rPr lang="en-US" sz="4000" b="1" smtClean="0">
                <a:latin typeface="Arial" charset="0"/>
                <a:cs typeface="Times New Roman" pitchFamily="18" charset="0"/>
                <a:sym typeface="Times New Roman" pitchFamily="18" charset="0"/>
              </a:rPr>
              <a:t>La regla RRP:                         Normas de prácticas de trabajo</a:t>
            </a:r>
          </a:p>
        </p:txBody>
      </p:sp>
      <p:sp>
        <p:nvSpPr>
          <p:cNvPr id="9221" name="Rectangle 3"/>
          <p:cNvSpPr>
            <a:spLocks noGrp="1" noChangeArrowheads="1"/>
          </p:cNvSpPr>
          <p:nvPr>
            <p:ph type="body" idx="1"/>
          </p:nvPr>
        </p:nvSpPr>
        <p:spPr>
          <a:xfrm>
            <a:off x="304800" y="1752600"/>
            <a:ext cx="8458200" cy="4800600"/>
          </a:xfrm>
        </p:spPr>
        <p:txBody>
          <a:bodyPr/>
          <a:lstStyle/>
          <a:p>
            <a:pPr marL="342900" lvl="1" indent="-228600" eaLnBrk="1" hangingPunct="1">
              <a:buFontTx/>
              <a:buNone/>
            </a:pPr>
            <a:r>
              <a:rPr lang="en-US" sz="2400" smtClean="0">
                <a:cs typeface="Times New Roman" pitchFamily="18" charset="0"/>
                <a:sym typeface="Times New Roman" pitchFamily="18" charset="0"/>
              </a:rPr>
              <a:t>La regla de la renovación, reparación y pintura contempla la instalación del área de trabajo, las prácticas de trabajo prohibidas, la limpieza y el procedimiento de verificación de limpieza. </a:t>
            </a:r>
          </a:p>
          <a:p>
            <a:pPr marL="342900" lvl="1" indent="-228600" eaLnBrk="1" hangingPunct="1"/>
            <a:r>
              <a:rPr lang="en-US" sz="2000" b="1" u="sng" smtClean="0">
                <a:cs typeface="Times New Roman" pitchFamily="18" charset="0"/>
                <a:sym typeface="Times New Roman" pitchFamily="18" charset="0"/>
              </a:rPr>
              <a:t>Las prácticas de instalación,</a:t>
            </a:r>
            <a:r>
              <a:rPr lang="en-US" sz="2000" smtClean="0">
                <a:cs typeface="Times New Roman" pitchFamily="18" charset="0"/>
                <a:sym typeface="Times New Roman" pitchFamily="18" charset="0"/>
              </a:rPr>
              <a:t> </a:t>
            </a:r>
            <a:r>
              <a:rPr lang="en-US" sz="2000" b="1" smtClean="0">
                <a:cs typeface="Times New Roman" pitchFamily="18" charset="0"/>
                <a:sym typeface="Times New Roman" pitchFamily="18" charset="0"/>
              </a:rPr>
              <a:t>tales como colocación de letreros y contención del área de trabajo, se abordarán en el módulo 4.</a:t>
            </a:r>
          </a:p>
          <a:p>
            <a:pPr marL="342900" lvl="1" indent="-228600" eaLnBrk="1" hangingPunct="1"/>
            <a:r>
              <a:rPr lang="en-US" sz="2000" b="1" u="sng" smtClean="0">
                <a:cs typeface="Times New Roman" pitchFamily="18" charset="0"/>
                <a:sym typeface="Times New Roman" pitchFamily="18" charset="0"/>
              </a:rPr>
              <a:t>Las prácticas prohibidas</a:t>
            </a:r>
            <a:r>
              <a:rPr lang="en-US" sz="2000" smtClean="0">
                <a:cs typeface="Times New Roman" pitchFamily="18" charset="0"/>
                <a:sym typeface="Times New Roman" pitchFamily="18" charset="0"/>
              </a:rPr>
              <a:t> </a:t>
            </a:r>
            <a:r>
              <a:rPr lang="en-US" sz="2000" b="1" smtClean="0">
                <a:cs typeface="Times New Roman" pitchFamily="18" charset="0"/>
                <a:sym typeface="Times New Roman" pitchFamily="18" charset="0"/>
              </a:rPr>
              <a:t>y las sugerencias para la reducción de polvo se abordarán en el módulo 5.</a:t>
            </a:r>
          </a:p>
          <a:p>
            <a:pPr marL="342900" lvl="1" indent="-228600" eaLnBrk="1" hangingPunct="1"/>
            <a:r>
              <a:rPr lang="en-US" sz="2000" b="1" u="sng" smtClean="0">
                <a:cs typeface="Times New Roman" pitchFamily="18" charset="0"/>
                <a:sym typeface="Times New Roman" pitchFamily="18" charset="0"/>
              </a:rPr>
              <a:t>Las prácticas de limpieza y los procedimientos de verificación de limpieza</a:t>
            </a:r>
            <a:r>
              <a:rPr lang="en-US" sz="2000" smtClean="0">
                <a:cs typeface="Times New Roman" pitchFamily="18" charset="0"/>
                <a:sym typeface="Times New Roman" pitchFamily="18" charset="0"/>
              </a:rPr>
              <a:t> </a:t>
            </a:r>
            <a:r>
              <a:rPr lang="en-US" sz="2000" b="1" smtClean="0">
                <a:cs typeface="Times New Roman" pitchFamily="18" charset="0"/>
                <a:sym typeface="Times New Roman" pitchFamily="18" charset="0"/>
              </a:rPr>
              <a:t>se abordarán en el módulo 6.</a:t>
            </a:r>
          </a:p>
          <a:p>
            <a:pPr marL="342900" lvl="1" indent="-228600" eaLnBrk="1" hangingPunct="1"/>
            <a:r>
              <a:rPr lang="en-US" sz="2000" b="1" u="sng" smtClean="0">
                <a:cs typeface="Times New Roman" pitchFamily="18" charset="0"/>
                <a:sym typeface="Times New Roman" pitchFamily="18" charset="0"/>
              </a:rPr>
              <a:t>La gestión de registros</a:t>
            </a:r>
            <a:r>
              <a:rPr lang="en-US" sz="2000" smtClean="0">
                <a:cs typeface="Times New Roman" pitchFamily="18" charset="0"/>
                <a:sym typeface="Times New Roman" pitchFamily="18" charset="0"/>
              </a:rPr>
              <a:t> </a:t>
            </a:r>
            <a:r>
              <a:rPr lang="en-US" sz="2000" b="1" smtClean="0">
                <a:cs typeface="Times New Roman" pitchFamily="18" charset="0"/>
                <a:sym typeface="Times New Roman" pitchFamily="18" charset="0"/>
              </a:rPr>
              <a:t>se abordará en el módulo 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dirty="0" err="1"/>
              <a:t>Octubre</a:t>
            </a:r>
            <a:r>
              <a:rPr lang="en-US" dirty="0"/>
              <a:t> de 2011</a:t>
            </a:r>
          </a:p>
        </p:txBody>
      </p:sp>
      <p:sp>
        <p:nvSpPr>
          <p:cNvPr id="6" name="Slide Number Placeholder 5"/>
          <p:cNvSpPr>
            <a:spLocks noGrp="1"/>
          </p:cNvSpPr>
          <p:nvPr>
            <p:ph type="sldNum" sz="quarter" idx="12"/>
          </p:nvPr>
        </p:nvSpPr>
        <p:spPr/>
        <p:txBody>
          <a:bodyPr/>
          <a:lstStyle/>
          <a:p>
            <a:pPr>
              <a:defRPr/>
            </a:pPr>
            <a:r>
              <a:rPr lang="en-US"/>
              <a:t>2-</a:t>
            </a:r>
            <a:fld id="{5346D56D-82AA-4C8E-8A5E-DF6918C0EDA4}" type="slidenum">
              <a:rPr lang="en-US"/>
              <a:pPr>
                <a:defRPr/>
              </a:pPr>
              <a:t>9</a:t>
            </a:fld>
            <a:endParaRPr lang="en-US"/>
          </a:p>
        </p:txBody>
      </p:sp>
      <p:sp>
        <p:nvSpPr>
          <p:cNvPr id="10244" name="Rectangle 2"/>
          <p:cNvSpPr>
            <a:spLocks noGrp="1" noChangeArrowheads="1"/>
          </p:cNvSpPr>
          <p:nvPr>
            <p:ph type="title"/>
          </p:nvPr>
        </p:nvSpPr>
        <p:spPr/>
        <p:txBody>
          <a:bodyPr/>
          <a:lstStyle/>
          <a:p>
            <a:pPr eaLnBrk="1" hangingPunct="1"/>
            <a:r>
              <a:rPr lang="en-US" sz="4000" b="1" smtClean="0">
                <a:latin typeface="Arial" charset="0"/>
                <a:cs typeface="Times New Roman" pitchFamily="18" charset="0"/>
                <a:sym typeface="Times New Roman" pitchFamily="18" charset="0"/>
              </a:rPr>
              <a:t>La regla RRP: Cumplimiento de la ley</a:t>
            </a:r>
          </a:p>
        </p:txBody>
      </p:sp>
      <p:sp>
        <p:nvSpPr>
          <p:cNvPr id="10245" name="Rectangle 3"/>
          <p:cNvSpPr>
            <a:spLocks noGrp="1" noChangeArrowheads="1"/>
          </p:cNvSpPr>
          <p:nvPr>
            <p:ph type="body" idx="1"/>
          </p:nvPr>
        </p:nvSpPr>
        <p:spPr>
          <a:xfrm>
            <a:off x="381000" y="1828800"/>
            <a:ext cx="7086600" cy="4724400"/>
          </a:xfrm>
        </p:spPr>
        <p:txBody>
          <a:bodyPr/>
          <a:lstStyle/>
          <a:p>
            <a:pPr marL="342900" lvl="1" indent="-228600" eaLnBrk="1" hangingPunct="1">
              <a:lnSpc>
                <a:spcPct val="90000"/>
              </a:lnSpc>
            </a:pPr>
            <a:r>
              <a:rPr lang="es-US" sz="2200" smtClean="0">
                <a:cs typeface="Times New Roman" pitchFamily="18" charset="0"/>
                <a:sym typeface="Times New Roman" pitchFamily="18" charset="0"/>
              </a:rPr>
              <a:t>La EPA puede </a:t>
            </a:r>
            <a:r>
              <a:rPr lang="es-US" sz="2200" u="sng" smtClean="0">
                <a:cs typeface="Times New Roman" pitchFamily="18" charset="0"/>
                <a:sym typeface="Times New Roman" pitchFamily="18" charset="0"/>
              </a:rPr>
              <a:t>suspender, revocar o modificar la certificación de una empresa</a:t>
            </a:r>
            <a:r>
              <a:rPr lang="es-US" sz="2200" smtClean="0">
                <a:cs typeface="Times New Roman" pitchFamily="18" charset="0"/>
                <a:sym typeface="Times New Roman" pitchFamily="18" charset="0"/>
              </a:rPr>
              <a:t> si se constata un incumplimiento de parte de la empresa certificada o del renovador certificado.  </a:t>
            </a:r>
          </a:p>
          <a:p>
            <a:pPr marL="342900" lvl="1" indent="-228600" eaLnBrk="1" hangingPunct="1">
              <a:lnSpc>
                <a:spcPct val="90000"/>
              </a:lnSpc>
            </a:pPr>
            <a:r>
              <a:rPr lang="es-US" sz="2200" smtClean="0">
                <a:cs typeface="Times New Roman" pitchFamily="18" charset="0"/>
                <a:sym typeface="Times New Roman" pitchFamily="18" charset="0"/>
              </a:rPr>
              <a:t>Dichas empresas no conformes podrían ser responsables de pagar sanciones administrativas de hasta $</a:t>
            </a:r>
            <a:r>
              <a:rPr lang="es-US" sz="2200" u="sng" smtClean="0">
                <a:cs typeface="Times New Roman" pitchFamily="18" charset="0"/>
                <a:sym typeface="Times New Roman" pitchFamily="18" charset="0"/>
              </a:rPr>
              <a:t>37,500 por cada infracción cometida</a:t>
            </a:r>
            <a:r>
              <a:rPr lang="es-US" sz="2200" smtClean="0">
                <a:cs typeface="Times New Roman" pitchFamily="18" charset="0"/>
                <a:sym typeface="Times New Roman" pitchFamily="18" charset="0"/>
              </a:rPr>
              <a:t>.</a:t>
            </a:r>
          </a:p>
          <a:p>
            <a:pPr marL="342900" lvl="1" indent="-228600" eaLnBrk="1" hangingPunct="1">
              <a:lnSpc>
                <a:spcPct val="90000"/>
              </a:lnSpc>
            </a:pPr>
            <a:r>
              <a:rPr lang="es-US" sz="2200" smtClean="0">
                <a:cs typeface="Times New Roman" pitchFamily="18" charset="0"/>
                <a:sym typeface="Times New Roman" pitchFamily="18" charset="0"/>
              </a:rPr>
              <a:t>Las empresas que infrinjan este reglamento con premeditación y conocimiento de causa se exponen a multas de hasta </a:t>
            </a:r>
            <a:r>
              <a:rPr lang="es-US" sz="2200" u="sng" smtClean="0">
                <a:cs typeface="Times New Roman" pitchFamily="18" charset="0"/>
                <a:sym typeface="Times New Roman" pitchFamily="18" charset="0"/>
              </a:rPr>
              <a:t>$37,500 adicionales por cada infracción cometida o a privación de libertad, o a ambas medidas</a:t>
            </a:r>
            <a:r>
              <a:rPr lang="en-US" sz="2200" smtClean="0">
                <a:cs typeface="Times New Roman" pitchFamily="18" charset="0"/>
                <a:sym typeface="Times New Roman" pitchFamily="18" charset="0"/>
              </a:rPr>
              <a:t>.</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8534</TotalTime>
  <Words>6242</Words>
  <Application>Microsoft Office PowerPoint</Application>
  <PresentationFormat>On-screen Show (4:3)</PresentationFormat>
  <Paragraphs>305</Paragraphs>
  <Slides>15</Slides>
  <Notes>15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Times New Roman</vt:lpstr>
      <vt:lpstr>Arial</vt:lpstr>
      <vt:lpstr>Default Design</vt:lpstr>
      <vt:lpstr>Microsoft Photo Editor 3.0 Photo</vt:lpstr>
      <vt:lpstr>Módulo 2: Reglamentos </vt:lpstr>
      <vt:lpstr>La regla RRP</vt:lpstr>
      <vt:lpstr>La regla RRP: Exclusiones</vt:lpstr>
      <vt:lpstr>La regla RRP: Certificación de empresa</vt:lpstr>
      <vt:lpstr>La regla RRP:                           Responsabilidades de la empresa</vt:lpstr>
      <vt:lpstr>La regla RRP:                 Certificación individual</vt:lpstr>
      <vt:lpstr>La regla RRP: Responsabilidades del renovador certificado</vt:lpstr>
      <vt:lpstr>La regla RRP:                         Normas de prácticas de trabajo</vt:lpstr>
      <vt:lpstr>La regla RRP: Cumplimiento de la ley</vt:lpstr>
      <vt:lpstr>Regla del Departamento de Vivienda y Urbanismo sobre viviendas sin plomo</vt:lpstr>
      <vt:lpstr>Regla del Departamento de Vivienda y Urbanismo sobre viviendas sin plomo  Prácticas de trabajo seguras</vt:lpstr>
      <vt:lpstr>La regla del Departamento de Vivienda y Urbanismo se refiere a:</vt:lpstr>
      <vt:lpstr>Conozca las reglas de la Agencia de Protección Ambiental y del Departamento de Vivienda y Urbanismo</vt:lpstr>
      <vt:lpstr>Reglamentos estatales y locales</vt:lpstr>
      <vt:lpstr>Ahora ya saben...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Safety for Renovation, Repair, and Painting: Initial Course</dc:title>
  <dc:subject>Module 2</dc:subject>
  <dc:creator>EPA</dc:creator>
  <cp:keywords>lead poisoning, renovation, spanish</cp:keywords>
  <cp:lastModifiedBy>hughesl</cp:lastModifiedBy>
  <cp:revision>187</cp:revision>
  <dcterms:created xsi:type="dcterms:W3CDTF">2008-09-02T20:08:37Z</dcterms:created>
  <dcterms:modified xsi:type="dcterms:W3CDTF">2012-07-24T15:27:42Z</dcterms:modified>
</cp:coreProperties>
</file>