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59" r:id="rId3"/>
    <p:sldId id="269" r:id="rId4"/>
    <p:sldId id="270" r:id="rId5"/>
    <p:sldId id="271" r:id="rId6"/>
    <p:sldId id="283" r:id="rId7"/>
    <p:sldId id="280" r:id="rId8"/>
    <p:sldId id="281" r:id="rId9"/>
    <p:sldId id="282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FF0000"/>
    <a:srgbClr val="000099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60996" autoAdjust="0"/>
  </p:normalViewPr>
  <p:slideViewPr>
    <p:cSldViewPr showGuides="1">
      <p:cViewPr varScale="1">
        <p:scale>
          <a:sx n="62" d="100"/>
          <a:sy n="62" d="100"/>
        </p:scale>
        <p:origin x="-255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80" d="100"/>
          <a:sy n="80" d="100"/>
        </p:scale>
        <p:origin x="-2604" y="-7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7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766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marL="84138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s-ES_tradnl"/>
              <a:t>Prácticas seguras para trabajar con el plomo</a:t>
            </a:r>
            <a:r>
              <a:rPr lang="en-US"/>
              <a:t> en </a:t>
            </a:r>
            <a:r>
              <a:rPr lang="en-US" err="1"/>
              <a:t>labores</a:t>
            </a:r>
            <a:r>
              <a:rPr lang="en-US"/>
              <a:t> de </a:t>
            </a:r>
            <a:r>
              <a:rPr lang="en-US" err="1"/>
              <a:t>renovación</a:t>
            </a:r>
            <a:r>
              <a:rPr lang="en-US"/>
              <a:t>, </a:t>
            </a:r>
            <a:r>
              <a:rPr lang="en-US" err="1"/>
              <a:t>reparación</a:t>
            </a:r>
            <a:r>
              <a:rPr lang="en-US"/>
              <a:t> y </a:t>
            </a:r>
            <a:r>
              <a:rPr lang="en-US" err="1"/>
              <a:t>pintura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Feb 09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Repaso preliminar 1 – No cite ni haga referencias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26D3745-24E4-4E0B-950F-04E962378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11175" y="295275"/>
            <a:ext cx="60610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defTabSz="931863">
              <a:defRPr sz="1100" b="1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s-ES_tradnl"/>
              <a:t>Prácticas seguras para trabajar con el plomo</a:t>
            </a:r>
            <a:r>
              <a:rPr lang="en-US"/>
              <a:t> en </a:t>
            </a:r>
            <a:r>
              <a:rPr lang="en-US" err="1"/>
              <a:t>labores</a:t>
            </a:r>
            <a:r>
              <a:rPr lang="en-US"/>
              <a:t> de </a:t>
            </a:r>
            <a:r>
              <a:rPr lang="en-US" err="1"/>
              <a:t>renovación</a:t>
            </a:r>
            <a:r>
              <a:rPr lang="en-US"/>
              <a:t>, </a:t>
            </a:r>
            <a:r>
              <a:rPr lang="en-US" err="1"/>
              <a:t>reparación</a:t>
            </a:r>
            <a:r>
              <a:rPr lang="en-US"/>
              <a:t> y </a:t>
            </a:r>
            <a:r>
              <a:rPr lang="en-US" err="1"/>
              <a:t>pintura</a:t>
            </a:r>
            <a:endParaRPr lang="en-US"/>
          </a:p>
        </p:txBody>
      </p:sp>
      <p:sp>
        <p:nvSpPr>
          <p:cNvPr id="11267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92100" y="4427538"/>
            <a:ext cx="6465888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Arial 12 pt</a:t>
            </a:r>
          </a:p>
          <a:p>
            <a:pPr lvl="1"/>
            <a:r>
              <a:rPr lang="en-US" noProof="0" smtClean="0"/>
              <a:t>Arial 10 pt</a:t>
            </a:r>
          </a:p>
          <a:p>
            <a:pPr lvl="2"/>
            <a:r>
              <a:rPr lang="en-US" noProof="0" smtClean="0"/>
              <a:t>Arial 10 pt</a:t>
            </a:r>
          </a:p>
          <a:p>
            <a:pPr lvl="3"/>
            <a:r>
              <a:rPr lang="en-US" noProof="0" smtClean="0"/>
              <a:t>Arial 10 pt</a:t>
            </a:r>
          </a:p>
          <a:p>
            <a:pPr lvl="4"/>
            <a:r>
              <a:rPr lang="en-US" noProof="0" smtClean="0"/>
              <a:t>Arial 10 pt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40238" y="8780463"/>
            <a:ext cx="2570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defTabSz="931863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Repaso preliminar 1 – No cite ni haga referencias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38150" y="8705850"/>
            <a:ext cx="14795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defTabSz="931863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AE25E9F4-FBB7-4678-A613-91AA994AC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idx="1"/>
          </p:nvPr>
        </p:nvSpPr>
        <p:spPr bwMode="auto">
          <a:xfrm>
            <a:off x="2628900" y="8705850"/>
            <a:ext cx="16764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ctr" defTabSz="912813">
              <a:lnSpc>
                <a:spcPct val="280000"/>
              </a:lnSpc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Feb 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s-ES_tradnl" smtClean="0">
                <a:latin typeface="Arial" charset="0"/>
              </a:rPr>
              <a:t>Prácticas seguras para trabajar con el plomo</a:t>
            </a:r>
            <a:r>
              <a:rPr lang="en-US" smtClean="0">
                <a:latin typeface="Arial" charset="0"/>
              </a:rPr>
              <a:t> en labores de renovación, reparación y pintura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1-</a:t>
            </a:r>
            <a:fld id="{B1D2723D-8518-43D5-9127-35C6BA0A32C1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2292" name="Rectangle 8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Octubre de 2011</a:t>
            </a:r>
          </a:p>
        </p:txBody>
      </p:sp>
      <p:sp>
        <p:nvSpPr>
          <p:cNvPr id="1229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738188"/>
            <a:ext cx="4648200" cy="3486150"/>
          </a:xfrm>
          <a:ln/>
        </p:spPr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803275" y="4427538"/>
            <a:ext cx="5184775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139" tIns="44070" rIns="88139" bIns="44070">
            <a:spAutoFit/>
          </a:bodyPr>
          <a:lstStyle/>
          <a:p>
            <a:pPr marL="220663" indent="-220663" defTabSz="881063">
              <a:spcBef>
                <a:spcPct val="50000"/>
              </a:spcBef>
              <a:buSzPct val="100000"/>
            </a:pPr>
            <a:r>
              <a:rPr lang="en-US" sz="1200" b="1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Despu</a:t>
            </a:r>
            <a:r>
              <a:rPr lang="es-ES_tradnl" sz="1200" b="1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z="1200" b="1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 de finalizar este módulo podrá explicar: </a:t>
            </a:r>
          </a:p>
          <a:p>
            <a:pPr marL="220663" indent="-220663" defTabSz="881063">
              <a:spcBef>
                <a:spcPct val="50000"/>
              </a:spcBef>
              <a:buFontTx/>
              <a:buChar char="•"/>
            </a:pPr>
            <a:r>
              <a:rPr lang="en-US" sz="100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Lo que es la pintura a base de plomo y por qu</a:t>
            </a:r>
            <a:r>
              <a:rPr lang="en-US" sz="100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z="100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es un problema para los renovadores.</a:t>
            </a:r>
          </a:p>
          <a:p>
            <a:pPr marL="220663" indent="-220663" defTabSz="881063">
              <a:spcBef>
                <a:spcPct val="50000"/>
              </a:spcBef>
              <a:buFontTx/>
              <a:buChar char="•"/>
            </a:pPr>
            <a:r>
              <a:rPr lang="en-US" sz="100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Los riesgos del plomo para la salud de ni</a:t>
            </a:r>
            <a:r>
              <a:rPr lang="en-US" sz="1000">
                <a:solidFill>
                  <a:srgbClr val="000000"/>
                </a:solidFill>
                <a:cs typeface="Times New Roman" pitchFamily="18" charset="0"/>
                <a:sym typeface="Times New Roman" pitchFamily="18" charset="0"/>
              </a:rPr>
              <a:t>ñ</a:t>
            </a:r>
            <a:r>
              <a:rPr lang="en-US" sz="100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os y adultos. </a:t>
            </a:r>
          </a:p>
          <a:p>
            <a:pPr marL="220663" indent="-220663" defTabSz="881063">
              <a:spcBef>
                <a:spcPct val="50000"/>
              </a:spcBef>
              <a:buFontTx/>
              <a:buChar char="•"/>
            </a:pPr>
            <a:r>
              <a:rPr lang="en-US" sz="100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El motivo por el cual nos preocupamos por el polvo contaminado con plomo.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s-ES_tradnl" smtClean="0">
                <a:latin typeface="Arial" charset="0"/>
              </a:rPr>
              <a:t>Prácticas seguras para trabajar con el plomo</a:t>
            </a:r>
            <a:r>
              <a:rPr lang="en-US" smtClean="0">
                <a:latin typeface="Arial" charset="0"/>
              </a:rPr>
              <a:t> en labores de renovación, reparación y pintura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1-</a:t>
            </a:r>
            <a:fld id="{E36A6C8B-9AD3-4700-BFF3-A7A524EA6CA3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13316" name="Rectangle 8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Octubre de 2011</a:t>
            </a:r>
          </a:p>
        </p:txBody>
      </p:sp>
      <p:sp>
        <p:nvSpPr>
          <p:cNvPr id="1331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19200" y="609600"/>
            <a:ext cx="4648200" cy="3486150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3275" y="4205288"/>
            <a:ext cx="5292725" cy="4795837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Las normas federales definen la pintura a base de plomo.</a:t>
            </a:r>
          </a:p>
          <a:p>
            <a:pPr marL="228600" lvl="1" indent="-114300">
              <a:spcBef>
                <a:spcPct val="0"/>
              </a:spcBef>
              <a:buFontTx/>
              <a:buChar char="•"/>
            </a:pPr>
            <a:r>
              <a:rPr lang="en-US" sz="900" u="sng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La pintura a base de plomo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es cualquier 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WP MathA" pitchFamily="2" charset="2"/>
              </a:rPr>
              <a:t>pintura o revestimiento de superficie que contenga plomo igual a 1.0 miligramo</a:t>
            </a:r>
            <a:r>
              <a:rPr lang="es-ES_tradnl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WP MathA" pitchFamily="2" charset="2"/>
              </a:rPr>
              <a:t>s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WP MathA" pitchFamily="2" charset="2"/>
              </a:rPr>
              <a:t> por cent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P MathA" pitchFamily="2" charset="2"/>
              </a:rPr>
              <a:t>í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WP MathA" pitchFamily="2" charset="2"/>
              </a:rPr>
              <a:t>metro cuadrado, o en exceso de esta medida, o un porcentaje mayor que </a:t>
            </a:r>
            <a:r>
              <a:rPr lang="es-ES_tradnl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WP MathA" pitchFamily="2" charset="2"/>
              </a:rPr>
              <a:t>el 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WP MathA" pitchFamily="2" charset="2"/>
              </a:rPr>
              <a:t>0.5 por peso. </a:t>
            </a:r>
          </a:p>
          <a:p>
            <a:pPr marL="228600" lvl="1" indent="-114300">
              <a:spcBef>
                <a:spcPct val="0"/>
              </a:spcBef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WP MathA" pitchFamily="2" charset="2"/>
              </a:rPr>
              <a:t>La pintura con concentraciones de plomo menores que la definici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P MathA" pitchFamily="2" charset="2"/>
              </a:rPr>
              <a:t>ó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WP MathA" pitchFamily="2" charset="2"/>
              </a:rPr>
              <a:t>n antes mencionada, tambi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P MathA" pitchFamily="2" charset="2"/>
              </a:rPr>
              <a:t>é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WP MathA" pitchFamily="2" charset="2"/>
              </a:rPr>
              <a:t>n puede provocar problemas para la salud. Incluso la pintura con una peque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P MathA" pitchFamily="2" charset="2"/>
              </a:rPr>
              <a:t>ñ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WP MathA" pitchFamily="2" charset="2"/>
              </a:rPr>
              <a:t>a cantidad de plomo puede constituir gran parte del polvo en el aire o que est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P MathA" pitchFamily="2" charset="2"/>
              </a:rPr>
              <a:t>á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WP MathA" pitchFamily="2" charset="2"/>
              </a:rPr>
              <a:t> </a:t>
            </a:r>
            <a:r>
              <a:rPr lang="es-ES_tradnl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WP MathA" pitchFamily="2" charset="2"/>
              </a:rPr>
              <a:t>depositado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WP MathA" pitchFamily="2" charset="2"/>
              </a:rPr>
              <a:t>.</a:t>
            </a:r>
          </a:p>
          <a:p>
            <a:pPr marL="228600" lvl="1" indent="-114300">
              <a:spcBef>
                <a:spcPct val="0"/>
              </a:spcBef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WP MathA" pitchFamily="2" charset="2"/>
              </a:rPr>
              <a:t>En el m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P MathA" pitchFamily="2" charset="2"/>
              </a:rPr>
              <a:t>ó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WP MathA" pitchFamily="2" charset="2"/>
              </a:rPr>
              <a:t>dulo 3 se proporciona informaci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P MathA" pitchFamily="2" charset="2"/>
              </a:rPr>
              <a:t>ó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WP MathA" pitchFamily="2" charset="2"/>
              </a:rPr>
              <a:t>n sobre la forma de determinar si una propiedad contiene pintura a base de plomo.</a:t>
            </a:r>
          </a:p>
          <a:p>
            <a:pPr>
              <a:spcBef>
                <a:spcPct val="0"/>
              </a:spcBef>
            </a:pPr>
            <a:endParaRPr lang="en-US" sz="900" smtClean="0">
              <a:solidFill>
                <a:srgbClr val="000000"/>
              </a:solidFill>
              <a:latin typeface="Arial" charset="0"/>
              <a:cs typeface="Times New Roman" pitchFamily="18" charset="0"/>
              <a:sym typeface="WP MathA" pitchFamily="2" charset="2"/>
            </a:endParaRPr>
          </a:p>
          <a:p>
            <a:pPr>
              <a:spcBef>
                <a:spcPct val="0"/>
              </a:spcBef>
            </a:pP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WP MathA" pitchFamily="2" charset="2"/>
              </a:rPr>
              <a:t>Algunos estados y localidades norman la pintura fijando concentraciones de plomo menores.</a:t>
            </a:r>
          </a:p>
          <a:p>
            <a:pPr marL="228600" lvl="1" indent="-114300">
              <a:spcBef>
                <a:spcPct val="0"/>
              </a:spcBef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Debe verificar si los departamentos de salud estatales y locales cuentan con requisitos m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 estrictos que los requisitos federales. </a:t>
            </a:r>
          </a:p>
          <a:p>
            <a:pPr>
              <a:spcBef>
                <a:spcPct val="0"/>
              </a:spcBef>
            </a:pPr>
            <a:endParaRPr lang="en-US" sz="900" smtClean="0">
              <a:solidFill>
                <a:srgbClr val="000000"/>
              </a:solidFill>
              <a:latin typeface="Arial" charset="0"/>
              <a:cs typeface="Times New Roman" pitchFamily="18" charset="0"/>
              <a:sym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¿</a:t>
            </a: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Por qu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se </a:t>
            </a:r>
            <a:r>
              <a:rPr lang="es-ES_tradnl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</a:t>
            </a:r>
            <a:r>
              <a:rPr lang="es-ES_tradnl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s-ES_tradnl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ad</a:t>
            </a:r>
            <a:r>
              <a:rPr lang="es-ES_tradnl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s-ES_tradnl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</a:t>
            </a: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plomo </a:t>
            </a:r>
            <a:r>
              <a:rPr lang="es-ES_tradnl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</a:t>
            </a: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la pintura?</a:t>
            </a:r>
          </a:p>
          <a:p>
            <a:pPr marL="228600" lvl="1" indent="-114300">
              <a:spcBef>
                <a:spcPct val="0"/>
              </a:spcBef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El plomo se </a:t>
            </a:r>
            <a:r>
              <a:rPr lang="es-ES_tradnl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</a:t>
            </a:r>
            <a:r>
              <a:rPr lang="es-ES_tradnl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s-ES_tradnl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ad</a:t>
            </a:r>
            <a:r>
              <a:rPr lang="es-ES_tradnl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s-ES_tradnl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 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para mejorar el color y la durabilidad.</a:t>
            </a:r>
          </a:p>
          <a:p>
            <a:pPr marL="228600" lvl="1" indent="-114300">
              <a:spcBef>
                <a:spcPct val="0"/>
              </a:spcBef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Tambi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se </a:t>
            </a:r>
            <a:r>
              <a:rPr lang="es-ES_tradnl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</a:t>
            </a:r>
            <a:r>
              <a:rPr lang="es-ES_tradnl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s-ES_tradnl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ad</a:t>
            </a:r>
            <a:r>
              <a:rPr lang="es-ES_tradnl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s-ES_tradnl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 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en algunos revestimientos de superficie, como barnices o tintes.</a:t>
            </a:r>
          </a:p>
          <a:p>
            <a:pPr>
              <a:spcBef>
                <a:spcPct val="0"/>
              </a:spcBef>
            </a:pPr>
            <a:endParaRPr lang="en-US" sz="900" smtClean="0">
              <a:solidFill>
                <a:srgbClr val="000000"/>
              </a:solidFill>
              <a:latin typeface="Arial" charset="0"/>
              <a:cs typeface="Times New Roman" pitchFamily="18" charset="0"/>
              <a:sym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En 1978 se prohibi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el uso residencial de la pintura a base de plomo</a:t>
            </a:r>
          </a:p>
          <a:p>
            <a:pPr marL="228600" lvl="1" indent="-114300">
              <a:spcBef>
                <a:spcPct val="0"/>
              </a:spcBef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En 1978, la Comisi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de Seguridad de Productos del Consumidor prohibi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la venta de pinturas a base de plomo para uso residencial. En la pr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ctica, esto quiere decir que las viviendas construid</a:t>
            </a:r>
            <a:r>
              <a:rPr lang="es-ES_tradnl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 en 1978 a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ú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podr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an tener pintura a base de plomo, ya que </a:t>
            </a:r>
            <a:r>
              <a:rPr lang="es-ES_tradnl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</a:t>
            </a:r>
            <a:r>
              <a:rPr lang="es-ES_tradnl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ú</a:t>
            </a:r>
            <a:r>
              <a:rPr lang="es-ES_tradnl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podr</a:t>
            </a:r>
            <a:r>
              <a:rPr lang="es-ES_tradnl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s-ES_tradnl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an haber estado disponibles existencias 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de pintura con plomo</a:t>
            </a:r>
            <a:r>
              <a:rPr lang="es-ES_tradnl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.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</a:t>
            </a:r>
          </a:p>
          <a:p>
            <a:pPr marL="228600" lvl="1" indent="-114300">
              <a:spcBef>
                <a:spcPct val="0"/>
              </a:spcBef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Es por esto que el a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o de construcci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es un asunto muy importante a </a:t>
            </a:r>
            <a:r>
              <a:rPr lang="es-ES_tradnl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tener en cuenta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s-ES_tradnl" smtClean="0">
                <a:latin typeface="Arial" charset="0"/>
              </a:rPr>
              <a:t>Prácticas seguras para trabajar con el plomo</a:t>
            </a:r>
            <a:r>
              <a:rPr lang="en-US" smtClean="0">
                <a:latin typeface="Arial" charset="0"/>
              </a:rPr>
              <a:t> en labores de renovación, reparación y pintura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1-</a:t>
            </a:r>
            <a:fld id="{CF0F586A-D1D5-4085-969B-4EC16ABEAAA9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14340" name="Rectangle 8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Octubre de 2011</a:t>
            </a:r>
          </a:p>
        </p:txBody>
      </p:sp>
      <p:sp>
        <p:nvSpPr>
          <p:cNvPr id="1434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17613" y="663575"/>
            <a:ext cx="4648200" cy="3486150"/>
          </a:xfrm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6300" y="4279900"/>
            <a:ext cx="5330825" cy="4483100"/>
          </a:xfrm>
          <a:noFill/>
          <a:ln/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Los ni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os menores </a:t>
            </a:r>
            <a:r>
              <a:rPr lang="es-ES_tradnl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de</a:t>
            </a: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seis a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os son los que est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en m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 riesgo debido a peque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as cantidades de plomo.</a:t>
            </a:r>
          </a:p>
          <a:p>
            <a:pPr marL="228600" lvl="1" indent="-114300">
              <a:spcBef>
                <a:spcPct val="10000"/>
              </a:spcBef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Los ni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os </a:t>
            </a:r>
            <a:r>
              <a:rPr lang="es-ES_tradnl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corren 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mayor riesgo que los adultos, debido a que sus cuerpos est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</a:t>
            </a:r>
            <a:r>
              <a:rPr lang="es-ES_tradnl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en 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desarrollo. Durante las actividades de juego normales y frecuentes, o cuando se llevan las manos a la boca, los ni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os pueden </a:t>
            </a:r>
            <a:r>
              <a:rPr lang="es-ES_tradnl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ingerir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o inhalar polvo de </a:t>
            </a:r>
            <a:r>
              <a:rPr lang="es-ES_tradnl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las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manos, juguetes, alimentos u otros objetos. </a:t>
            </a:r>
          </a:p>
          <a:p>
            <a:pPr marL="228600" lvl="1" indent="-114300">
              <a:spcBef>
                <a:spcPct val="10000"/>
              </a:spcBef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En los ni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os, el plomo puede provocar:</a:t>
            </a:r>
          </a:p>
          <a:p>
            <a:pPr marL="457200" lvl="2" indent="-114300">
              <a:spcBef>
                <a:spcPct val="10000"/>
              </a:spcBef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Da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os </a:t>
            </a:r>
            <a:r>
              <a:rPr lang="es-ES_tradnl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en el 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sistema nervioso y </a:t>
            </a:r>
            <a:r>
              <a:rPr lang="es-ES_tradnl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en los ri</a:t>
            </a:r>
            <a:r>
              <a:rPr lang="es-ES_tradnl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s-ES_tradnl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ones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. </a:t>
            </a:r>
          </a:p>
          <a:p>
            <a:pPr marL="457200" lvl="2" indent="-114300">
              <a:spcBef>
                <a:spcPct val="10000"/>
              </a:spcBef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Disminuci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de la inteligencia, trastorno por d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ficit </a:t>
            </a:r>
            <a:r>
              <a:rPr lang="es-ES_tradnl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de 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atenci</a:t>
            </a:r>
            <a:r>
              <a:rPr lang="es-ES_tradnl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s-ES_tradnl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y discapacidades del aprendizaje.</a:t>
            </a:r>
          </a:p>
          <a:p>
            <a:pPr marL="457200" lvl="2" indent="-114300">
              <a:spcBef>
                <a:spcPct val="10000"/>
              </a:spcBef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Problemas de habla,  lenguaje y comportamiento.</a:t>
            </a:r>
          </a:p>
          <a:p>
            <a:pPr marL="228600" lvl="1" indent="-114300">
              <a:spcBef>
                <a:spcPct val="10000"/>
              </a:spcBef>
            </a:pPr>
            <a:endParaRPr lang="en-US" sz="900" smtClean="0">
              <a:solidFill>
                <a:srgbClr val="000000"/>
              </a:solidFill>
              <a:latin typeface="Arial" charset="0"/>
              <a:cs typeface="Times New Roman" pitchFamily="18" charset="0"/>
              <a:sym typeface="Times New Roman" pitchFamily="18" charset="0"/>
            </a:endParaRPr>
          </a:p>
          <a:p>
            <a:pPr>
              <a:spcBef>
                <a:spcPct val="10000"/>
              </a:spcBef>
            </a:pP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Entre los adultos, </a:t>
            </a:r>
            <a:r>
              <a:rPr lang="es-ES_tradnl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especialmente </a:t>
            </a: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las mujeres embarazadas </a:t>
            </a:r>
            <a:r>
              <a:rPr lang="es-ES_tradnl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corren </a:t>
            </a: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riesgo debido a la exposici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a</a:t>
            </a:r>
            <a:r>
              <a:rPr lang="es-ES_tradnl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l</a:t>
            </a: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plomo.</a:t>
            </a:r>
          </a:p>
          <a:p>
            <a:pPr marL="228600" lvl="1" indent="-114300">
              <a:spcBef>
                <a:spcPct val="10000"/>
              </a:spcBef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El plomo pasa de la madre al feto y puede </a:t>
            </a:r>
            <a:r>
              <a:rPr lang="es-ES_tradnl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causar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:</a:t>
            </a:r>
          </a:p>
          <a:p>
            <a:pPr marL="457200" lvl="2" indent="-114300">
              <a:spcBef>
                <a:spcPct val="10000"/>
              </a:spcBef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Abortos espont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neos</a:t>
            </a:r>
          </a:p>
          <a:p>
            <a:pPr marL="457200" lvl="2" indent="-114300">
              <a:spcBef>
                <a:spcPct val="10000"/>
              </a:spcBef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Nacimientos prematuros</a:t>
            </a:r>
          </a:p>
          <a:p>
            <a:pPr marL="457200" lvl="2" indent="-114300">
              <a:spcBef>
                <a:spcPct val="10000"/>
              </a:spcBef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Da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o</a:t>
            </a:r>
            <a:r>
              <a:rPr lang="es-ES_tradnl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es-ES_tradnl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en el 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cerebr</a:t>
            </a:r>
            <a:r>
              <a:rPr lang="es-ES_tradnl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o</a:t>
            </a:r>
            <a:endParaRPr lang="en-US" sz="900" smtClean="0">
              <a:solidFill>
                <a:srgbClr val="000000"/>
              </a:solidFill>
              <a:latin typeface="Arial" charset="0"/>
              <a:cs typeface="Times New Roman" pitchFamily="18" charset="0"/>
              <a:sym typeface="Times New Roman" pitchFamily="18" charset="0"/>
            </a:endParaRPr>
          </a:p>
          <a:p>
            <a:pPr marL="457200" lvl="2" indent="-114300">
              <a:spcBef>
                <a:spcPct val="10000"/>
              </a:spcBef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Bajo peso al nacer</a:t>
            </a:r>
          </a:p>
          <a:p>
            <a:pPr marL="457200" lvl="2" indent="-114300">
              <a:spcBef>
                <a:spcPct val="10000"/>
              </a:spcBef>
            </a:pPr>
            <a:endParaRPr lang="en-US" sz="900" b="1" smtClean="0">
              <a:solidFill>
                <a:srgbClr val="000000"/>
              </a:solidFill>
              <a:latin typeface="Arial" charset="0"/>
              <a:cs typeface="Times New Roman" pitchFamily="18" charset="0"/>
              <a:sym typeface="Times New Roman" pitchFamily="18" charset="0"/>
            </a:endParaRPr>
          </a:p>
          <a:p>
            <a:pPr>
              <a:spcBef>
                <a:spcPct val="10000"/>
              </a:spcBef>
            </a:pP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Entre los efectos del plomo en la salud de </a:t>
            </a:r>
            <a:r>
              <a:rPr lang="es-ES_tradnl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los </a:t>
            </a: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adultos se incluye:</a:t>
            </a:r>
          </a:p>
          <a:p>
            <a:pPr marL="228600" lvl="1" indent="-114300">
              <a:spcBef>
                <a:spcPct val="10000"/>
              </a:spcBef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Hipertensi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n.</a:t>
            </a:r>
          </a:p>
          <a:p>
            <a:pPr marL="228600" lvl="1" indent="-114300">
              <a:spcBef>
                <a:spcPct val="10000"/>
              </a:spcBef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Problemas de fertilidad en hombres y mujeres.</a:t>
            </a:r>
          </a:p>
          <a:p>
            <a:pPr marL="228600" lvl="1" indent="-114300">
              <a:spcBef>
                <a:spcPct val="10000"/>
              </a:spcBef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Problemas digestivos.				</a:t>
            </a:r>
          </a:p>
          <a:p>
            <a:pPr marL="228600" lvl="1" indent="-114300">
              <a:spcBef>
                <a:spcPct val="10000"/>
              </a:spcBef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Trastornos nerviosos.</a:t>
            </a:r>
          </a:p>
          <a:p>
            <a:pPr marL="228600" lvl="1" indent="-114300">
              <a:spcBef>
                <a:spcPct val="10000"/>
              </a:spcBef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Problemas de la memoria y la concentraci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n.</a:t>
            </a:r>
          </a:p>
          <a:p>
            <a:pPr marL="228600" lvl="1" indent="-114300">
              <a:spcBef>
                <a:spcPct val="10000"/>
              </a:spcBef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Trastornos sexuales.</a:t>
            </a:r>
          </a:p>
          <a:p>
            <a:pPr marL="228600" lvl="1" indent="-114300">
              <a:spcBef>
                <a:spcPct val="10000"/>
              </a:spcBef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Dolores musculares o de articulaciones.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s-ES_tradnl" smtClean="0">
                <a:latin typeface="Arial" charset="0"/>
              </a:rPr>
              <a:t>Prácticas seguras para trabajar con el plomo</a:t>
            </a:r>
            <a:r>
              <a:rPr lang="en-US" smtClean="0">
                <a:latin typeface="Arial" charset="0"/>
              </a:rPr>
              <a:t> en labores de renovación, reparación y pintura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1-</a:t>
            </a:r>
            <a:fld id="{7F2BDE92-C931-4CB8-BAD7-4FC4D223AE68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15364" name="Rectangle 8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Octubre de 2011</a:t>
            </a:r>
          </a:p>
        </p:txBody>
      </p:sp>
      <p:sp>
        <p:nvSpPr>
          <p:cNvPr id="1536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17613" y="663575"/>
            <a:ext cx="4648200" cy="3486150"/>
          </a:xfrm>
          <a:ln/>
        </p:spPr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3275" y="4279900"/>
            <a:ext cx="5403850" cy="4635500"/>
          </a:xfrm>
          <a:noFill/>
          <a:ln/>
        </p:spPr>
        <p:txBody>
          <a:bodyPr/>
          <a:lstStyle/>
          <a:p>
            <a:pPr marL="114300" indent="-114300">
              <a:spcBef>
                <a:spcPct val="10000"/>
              </a:spcBef>
            </a:pP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El envenenamiento </a:t>
            </a:r>
            <a:r>
              <a:rPr lang="es-ES_tradnl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con</a:t>
            </a: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plomo no siempre tiene s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ntomas obvios.</a:t>
            </a:r>
          </a:p>
          <a:p>
            <a:pPr marL="114300" indent="-114300">
              <a:spcBef>
                <a:spcPct val="10000"/>
              </a:spcBef>
              <a:buFontTx/>
              <a:buChar char="•"/>
            </a:pP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Por lo general, los s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ntomas del envenenamiento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con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plomo no son espec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ficos y se atribuyen con frecuencia a otras causas.</a:t>
            </a:r>
          </a:p>
          <a:p>
            <a:pPr marL="114300" indent="-114300">
              <a:spcBef>
                <a:spcPct val="10000"/>
              </a:spcBef>
              <a:buFontTx/>
              <a:buChar char="•"/>
            </a:pP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 menudo, las personas expuestas a plomo se quejan de s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ntomas espec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ficos que incluyen:</a:t>
            </a:r>
          </a:p>
          <a:p>
            <a:pPr marL="342900" lvl="1" indent="-114300">
              <a:spcBef>
                <a:spcPct val="10000"/>
              </a:spcBef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Dolor de cabeza</a:t>
            </a:r>
          </a:p>
          <a:p>
            <a:pPr marL="342900" lvl="1" indent="-114300">
              <a:spcBef>
                <a:spcPct val="10000"/>
              </a:spcBef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Dolor </a:t>
            </a:r>
            <a:r>
              <a:rPr lang="es-ES_tradnl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de 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est</a:t>
            </a:r>
            <a:r>
              <a:rPr lang="es-ES_tradnl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s-ES_tradnl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mago</a:t>
            </a:r>
            <a:endParaRPr lang="en-US" sz="900" smtClean="0">
              <a:solidFill>
                <a:srgbClr val="000000"/>
              </a:solidFill>
              <a:latin typeface="Arial" charset="0"/>
              <a:cs typeface="Times New Roman" pitchFamily="18" charset="0"/>
              <a:sym typeface="Times New Roman" pitchFamily="18" charset="0"/>
            </a:endParaRPr>
          </a:p>
          <a:p>
            <a:pPr marL="342900" lvl="1" indent="-114300">
              <a:spcBef>
                <a:spcPct val="10000"/>
              </a:spcBef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Irritabilidad</a:t>
            </a:r>
          </a:p>
          <a:p>
            <a:pPr marL="342900" lvl="1" indent="-114300">
              <a:spcBef>
                <a:spcPct val="10000"/>
              </a:spcBef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Fatiga</a:t>
            </a:r>
          </a:p>
          <a:p>
            <a:pPr marL="342900" lvl="1" indent="-114300">
              <a:spcBef>
                <a:spcPct val="10000"/>
              </a:spcBef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P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rdida del apetito</a:t>
            </a:r>
          </a:p>
          <a:p>
            <a:pPr marL="342900" lvl="1" indent="-114300">
              <a:spcBef>
                <a:spcPct val="10000"/>
              </a:spcBef>
              <a:buFontTx/>
              <a:buChar char="•"/>
            </a:pP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Dolores musculares o de articulaciones</a:t>
            </a:r>
          </a:p>
          <a:p>
            <a:pPr marL="114300" indent="-114300">
              <a:spcBef>
                <a:spcPct val="10000"/>
              </a:spcBef>
              <a:buFontTx/>
              <a:buChar char="•"/>
            </a:pP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Ya que muchos s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ntomas no son espec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ficos o son parecidos a los s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ntomas de la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gripe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, es posible que los padres no est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alerta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y 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obten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gan 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atenci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m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dica inmediata para sus hijos. Esto es cr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tico para ni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os peque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os, ya que mientras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mayor 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sea el tiempo sin tratamiento, mayor es el riesgo de que se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produzcan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da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os cerebrales permanentes.</a:t>
            </a:r>
          </a:p>
          <a:p>
            <a:pPr marL="114300" indent="-114300">
              <a:spcBef>
                <a:spcPct val="10000"/>
              </a:spcBef>
              <a:buFontTx/>
              <a:buChar char="•"/>
            </a:pP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Los trabajadores con una exposici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ocupacional al plomo necesitan informarlo a sus m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dicos, a fin de proporcionarles todos los antecedentes necesarios para una evaluaci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de s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ntomas adecuada, ya que posiblemente est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relacionados con la exposici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al plomo.</a:t>
            </a:r>
          </a:p>
          <a:p>
            <a:pPr marL="114300" indent="-114300">
              <a:spcBef>
                <a:spcPct val="10000"/>
              </a:spcBef>
              <a:buFontTx/>
              <a:buChar char="•"/>
            </a:pP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La mejor manera de determinar si hay plomo presente en el cuerpo es mediante un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an</a:t>
            </a:r>
            <a:r>
              <a:rPr lang="es-ES_tradnl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lisis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de sangre.  </a:t>
            </a:r>
          </a:p>
          <a:p>
            <a:pPr marL="114300" indent="-114300">
              <a:spcBef>
                <a:spcPct val="10000"/>
              </a:spcBef>
              <a:buFontTx/>
              <a:buChar char="•"/>
            </a:pP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La cantidad de plomo en la sangre se mide en microgramos por decilitro (</a:t>
            </a:r>
            <a:r>
              <a:rPr lang="el-GR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P MathA" pitchFamily="2" charset="2"/>
              </a:rPr>
              <a:t>μ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g/dl) de sangre, una unidad de medida muy peque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a. Un microgramo es la millon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sima parte de un gramo. Es igual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que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sacar un centavo de US$10.000.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Como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referencia, un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sujetapapeles 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de tama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o est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ndar pesa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casi 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un gramo o un mill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de veces m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 que un microgramo. Un microgramo en una cantidad muy peque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 de plomo. Recuerde lo peque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 que es esta cantidad de plomo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cuando se 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apli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que 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 la limpieza del polvo cuando lleguemos al </a:t>
            </a:r>
            <a:r>
              <a:rPr lang="en-US" sz="1000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m</a:t>
            </a:r>
            <a:r>
              <a:rPr lang="en-US" sz="1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dulo 4: Contención del polvo mientras trabaja, </a:t>
            </a:r>
            <a:r>
              <a:rPr lang="es-ES_tradnl" sz="1000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M</a:t>
            </a:r>
            <a:r>
              <a:rPr lang="en-US" sz="1000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ódulo 5: Mientras trabaja y </a:t>
            </a:r>
            <a:r>
              <a:rPr lang="es-ES_tradnl" sz="1000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M</a:t>
            </a:r>
            <a:r>
              <a:rPr lang="en-US" sz="1000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ódulo 6: Actividades de limpieza y verificación del trabajo.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s-ES_tradnl" smtClean="0">
                <a:latin typeface="Arial" charset="0"/>
              </a:rPr>
              <a:t>Prácticas seguras para trabajar con el plomo</a:t>
            </a:r>
            <a:r>
              <a:rPr lang="en-US" smtClean="0">
                <a:latin typeface="Arial" charset="0"/>
              </a:rPr>
              <a:t> en labores de renovación, reparación y pintura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1-</a:t>
            </a:r>
            <a:fld id="{C47BF7FA-234C-4E7D-8785-F2BBE3863B6A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16388" name="Rectangle 8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Octubre de 2011</a:t>
            </a:r>
          </a:p>
        </p:txBody>
      </p:sp>
      <p:sp>
        <p:nvSpPr>
          <p:cNvPr id="1638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3275" y="4279900"/>
            <a:ext cx="5330825" cy="4575175"/>
          </a:xfrm>
          <a:noFill/>
          <a:ln/>
        </p:spPr>
        <p:txBody>
          <a:bodyPr/>
          <a:lstStyle/>
          <a:p>
            <a:pPr marL="228600" indent="-228600">
              <a:spcBef>
                <a:spcPct val="10000"/>
              </a:spcBef>
            </a:pP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El polvo y los escombros de </a:t>
            </a:r>
            <a:r>
              <a:rPr lang="es-ES_tradnl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los </a:t>
            </a: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trabajos de renovaci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n, reparaci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y pintura en viviendas e instalaciones habitadas por ni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os construidas antes de 1978 pueden contener plomo.</a:t>
            </a:r>
          </a:p>
          <a:p>
            <a:pPr marL="228600" indent="-228600">
              <a:spcBef>
                <a:spcPct val="10000"/>
              </a:spcBef>
              <a:buFontTx/>
              <a:buChar char="•"/>
            </a:pP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La pintura previa a 1978 puede contener plomo.</a:t>
            </a:r>
          </a:p>
          <a:p>
            <a:pPr marL="228600" indent="-228600">
              <a:spcBef>
                <a:spcPct val="10000"/>
              </a:spcBef>
              <a:buFontTx/>
              <a:buChar char="•"/>
            </a:pP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Los trabajos de renovaci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n, reparaci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y pintura alteran la pintura que pued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contener plomo. Cualquier actividad que implique la preparaci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de superficies puede generar polvo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con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plomo, como por ejemplo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al 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raspar con la mano, utilizar lijadoras el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ctricas, pistolas de aire caliente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por encima de 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los 1100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°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Fahrenheit y soldar con soplete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de llama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. Las tareas m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 complicadas, como retirar componentes de construcciones y demoler paredes pueden generar mucho polvo.</a:t>
            </a:r>
          </a:p>
          <a:p>
            <a:pPr marL="228600" indent="-228600">
              <a:spcBef>
                <a:spcPct val="10000"/>
              </a:spcBef>
            </a:pPr>
            <a:r>
              <a:rPr lang="en-US" sz="5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</a:t>
            </a:r>
          </a:p>
          <a:p>
            <a:pPr marL="228600" indent="-228600">
              <a:spcBef>
                <a:spcPct val="10000"/>
              </a:spcBef>
            </a:pP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Las cantidades peque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as de polvo contaminado con plomo pueden envenenar a ni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os y adultos.</a:t>
            </a:r>
          </a:p>
          <a:p>
            <a:pPr marL="228600" indent="-228600">
              <a:spcBef>
                <a:spcPct val="10000"/>
              </a:spcBef>
              <a:buFontTx/>
              <a:buChar char="•"/>
            </a:pP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Una peque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 cantidad de plomo puede ser sumamente da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ina. </a:t>
            </a:r>
          </a:p>
          <a:p>
            <a:pPr marL="228600" indent="-228600">
              <a:spcBef>
                <a:spcPct val="10000"/>
              </a:spcBef>
              <a:buFontTx/>
              <a:buChar char="•"/>
            </a:pP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Por lo general, las part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culas de polvo con plomo son tan peque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as que no las puede ver, no obstante puede respirarlas o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ingerirlas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. Estas part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culas m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 peque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as, ya sean inhaladas o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ingeridas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, son absorbidas por el cuerpo con mayor facilidad que las part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culas m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 grandes y, por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lo 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tanto, pueden envenena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r con 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m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 f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acilidad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.</a:t>
            </a:r>
          </a:p>
          <a:p>
            <a:pPr marL="228600" indent="-228600">
              <a:spcBef>
                <a:spcPct val="10000"/>
              </a:spcBef>
              <a:buFontTx/>
              <a:buChar char="•"/>
            </a:pP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Los ni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os, residentes y trabajadores pueden respirar o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ingerir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polvo con plomo. </a:t>
            </a:r>
          </a:p>
          <a:p>
            <a:pPr marL="228600" indent="-228600">
              <a:spcBef>
                <a:spcPct val="10000"/>
              </a:spcBef>
              <a:buFontTx/>
              <a:buChar char="•"/>
            </a:pP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Los ni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os pueden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ingerir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o inhalar el polvo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de las 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manos, juguetes, alimentos u otros objetos durante las actividades normales cuando se llev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en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las manos a la boca.  Tambi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pueden ingerir c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scaras de pintura.</a:t>
            </a:r>
          </a:p>
          <a:p>
            <a:pPr marL="228600" indent="-228600">
              <a:spcBef>
                <a:spcPct val="10000"/>
              </a:spcBef>
              <a:buFontTx/>
              <a:buChar char="•"/>
            </a:pP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Los adultos pueden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ingerir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o respirar polvo durante las actividades laborales.  </a:t>
            </a:r>
          </a:p>
          <a:p>
            <a:pPr marL="571500" lvl="1" indent="-228600">
              <a:spcBef>
                <a:spcPct val="10000"/>
              </a:spcBef>
              <a:buFontTx/>
              <a:buChar char="•"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Se genera polvo cuando los trabajadores desempe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n-US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an actividades tales como raspado y lijado con la mano, o utilizan una lijadora el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ctrica o una herramienta para rectificar. El polvo se mezcla con el aire que respiran. </a:t>
            </a:r>
          </a:p>
          <a:p>
            <a:pPr marL="571500" lvl="1" indent="-228600">
              <a:spcBef>
                <a:spcPct val="10000"/>
              </a:spcBef>
              <a:buFontTx/>
              <a:buChar char="•"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Si los trabajadores comen, beben, fuman o colocan cualquier cosa en </a:t>
            </a:r>
            <a:r>
              <a:rPr lang="es-ES_tradnl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la</a:t>
            </a:r>
            <a:r>
              <a:rPr lang="en-US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boca sin lavarse las manos primero, </a:t>
            </a:r>
            <a:r>
              <a:rPr lang="es-ES_tradnl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es posible que ingieran </a:t>
            </a:r>
            <a:r>
              <a:rPr lang="en-US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polvo con plomo.</a:t>
            </a:r>
          </a:p>
        </p:txBody>
      </p:sp>
      <p:sp>
        <p:nvSpPr>
          <p:cNvPr id="16391" name="Rectangle 4"/>
          <p:cNvSpPr>
            <a:spLocks noChangeArrowheads="1"/>
          </p:cNvSpPr>
          <p:nvPr/>
        </p:nvSpPr>
        <p:spPr bwMode="auto">
          <a:xfrm>
            <a:off x="730250" y="4568825"/>
            <a:ext cx="6203950" cy="457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4" tIns="46582" rIns="93164" bIns="46582"/>
          <a:lstStyle/>
          <a:p>
            <a:pPr marL="228600" indent="-228600">
              <a:spcBef>
                <a:spcPct val="30000"/>
              </a:spcBef>
            </a:pPr>
            <a:endParaRPr lang="es-ES_tradnl" sz="10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s-ES_tradnl" smtClean="0">
                <a:latin typeface="Arial" charset="0"/>
              </a:rPr>
              <a:t>Prácticas seguras para trabajar con el plomo</a:t>
            </a:r>
            <a:r>
              <a:rPr lang="en-US" smtClean="0">
                <a:latin typeface="Arial" charset="0"/>
              </a:rPr>
              <a:t> en labores de renovación, reparación y pintura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1-</a:t>
            </a:r>
            <a:fld id="{5E490BCF-B968-4421-BE01-6CF8AC510E6E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17412" name="Rectangle 8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Octubre de 2011</a:t>
            </a:r>
          </a:p>
        </p:txBody>
      </p:sp>
      <p:sp>
        <p:nvSpPr>
          <p:cNvPr id="1741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648200" cy="3486150"/>
          </a:xfrm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3275" y="4279900"/>
            <a:ext cx="5330825" cy="4559300"/>
          </a:xfrm>
          <a:noFill/>
          <a:ln/>
        </p:spPr>
        <p:txBody>
          <a:bodyPr/>
          <a:lstStyle/>
          <a:p>
            <a:pPr marL="228600" indent="-228600"/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Una peque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 cantidad de polvo puede recorrer largas distancias.</a:t>
            </a:r>
          </a:p>
          <a:p>
            <a:pPr marL="228600" indent="-228600">
              <a:buFontTx/>
              <a:buChar char="•"/>
            </a:pPr>
            <a:r>
              <a:rPr lang="en-US" sz="1000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No se puede ver.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 Incluso un piso que parece limpio puede tener polvo con plomo.  Solamente un examen de laboratorio puede asegurarle si un 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rea est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contaminada con plomo.</a:t>
            </a:r>
          </a:p>
          <a:p>
            <a:pPr marL="228600" indent="-228600">
              <a:buFontTx/>
              <a:buChar char="•"/>
            </a:pPr>
            <a:r>
              <a:rPr lang="en-US" sz="1000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Es dif</a:t>
            </a:r>
            <a:r>
              <a:rPr lang="en-US" sz="1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sz="1000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cil de barrer.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 Los m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todos de limpieza normales no recoger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todo el polvo en un 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rea de trabajo. Barrer no es suficiente.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Se n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ecesita usar agua, detergente y una aspiradora HEPA para limpiar el polvo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de forma 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eficaz.</a:t>
            </a:r>
          </a:p>
          <a:p>
            <a:pPr marL="228600" indent="-228600">
              <a:buFontTx/>
              <a:buChar char="•"/>
            </a:pPr>
            <a:r>
              <a:rPr lang="en-US" sz="1000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Recorre distancias.  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Una vez que se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genera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polvo, es f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cil pisarlo y llevarlo dentro y fuera del 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rea de trabajo. Adem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s, un trabajo de pintura exterior puede contaminar el interior de una vivienda medida que el polvo, las c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scaras y el suelo con plomo se llevan al interior con la pisadas.</a:t>
            </a:r>
          </a:p>
          <a:p>
            <a:pPr marL="228600" indent="-228600"/>
            <a:endParaRPr lang="en-US" sz="1000" smtClean="0">
              <a:solidFill>
                <a:srgbClr val="000000"/>
              </a:solidFill>
              <a:latin typeface="Arial" charset="0"/>
              <a:cs typeface="Times New Roman" pitchFamily="18" charset="0"/>
              <a:sym typeface="Times New Roman" pitchFamily="18" charset="0"/>
            </a:endParaRPr>
          </a:p>
          <a:p>
            <a:pPr marL="228600" indent="-228600"/>
            <a:r>
              <a:rPr lang="en-US" sz="8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	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M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 adelante en este curso, analizaremos en detalle las normas de la Agencia de Protecci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Ambiental (EPA, por sus siglas en ingl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s) y el Departamento de Vivienda y Urbanismo (HUD, por sus siglas en ingl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s) sobre los procesos de aprobaci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y los peligros del polvo con plomo. Aqu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se incluyen los l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mites para reforzar la idea de que una cantidad muy peque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ñ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 de plomo puede causar problemas para la salud. Est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 cifras representan la cantidad de plomo medid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en microgramos (1 millon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sim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de un gramo) que se permite en un 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rea de un pie de ancho por un pie de largo (un pie cuadrado). M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 de esta cantidad de plomo en las 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reas espec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ficas es peligroso.</a:t>
            </a:r>
          </a:p>
          <a:p>
            <a:pPr marL="228600" indent="-228600"/>
            <a:r>
              <a:rPr lang="en-US" sz="1000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	</a:t>
            </a:r>
          </a:p>
          <a:p>
            <a:pPr marL="228600" indent="-228600"/>
            <a:r>
              <a:rPr lang="en-US" sz="1000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EPA y HUD utilizan estas normas cuando se realiza la aprobaci</a:t>
            </a:r>
            <a:r>
              <a:rPr lang="en-US" sz="1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n:</a:t>
            </a:r>
          </a:p>
          <a:p>
            <a:pPr marL="647700" lvl="1" indent="-190500">
              <a:lnSpc>
                <a:spcPct val="60000"/>
              </a:lnSpc>
              <a:buFontTx/>
              <a:buChar char="•"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Pisos   		  	40 </a:t>
            </a:r>
            <a:r>
              <a:rPr lang="el-GR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μ</a:t>
            </a:r>
            <a:r>
              <a:rPr lang="en-US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g/pie</a:t>
            </a:r>
            <a:r>
              <a:rPr lang="en-US" baseline="30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2</a:t>
            </a:r>
            <a:br>
              <a:rPr lang="en-US" baseline="30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</a:br>
            <a:endParaRPr lang="en-US" baseline="30000" smtClean="0">
              <a:solidFill>
                <a:srgbClr val="000000"/>
              </a:solidFill>
              <a:latin typeface="Arial" charset="0"/>
              <a:cs typeface="Times New Roman" pitchFamily="18" charset="0"/>
              <a:sym typeface="Times New Roman" pitchFamily="18" charset="0"/>
            </a:endParaRPr>
          </a:p>
          <a:p>
            <a:pPr marL="647700" lvl="1" indent="-190500">
              <a:lnSpc>
                <a:spcPct val="60000"/>
              </a:lnSpc>
              <a:buFontTx/>
              <a:buChar char="•"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Antepechos interiores de ventanas  		250 </a:t>
            </a:r>
            <a:r>
              <a:rPr lang="el-GR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μ </a:t>
            </a:r>
            <a:r>
              <a:rPr lang="en-US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g/pie</a:t>
            </a:r>
            <a:r>
              <a:rPr lang="en-US" baseline="30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2</a:t>
            </a:r>
            <a:br>
              <a:rPr lang="en-US" baseline="30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</a:br>
            <a:endParaRPr lang="en-US" baseline="30000" smtClean="0">
              <a:solidFill>
                <a:srgbClr val="000000"/>
              </a:solidFill>
              <a:latin typeface="Arial" charset="0"/>
              <a:cs typeface="Times New Roman" pitchFamily="18" charset="0"/>
              <a:sym typeface="Times New Roman" pitchFamily="18" charset="0"/>
            </a:endParaRPr>
          </a:p>
          <a:p>
            <a:pPr marL="647700" lvl="1" indent="-190500">
              <a:lnSpc>
                <a:spcPct val="60000"/>
              </a:lnSpc>
              <a:buFontTx/>
              <a:buChar char="•"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Canales de ventanas		400 </a:t>
            </a:r>
            <a:r>
              <a:rPr lang="el-GR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μ </a:t>
            </a:r>
            <a:r>
              <a:rPr lang="en-US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g/pie</a:t>
            </a:r>
            <a:r>
              <a:rPr lang="en-US" baseline="30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2</a:t>
            </a:r>
          </a:p>
          <a:p>
            <a:pPr marL="228600" indent="-228600">
              <a:spcBef>
                <a:spcPct val="0"/>
              </a:spcBef>
            </a:pPr>
            <a:endParaRPr lang="en-US" sz="1000" baseline="30000" smtClean="0">
              <a:solidFill>
                <a:srgbClr val="000000"/>
              </a:solidFill>
              <a:latin typeface="Arial" charset="0"/>
              <a:cs typeface="Times New Roman" pitchFamily="18" charset="0"/>
              <a:sym typeface="Times New Roman" pitchFamily="18" charset="0"/>
            </a:endParaRPr>
          </a:p>
          <a:p>
            <a:pPr marL="647700" lvl="1" indent="-190500">
              <a:spcBef>
                <a:spcPct val="0"/>
              </a:spcBef>
            </a:pPr>
            <a:r>
              <a:rPr lang="en-US" sz="9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NOTA: Los estados y las localidades pueden hacer cumplir normas menores.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s-ES_tradnl" smtClean="0">
                <a:latin typeface="Arial" charset="0"/>
              </a:rPr>
              <a:t>Prácticas seguras para trabajar con el plomo</a:t>
            </a:r>
            <a:r>
              <a:rPr lang="en-US" smtClean="0">
                <a:latin typeface="Arial" charset="0"/>
              </a:rPr>
              <a:t> en labores de renovación, reparación y pintura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1-</a:t>
            </a:r>
            <a:fld id="{68DE57DB-1C0D-4AE4-A1FF-A1FC8967C8E0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18436" name="Rectangle 8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Octubre de 2011</a:t>
            </a:r>
          </a:p>
        </p:txBody>
      </p:sp>
      <p:sp>
        <p:nvSpPr>
          <p:cNvPr id="1843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19200" y="685800"/>
            <a:ext cx="4648200" cy="3486150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6300" y="4427538"/>
            <a:ext cx="5476875" cy="4183062"/>
          </a:xfrm>
          <a:noFill/>
          <a:ln/>
        </p:spPr>
        <p:txBody>
          <a:bodyPr/>
          <a:lstStyle/>
          <a:p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El contratista analiza c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mo las pr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cticas de trabajo seguras con el plomo hubiesen protegido a sus hijos contra el envenenamiento </a:t>
            </a:r>
            <a:r>
              <a:rPr lang="es-ES_tradnl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con</a:t>
            </a: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plomo.</a:t>
            </a:r>
          </a:p>
          <a:p>
            <a:endParaRPr lang="en-US" b="1" smtClean="0">
              <a:solidFill>
                <a:srgbClr val="000000"/>
              </a:solidFill>
              <a:latin typeface="Arial" charset="0"/>
              <a:cs typeface="Times New Roman" pitchFamily="18" charset="0"/>
              <a:sym typeface="Times New Roman" pitchFamily="18" charset="0"/>
            </a:endParaRPr>
          </a:p>
          <a:p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El video que se muestra en este punto del curso es sobre Kevin Sheehan, un contratista que trabaja con plomo, que analiza c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mo envenen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a su familia mientras trabajaba en viviendas m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 antiguas que conten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an pintura a base de plomo. Kevin analiza la necesidad de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tomar 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precauciones seguras con relaci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al plomo durante el trabajo de renovaci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n, comparte la lecci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que ha aprendido y revela lo que se puede hacer para mantener a las personas seguras durante un trabajo en casas m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á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 antiguas con pintura a base de plomo.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s-ES_tradnl" smtClean="0">
                <a:latin typeface="Arial" charset="0"/>
              </a:rPr>
              <a:t>Prácticas seguras para trabajar con el plomo</a:t>
            </a:r>
            <a:r>
              <a:rPr lang="en-US" smtClean="0">
                <a:latin typeface="Arial" charset="0"/>
              </a:rPr>
              <a:t> en labores de renovación, reparación y pintura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1-</a:t>
            </a:r>
            <a:fld id="{A357F0CE-32F5-4EC2-BD77-6A51F081599A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19460" name="Rectangle 8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Octubre de 2011</a:t>
            </a:r>
          </a:p>
        </p:txBody>
      </p:sp>
      <p:sp>
        <p:nvSpPr>
          <p:cNvPr id="1946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17613" y="663575"/>
            <a:ext cx="4648200" cy="3486150"/>
          </a:xfrm>
          <a:ln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6300" y="4427538"/>
            <a:ext cx="5549900" cy="4183062"/>
          </a:xfrm>
          <a:noFill/>
          <a:ln/>
        </p:spPr>
        <p:txBody>
          <a:bodyPr/>
          <a:lstStyle/>
          <a:p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La madre analiza el tratamiento de la menor envenenada por un trabajo de renovaci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b="1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n.</a:t>
            </a:r>
          </a:p>
          <a:p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El video que se muestra en este punto del curso es sobre Maurci Jackson, una madre cuya hija se envenen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con plomo.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naliza lo dif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í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cil que fue ver a su hija someterse a tratamientos de "quelaci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n" para eliminar el plomo de su cuerpo. Maurci comparte sus temores acerca de la salud futura de su hija,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despu</a:t>
            </a:r>
            <a:r>
              <a:rPr lang="es-ES_tradnl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 de 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haber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sido 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envenenada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con 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plomo y su frustraci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sobre el envenenamiento, ya que es completamente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prevenible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si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los 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que alteran la pintura a base de plomo consideraran las consecuencias de trabajar con plomo de forma incorrecta.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E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nfatiza la necesidad de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tomar 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precauciones y </a:t>
            </a:r>
            <a:r>
              <a:rPr lang="es-ES_tradnl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hacer una 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planificaci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segura con relaci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al plomo para evitar el envenenamiento.</a:t>
            </a:r>
          </a:p>
          <a:p>
            <a:endParaRPr lang="en-US" sz="1000" smtClean="0">
              <a:solidFill>
                <a:srgbClr val="000000"/>
              </a:solidFill>
              <a:latin typeface="Arial" charset="0"/>
              <a:cs typeface="Times New Roman" pitchFamily="18" charset="0"/>
              <a:sym typeface="Times New Roman" pitchFamily="18" charset="0"/>
            </a:endParaRPr>
          </a:p>
          <a:p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Nota: El tratamiento de quelaci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ó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n es una serie de procedimientos m</a:t>
            </a:r>
            <a:r>
              <a:rPr lang="en-US" sz="1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é</a:t>
            </a:r>
            <a:r>
              <a:rPr lang="en-US" sz="1000" smtClean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dicos para eliminar el plomo del cuerpo.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s-ES_tradnl" smtClean="0">
                <a:latin typeface="Arial" charset="0"/>
              </a:rPr>
              <a:t>Prácticas seguras para trabajar con el plomo</a:t>
            </a:r>
            <a:r>
              <a:rPr lang="en-US" smtClean="0">
                <a:latin typeface="Arial" charset="0"/>
              </a:rPr>
              <a:t> en labores de renovación, reparación y pintura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1-</a:t>
            </a:r>
            <a:fld id="{E350F0BB-8A70-4E2C-A4D5-29532B3AA82F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20484" name="Rectangle 8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Octubre de 2011</a:t>
            </a:r>
          </a:p>
        </p:txBody>
      </p:sp>
      <p:sp>
        <p:nvSpPr>
          <p:cNvPr id="2048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Repaso preliminar 1 – No cite ni haga referencias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F53E3BBA-CCF6-449D-8331-5B99B8FFC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Repaso preliminar 1 – No cite ni haga referencias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43D00D01-A837-4471-A268-DFB261C9D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1336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81000"/>
            <a:ext cx="62484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Repaso preliminar 1 – No cite ni haga referencias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75FDF53B-BE38-46A8-B0E6-A33AF1114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381000"/>
            <a:ext cx="8534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Repaso preliminar 1 – No cite ni haga referencias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4DB9DB2E-3C8D-446A-80A8-A4D4D7C50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Repaso preliminar 1 – No cite ni haga referencias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6BF441F8-8C21-409E-88FE-FB30F46D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Repaso preliminar 1 – No cite ni haga referencias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499AAA9D-E074-4651-85E1-6F53F0ABA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52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4152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Repaso preliminar 1 – No cite ni haga referencias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FE90D7F6-6705-4FA7-BD5C-52A0D72B0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Repaso preliminar 1 – No cite ni haga referencias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F26E66A-2C52-4218-8069-BE51BA234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Repaso preliminar 1 – No cite ni haga referencias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AB109852-FE1D-4E1E-8883-7740CCD8E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Repaso preliminar 1 – No cite ni haga referencias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1AE160AB-AE04-468C-8668-CEC160791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Repaso preliminar 1 – No cite ni haga referencias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BA3AB486-2B6B-4598-91D8-2ACD4660E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 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Repaso preliminar 1 – No cite ni haga referencias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16106F6C-CEC1-4E91-811F-C60500BDB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9" descr="HUD-seal-color 300 DPI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53400" y="5715000"/>
            <a:ext cx="7620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810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40 pt Arial Bold - Dark Blue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81200"/>
            <a:ext cx="8458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28 pt Arial Bold - Dark Blue</a:t>
            </a:r>
          </a:p>
          <a:p>
            <a:pPr lvl="1"/>
            <a:r>
              <a:rPr lang="en-US" smtClean="0"/>
              <a:t>24 pt Arial - Dark Blue</a:t>
            </a:r>
          </a:p>
          <a:p>
            <a:pPr lvl="2"/>
            <a:r>
              <a:rPr lang="en-US" smtClean="0"/>
              <a:t>20 pt Arial - Dark Blue</a:t>
            </a:r>
          </a:p>
          <a:p>
            <a:pPr lvl="3"/>
            <a:r>
              <a:rPr lang="en-US" smtClean="0"/>
              <a:t>20 pt Arial Dark Blue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60000"/>
              </a:lnSpc>
              <a:defRPr sz="1200">
                <a:solidFill>
                  <a:srgbClr val="00009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Feb 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70000"/>
              </a:lnSpc>
              <a:defRPr sz="1200">
                <a:solidFill>
                  <a:srgbClr val="00009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Repaso preliminar 1 – No cite ni haga referencias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70000"/>
              </a:lnSpc>
              <a:defRPr sz="1200">
                <a:solidFill>
                  <a:srgbClr val="00009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2EEF649B-005D-41CE-A5DD-A7EDF5DC6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04800" y="1676400"/>
            <a:ext cx="845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6477000" y="5751513"/>
          <a:ext cx="1562100" cy="735012"/>
        </p:xfrm>
        <a:graphic>
          <a:graphicData uri="http://schemas.openxmlformats.org/presentationml/2006/ole">
            <p:oleObj spid="_x0000_s1026" name="Photo Editor Photo" r:id="rId16" imgW="1638529" imgH="771429" progId="MSPhotoEd.3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5000"/>
        <a:buFont typeface="WP IconicSymbolsA" pitchFamily="2" charset="2"/>
        <a:buChar char=""/>
        <a:defRPr sz="2800" b="1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24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website%20-%20new%20template\pubs\rrp_video_contractor.mpg" TargetMode="Externa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website%20-%20new%20template\pubs\rrp_video_parent.mpg" TargetMode="Externa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Octubre</a:t>
            </a:r>
            <a:r>
              <a:rPr lang="en-US" dirty="0" smtClean="0"/>
              <a:t> de 2011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B91991D8-1B5E-43B3-9C64-529E14DC55C5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/>
          <a:lstStyle/>
          <a:p>
            <a:r>
              <a:rPr lang="en-US" sz="3200" smtClean="0">
                <a:cs typeface="Times New Roman" pitchFamily="18" charset="0"/>
                <a:sym typeface="Times New Roman" pitchFamily="18" charset="0"/>
              </a:rPr>
              <a:t>Módulo 1: ¿Por qué hay que preocuparse por la pintura a base de plomo?</a:t>
            </a:r>
          </a:p>
        </p:txBody>
      </p:sp>
      <p:sp>
        <p:nvSpPr>
          <p:cNvPr id="2053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cs typeface="Times New Roman" pitchFamily="18" charset="0"/>
                <a:sym typeface="Times New Roman" pitchFamily="18" charset="0"/>
              </a:rPr>
              <a:t>Descripción general</a:t>
            </a:r>
          </a:p>
          <a:p>
            <a:pPr>
              <a:buFontTx/>
              <a:buChar char="•"/>
            </a:pPr>
            <a:r>
              <a:rPr lang="en-US" b="0" smtClean="0">
                <a:cs typeface="Times New Roman" pitchFamily="18" charset="0"/>
                <a:sym typeface="Times New Roman" pitchFamily="18" charset="0"/>
              </a:rPr>
              <a:t>¿Qué es la pintura a base de plomo?</a:t>
            </a:r>
          </a:p>
          <a:p>
            <a:pPr>
              <a:buFontTx/>
              <a:buChar char="•"/>
            </a:pPr>
            <a:r>
              <a:rPr lang="en-US" b="0" smtClean="0">
                <a:cs typeface="Times New Roman" pitchFamily="18" charset="0"/>
                <a:sym typeface="Times New Roman" pitchFamily="18" charset="0"/>
              </a:rPr>
              <a:t>¿Qué riesgos y efectos para la salud están relacionados con la exposición al plomo? </a:t>
            </a:r>
          </a:p>
          <a:p>
            <a:pPr>
              <a:buFontTx/>
              <a:buChar char="•"/>
            </a:pPr>
            <a:r>
              <a:rPr lang="en-US" b="0" smtClean="0">
                <a:cs typeface="Times New Roman" pitchFamily="18" charset="0"/>
                <a:sym typeface="Times New Roman" pitchFamily="18" charset="0"/>
              </a:rPr>
              <a:t>¿Por qué es un problema el polvo contaminado con plomo?</a:t>
            </a:r>
          </a:p>
          <a:p>
            <a:pPr>
              <a:buFontTx/>
              <a:buChar char="•"/>
            </a:pPr>
            <a:endParaRPr lang="en-US" b="0" smtClean="0">
              <a:cs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Octubre</a:t>
            </a:r>
            <a:r>
              <a:rPr lang="en-US" dirty="0" smtClean="0"/>
              <a:t> de 2011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69C3781F-156D-47F7-9B06-C87456372BB3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pitchFamily="18" charset="0"/>
                <a:sym typeface="Times New Roman" pitchFamily="18" charset="0"/>
              </a:rPr>
              <a:t>¿Qué es la pintura a base de plomo?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10600" cy="4114800"/>
          </a:xfrm>
        </p:spPr>
        <p:txBody>
          <a:bodyPr/>
          <a:lstStyle/>
          <a:p>
            <a:pPr marL="228600" indent="-228600">
              <a:lnSpc>
                <a:spcPct val="90000"/>
              </a:lnSpc>
              <a:buSzTx/>
              <a:buFontTx/>
              <a:buChar char="•"/>
            </a:pPr>
            <a:r>
              <a:rPr lang="en-US" sz="2400" smtClean="0">
                <a:cs typeface="Times New Roman" pitchFamily="18" charset="0"/>
                <a:sym typeface="WP MathA" pitchFamily="2" charset="2"/>
              </a:rPr>
              <a:t>Las normas federales definen la pintura a base de plomo como:</a:t>
            </a:r>
          </a:p>
          <a:p>
            <a:pPr marL="571500" lvl="1" indent="-228600">
              <a:lnSpc>
                <a:spcPct val="90000"/>
              </a:lnSpc>
              <a:buFontTx/>
              <a:buChar char="•"/>
            </a:pPr>
            <a:r>
              <a:rPr lang="en-US" sz="2000" b="1" smtClean="0">
                <a:cs typeface="Times New Roman" pitchFamily="18" charset="0"/>
                <a:sym typeface="WP MathA" pitchFamily="2" charset="2"/>
              </a:rPr>
              <a:t>Cualquier pintura o revestimiento de superficie que contenga plomo igual a 1.0 miligramo</a:t>
            </a:r>
            <a:r>
              <a:rPr lang="es-ES_tradnl" sz="2000" b="1" smtClean="0">
                <a:cs typeface="Times New Roman" pitchFamily="18" charset="0"/>
                <a:sym typeface="WP MathA" pitchFamily="2" charset="2"/>
              </a:rPr>
              <a:t>s</a:t>
            </a:r>
            <a:r>
              <a:rPr lang="en-US" sz="2000" b="1" smtClean="0">
                <a:cs typeface="Times New Roman" pitchFamily="18" charset="0"/>
                <a:sym typeface="WP MathA" pitchFamily="2" charset="2"/>
              </a:rPr>
              <a:t> por centímetro cuadrado, o en exceso de esta medida, o un porcentaje mayor que </a:t>
            </a:r>
            <a:r>
              <a:rPr lang="es-ES_tradnl" sz="2000" b="1" smtClean="0">
                <a:cs typeface="Times New Roman" pitchFamily="18" charset="0"/>
                <a:sym typeface="WP MathA" pitchFamily="2" charset="2"/>
              </a:rPr>
              <a:t>el </a:t>
            </a:r>
            <a:r>
              <a:rPr lang="en-US" sz="2000" b="1" smtClean="0">
                <a:cs typeface="Times New Roman" pitchFamily="18" charset="0"/>
                <a:sym typeface="WP MathA" pitchFamily="2" charset="2"/>
              </a:rPr>
              <a:t>0.5 por peso. </a:t>
            </a:r>
          </a:p>
          <a:p>
            <a:pPr marL="571500" lvl="1" indent="-228600">
              <a:lnSpc>
                <a:spcPct val="90000"/>
              </a:lnSpc>
              <a:buFontTx/>
              <a:buChar char="•"/>
            </a:pPr>
            <a:r>
              <a:rPr lang="en-US" sz="2000" b="1" smtClean="0">
                <a:cs typeface="Times New Roman" pitchFamily="18" charset="0"/>
                <a:sym typeface="Times New Roman" pitchFamily="18" charset="0"/>
              </a:rPr>
              <a:t>Algunos estados y localidades norman la pintura fijando concentraciones de plomo menores.</a:t>
            </a:r>
          </a:p>
          <a:p>
            <a:pPr marL="571500" lvl="1" indent="-228600">
              <a:lnSpc>
                <a:spcPct val="90000"/>
              </a:lnSpc>
              <a:buFontTx/>
              <a:buChar char="•"/>
            </a:pPr>
            <a:r>
              <a:rPr lang="en-US" sz="2000" b="1" smtClean="0">
                <a:cs typeface="Times New Roman" pitchFamily="18" charset="0"/>
                <a:sym typeface="Times New Roman" pitchFamily="18" charset="0"/>
              </a:rPr>
              <a:t>Es </a:t>
            </a:r>
            <a:r>
              <a:rPr lang="es-ES_tradnl" sz="2000" b="1" smtClean="0">
                <a:cs typeface="Times New Roman" pitchFamily="18" charset="0"/>
                <a:sym typeface="Times New Roman" pitchFamily="18" charset="0"/>
              </a:rPr>
              <a:t>el origen </a:t>
            </a:r>
            <a:r>
              <a:rPr lang="en-US" sz="2000" b="1" smtClean="0">
                <a:cs typeface="Times New Roman" pitchFamily="18" charset="0"/>
                <a:sym typeface="Times New Roman" pitchFamily="18" charset="0"/>
              </a:rPr>
              <a:t>principal de polvo contaminado con plomo en las viviendas.</a:t>
            </a:r>
          </a:p>
          <a:p>
            <a:pPr marL="228600" indent="-228600">
              <a:lnSpc>
                <a:spcPct val="90000"/>
              </a:lnSpc>
              <a:buSzTx/>
              <a:buFontTx/>
              <a:buChar char="•"/>
            </a:pPr>
            <a:r>
              <a:rPr lang="en-US" sz="2400" smtClean="0">
                <a:cs typeface="Times New Roman" pitchFamily="18" charset="0"/>
                <a:sym typeface="Times New Roman" pitchFamily="18" charset="0"/>
              </a:rPr>
              <a:t>¿Por qué se utilizaba plomo en la pintura?</a:t>
            </a:r>
          </a:p>
          <a:p>
            <a:pPr marL="571500" lvl="1" indent="-228600">
              <a:lnSpc>
                <a:spcPct val="90000"/>
              </a:lnSpc>
            </a:pPr>
            <a:r>
              <a:rPr lang="en-US" sz="2000" b="1" smtClean="0">
                <a:cs typeface="Times New Roman" pitchFamily="18" charset="0"/>
                <a:sym typeface="Times New Roman" pitchFamily="18" charset="0"/>
              </a:rPr>
              <a:t>El plomo se </a:t>
            </a:r>
            <a:r>
              <a:rPr lang="es-ES_tradnl" sz="2000" b="1" smtClean="0">
                <a:cs typeface="Times New Roman" pitchFamily="18" charset="0"/>
                <a:sym typeface="Times New Roman" pitchFamily="18" charset="0"/>
              </a:rPr>
              <a:t>añadía</a:t>
            </a:r>
            <a:r>
              <a:rPr lang="en-US" sz="2000" b="1" smtClean="0">
                <a:cs typeface="Times New Roman" pitchFamily="18" charset="0"/>
                <a:sym typeface="Times New Roman" pitchFamily="18" charset="0"/>
              </a:rPr>
              <a:t> para mejorar el color y la durabilidad.</a:t>
            </a:r>
          </a:p>
          <a:p>
            <a:pPr marL="228600" indent="-228600">
              <a:lnSpc>
                <a:spcPct val="90000"/>
              </a:lnSpc>
              <a:buFontTx/>
              <a:buChar char="•"/>
            </a:pPr>
            <a:r>
              <a:rPr lang="en-US" sz="2400" smtClean="0">
                <a:cs typeface="Times New Roman" pitchFamily="18" charset="0"/>
                <a:sym typeface="Times New Roman" pitchFamily="18" charset="0"/>
              </a:rPr>
              <a:t>La pintura a base de plomo se prohibió                          en 1978.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Octubre</a:t>
            </a:r>
            <a:r>
              <a:rPr lang="en-US" dirty="0" smtClean="0"/>
              <a:t> de 2011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89DD1268-3840-42A4-BB4F-A1BA1FEB1778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pitchFamily="18" charset="0"/>
                <a:sym typeface="Times New Roman" pitchFamily="18" charset="0"/>
              </a:rPr>
              <a:t>Riesgos del plomo para la salud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534400" cy="4343400"/>
          </a:xfrm>
        </p:spPr>
        <p:txBody>
          <a:bodyPr/>
          <a:lstStyle/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sz="2200" smtClean="0">
                <a:cs typeface="Times New Roman" pitchFamily="18" charset="0"/>
                <a:sym typeface="Times New Roman" pitchFamily="18" charset="0"/>
              </a:rPr>
              <a:t>Muy peligroso para niños.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800" b="1" smtClean="0">
                <a:cs typeface="Times New Roman" pitchFamily="18" charset="0"/>
                <a:sym typeface="Times New Roman" pitchFamily="18" charset="0"/>
              </a:rPr>
              <a:t>Daña el cerebro y el sistema nervioso central; puede disminu</a:t>
            </a:r>
            <a:r>
              <a:rPr lang="es-ES_tradnl" sz="1800" b="1" smtClean="0">
                <a:cs typeface="Times New Roman" pitchFamily="18" charset="0"/>
                <a:sym typeface="Times New Roman" pitchFamily="18" charset="0"/>
              </a:rPr>
              <a:t>ir </a:t>
            </a:r>
            <a:r>
              <a:rPr lang="en-US" sz="1800" b="1" smtClean="0">
                <a:cs typeface="Times New Roman" pitchFamily="18" charset="0"/>
                <a:sym typeface="Times New Roman" pitchFamily="18" charset="0"/>
              </a:rPr>
              <a:t>la inteligencia, </a:t>
            </a:r>
            <a:r>
              <a:rPr lang="es-ES_tradnl" sz="1800" b="1" smtClean="0">
                <a:cs typeface="Times New Roman" pitchFamily="18" charset="0"/>
                <a:sym typeface="Times New Roman" pitchFamily="18" charset="0"/>
              </a:rPr>
              <a:t>causar </a:t>
            </a:r>
            <a:r>
              <a:rPr lang="en-US" sz="1800" b="1" smtClean="0">
                <a:cs typeface="Times New Roman" pitchFamily="18" charset="0"/>
                <a:sym typeface="Times New Roman" pitchFamily="18" charset="0"/>
              </a:rPr>
              <a:t>dificultades para leer y aprender, problemas de comportamiento e hiperactividad.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800" b="1" smtClean="0">
                <a:cs typeface="Times New Roman" pitchFamily="18" charset="0"/>
                <a:sym typeface="Times New Roman" pitchFamily="18" charset="0"/>
              </a:rPr>
              <a:t>Los daños pueden ser irreversibles, lo que afectaría a los niños toda su vida.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sz="2200" smtClean="0">
                <a:cs typeface="Times New Roman" pitchFamily="18" charset="0"/>
                <a:sym typeface="Times New Roman" pitchFamily="18" charset="0"/>
              </a:rPr>
              <a:t>Es peligroso para mujeres embarazadas.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800" b="1" smtClean="0">
                <a:cs typeface="Times New Roman" pitchFamily="18" charset="0"/>
                <a:sym typeface="Times New Roman" pitchFamily="18" charset="0"/>
              </a:rPr>
              <a:t>Daños al feto.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sz="2200" smtClean="0">
                <a:cs typeface="Times New Roman" pitchFamily="18" charset="0"/>
                <a:sym typeface="Times New Roman" pitchFamily="18" charset="0"/>
              </a:rPr>
              <a:t>También es peligroso para los trabajadores y otros adultos.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800" b="1" smtClean="0">
                <a:cs typeface="Times New Roman" pitchFamily="18" charset="0"/>
                <a:sym typeface="Times New Roman" pitchFamily="18" charset="0"/>
              </a:rPr>
              <a:t>Hipertensión.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800" b="1" smtClean="0">
                <a:cs typeface="Times New Roman" pitchFamily="18" charset="0"/>
                <a:sym typeface="Times New Roman" pitchFamily="18" charset="0"/>
              </a:rPr>
              <a:t>Pérdida </a:t>
            </a:r>
            <a:r>
              <a:rPr lang="es-ES_tradnl" sz="1800" b="1" smtClean="0">
                <a:cs typeface="Times New Roman" pitchFamily="18" charset="0"/>
                <a:sym typeface="Times New Roman" pitchFamily="18" charset="0"/>
              </a:rPr>
              <a:t>de libido </a:t>
            </a:r>
            <a:r>
              <a:rPr lang="en-US" sz="1800" b="1" smtClean="0">
                <a:cs typeface="Times New Roman" pitchFamily="18" charset="0"/>
                <a:sym typeface="Times New Roman" pitchFamily="18" charset="0"/>
              </a:rPr>
              <a:t>o capacidad sexual.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1800" b="1" smtClean="0">
                <a:cs typeface="Times New Roman" pitchFamily="18" charset="0"/>
                <a:sym typeface="Times New Roman" pitchFamily="18" charset="0"/>
              </a:rPr>
              <a:t>Fatiga física.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US" sz="2200" smtClean="0">
                <a:cs typeface="Times New Roman" pitchFamily="18" charset="0"/>
                <a:sym typeface="Times New Roman" pitchFamily="18" charset="0"/>
              </a:rPr>
              <a:t>La exposición al plomo produce daños permanentes.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Octubre</a:t>
            </a:r>
            <a:r>
              <a:rPr lang="en-US" dirty="0" smtClean="0"/>
              <a:t> de 2011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380F1BE7-A346-4C25-9574-72A9B50E40FB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cs typeface="Times New Roman" pitchFamily="18" charset="0"/>
                <a:sym typeface="Times New Roman" pitchFamily="18" charset="0"/>
              </a:rPr>
              <a:t>Los síntomas del envenenamiento con plomo no siempre son obvios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 New Roman" pitchFamily="18" charset="0"/>
              <a:buNone/>
            </a:pPr>
            <a:endParaRPr lang="en-US" sz="2400" smtClean="0">
              <a:cs typeface="Times New Roman" pitchFamily="18" charset="0"/>
              <a:sym typeface="Times New Roman" pitchFamily="18" charset="0"/>
            </a:endParaRPr>
          </a:p>
          <a:p>
            <a:pPr lvl="1">
              <a:buFontTx/>
              <a:buChar char="•"/>
            </a:pPr>
            <a:r>
              <a:rPr lang="en-US" b="1" smtClean="0">
                <a:cs typeface="Times New Roman" pitchFamily="18" charset="0"/>
                <a:sym typeface="Times New Roman" pitchFamily="18" charset="0"/>
              </a:rPr>
              <a:t>El personal médico puede malinterpretar fácilmente los síntomas, </a:t>
            </a:r>
            <a:r>
              <a:rPr lang="es-ES_tradnl" b="1" smtClean="0">
                <a:cs typeface="Times New Roman" pitchFamily="18" charset="0"/>
                <a:sym typeface="Times New Roman" pitchFamily="18" charset="0"/>
              </a:rPr>
              <a:t>retrasando así </a:t>
            </a:r>
            <a:r>
              <a:rPr lang="en-US" b="1" smtClean="0">
                <a:cs typeface="Times New Roman" pitchFamily="18" charset="0"/>
                <a:sym typeface="Times New Roman" pitchFamily="18" charset="0"/>
              </a:rPr>
              <a:t>un tratamiento eficaz y aumenta</a:t>
            </a:r>
            <a:r>
              <a:rPr lang="es-ES_tradnl" b="1" smtClean="0">
                <a:cs typeface="Times New Roman" pitchFamily="18" charset="0"/>
                <a:sym typeface="Times New Roman" pitchFamily="18" charset="0"/>
              </a:rPr>
              <a:t>ndo</a:t>
            </a:r>
            <a:r>
              <a:rPr lang="en-US" b="1" smtClean="0">
                <a:cs typeface="Times New Roman" pitchFamily="18" charset="0"/>
                <a:sym typeface="Times New Roman" pitchFamily="18" charset="0"/>
              </a:rPr>
              <a:t> la posibilidad de daños permanentes tanto físicos como mentales.</a:t>
            </a:r>
          </a:p>
          <a:p>
            <a:pPr lvl="1">
              <a:buFontTx/>
              <a:buChar char="•"/>
            </a:pPr>
            <a:r>
              <a:rPr lang="en-US" b="1" smtClean="0">
                <a:cs typeface="Times New Roman" pitchFamily="18" charset="0"/>
                <a:sym typeface="Times New Roman" pitchFamily="18" charset="0"/>
              </a:rPr>
              <a:t>La única forma de determinar el envenenamiento </a:t>
            </a:r>
            <a:r>
              <a:rPr lang="es-ES_tradnl" b="1" smtClean="0">
                <a:cs typeface="Times New Roman" pitchFamily="18" charset="0"/>
                <a:sym typeface="Times New Roman" pitchFamily="18" charset="0"/>
              </a:rPr>
              <a:t>con </a:t>
            </a:r>
            <a:r>
              <a:rPr lang="en-US" b="1" smtClean="0">
                <a:cs typeface="Times New Roman" pitchFamily="18" charset="0"/>
                <a:sym typeface="Times New Roman" pitchFamily="18" charset="0"/>
              </a:rPr>
              <a:t>plomo es </a:t>
            </a:r>
            <a:r>
              <a:rPr lang="es-ES_tradnl" b="1" smtClean="0">
                <a:cs typeface="Times New Roman" pitchFamily="18" charset="0"/>
                <a:sym typeface="Times New Roman" pitchFamily="18" charset="0"/>
              </a:rPr>
              <a:t>hacer un análisis </a:t>
            </a:r>
            <a:r>
              <a:rPr lang="en-US" b="1" smtClean="0">
                <a:cs typeface="Times New Roman" pitchFamily="18" charset="0"/>
                <a:sym typeface="Times New Roman" pitchFamily="18" charset="0"/>
              </a:rPr>
              <a:t>del nivel de plomo en la sangre (BLL, por sus siglas en inglés).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Octubre</a:t>
            </a:r>
            <a:r>
              <a:rPr lang="en-US" dirty="0" smtClean="0"/>
              <a:t> de 2011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EC6FCB06-44ED-428E-92F2-C1D66331B157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cs typeface="Times New Roman" pitchFamily="18" charset="0"/>
                <a:sym typeface="Times New Roman" pitchFamily="18" charset="0"/>
              </a:rPr>
              <a:t>¿Por qué el polvo y los escombros constituyen un problema?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Char char="•"/>
            </a:pPr>
            <a:r>
              <a:rPr lang="en-US" sz="2000" smtClean="0">
                <a:cs typeface="Times New Roman" pitchFamily="18" charset="0"/>
                <a:sym typeface="Times New Roman" pitchFamily="18" charset="0"/>
              </a:rPr>
              <a:t>Las actividades de renovación que alteran la pintura a base de plomo generan polvo y escombros.  Los escombros se convierten en polvo.</a:t>
            </a:r>
          </a:p>
          <a:p>
            <a:pPr>
              <a:buSzTx/>
              <a:buFontTx/>
              <a:buChar char="•"/>
            </a:pPr>
            <a:r>
              <a:rPr lang="en-US" sz="2000" smtClean="0">
                <a:cs typeface="Times New Roman" pitchFamily="18" charset="0"/>
                <a:sym typeface="Times New Roman" pitchFamily="18" charset="0"/>
              </a:rPr>
              <a:t>El polvo contaminado con plomo es venenoso.</a:t>
            </a:r>
          </a:p>
          <a:p>
            <a:pPr>
              <a:buSzTx/>
              <a:buFontTx/>
              <a:buChar char="•"/>
            </a:pPr>
            <a:r>
              <a:rPr lang="en-US" sz="2000" smtClean="0">
                <a:cs typeface="Times New Roman" pitchFamily="18" charset="0"/>
                <a:sym typeface="Times New Roman" pitchFamily="18" charset="0"/>
              </a:rPr>
              <a:t>Las cantidades muy pequeñas de polvo contaminado con plomo pueden envenenar a niños y adultos.</a:t>
            </a:r>
          </a:p>
          <a:p>
            <a:pPr lvl="1">
              <a:buFontTx/>
              <a:buChar char="•"/>
            </a:pPr>
            <a:r>
              <a:rPr lang="en-US" sz="1800" b="1" smtClean="0">
                <a:cs typeface="Times New Roman" pitchFamily="18" charset="0"/>
                <a:sym typeface="Times New Roman" pitchFamily="18" charset="0"/>
              </a:rPr>
              <a:t>Los niños </a:t>
            </a:r>
            <a:r>
              <a:rPr lang="es-ES_tradnl" sz="1800" b="1" smtClean="0">
                <a:cs typeface="Times New Roman" pitchFamily="18" charset="0"/>
                <a:sym typeface="Times New Roman" pitchFamily="18" charset="0"/>
              </a:rPr>
              <a:t>ingieren </a:t>
            </a:r>
            <a:r>
              <a:rPr lang="en-US" sz="1800" b="1" smtClean="0">
                <a:cs typeface="Times New Roman" pitchFamily="18" charset="0"/>
                <a:sym typeface="Times New Roman" pitchFamily="18" charset="0"/>
              </a:rPr>
              <a:t>polvo durante sus actividades de juego normales. </a:t>
            </a:r>
          </a:p>
          <a:p>
            <a:pPr lvl="1">
              <a:buFontTx/>
              <a:buChar char="•"/>
            </a:pPr>
            <a:r>
              <a:rPr lang="en-US" sz="1800" b="1" smtClean="0">
                <a:cs typeface="Times New Roman" pitchFamily="18" charset="0"/>
                <a:sym typeface="Times New Roman" pitchFamily="18" charset="0"/>
              </a:rPr>
              <a:t>Los adultos </a:t>
            </a:r>
            <a:r>
              <a:rPr lang="es-ES_tradnl" sz="1800" b="1" smtClean="0">
                <a:cs typeface="Times New Roman" pitchFamily="18" charset="0"/>
                <a:sym typeface="Times New Roman" pitchFamily="18" charset="0"/>
              </a:rPr>
              <a:t>ingieren </a:t>
            </a:r>
            <a:r>
              <a:rPr lang="en-US" sz="1800" b="1" smtClean="0">
                <a:cs typeface="Times New Roman" pitchFamily="18" charset="0"/>
                <a:sym typeface="Times New Roman" pitchFamily="18" charset="0"/>
              </a:rPr>
              <a:t>o respiran polvo durante las actividades laborales. </a:t>
            </a:r>
          </a:p>
          <a:p>
            <a:pPr>
              <a:buSzTx/>
              <a:buFontTx/>
              <a:buChar char="•"/>
            </a:pPr>
            <a:r>
              <a:rPr lang="en-US" sz="2000" smtClean="0">
                <a:cs typeface="Times New Roman" pitchFamily="18" charset="0"/>
                <a:sym typeface="Times New Roman" pitchFamily="18" charset="0"/>
              </a:rPr>
              <a:t>Los trabajadores pueden llevar polvo contaminado con plomo a sus hogares y envenenar a sus familias.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Octubre</a:t>
            </a:r>
            <a:r>
              <a:rPr lang="en-US" dirty="0" smtClean="0"/>
              <a:t> de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CA2DF2C9-9231-47F5-AE34-C822264B9EEB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pitchFamily="18" charset="0"/>
                <a:sym typeface="Times New Roman" pitchFamily="18" charset="0"/>
              </a:rPr>
              <a:t>Una pequeña cantidad de polvo puede recorrer largas distancias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4419600" cy="20574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smtClean="0">
                <a:cs typeface="Times New Roman" pitchFamily="18" charset="0"/>
                <a:sym typeface="Times New Roman" pitchFamily="18" charset="0"/>
              </a:rPr>
              <a:t> No se puede ver.</a:t>
            </a:r>
          </a:p>
          <a:p>
            <a:pPr>
              <a:buFontTx/>
              <a:buChar char="•"/>
            </a:pPr>
            <a:r>
              <a:rPr lang="en-US" smtClean="0">
                <a:cs typeface="Times New Roman" pitchFamily="18" charset="0"/>
                <a:sym typeface="Times New Roman" pitchFamily="18" charset="0"/>
              </a:rPr>
              <a:t> Es difícil de barrer.</a:t>
            </a:r>
          </a:p>
          <a:p>
            <a:pPr>
              <a:buFontTx/>
              <a:buChar char="•"/>
            </a:pPr>
            <a:r>
              <a:rPr lang="en-US" smtClean="0">
                <a:cs typeface="Times New Roman" pitchFamily="18" charset="0"/>
                <a:sym typeface="Times New Roman" pitchFamily="18" charset="0"/>
              </a:rPr>
              <a:t> Además, recorre distancias.</a:t>
            </a: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304800" y="41910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100000"/>
            </a:pPr>
            <a:r>
              <a:rPr lang="en-US" sz="3200" b="1">
                <a:solidFill>
                  <a:srgbClr val="000099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¡Un gramo de pintura a base de plomo puede contaminar una gran área!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Octubre</a:t>
            </a:r>
            <a:r>
              <a:rPr lang="en-US" dirty="0" smtClean="0"/>
              <a:t> de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F3AADF22-A182-4FD8-B85D-9BBE9C60F0DD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101397" name="rrp_video_contractor.mpg" descr="Imagen de un video de la madre de una niña envenenada en un trabajo de renovación.">
            <a:hlinkClick r:id="" action="ppaction://media"/>
          </p:cNvPr>
          <p:cNvPicPr>
            <a:picLocks noRot="1" noChangeAspect="1" noChangeArrowheads="1"/>
          </p:cNvPicPr>
          <p:nvPr>
            <p:ph/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09600" y="228600"/>
            <a:ext cx="7848600" cy="5349875"/>
          </a:xfrm>
        </p:spPr>
      </p:pic>
      <p:sp>
        <p:nvSpPr>
          <p:cNvPr id="8197" name="Text Box 1041"/>
          <p:cNvSpPr txBox="1">
            <a:spLocks noChangeArrowheads="1"/>
          </p:cNvSpPr>
          <p:nvPr/>
        </p:nvSpPr>
        <p:spPr bwMode="auto">
          <a:xfrm>
            <a:off x="1295400" y="4191000"/>
            <a:ext cx="6324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SzPct val="100000"/>
            </a:pPr>
            <a:r>
              <a:rPr lang="en-US" b="1">
                <a:solidFill>
                  <a:srgbClr val="FFFFFF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Video sobre un contratista que envenenó a sus propios hijos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1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13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9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1397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Octubre</a:t>
            </a:r>
            <a:r>
              <a:rPr lang="en-US" dirty="0" smtClean="0"/>
              <a:t> de 2011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32B10BA4-00E8-4C4C-8630-46BFF92D5497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109575" name="rrp_video_parent.mpg" descr="Imagen de un video de la madre de una niña envenenada en un trabajo de renovación.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04800"/>
            <a:ext cx="7620000" cy="519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838200" y="4191000"/>
            <a:ext cx="7315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30000"/>
              </a:spcBef>
              <a:buSzPct val="100000"/>
            </a:pPr>
            <a:r>
              <a:rPr lang="en-US" b="1">
                <a:solidFill>
                  <a:srgbClr val="FFFFFF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Video sobre la madre de una menor envenenada por un trabajo de renovación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95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95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57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9575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Octubre</a:t>
            </a:r>
            <a:r>
              <a:rPr lang="en-US" dirty="0" smtClean="0"/>
              <a:t> de 2011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4F26B772-F82B-4F19-911D-DEC68F1EA817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pitchFamily="18" charset="0"/>
                <a:sym typeface="Times New Roman" pitchFamily="18" charset="0"/>
              </a:rPr>
              <a:t>Ahora ya saben...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z="2400" smtClean="0">
                <a:cs typeface="Times New Roman" pitchFamily="18" charset="0"/>
                <a:sym typeface="Times New Roman" pitchFamily="18" charset="0"/>
              </a:rPr>
              <a:t>Lo que es la pintura a base de plomo y los efectos adversos del plomo para la salud.</a:t>
            </a:r>
          </a:p>
          <a:p>
            <a:pPr>
              <a:buFontTx/>
              <a:buChar char="•"/>
            </a:pPr>
            <a:r>
              <a:rPr lang="en-US" sz="2400" smtClean="0">
                <a:cs typeface="Times New Roman" pitchFamily="18" charset="0"/>
                <a:sym typeface="Times New Roman" pitchFamily="18" charset="0"/>
              </a:rPr>
              <a:t>Que el polvo es el problema.</a:t>
            </a:r>
          </a:p>
          <a:p>
            <a:pPr>
              <a:buFontTx/>
              <a:buChar char="•"/>
            </a:pPr>
            <a:r>
              <a:rPr lang="en-US" sz="2400" smtClean="0">
                <a:cs typeface="Times New Roman" pitchFamily="18" charset="0"/>
                <a:sym typeface="Times New Roman" pitchFamily="18" charset="0"/>
              </a:rPr>
              <a:t>Que el envenenamiento por plomo es difícil de identificar y que los efectos pueden llegar a ser permanentes.</a:t>
            </a:r>
          </a:p>
          <a:p>
            <a:pPr>
              <a:buFontTx/>
              <a:buChar char="•"/>
            </a:pPr>
            <a:r>
              <a:rPr lang="en-US" sz="2400" smtClean="0">
                <a:cs typeface="Times New Roman" pitchFamily="18" charset="0"/>
                <a:sym typeface="Times New Roman" pitchFamily="18" charset="0"/>
              </a:rPr>
              <a:t>Que los niños son los que están en el mayor riesgo de envenenarse por plomo.</a:t>
            </a:r>
          </a:p>
          <a:p>
            <a:pPr>
              <a:buFontTx/>
              <a:buChar char="•"/>
            </a:pPr>
            <a:r>
              <a:rPr lang="en-US" sz="2400" smtClean="0">
                <a:cs typeface="Times New Roman" pitchFamily="18" charset="0"/>
                <a:sym typeface="Times New Roman" pitchFamily="18" charset="0"/>
              </a:rPr>
              <a:t>Que el envenenamiento por plomo se puede evitar.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8695</TotalTime>
  <Words>2377</Words>
  <Application>Microsoft Office PowerPoint</Application>
  <PresentationFormat>On-screen Show (4:3)</PresentationFormat>
  <Paragraphs>179</Paragraphs>
  <Slides>9</Slides>
  <Notes>9</Notes>
  <HiddenSlides>0</HiddenSlides>
  <MMClips>2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Times New Roman</vt:lpstr>
      <vt:lpstr>Arial</vt:lpstr>
      <vt:lpstr>WP IconicSymbolsA</vt:lpstr>
      <vt:lpstr>Symbol</vt:lpstr>
      <vt:lpstr>WP MathA</vt:lpstr>
      <vt:lpstr>Default Design</vt:lpstr>
      <vt:lpstr>Microsoft Photo Editor 3.0 Photo</vt:lpstr>
      <vt:lpstr>Módulo 1: ¿Por qué hay que preocuparse por la pintura a base de plomo?</vt:lpstr>
      <vt:lpstr>¿Qué es la pintura a base de plomo?</vt:lpstr>
      <vt:lpstr>Riesgos del plomo para la salud</vt:lpstr>
      <vt:lpstr>Los síntomas del envenenamiento con plomo no siempre son obvios</vt:lpstr>
      <vt:lpstr>¿Por qué el polvo y los escombros constituyen un problema?</vt:lpstr>
      <vt:lpstr>Una pequeña cantidad de polvo puede recorrer largas distancias</vt:lpstr>
      <vt:lpstr>Slide 7</vt:lpstr>
      <vt:lpstr>Slide 8</vt:lpstr>
      <vt:lpstr>Ahora ya saben...</vt:lpstr>
    </vt:vector>
  </TitlesOfParts>
  <Company>ICF Kaiser International,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 Safety for Renovation, Repair, and Painting: Initial Course</dc:title>
  <dc:subject>Module 1</dc:subject>
  <dc:creator>EPA</dc:creator>
  <cp:keywords>lead poisoning, renovation</cp:keywords>
  <cp:lastModifiedBy>hughesl</cp:lastModifiedBy>
  <cp:revision>346</cp:revision>
  <cp:lastPrinted>2001-04-20T18:38:32Z</cp:lastPrinted>
  <dcterms:created xsi:type="dcterms:W3CDTF">2000-02-11T22:43:26Z</dcterms:created>
  <dcterms:modified xsi:type="dcterms:W3CDTF">2012-07-24T15:25:53Z</dcterms:modified>
</cp:coreProperties>
</file>