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8" r:id="rId2"/>
    <p:sldId id="259" r:id="rId3"/>
    <p:sldId id="293" r:id="rId4"/>
    <p:sldId id="295" r:id="rId5"/>
    <p:sldId id="311" r:id="rId6"/>
    <p:sldId id="300" r:id="rId7"/>
    <p:sldId id="303" r:id="rId8"/>
    <p:sldId id="304" r:id="rId9"/>
    <p:sldId id="305" r:id="rId10"/>
    <p:sldId id="306" r:id="rId11"/>
    <p:sldId id="307" r:id="rId12"/>
    <p:sldId id="308" r:id="rId1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5750" autoAdjust="0"/>
  </p:normalViewPr>
  <p:slideViewPr>
    <p:cSldViewPr showGuides="1">
      <p:cViewPr varScale="1">
        <p:scale>
          <a:sx n="51" d="100"/>
          <a:sy n="51" d="100"/>
        </p:scale>
        <p:origin x="-96" y="-804"/>
      </p:cViewPr>
      <p:guideLst>
        <p:guide orient="horz" pos="12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6" d="100"/>
          <a:sy n="76" d="100"/>
        </p:scale>
        <p:origin x="-750" y="-108"/>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defTabSz="966788">
              <a:defRPr sz="1300"/>
            </a:lvl1pPr>
          </a:lstStyle>
          <a:p>
            <a:pPr>
              <a:defRPr/>
            </a:pPr>
            <a:r>
              <a:rPr lang="en-US"/>
              <a:t>Perfeccionamiento de seguridad con relación al plomo en labores de renovación, reparación y pintura</a:t>
            </a:r>
          </a:p>
        </p:txBody>
      </p:sp>
      <p:sp>
        <p:nvSpPr>
          <p:cNvPr id="51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algn="r" defTabSz="966788">
              <a:defRPr sz="1300"/>
            </a:lvl1pPr>
          </a:lstStyle>
          <a:p>
            <a:pPr>
              <a:defRPr/>
            </a:pPr>
            <a:r>
              <a:rPr lang="en-US"/>
              <a:t>Octubre de 2011</a:t>
            </a:r>
          </a:p>
        </p:txBody>
      </p:sp>
      <p:sp>
        <p:nvSpPr>
          <p:cNvPr id="51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defTabSz="966788">
              <a:defRPr sz="1300"/>
            </a:lvl1pPr>
          </a:lstStyle>
          <a:p>
            <a:pPr>
              <a:defRPr/>
            </a:pPr>
            <a:r>
              <a:rPr lang="en-US"/>
              <a:t>Repaso preliminar 1 – No cite ni haga referencias</a:t>
            </a:r>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algn="r" defTabSz="966788">
              <a:defRPr sz="1300"/>
            </a:lvl1pPr>
          </a:lstStyle>
          <a:p>
            <a:pPr>
              <a:defRPr/>
            </a:pPr>
            <a:fld id="{D0B2EC91-759D-4AE6-A904-7834BF9049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7315200" cy="479425"/>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defTabSz="966788">
              <a:defRPr sz="1200" b="1">
                <a:latin typeface="Arial" pitchFamily="34" charset="0"/>
              </a:defRPr>
            </a:lvl1pPr>
          </a:lstStyle>
          <a:p>
            <a:pPr>
              <a:defRPr/>
            </a:pPr>
            <a:endParaRPr lang="en-US"/>
          </a:p>
          <a:p>
            <a:pPr>
              <a:defRPr/>
            </a:pPr>
            <a:r>
              <a:rPr lang="en-US"/>
              <a:t>     Perfeccionamiento de seguridad con relación al plomo en labores de renovación, reparación y pintura</a:t>
            </a:r>
          </a:p>
        </p:txBody>
      </p:sp>
      <p:sp>
        <p:nvSpPr>
          <p:cNvPr id="14339"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325438" y="4560888"/>
            <a:ext cx="6745287" cy="4319587"/>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p>
            <a:pPr lvl="0"/>
            <a:r>
              <a:rPr lang="en-US" noProof="0" smtClean="0"/>
              <a:t>Arial 12 pt</a:t>
            </a:r>
          </a:p>
          <a:p>
            <a:pPr lvl="0"/>
            <a:r>
              <a:rPr lang="en-US" noProof="0" smtClean="0"/>
              <a:t>	Arial 10 pt</a:t>
            </a:r>
          </a:p>
          <a:p>
            <a:pPr lvl="2"/>
            <a:r>
              <a:rPr lang="en-US" noProof="0" smtClean="0"/>
              <a:t>Arial 10 pt</a:t>
            </a:r>
          </a:p>
          <a:p>
            <a:pPr lvl="3"/>
            <a:r>
              <a:rPr lang="en-US" noProof="0" smtClean="0"/>
              <a:t>Arial 10 pt</a:t>
            </a:r>
          </a:p>
          <a:p>
            <a:pPr lvl="4"/>
            <a:r>
              <a:rPr lang="en-US" noProof="0" smtClean="0"/>
              <a:t>Arial 10 pt</a:t>
            </a:r>
          </a:p>
        </p:txBody>
      </p:sp>
      <p:sp>
        <p:nvSpPr>
          <p:cNvPr id="3078" name="Rectangle 6"/>
          <p:cNvSpPr>
            <a:spLocks noGrp="1" noChangeArrowheads="1"/>
          </p:cNvSpPr>
          <p:nvPr>
            <p:ph type="ftr" sz="quarter" idx="4"/>
          </p:nvPr>
        </p:nvSpPr>
        <p:spPr bwMode="auto">
          <a:xfrm>
            <a:off x="4802188" y="8915400"/>
            <a:ext cx="2300287" cy="403225"/>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defTabSz="966788">
              <a:defRPr sz="1100">
                <a:latin typeface="Arial" pitchFamily="34" charset="0"/>
              </a:defRPr>
            </a:lvl1pPr>
          </a:lstStyle>
          <a:p>
            <a:pPr>
              <a:defRPr/>
            </a:pPr>
            <a:r>
              <a:rPr lang="en-US"/>
              <a:t>Repaso preliminar 1 – No cite ni haga referencias</a:t>
            </a:r>
          </a:p>
        </p:txBody>
      </p:sp>
      <p:sp>
        <p:nvSpPr>
          <p:cNvPr id="3079" name="Rectangle 7"/>
          <p:cNvSpPr>
            <a:spLocks noGrp="1" noChangeArrowheads="1"/>
          </p:cNvSpPr>
          <p:nvPr>
            <p:ph type="sldNum" sz="quarter" idx="5"/>
          </p:nvPr>
        </p:nvSpPr>
        <p:spPr bwMode="auto">
          <a:xfrm>
            <a:off x="382588" y="8991600"/>
            <a:ext cx="1543050" cy="381000"/>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defTabSz="966788">
              <a:defRPr sz="1000">
                <a:latin typeface="Arial" pitchFamily="34" charset="0"/>
              </a:defRPr>
            </a:lvl1pPr>
          </a:lstStyle>
          <a:p>
            <a:pPr>
              <a:defRPr/>
            </a:pPr>
            <a:r>
              <a:rPr lang="en-US"/>
              <a:t>7-</a:t>
            </a:r>
            <a:fld id="{B2BCE457-978A-4C17-A72F-7D70F49698EC}" type="slidenum">
              <a:rPr lang="en-US"/>
              <a:pPr>
                <a:defRPr/>
              </a:pPr>
              <a:t>‹#›</a:t>
            </a:fld>
            <a:endParaRPr lang="en-US"/>
          </a:p>
        </p:txBody>
      </p:sp>
      <p:sp>
        <p:nvSpPr>
          <p:cNvPr id="3080" name="Rectangle 8"/>
          <p:cNvSpPr>
            <a:spLocks noGrp="1" noChangeArrowheads="1"/>
          </p:cNvSpPr>
          <p:nvPr>
            <p:ph type="dt" idx="1"/>
          </p:nvPr>
        </p:nvSpPr>
        <p:spPr bwMode="auto">
          <a:xfrm>
            <a:off x="2895600" y="8915400"/>
            <a:ext cx="1676400" cy="457200"/>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ctr">
              <a:lnSpc>
                <a:spcPct val="280000"/>
              </a:lnSpc>
              <a:defRPr sz="1000">
                <a:latin typeface="Arial" pitchFamily="34" charset="0"/>
              </a:defRPr>
            </a:lvl1pPr>
          </a:lstStyle>
          <a:p>
            <a:pPr>
              <a:defRPr/>
            </a:pPr>
            <a:r>
              <a:rPr lang="en-US"/>
              <a:t>Octubre de 2011</a:t>
            </a:r>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tabLst>
        <a:tab pos="460375" algn="l"/>
      </a:tabLst>
      <a:defRPr sz="1100"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buChar char="•"/>
      <a:tabLst>
        <a:tab pos="460375" algn="l"/>
      </a:tabLst>
      <a:defRPr sz="1100" kern="1200">
        <a:solidFill>
          <a:schemeClr val="tx1"/>
        </a:solidFill>
        <a:latin typeface="Arial" pitchFamily="34" charset="0"/>
        <a:ea typeface="+mn-ea"/>
        <a:cs typeface="+mn-cs"/>
      </a:defRPr>
    </a:lvl2pPr>
    <a:lvl3pPr marL="914400" algn="l" rtl="0" eaLnBrk="0" fontAlgn="base" hangingPunct="0">
      <a:spcBef>
        <a:spcPct val="30000"/>
      </a:spcBef>
      <a:spcAft>
        <a:spcPct val="0"/>
      </a:spcAft>
      <a:tabLst>
        <a:tab pos="460375" algn="l"/>
      </a:tabLst>
      <a:defRPr sz="1000" kern="1200">
        <a:solidFill>
          <a:schemeClr val="tx1"/>
        </a:solidFill>
        <a:latin typeface="Arial" pitchFamily="34" charset="0"/>
        <a:ea typeface="+mn-ea"/>
        <a:cs typeface="+mn-cs"/>
      </a:defRPr>
    </a:lvl3pPr>
    <a:lvl4pPr marL="1371600" algn="l" rtl="0" eaLnBrk="0" fontAlgn="base" hangingPunct="0">
      <a:spcBef>
        <a:spcPct val="30000"/>
      </a:spcBef>
      <a:spcAft>
        <a:spcPct val="0"/>
      </a:spcAft>
      <a:tabLst>
        <a:tab pos="460375" algn="l"/>
      </a:tabLst>
      <a:defRPr sz="1000" kern="1200">
        <a:solidFill>
          <a:schemeClr val="tx1"/>
        </a:solidFill>
        <a:latin typeface="Arial" pitchFamily="34" charset="0"/>
        <a:ea typeface="+mn-ea"/>
        <a:cs typeface="+mn-cs"/>
      </a:defRPr>
    </a:lvl4pPr>
    <a:lvl5pPr marL="1828800" algn="l" rtl="0" eaLnBrk="0" fontAlgn="base" hangingPunct="0">
      <a:spcBef>
        <a:spcPct val="30000"/>
      </a:spcBef>
      <a:spcAft>
        <a:spcPct val="0"/>
      </a:spcAft>
      <a:tabLst>
        <a:tab pos="460375" algn="l"/>
      </a:tabLs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
        <p:nvSpPr>
          <p:cNvPr id="15363" name="Rectangle 7"/>
          <p:cNvSpPr>
            <a:spLocks noGrp="1" noChangeArrowheads="1"/>
          </p:cNvSpPr>
          <p:nvPr>
            <p:ph type="sldNum" sz="quarter" idx="5"/>
          </p:nvPr>
        </p:nvSpPr>
        <p:spPr>
          <a:noFill/>
        </p:spPr>
        <p:txBody>
          <a:bodyPr/>
          <a:lstStyle/>
          <a:p>
            <a:r>
              <a:rPr lang="en-US" smtClean="0"/>
              <a:t>7-</a:t>
            </a:r>
            <a:fld id="{5DCFF186-B221-43DC-8050-21DED5A154C0}" type="slidenum">
              <a:rPr lang="en-US" smtClean="0"/>
              <a:pPr/>
              <a:t>1</a:t>
            </a:fld>
            <a:endParaRPr lang="en-US" smtClean="0"/>
          </a:p>
        </p:txBody>
      </p:sp>
      <p:sp>
        <p:nvSpPr>
          <p:cNvPr id="15364" name="Rectangle 8"/>
          <p:cNvSpPr>
            <a:spLocks noGrp="1" noChangeArrowheads="1"/>
          </p:cNvSpPr>
          <p:nvPr>
            <p:ph type="dt" sz="quarter" idx="1"/>
          </p:nvPr>
        </p:nvSpPr>
        <p:spPr>
          <a:noFill/>
        </p:spPr>
        <p:txBody>
          <a:bodyPr/>
          <a:lstStyle/>
          <a:p>
            <a:r>
              <a:rPr lang="en-US" smtClean="0"/>
              <a:t>Octubre de 2011</a:t>
            </a:r>
          </a:p>
        </p:txBody>
      </p:sp>
      <p:sp>
        <p:nvSpPr>
          <p:cNvPr id="15365" name="Rectangle 2"/>
          <p:cNvSpPr>
            <a:spLocks noChangeArrowheads="1" noTextEdit="1"/>
          </p:cNvSpPr>
          <p:nvPr>
            <p:ph type="sldImg"/>
          </p:nvPr>
        </p:nvSpPr>
        <p:spPr>
          <a:xfrm>
            <a:off x="1295400" y="685800"/>
            <a:ext cx="4800600" cy="3600450"/>
          </a:xfrm>
          <a:ln/>
        </p:spPr>
      </p:sp>
      <p:sp>
        <p:nvSpPr>
          <p:cNvPr id="15366" name="Rectangle 3"/>
          <p:cNvSpPr>
            <a:spLocks noGrp="1" noChangeArrowheads="1"/>
          </p:cNvSpPr>
          <p:nvPr>
            <p:ph type="body" idx="1"/>
          </p:nvPr>
        </p:nvSpPr>
        <p:spPr>
          <a:xfrm>
            <a:off x="974725" y="4560888"/>
            <a:ext cx="5365750" cy="4319587"/>
          </a:xfrm>
          <a:noFill/>
          <a:ln/>
        </p:spPr>
        <p:txBody>
          <a:bodyPr/>
          <a:lstStyle/>
          <a:p>
            <a:pPr marL="228600" lvl="1" indent="-6350">
              <a:buFontTx/>
              <a:buNone/>
              <a:tabLst/>
            </a:pPr>
            <a:r>
              <a:rPr lang="en-US" sz="1000" smtClean="0"/>
              <a:t>La regla RRP requiere que usted, el renovador certificado, sea responsable de la instrucción de los renovadores no certificados.</a:t>
            </a:r>
            <a:endParaRPr lang="es-ES_tradnl" sz="1000" smtClean="0"/>
          </a:p>
          <a:p>
            <a:pPr marL="228600" lvl="1" indent="-6350">
              <a:buFontTx/>
              <a:buNone/>
              <a:tabLst/>
            </a:pPr>
            <a:endParaRPr lang="es-ES_tradnl" sz="1000" smtClean="0"/>
          </a:p>
          <a:p>
            <a:pPr marL="228600" lvl="1" indent="-6350">
              <a:buFontTx/>
              <a:buNone/>
              <a:tabLst/>
            </a:pPr>
            <a:r>
              <a:rPr lang="es-ES_tradnl" sz="1000" smtClean="0"/>
              <a:t>Nota: Vea la Diapositiva 2-11 y los reglamentos de la HUD para obtener información adicional sobre la capacitación requerida para trabajadores en renovaciones financiadas por la HUD.</a:t>
            </a:r>
            <a:endParaRPr 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r>
              <a:rPr lang="en-US" smtClean="0"/>
              <a:t>7-</a:t>
            </a:r>
            <a:fld id="{701E31C9-069D-44CB-91AF-3B1403032085}" type="slidenum">
              <a:rPr lang="en-US" smtClean="0"/>
              <a:pPr/>
              <a:t>10</a:t>
            </a:fld>
            <a:endParaRPr lang="en-US" smtClean="0"/>
          </a:p>
        </p:txBody>
      </p:sp>
      <p:sp>
        <p:nvSpPr>
          <p:cNvPr id="24579" name="Rectangle 8"/>
          <p:cNvSpPr>
            <a:spLocks noGrp="1" noChangeArrowheads="1"/>
          </p:cNvSpPr>
          <p:nvPr>
            <p:ph type="dt" sz="quarter" idx="1"/>
          </p:nvPr>
        </p:nvSpPr>
        <p:spPr>
          <a:noFill/>
        </p:spPr>
        <p:txBody>
          <a:bodyPr/>
          <a:lstStyle/>
          <a:p>
            <a:r>
              <a:rPr lang="en-US" smtClean="0"/>
              <a:t>Octubre de 2011</a:t>
            </a:r>
          </a:p>
        </p:txBody>
      </p:sp>
      <p:sp>
        <p:nvSpPr>
          <p:cNvPr id="24580" name="Rectangle 2"/>
          <p:cNvSpPr>
            <a:spLocks noChangeArrowheads="1" noTextEdit="1"/>
          </p:cNvSpPr>
          <p:nvPr>
            <p:ph type="sldImg"/>
          </p:nvPr>
        </p:nvSpPr>
        <p:spPr>
          <a:ln/>
        </p:spPr>
      </p:sp>
      <p:sp>
        <p:nvSpPr>
          <p:cNvPr id="24581" name="Rectangle 3"/>
          <p:cNvSpPr>
            <a:spLocks noGrp="1" noChangeArrowheads="1"/>
          </p:cNvSpPr>
          <p:nvPr>
            <p:ph type="body" idx="1"/>
          </p:nvPr>
        </p:nvSpPr>
        <p:spPr>
          <a:xfrm>
            <a:off x="1066800" y="4560888"/>
            <a:ext cx="5334000" cy="4319587"/>
          </a:xfrm>
          <a:noFill/>
          <a:ln/>
        </p:spPr>
        <p:txBody>
          <a:bodyPr/>
          <a:lstStyle/>
          <a:p>
            <a:r>
              <a:rPr lang="en-US" smtClean="0">
                <a:solidFill>
                  <a:srgbClr val="004EA3"/>
                </a:solidFill>
                <a:latin typeface="Helvetica Neue" charset="0"/>
                <a:cs typeface="Times New Roman" pitchFamily="18" charset="0"/>
              </a:rPr>
              <a:t/>
            </a:r>
            <a:br>
              <a:rPr lang="en-US" smtClean="0">
                <a:solidFill>
                  <a:srgbClr val="004EA3"/>
                </a:solidFill>
                <a:latin typeface="Helvetica Neue" charset="0"/>
                <a:cs typeface="Times New Roman" pitchFamily="18" charset="0"/>
              </a:rPr>
            </a:br>
            <a:endParaRPr lang="en-US" smtClean="0">
              <a:solidFill>
                <a:srgbClr val="004EA3"/>
              </a:solidFill>
              <a:latin typeface="Helvetica Neue" charset="0"/>
              <a:cs typeface="Times New Roman" pitchFamily="18" charset="0"/>
            </a:endParaRPr>
          </a:p>
        </p:txBody>
      </p:sp>
      <p:sp>
        <p:nvSpPr>
          <p:cNvPr id="24582" name="Rectangle 4"/>
          <p:cNvSpPr>
            <a:spLocks noChangeArrowheads="1"/>
          </p:cNvSpPr>
          <p:nvPr/>
        </p:nvSpPr>
        <p:spPr bwMode="auto">
          <a:xfrm>
            <a:off x="914400" y="4394200"/>
            <a:ext cx="5562600" cy="4548188"/>
          </a:xfrm>
          <a:prstGeom prst="rect">
            <a:avLst/>
          </a:prstGeom>
          <a:noFill/>
          <a:ln w="9525">
            <a:noFill/>
            <a:miter lim="800000"/>
            <a:headEnd/>
            <a:tailEnd/>
          </a:ln>
        </p:spPr>
        <p:txBody>
          <a:bodyPr lIns="91420" tIns="45710" rIns="91420" bIns="45710">
            <a:spAutoFit/>
          </a:bodyPr>
          <a:lstStyle/>
          <a:p>
            <a:pPr>
              <a:spcBef>
                <a:spcPct val="10000"/>
              </a:spcBef>
              <a:tabLst>
                <a:tab pos="342900" algn="l"/>
              </a:tabLst>
            </a:pPr>
            <a:r>
              <a:rPr lang="en-US" sz="1000" b="1">
                <a:latin typeface="Arial" pitchFamily="34" charset="0"/>
              </a:rPr>
              <a:t>Recoja diariamente elementos que estén en el suelo del área de trabajo (recomendado).</a:t>
            </a:r>
            <a:endParaRPr lang="en-US" sz="1000">
              <a:latin typeface="Arial" pitchFamily="34" charset="0"/>
            </a:endParaRP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Recoja mientras camina. Coloque la basura en bolsas plásticas de alta resistencia.</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Aspire el área de trabajo con una aspiradora HEPA varias veces durante el día y de todas maneras en el final del día. Use sólo aspiradoras HEPA. No use aspiradoras domésticas o de taller estándar.</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Limpie las herramientas en el final del día.</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Lávese las manos cada vez que salda del área de trabajo, particularmente antes de irse a casa.</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Elimine diariamente todas las prendas protectoras desechables. </a:t>
            </a:r>
          </a:p>
          <a:p>
            <a:pPr>
              <a:spcBef>
                <a:spcPct val="10000"/>
              </a:spcBef>
              <a:tabLst>
                <a:tab pos="342900" algn="l"/>
              </a:tabLst>
            </a:pPr>
            <a:endParaRPr lang="en-US" sz="800">
              <a:latin typeface="Arial" pitchFamily="34" charset="0"/>
            </a:endParaRPr>
          </a:p>
          <a:p>
            <a:pPr>
              <a:spcBef>
                <a:spcPct val="10000"/>
              </a:spcBef>
              <a:tabLst>
                <a:tab pos="342900" algn="l"/>
              </a:tabLst>
            </a:pPr>
            <a:r>
              <a:rPr lang="en-US" sz="1000" b="1">
                <a:latin typeface="Arial" pitchFamily="34" charset="0"/>
              </a:rPr>
              <a:t>Cuando se termine el trabajo, limpie el área de trabajo (obligatorio).</a:t>
            </a:r>
            <a:endParaRPr lang="en-US" sz="1000">
              <a:latin typeface="Arial" pitchFamily="34" charset="0"/>
            </a:endParaRP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Retire cuidadosamente la lámina de plástico del piso, dóblela (el lado sucio hacia adentro), selle los bordes con cinta o colóquela en una bolsa plástica de alta resistencia y elimínela. Mantenga láminas plásticas en las puertas y aberturas que separen el área de trabajo hasta que se considere que está limpia.</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Asegúrese de que las cáscaras de pintura, el polvo, la basura y los escombros (como componentes de la construcción) se saquen del área que se va a limpiar y se eliminen adecuadamente.</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Limpie la superficie de todas las paredes con una aspiradora HEPA o con un paño húmedo. Limpie las otras superficies del área de trabajo con una aspiradora HEPA. Utilice como accesorio una barra sacudidora para las alfombras.</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Limpie con un paño húmedo las demás superficies del área de trabajo y limpie con un trapeador húmedo los pisos sin alfombrar hasta eliminar el polvo y los escombros.</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Inspeccione visualmente su trabajo. Fíjese en los alrededores del área de trabajo y en las vías de paso por donde se transportaron los escombros, dentro y fuera. No debe ver polvo, cáscaras de pintura o escombros.</a:t>
            </a:r>
          </a:p>
          <a:p>
            <a:pPr marL="342900" lvl="1" indent="-228600">
              <a:spcBef>
                <a:spcPct val="10000"/>
              </a:spcBef>
              <a:buClr>
                <a:srgbClr val="000000"/>
              </a:buClr>
              <a:buSzPct val="100000"/>
              <a:buFont typeface="Arial" pitchFamily="34" charset="0"/>
              <a:buChar char="•"/>
              <a:tabLst>
                <a:tab pos="342900" algn="l"/>
              </a:tabLst>
            </a:pPr>
            <a:r>
              <a:rPr lang="en-US" sz="1000">
                <a:latin typeface="Arial" pitchFamily="34" charset="0"/>
              </a:rPr>
              <a:t>Vuelva a limpiar el área minuciosamente en caso de que encuentre polvo o escombros.</a:t>
            </a:r>
          </a:p>
          <a:p>
            <a:pPr marL="342900" lvl="1" indent="-228600">
              <a:spcBef>
                <a:spcPct val="10000"/>
              </a:spcBef>
              <a:buClr>
                <a:srgbClr val="000000"/>
              </a:buClr>
              <a:buSzPct val="100000"/>
              <a:buFont typeface="Arial" pitchFamily="34" charset="0"/>
              <a:buChar char="•"/>
              <a:tabLst>
                <a:tab pos="342900" algn="l"/>
              </a:tabLst>
            </a:pPr>
            <a:endParaRPr lang="en-US" sz="1000">
              <a:latin typeface="Arial" pitchFamily="34" charset="0"/>
            </a:endParaRPr>
          </a:p>
        </p:txBody>
      </p:sp>
      <p:sp>
        <p:nvSpPr>
          <p:cNvPr id="24583"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r>
              <a:rPr lang="en-US" smtClean="0"/>
              <a:t>7-</a:t>
            </a:r>
            <a:fld id="{68EDAC6F-54EF-4F17-A567-5883474BD8E3}" type="slidenum">
              <a:rPr lang="en-US" smtClean="0"/>
              <a:pPr/>
              <a:t>11</a:t>
            </a:fld>
            <a:endParaRPr lang="en-US" smtClean="0"/>
          </a:p>
        </p:txBody>
      </p:sp>
      <p:sp>
        <p:nvSpPr>
          <p:cNvPr id="25603" name="Rectangle 8"/>
          <p:cNvSpPr>
            <a:spLocks noGrp="1" noChangeArrowheads="1"/>
          </p:cNvSpPr>
          <p:nvPr>
            <p:ph type="dt" sz="quarter" idx="1"/>
          </p:nvPr>
        </p:nvSpPr>
        <p:spPr>
          <a:noFill/>
        </p:spPr>
        <p:txBody>
          <a:bodyPr/>
          <a:lstStyle/>
          <a:p>
            <a:r>
              <a:rPr lang="en-US" smtClean="0"/>
              <a:t>Octubre de 2011</a:t>
            </a:r>
          </a:p>
        </p:txBody>
      </p:sp>
      <p:sp>
        <p:nvSpPr>
          <p:cNvPr id="25604" name="Rectangle 2"/>
          <p:cNvSpPr>
            <a:spLocks noChangeArrowheads="1" noTextEdit="1"/>
          </p:cNvSpPr>
          <p:nvPr>
            <p:ph type="sldImg"/>
          </p:nvPr>
        </p:nvSpPr>
        <p:spPr>
          <a:ln/>
        </p:spPr>
      </p:sp>
      <p:sp>
        <p:nvSpPr>
          <p:cNvPr id="25605" name="Rectangle 3"/>
          <p:cNvSpPr>
            <a:spLocks noGrp="1" noChangeArrowheads="1"/>
          </p:cNvSpPr>
          <p:nvPr>
            <p:ph type="body" idx="1"/>
          </p:nvPr>
        </p:nvSpPr>
        <p:spPr>
          <a:xfrm>
            <a:off x="914400" y="4572000"/>
            <a:ext cx="5411788" cy="4319588"/>
          </a:xfrm>
          <a:noFill/>
          <a:ln/>
        </p:spPr>
        <p:txBody>
          <a:bodyPr/>
          <a:lstStyle/>
          <a:p>
            <a:r>
              <a:rPr lang="en-US" sz="900" b="1" smtClean="0">
                <a:cs typeface="Arial" pitchFamily="34" charset="0"/>
              </a:rPr>
              <a:t>Deposite sus desechos en una bolsa o envuélvalos en la obra y dentro del área de trabajo.</a:t>
            </a:r>
            <a:endParaRPr lang="en-US" sz="900" smtClean="0">
              <a:cs typeface="Arial" pitchFamily="34" charset="0"/>
            </a:endParaRPr>
          </a:p>
          <a:p>
            <a:r>
              <a:rPr lang="en-US" sz="900" smtClean="0">
                <a:cs typeface="Arial" pitchFamily="34" charset="0"/>
              </a:rPr>
              <a:t>Recoja y controle todos sus desechos. Algunos ejemplos de desechos son el polvo, los escombros, las cáscaras de pintura, las láminas protectoras, los filtros HEPA, agua sucia, cabezas de trapeador usadas, paños, ropa protectora, mascarillas respiratorias, guantes, componentes arquitectónicos y otros desechos. Utilice láminas o bolsas de plástico de alta resistencia para depositar los desechos. Aplique un sello cuello de cisne a la bolsa con cinta para conductos. Considere utilizar bolsas dobles para depositar sus desechos y evitar que se rasguen. Los componentes de gran tamaño deben envolverse en láminas protectoras y sellarse con cinta. Deposite los desechos en una bolsa y séllela antes de sacarla del área de trabajo. Limpie el exterior de las bolsas y los paquetes de desechos con una aspiradora HEPA antes de sacarlas del área de trabajo. Acumule todos los desechos en un recipiente o contenedor de escombros seguro, hasta su eliminación. Limite el tiempo de almacenamiento en la obra. Evite transportar desperdicios en un camión abierto o en un vehículo personal.</a:t>
            </a:r>
          </a:p>
          <a:p>
            <a:endParaRPr lang="en-US" sz="900" smtClean="0">
              <a:cs typeface="Arial" pitchFamily="34" charset="0"/>
            </a:endParaRPr>
          </a:p>
          <a:p>
            <a:r>
              <a:rPr lang="en-US" sz="900" b="1" smtClean="0">
                <a:cs typeface="Arial" pitchFamily="34" charset="0"/>
              </a:rPr>
              <a:t>Elimine las aguas residuales apropiadamente.</a:t>
            </a:r>
            <a:endParaRPr lang="en-US" sz="900" smtClean="0">
              <a:cs typeface="Arial" pitchFamily="34" charset="0"/>
            </a:endParaRPr>
          </a:p>
          <a:p>
            <a:r>
              <a:rPr lang="en-US" sz="900" smtClean="0">
                <a:cs typeface="Arial" pitchFamily="34" charset="0"/>
              </a:rPr>
              <a:t>El agua utilizada en el área de trabajo para quitar pintura o limpiar superficies se debe pasar por un filtro de 0,5 micras. No vierta nunca estas aguas en un fregadero, tina, desagüe de aguas pluviales ni en el suelo. Pueden verterse en un inodoro, si así lo permiten las reglas locales. Si no está permitido por los reglamentos locales, es posible que deba contener y hacer una prueba del agua, además de comunicarse con la empresa de tratamiento de desechos para que le ayuden en el desechado. </a:t>
            </a:r>
            <a:r>
              <a:rPr lang="en-US" sz="900" b="1" smtClean="0">
                <a:cs typeface="Arial" pitchFamily="34" charset="0"/>
              </a:rPr>
              <a:t>Para mayor información, consulte con su autoridad local de tratamiento de aguas y en los reglamentos federales y estatales.</a:t>
            </a:r>
            <a:endParaRPr lang="en-US" sz="900" smtClean="0">
              <a:cs typeface="Arial" pitchFamily="34" charset="0"/>
            </a:endParaRPr>
          </a:p>
          <a:p>
            <a:r>
              <a:rPr lang="en-US" sz="900" smtClean="0">
                <a:cs typeface="Arial" pitchFamily="34" charset="0"/>
              </a:rPr>
              <a:t/>
            </a:r>
            <a:br>
              <a:rPr lang="en-US" sz="900" smtClean="0">
                <a:cs typeface="Arial" pitchFamily="34" charset="0"/>
              </a:rPr>
            </a:br>
            <a:r>
              <a:rPr lang="en-US" sz="900" b="1" smtClean="0">
                <a:cs typeface="Arial" pitchFamily="34" charset="0"/>
              </a:rPr>
              <a:t>Infórmese de las reglas de eliminación de aguas.</a:t>
            </a:r>
            <a:r>
              <a:rPr lang="en-US" sz="900" smtClean="0">
                <a:cs typeface="Arial" pitchFamily="34" charset="0"/>
              </a:rPr>
              <a:t>  </a:t>
            </a:r>
          </a:p>
          <a:p>
            <a:r>
              <a:rPr lang="en-US" sz="900" smtClean="0">
                <a:cs typeface="Arial" pitchFamily="34" charset="0"/>
              </a:rPr>
              <a:t>EPA considera la mayoría de las renovaciones, reparaciones y pinturas residenciales como "mantenimiento residencial de rutina". Los desechos que se generen durante estas actividades están clasificados como desechos sólidos no peligrosos y se pueden eliminar en un vertedero ordinario (vea el Apéndice 8 y www.epa.gov/lead/pubs/fslbp.htm). Algunos estados y localidades tienen requisitos de eliminación de desechos más estrictos que se deben seguir.</a:t>
            </a:r>
          </a:p>
        </p:txBody>
      </p:sp>
      <p:sp>
        <p:nvSpPr>
          <p:cNvPr id="25606"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r>
              <a:rPr lang="en-US" smtClean="0"/>
              <a:t>7-</a:t>
            </a:r>
            <a:fld id="{69FF4E65-3F32-409F-B336-1A2B4CEB3830}" type="slidenum">
              <a:rPr lang="en-US" smtClean="0"/>
              <a:pPr/>
              <a:t>12</a:t>
            </a:fld>
            <a:endParaRPr lang="en-US" smtClean="0"/>
          </a:p>
        </p:txBody>
      </p:sp>
      <p:sp>
        <p:nvSpPr>
          <p:cNvPr id="26627" name="Rectangle 8"/>
          <p:cNvSpPr>
            <a:spLocks noGrp="1" noChangeArrowheads="1"/>
          </p:cNvSpPr>
          <p:nvPr>
            <p:ph type="dt" sz="quarter" idx="1"/>
          </p:nvPr>
        </p:nvSpPr>
        <p:spPr>
          <a:noFill/>
        </p:spPr>
        <p:txBody>
          <a:bodyPr/>
          <a:lstStyle/>
          <a:p>
            <a:r>
              <a:rPr lang="en-US" smtClean="0"/>
              <a:t>Octubre de 2011</a:t>
            </a:r>
          </a:p>
        </p:txBody>
      </p:sp>
      <p:sp>
        <p:nvSpPr>
          <p:cNvPr id="26628" name="Rectangle 2"/>
          <p:cNvSpPr>
            <a:spLocks noChangeArrowheads="1" noTextEdit="1"/>
          </p:cNvSpPr>
          <p:nvPr>
            <p:ph type="sldImg"/>
          </p:nvPr>
        </p:nvSpPr>
        <p:spPr>
          <a:xfrm>
            <a:off x="1219200" y="685800"/>
            <a:ext cx="4800600" cy="3600450"/>
          </a:xfrm>
          <a:ln/>
        </p:spPr>
      </p:sp>
      <p:sp>
        <p:nvSpPr>
          <p:cNvPr id="26629" name="Rectangle 3"/>
          <p:cNvSpPr>
            <a:spLocks noGrp="1" noChangeArrowheads="1"/>
          </p:cNvSpPr>
          <p:nvPr>
            <p:ph type="body" idx="1"/>
          </p:nvPr>
        </p:nvSpPr>
        <p:spPr>
          <a:xfrm>
            <a:off x="839788" y="4419600"/>
            <a:ext cx="5713412" cy="4572000"/>
          </a:xfrm>
          <a:noFill/>
          <a:ln/>
        </p:spPr>
        <p:txBody>
          <a:bodyPr/>
          <a:lstStyle/>
          <a:p>
            <a:pPr>
              <a:spcBef>
                <a:spcPct val="10000"/>
              </a:spcBef>
              <a:tabLst>
                <a:tab pos="342900" algn="l"/>
                <a:tab pos="3657600" algn="l"/>
              </a:tabLst>
            </a:pPr>
            <a:r>
              <a:rPr lang="en-US" sz="1000" smtClean="0"/>
              <a:t>Cuando se complete la limpieza y antes de volver a ocupar el espacio, se debe realizar un procedimiento de verificación de limpieza o un examen de aprobación para garantizar que no quede polvo con plomo en el lugar. En caso de que sea aplicable la regla del Departamento de Vivienda y Urbanismo, se necesitará un examen de aprobación en lugar del procedimiento de verificación de limpieza. Antes de llevar a cabo una verificación de limpieza o un examen de aprobación, el renovador certificado debe efectuar una inspección visual del área de trabajo. Los reglamentos del HUD también requieren que una persona capacitada en inspección visual, que sea independiente de la empresa de renovación, realice una inspección visual como parte de un examente de aprobación. Si se detecta la presencia de polvo o escombros en el área de trabajo, se deben repetir la limpieza y la inspección visual hasta que el área de trabajo no tenga polvo ni escombros. Después de que el proyecto pase la inspección visual del renovador certificado (y, para proyectos regulados por el HUD, de la persona capacitada independiente), se puede seguir adelante con el procedimiento de verificación de limpieza o el examen de aprobación.</a:t>
            </a:r>
            <a:endParaRPr lang="en-US" sz="1000" smtClean="0">
              <a:latin typeface="Helvetica Neue" charset="0"/>
            </a:endParaRPr>
          </a:p>
          <a:p>
            <a:pPr>
              <a:spcBef>
                <a:spcPct val="10000"/>
              </a:spcBef>
              <a:tabLst>
                <a:tab pos="342900" algn="l"/>
                <a:tab pos="3657600" algn="l"/>
              </a:tabLst>
            </a:pPr>
            <a:endParaRPr lang="en-US" sz="1000" smtClean="0">
              <a:latin typeface="Helvetica Neue" charset="0"/>
            </a:endParaRPr>
          </a:p>
        </p:txBody>
      </p:sp>
      <p:sp>
        <p:nvSpPr>
          <p:cNvPr id="26630" name="Rectangle 2"/>
          <p:cNvSpPr>
            <a:spLocks noGrp="1" noChangeArrowheads="1"/>
          </p:cNvSpPr>
          <p:nvPr>
            <p:ph type="hdr" sz="quarter"/>
          </p:nvPr>
        </p:nvSpPr>
        <p:spPr>
          <a:xfrm>
            <a:off x="228600" y="0"/>
            <a:ext cx="70866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r>
              <a:rPr lang="en-US" smtClean="0"/>
              <a:t>7-</a:t>
            </a:r>
            <a:fld id="{8901AD9F-23EE-4339-84B3-2EE1CAC0A31F}" type="slidenum">
              <a:rPr lang="en-US" smtClean="0"/>
              <a:pPr/>
              <a:t>2</a:t>
            </a:fld>
            <a:endParaRPr lang="en-US" smtClean="0"/>
          </a:p>
        </p:txBody>
      </p:sp>
      <p:sp>
        <p:nvSpPr>
          <p:cNvPr id="16387" name="Rectangle 8"/>
          <p:cNvSpPr>
            <a:spLocks noGrp="1" noChangeArrowheads="1"/>
          </p:cNvSpPr>
          <p:nvPr>
            <p:ph type="dt" sz="quarter" idx="1"/>
          </p:nvPr>
        </p:nvSpPr>
        <p:spPr>
          <a:noFill/>
        </p:spPr>
        <p:txBody>
          <a:bodyPr/>
          <a:lstStyle/>
          <a:p>
            <a:r>
              <a:rPr lang="en-US" smtClean="0"/>
              <a:t>Octubre de 2011</a:t>
            </a:r>
          </a:p>
        </p:txBody>
      </p:sp>
      <p:sp>
        <p:nvSpPr>
          <p:cNvPr id="16388" name="Rectangle 2"/>
          <p:cNvSpPr>
            <a:spLocks noChangeArrowheads="1" noTextEdit="1"/>
          </p:cNvSpPr>
          <p:nvPr>
            <p:ph type="sldImg"/>
          </p:nvPr>
        </p:nvSpPr>
        <p:spPr>
          <a:ln/>
        </p:spPr>
      </p:sp>
      <p:sp>
        <p:nvSpPr>
          <p:cNvPr id="16389" name="Rectangle 3"/>
          <p:cNvSpPr>
            <a:spLocks noGrp="1" noChangeArrowheads="1"/>
          </p:cNvSpPr>
          <p:nvPr>
            <p:ph type="body" idx="1"/>
          </p:nvPr>
        </p:nvSpPr>
        <p:spPr>
          <a:xfrm>
            <a:off x="974725" y="4560888"/>
            <a:ext cx="5365750" cy="4319587"/>
          </a:xfrm>
          <a:noFill/>
          <a:ln/>
        </p:spPr>
        <p:txBody>
          <a:bodyPr/>
          <a:lstStyle/>
          <a:p>
            <a:pPr marL="460375" lvl="1" indent="-238125">
              <a:buClr>
                <a:srgbClr val="000000"/>
              </a:buClr>
            </a:pPr>
            <a:r>
              <a:rPr lang="en-US" sz="1000" smtClean="0"/>
              <a:t>¿Recuerda las destrezas que aprendió durante los ejercicios de conjuntos de destrezas? Ahora las enseñará a trabajadores no certificados para que las aprendan.</a:t>
            </a:r>
          </a:p>
          <a:p>
            <a:pPr marL="460375" lvl="1" indent="-238125">
              <a:buClr>
                <a:srgbClr val="000000"/>
              </a:buClr>
            </a:pPr>
            <a:r>
              <a:rPr lang="en-US" sz="1000" smtClean="0"/>
              <a:t>Todo lo que se presenta a continuación tiene como objetivo asistirle en la realización de la capacitación.</a:t>
            </a:r>
          </a:p>
          <a:p>
            <a:pPr marL="460375" lvl="1" indent="-238125">
              <a:buClr>
                <a:srgbClr val="000000"/>
              </a:buClr>
            </a:pPr>
            <a:r>
              <a:rPr lang="en-US" sz="1000" smtClean="0"/>
              <a:t>Los </a:t>
            </a:r>
            <a:r>
              <a:rPr lang="en-US" sz="1000" b="1" i="1" smtClean="0"/>
              <a:t>Pasos para la renovación, reparación y pintura SEGURAS CON EL PLOMO</a:t>
            </a:r>
            <a:r>
              <a:rPr lang="en-US" sz="1000" smtClean="0"/>
              <a:t> contienen una “lista de compras” de materiales y artículos que podrían necesitar para instalar una contención, limpiar el área de trabajo, protegerse durante el trabajo y verificar que el área de trabajo esté limpia. Se debe revisar esta “lista de compras” u otra lista similar antes de la capacitación en el trabajo para asegurarse de disponer de todos los materiales necesarios para el trabajo. De no reunir todos los artículos y equipos se demorará la capacitación en el trabajo y el trabajo relacionado.</a:t>
            </a:r>
          </a:p>
        </p:txBody>
      </p:sp>
      <p:sp>
        <p:nvSpPr>
          <p:cNvPr id="16390" name="Rectangle 2"/>
          <p:cNvSpPr>
            <a:spLocks noGrp="1" noChangeArrowheads="1"/>
          </p:cNvSpPr>
          <p:nvPr>
            <p:ph type="hdr" sz="quarter"/>
          </p:nvPr>
        </p:nvSpPr>
        <p:spPr>
          <a:xfrm>
            <a:off x="228600" y="0"/>
            <a:ext cx="70866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r>
              <a:rPr lang="en-US" smtClean="0"/>
              <a:t>7-</a:t>
            </a:r>
            <a:fld id="{8835E990-0069-4644-9D84-03457F8E41D2}" type="slidenum">
              <a:rPr lang="en-US" smtClean="0"/>
              <a:pPr/>
              <a:t>3</a:t>
            </a:fld>
            <a:endParaRPr lang="en-US" smtClean="0"/>
          </a:p>
        </p:txBody>
      </p:sp>
      <p:sp>
        <p:nvSpPr>
          <p:cNvPr id="17411" name="Rectangle 8"/>
          <p:cNvSpPr>
            <a:spLocks noGrp="1" noChangeArrowheads="1"/>
          </p:cNvSpPr>
          <p:nvPr>
            <p:ph type="dt" sz="quarter" idx="1"/>
          </p:nvPr>
        </p:nvSpPr>
        <p:spPr>
          <a:noFill/>
        </p:spPr>
        <p:txBody>
          <a:bodyPr/>
          <a:lstStyle/>
          <a:p>
            <a:r>
              <a:rPr lang="en-US" smtClean="0"/>
              <a:t>Octubre de 2011</a:t>
            </a:r>
          </a:p>
        </p:txBody>
      </p:sp>
      <p:sp>
        <p:nvSpPr>
          <p:cNvPr id="17412" name="Rectangle 2"/>
          <p:cNvSpPr>
            <a:spLocks noChangeArrowheads="1" noTextEdit="1"/>
          </p:cNvSpPr>
          <p:nvPr>
            <p:ph type="sldImg"/>
          </p:nvPr>
        </p:nvSpPr>
        <p:spPr>
          <a:xfrm>
            <a:off x="1295400" y="685800"/>
            <a:ext cx="4800600" cy="3600450"/>
          </a:xfrm>
          <a:ln/>
        </p:spPr>
      </p:sp>
      <p:sp>
        <p:nvSpPr>
          <p:cNvPr id="17413" name="Rectangle 3"/>
          <p:cNvSpPr>
            <a:spLocks noGrp="1" noChangeArrowheads="1"/>
          </p:cNvSpPr>
          <p:nvPr>
            <p:ph type="body" idx="1"/>
          </p:nvPr>
        </p:nvSpPr>
        <p:spPr>
          <a:xfrm>
            <a:off x="609600" y="4419600"/>
            <a:ext cx="6173788" cy="4495800"/>
          </a:xfrm>
          <a:noFill/>
          <a:ln/>
        </p:spPr>
        <p:txBody>
          <a:bodyPr/>
          <a:lstStyle/>
          <a:p>
            <a:pPr marL="209550" indent="-209550"/>
            <a:r>
              <a:rPr lang="en-US" sz="900" b="1" smtClean="0">
                <a:cs typeface="Times New Roman" pitchFamily="18" charset="0"/>
              </a:rPr>
              <a:t>¿Cuáles son las responsabilidades de un renovador certificado? </a:t>
            </a:r>
            <a:r>
              <a:rPr lang="en-US" sz="900" smtClean="0">
                <a:cs typeface="Times New Roman" pitchFamily="18" charset="0"/>
              </a:rPr>
              <a:t>Los renovadores certificados son responsables de garantizar el cumplimiento general de los requisitos del programa de renovación, reparación y pintura para las prácticas de trabajo seguras con el plomo en las renovaciones que tengan asignadas.</a:t>
            </a:r>
          </a:p>
          <a:p>
            <a:pPr marL="209550" indent="-209550"/>
            <a:r>
              <a:rPr lang="en-US" sz="900" b="1" smtClean="0">
                <a:cs typeface="Times New Roman" pitchFamily="18" charset="0"/>
              </a:rPr>
              <a:t>	Un renovador certificado:</a:t>
            </a:r>
            <a:endParaRPr lang="en-US" sz="900" smtClean="0">
              <a:cs typeface="Times New Roman" pitchFamily="18" charset="0"/>
            </a:endParaRPr>
          </a:p>
          <a:p>
            <a:pPr marL="460375" lvl="1" indent="-238125">
              <a:buClr>
                <a:srgbClr val="000000"/>
              </a:buClr>
              <a:buFontTx/>
              <a:buAutoNum type="arabicPeriod"/>
            </a:pPr>
            <a:r>
              <a:rPr lang="en-US" sz="900" smtClean="0">
                <a:cs typeface="Times New Roman" pitchFamily="18" charset="0"/>
              </a:rPr>
              <a:t>Debe utilizar un kit de prueba reconocido por la EPA </a:t>
            </a:r>
            <a:r>
              <a:rPr lang="es-ES_tradnl" sz="900" smtClean="0">
                <a:cs typeface="Times New Roman" pitchFamily="18" charset="0"/>
              </a:rPr>
              <a:t>o, de forma alternativa, recoja una muestra de cáscaras de pintura para su análisis, </a:t>
            </a:r>
            <a:r>
              <a:rPr lang="en-US" sz="900" smtClean="0">
                <a:cs typeface="Times New Roman" pitchFamily="18" charset="0"/>
              </a:rPr>
              <a:t>cuando lo solicite la parte que contrate </a:t>
            </a:r>
            <a:r>
              <a:rPr lang="es-ES_tradnl" sz="900" smtClean="0">
                <a:cs typeface="Times New Roman" pitchFamily="18" charset="0"/>
              </a:rPr>
              <a:t>los </a:t>
            </a:r>
            <a:r>
              <a:rPr lang="en-US" sz="900" smtClean="0">
                <a:cs typeface="Times New Roman" pitchFamily="18" charset="0"/>
              </a:rPr>
              <a:t>servicios de renovación</a:t>
            </a:r>
            <a:r>
              <a:rPr lang="es-ES_tradnl" sz="900" smtClean="0">
                <a:cs typeface="Times New Roman" pitchFamily="18" charset="0"/>
              </a:rPr>
              <a:t>,</a:t>
            </a:r>
            <a:r>
              <a:rPr lang="en-US" sz="900" smtClean="0">
                <a:cs typeface="Times New Roman" pitchFamily="18" charset="0"/>
              </a:rPr>
              <a:t> </a:t>
            </a:r>
            <a:r>
              <a:rPr lang="es-ES_tradnl" sz="900" smtClean="0">
                <a:cs typeface="Times New Roman" pitchFamily="18" charset="0"/>
              </a:rPr>
              <a:t>a fin de </a:t>
            </a:r>
            <a:r>
              <a:rPr lang="en-US" sz="900" smtClean="0">
                <a:cs typeface="Times New Roman" pitchFamily="18" charset="0"/>
              </a:rPr>
              <a:t>determinar si los componentes afectados por la renovación contienen pintura a base de plomo.</a:t>
            </a:r>
          </a:p>
          <a:p>
            <a:pPr marL="460375" lvl="1" indent="-238125">
              <a:buClr>
                <a:srgbClr val="000000"/>
              </a:buClr>
              <a:buFontTx/>
              <a:buAutoNum type="arabicPeriod"/>
            </a:pPr>
            <a:r>
              <a:rPr lang="en-US" sz="900" smtClean="0">
                <a:cs typeface="Times New Roman" pitchFamily="18" charset="0"/>
              </a:rPr>
              <a:t>Debe capacitar a los trabajadores en prácticas de trabajo seguras con el plomo, para que estos trabajadores puedan realizar con seguridad las tareas que tengan asignadas. El renovador certificado puede proporcionar esta capacitación en el lugar de trabajo o en una sala de clases, considerando la disponibilidad de actividades prácticas adecuadas. Esta capacitación también la podría realizar un tercero, aunque el instructor deberá ser un renovador certificado.</a:t>
            </a:r>
          </a:p>
          <a:p>
            <a:pPr marL="460375" lvl="1" indent="-238125">
              <a:buClr>
                <a:srgbClr val="000000"/>
              </a:buClr>
              <a:buFontTx/>
              <a:buAutoNum type="arabicPeriod"/>
            </a:pPr>
            <a:r>
              <a:rPr lang="en-US" sz="900" smtClean="0">
                <a:cs typeface="Times New Roman" pitchFamily="18" charset="0"/>
              </a:rPr>
              <a:t>Debe estar presente en la obra cuando se ubiquen los letreros de advertencia, mientras se establece la contención del área de trabajo y mientras se realice la limpieza del área de trabajo. (</a:t>
            </a:r>
            <a:r>
              <a:rPr lang="en-US" sz="900" i="1" smtClean="0">
                <a:cs typeface="Times New Roman" pitchFamily="18" charset="0"/>
              </a:rPr>
              <a:t>Nota: Utilice los términos </a:t>
            </a:r>
            <a:r>
              <a:rPr lang="en-US" sz="900" b="1" i="1" smtClean="0">
                <a:cs typeface="Times New Roman" pitchFamily="18" charset="0"/>
              </a:rPr>
              <a:t>Instalación</a:t>
            </a:r>
            <a:r>
              <a:rPr lang="en-US" sz="900" i="1" smtClean="0">
                <a:cs typeface="Times New Roman" pitchFamily="18" charset="0"/>
              </a:rPr>
              <a:t> y </a:t>
            </a:r>
            <a:r>
              <a:rPr lang="en-US" sz="900" b="1" i="1" smtClean="0">
                <a:cs typeface="Times New Roman" pitchFamily="18" charset="0"/>
              </a:rPr>
              <a:t>Limpieza</a:t>
            </a:r>
            <a:r>
              <a:rPr lang="en-US" sz="900" i="1" smtClean="0">
                <a:cs typeface="Times New Roman" pitchFamily="18" charset="0"/>
              </a:rPr>
              <a:t> para describir este trabajo</a:t>
            </a:r>
            <a:r>
              <a:rPr lang="en-US" sz="900" smtClean="0">
                <a:cs typeface="Times New Roman" pitchFamily="18" charset="0"/>
              </a:rPr>
              <a:t>).</a:t>
            </a:r>
          </a:p>
          <a:p>
            <a:pPr marL="460375" lvl="1" indent="-238125">
              <a:buClr>
                <a:srgbClr val="000000"/>
              </a:buClr>
              <a:buFontTx/>
              <a:buAutoNum type="arabicPeriod"/>
            </a:pPr>
            <a:r>
              <a:rPr lang="en-US" sz="900" smtClean="0">
                <a:cs typeface="Times New Roman" pitchFamily="18" charset="0"/>
              </a:rPr>
              <a:t>Debe supervisar el trabajo que realizan las personas no certificadas para garantizar que se sigan las prácticas de trabajo seguras con el plomo.   Esto incluye mantener la integridad de las barreras de contención y asegurarse de que no se dispersen polvo ni escombros del área de trabajo. </a:t>
            </a:r>
          </a:p>
          <a:p>
            <a:pPr marL="460375" lvl="1" indent="-238125">
              <a:buClr>
                <a:srgbClr val="000000"/>
              </a:buClr>
              <a:buFontTx/>
              <a:buAutoNum type="arabicPeriod"/>
            </a:pPr>
            <a:r>
              <a:rPr lang="en-US" sz="900" smtClean="0">
                <a:cs typeface="Times New Roman" pitchFamily="18" charset="0"/>
              </a:rPr>
              <a:t>Debe estar disponible en todo momento, en la obra o por vía telefónica, durante la renovación. </a:t>
            </a:r>
          </a:p>
          <a:p>
            <a:pPr marL="460375" lvl="1" indent="-238125">
              <a:buClr>
                <a:srgbClr val="000000"/>
              </a:buClr>
              <a:buFontTx/>
              <a:buAutoNum type="arabicPeriod"/>
            </a:pPr>
            <a:r>
              <a:rPr lang="en-US" sz="900" smtClean="0">
                <a:cs typeface="Times New Roman" pitchFamily="18" charset="0"/>
              </a:rPr>
              <a:t>Debe realizar la verificación de limpieza del proyecto. </a:t>
            </a:r>
          </a:p>
          <a:p>
            <a:pPr marL="460375" lvl="1" indent="-238125">
              <a:buClr>
                <a:srgbClr val="000000"/>
              </a:buClr>
              <a:buFontTx/>
              <a:buAutoNum type="arabicPeriod"/>
            </a:pPr>
            <a:r>
              <a:rPr lang="en-US" sz="900" smtClean="0">
                <a:cs typeface="Times New Roman" pitchFamily="18" charset="0"/>
              </a:rPr>
              <a:t>Debe tener copias de sus certificados de finalización del curso inicial y del curso de actualización en la obra. La certificación de renovador certificado dura 5 años. El renovador certificado debe tomar un curso de perfeccionamiento cada 5 años para mantener su certificación.</a:t>
            </a:r>
          </a:p>
          <a:p>
            <a:pPr marL="460375" lvl="1" indent="-238125">
              <a:buClr>
                <a:srgbClr val="000000"/>
              </a:buClr>
              <a:buFontTx/>
              <a:buAutoNum type="arabicPeriod"/>
            </a:pPr>
            <a:r>
              <a:rPr lang="en-US" sz="900" smtClean="0">
                <a:cs typeface="Times New Roman" pitchFamily="18" charset="0"/>
              </a:rPr>
              <a:t>Debe preparar la documentación del trabajo que sea necesaria. </a:t>
            </a:r>
          </a:p>
          <a:p>
            <a:pPr marL="460375" lvl="1" indent="-238125">
              <a:buFontTx/>
              <a:buNone/>
            </a:pPr>
            <a:endParaRPr lang="en-US" sz="900" smtClean="0">
              <a:cs typeface="Times New Roman" pitchFamily="18" charset="0"/>
            </a:endParaRPr>
          </a:p>
          <a:p>
            <a:pPr marL="460375" lvl="1" indent="-238125">
              <a:buFontTx/>
              <a:buNone/>
            </a:pPr>
            <a:r>
              <a:rPr lang="en-US" sz="900" smtClean="0">
                <a:cs typeface="Times New Roman" pitchFamily="18" charset="0"/>
              </a:rPr>
              <a:t>Los requisitos de la regla RRP de la EPA se encuetran en 40 CFR 745.85 (a) y (b).</a:t>
            </a:r>
          </a:p>
          <a:p>
            <a:pPr marL="460375" lvl="1" indent="-238125">
              <a:buFontTx/>
              <a:buNone/>
            </a:pPr>
            <a:endParaRPr lang="en-US" sz="900" smtClean="0">
              <a:cs typeface="Times New Roman" pitchFamily="18" charset="0"/>
            </a:endParaRPr>
          </a:p>
          <a:p>
            <a:pPr marL="460375" lvl="1" indent="-238125">
              <a:buFontTx/>
              <a:buNone/>
            </a:pPr>
            <a:r>
              <a:rPr lang="en-US" sz="900" smtClean="0">
                <a:cs typeface="Times New Roman" pitchFamily="18" charset="0"/>
              </a:rPr>
              <a:t>	</a:t>
            </a:r>
          </a:p>
        </p:txBody>
      </p:sp>
      <p:sp>
        <p:nvSpPr>
          <p:cNvPr id="17414"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r>
              <a:rPr lang="en-US" smtClean="0"/>
              <a:t>7-</a:t>
            </a:r>
            <a:fld id="{FE56070C-E8DE-411D-B6CB-5F72A286ABD6}" type="slidenum">
              <a:rPr lang="en-US" smtClean="0"/>
              <a:pPr/>
              <a:t>4</a:t>
            </a:fld>
            <a:endParaRPr lang="en-US" smtClean="0"/>
          </a:p>
        </p:txBody>
      </p:sp>
      <p:sp>
        <p:nvSpPr>
          <p:cNvPr id="18435" name="Rectangle 8"/>
          <p:cNvSpPr>
            <a:spLocks noGrp="1" noChangeArrowheads="1"/>
          </p:cNvSpPr>
          <p:nvPr>
            <p:ph type="dt" sz="quarter" idx="1"/>
          </p:nvPr>
        </p:nvSpPr>
        <p:spPr>
          <a:noFill/>
        </p:spPr>
        <p:txBody>
          <a:bodyPr/>
          <a:lstStyle/>
          <a:p>
            <a:r>
              <a:rPr lang="en-US" smtClean="0"/>
              <a:t>Octubre de 2011</a:t>
            </a:r>
          </a:p>
        </p:txBody>
      </p:sp>
      <p:sp>
        <p:nvSpPr>
          <p:cNvPr id="18436" name="Rectangle 2"/>
          <p:cNvSpPr>
            <a:spLocks noChangeArrowheads="1" noTextEdit="1"/>
          </p:cNvSpPr>
          <p:nvPr>
            <p:ph type="sldImg"/>
          </p:nvPr>
        </p:nvSpPr>
        <p:spPr>
          <a:xfrm>
            <a:off x="1295400" y="685800"/>
            <a:ext cx="4800600" cy="3600450"/>
          </a:xfrm>
          <a:ln/>
        </p:spPr>
      </p:sp>
      <p:sp>
        <p:nvSpPr>
          <p:cNvPr id="18437" name="Rectangle 3"/>
          <p:cNvSpPr>
            <a:spLocks noGrp="1" noChangeArrowheads="1"/>
          </p:cNvSpPr>
          <p:nvPr>
            <p:ph type="body" idx="1"/>
          </p:nvPr>
        </p:nvSpPr>
        <p:spPr>
          <a:xfrm>
            <a:off x="687388" y="4495800"/>
            <a:ext cx="5911850" cy="4495800"/>
          </a:xfrm>
          <a:noFill/>
          <a:ln/>
        </p:spPr>
        <p:txBody>
          <a:bodyPr/>
          <a:lstStyle/>
          <a:p>
            <a:r>
              <a:rPr lang="en-US" sz="900" smtClean="0"/>
              <a:t>Se debe realizar una capacitación en la obra para cada trabajador y para cada trabajo, de modo que cada trabajador esté capacitado adecuadamente para las tareas que deberá realizar. Esta capacitación puede ocurrir mientras el trabajador está realizando trabajo productivo, lo que le proporciona conocimientos y destrezas esenciales para un desempeño completo y adecuado del trabajo. Sin embargo, el trabajo que se realice durante la capacitación debe cumplir plenamente con la regla RRP.</a:t>
            </a:r>
          </a:p>
          <a:p>
            <a:endParaRPr lang="en-US" sz="900" smtClean="0"/>
          </a:p>
          <a:p>
            <a:r>
              <a:rPr lang="en-US" sz="900" smtClean="0"/>
              <a:t>Las personas en capacitación se beneficiarán al ver los "Pasos" para lograr la seguridad con el plomo, que se pueden encontrar en Pasos para la renovación, reparación y pintura SEGURAS CON EL PLOMO </a:t>
            </a:r>
            <a:r>
              <a:rPr lang="en-US" sz="900" i="1" smtClean="0"/>
              <a:t> en el apéndice 5 (dicho documento también recibe el nombre “</a:t>
            </a:r>
            <a:r>
              <a:rPr lang="en-US" sz="900" smtClean="0"/>
              <a:t>Guía de pasos</a:t>
            </a:r>
            <a:r>
              <a:rPr lang="en-US" sz="900" i="1" smtClean="0"/>
              <a:t>”).</a:t>
            </a:r>
            <a:r>
              <a:rPr lang="en-US" sz="900" smtClean="0"/>
              <a:t> Contiene una lista de siete pasos de seguridad con el plomo y se puede entregar a quienes reciban capacitación en la obra. En la "Guía de pasos", los pasos 2 al 6 contienen información específica para los trabajos que realice personal no certificado; los pasos 1 al 7 contienen información respecto de las pruebas de superficies pintadas y verificación de limpieza, que son responsabilidades de los renovadores certificados.  Además, el paso 7 comenta el examen de aprobación que sólo puede realizar un inspector de plomo certificado, un evaluador de riesgos de plomo certificado y un técnico certificado en muestreo de polvo.   </a:t>
            </a:r>
          </a:p>
          <a:p>
            <a:endParaRPr lang="en-US" sz="900" smtClean="0"/>
          </a:p>
          <a:p>
            <a:r>
              <a:rPr lang="en-US" sz="900" smtClean="0"/>
              <a:t>La información de la "Guía de pasos" se puede revisar en aproximadamente 5 minutos por paso y luego se puede reforzar con ejercicios prácticos en el trabajo, como la instalación de barreras y letreros, demostraciones de procedimientos de limpieza, etc. Se recomienda revisar el material de la "Guía de pasos" en un formato de reunión informativa (en la obra), con folletos para la información específica que se revisará. </a:t>
            </a:r>
          </a:p>
          <a:p>
            <a:endParaRPr lang="en-US" sz="900" smtClean="0"/>
          </a:p>
          <a:p>
            <a:r>
              <a:rPr lang="en-US" sz="900" smtClean="0"/>
              <a:t>Es muy importante que se autorice al personal no certificado para participar en el aprendizaje práctico a medida que avance el trabajo y que se documenten los conjuntos de destrezas que aprenda cada alumno. La documentación es un requisito de la regla RRP para garantizar que los trabajadores no certificados reciban una capacitación para realizar las actividades de renovación que les asignaron. Recuerde que la regla RRP requiere que el personal no certificado reciba capacitación de destrezas específicas para las tareas que realizarán en el trabajo y que la capacitación de cada persona se documente por área temática abordada en la capacitación en terreno que se realice. La documentación necesaria se detallará más adelante.</a:t>
            </a:r>
          </a:p>
        </p:txBody>
      </p:sp>
      <p:sp>
        <p:nvSpPr>
          <p:cNvPr id="18438" name="Rectangle 2"/>
          <p:cNvSpPr>
            <a:spLocks noGrp="1" noChangeArrowheads="1"/>
          </p:cNvSpPr>
          <p:nvPr>
            <p:ph type="hdr" sz="quarter"/>
          </p:nvPr>
        </p:nvSpPr>
        <p:spPr>
          <a:xfrm>
            <a:off x="228600" y="0"/>
            <a:ext cx="70866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r>
              <a:rPr lang="en-US" smtClean="0"/>
              <a:t>7-</a:t>
            </a:r>
            <a:fld id="{4A28C261-3488-44A2-9F4B-46BEA647FA3C}" type="slidenum">
              <a:rPr lang="en-US" smtClean="0"/>
              <a:pPr/>
              <a:t>5</a:t>
            </a:fld>
            <a:endParaRPr lang="en-US" smtClean="0"/>
          </a:p>
        </p:txBody>
      </p:sp>
      <p:sp>
        <p:nvSpPr>
          <p:cNvPr id="19459" name="Rectangle 8"/>
          <p:cNvSpPr>
            <a:spLocks noGrp="1" noChangeArrowheads="1"/>
          </p:cNvSpPr>
          <p:nvPr>
            <p:ph type="dt" sz="quarter" idx="1"/>
          </p:nvPr>
        </p:nvSpPr>
        <p:spPr>
          <a:noFill/>
        </p:spPr>
        <p:txBody>
          <a:bodyPr/>
          <a:lstStyle/>
          <a:p>
            <a:r>
              <a:rPr lang="en-US" smtClean="0"/>
              <a:t>Octubre de 2011</a:t>
            </a:r>
          </a:p>
        </p:txBody>
      </p:sp>
      <p:sp>
        <p:nvSpPr>
          <p:cNvPr id="19460" name="Rectangle 1026"/>
          <p:cNvSpPr>
            <a:spLocks noChangeArrowheads="1" noTextEdit="1"/>
          </p:cNvSpPr>
          <p:nvPr>
            <p:ph type="sldImg"/>
          </p:nvPr>
        </p:nvSpPr>
        <p:spPr>
          <a:xfrm>
            <a:off x="1295400" y="685800"/>
            <a:ext cx="4800600" cy="3600450"/>
          </a:xfrm>
          <a:ln/>
        </p:spPr>
      </p:sp>
      <p:sp>
        <p:nvSpPr>
          <p:cNvPr id="19461" name="Rectangle 1027"/>
          <p:cNvSpPr>
            <a:spLocks noGrp="1" noChangeArrowheads="1"/>
          </p:cNvSpPr>
          <p:nvPr>
            <p:ph type="body" idx="1"/>
          </p:nvPr>
        </p:nvSpPr>
        <p:spPr>
          <a:xfrm>
            <a:off x="795338" y="4560888"/>
            <a:ext cx="5883275" cy="4319587"/>
          </a:xfrm>
          <a:noFill/>
          <a:ln/>
        </p:spPr>
        <p:txBody>
          <a:bodyPr/>
          <a:lstStyle/>
          <a:p>
            <a:r>
              <a:rPr lang="en-US" sz="1000" smtClean="0"/>
              <a:t>La capacitación para los renovadores no certificados puede proporcionarse en una sesión que cubra los 7 pasos o la información que se pueda abarcar en una serie de reuniones informativas durante varios días. Debe detenerse entre 5 y 10 minutos en la información de cada "paso" y luego realizar una capacitación en la obra para enseñar las destrezas que se necesitan para renovar el plomo con seguridad. </a:t>
            </a:r>
          </a:p>
          <a:p>
            <a:endParaRPr lang="en-US" sz="800" smtClean="0"/>
          </a:p>
          <a:p>
            <a:r>
              <a:rPr lang="en-US" sz="1000" smtClean="0"/>
              <a:t>Si esta capacitación se realiza en una sala de clases, las diapositivas 8-5 a 8-12 se pueden usar para enseñar el material que se encuentra en la guía </a:t>
            </a:r>
            <a:r>
              <a:rPr lang="en-US" sz="1000" b="1" i="1" smtClean="0"/>
              <a:t>Pasos para la renovación, reparación y pintura SEGURAS CON EL PLOMO. Este documento se incluye como Apéndice 5 del manual del alumno. Utilice la guía Pasos para la renovación, reparación y pintura SEGURAS CON EL PLOMO como un folleto educativo para la capacitación de renovadores no certificados. El folleto debe incluir, además, demostraciones, ejercicios prácticos y una lista de verificación de las destrezas que se desea reforzar en las "charlas informativas" o en la capacitación en sala de clases.   Ya sea durante las "charlas informativas" o durante la instrucción en sala de clases, solicite a los renovadores no certificados en capacitación que consulten el folleto de capacitación a medida que  imparte la información.    </a:t>
            </a:r>
          </a:p>
          <a:p>
            <a:endParaRPr lang="en-US" sz="1000" b="1" i="1" smtClean="0"/>
          </a:p>
          <a:p>
            <a:r>
              <a:rPr lang="en-US" sz="1000" b="1" i="1" u="sng" smtClean="0"/>
              <a:t>Antes de capacitar:</a:t>
            </a:r>
            <a:r>
              <a:rPr lang="en-US" sz="1000" b="1" i="1" smtClean="0"/>
              <a:t> Imprima copias de Pasos para la renovación, reparación y pintura SEGURAS CON EL PLOMO y entregue una copia a cada renovador no certificado que vaya a recibir capacitación.  </a:t>
            </a:r>
          </a:p>
          <a:p>
            <a:endParaRPr lang="en-US" sz="1000" b="1" i="1" smtClean="0"/>
          </a:p>
          <a:p>
            <a:endParaRPr lang="en-US" sz="1000" b="1" i="1" smtClean="0"/>
          </a:p>
        </p:txBody>
      </p:sp>
      <p:sp>
        <p:nvSpPr>
          <p:cNvPr id="19462"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r>
              <a:rPr lang="en-US" smtClean="0"/>
              <a:t>7-</a:t>
            </a:r>
            <a:fld id="{12BC02E6-F384-49A7-BBE7-60DE35ADE8BD}" type="slidenum">
              <a:rPr lang="en-US" smtClean="0"/>
              <a:pPr/>
              <a:t>6</a:t>
            </a:fld>
            <a:endParaRPr lang="en-US" smtClean="0"/>
          </a:p>
        </p:txBody>
      </p:sp>
      <p:sp>
        <p:nvSpPr>
          <p:cNvPr id="20483" name="Rectangle 8"/>
          <p:cNvSpPr>
            <a:spLocks noGrp="1" noChangeArrowheads="1"/>
          </p:cNvSpPr>
          <p:nvPr>
            <p:ph type="dt" sz="quarter" idx="1"/>
          </p:nvPr>
        </p:nvSpPr>
        <p:spPr>
          <a:noFill/>
        </p:spPr>
        <p:txBody>
          <a:bodyPr/>
          <a:lstStyle/>
          <a:p>
            <a:r>
              <a:rPr lang="en-US" smtClean="0"/>
              <a:t>Octubre de 2011</a:t>
            </a:r>
          </a:p>
        </p:txBody>
      </p:sp>
      <p:sp>
        <p:nvSpPr>
          <p:cNvPr id="20484" name="Rectangle 2050"/>
          <p:cNvSpPr>
            <a:spLocks noChangeArrowheads="1" noTextEdit="1"/>
          </p:cNvSpPr>
          <p:nvPr>
            <p:ph type="sldImg"/>
          </p:nvPr>
        </p:nvSpPr>
        <p:spPr>
          <a:xfrm>
            <a:off x="1295400" y="685800"/>
            <a:ext cx="4800600" cy="3600450"/>
          </a:xfrm>
          <a:ln/>
        </p:spPr>
      </p:sp>
      <p:sp>
        <p:nvSpPr>
          <p:cNvPr id="20485" name="Rectangle 2051"/>
          <p:cNvSpPr>
            <a:spLocks noGrp="1" noChangeArrowheads="1"/>
          </p:cNvSpPr>
          <p:nvPr>
            <p:ph type="body" idx="1"/>
          </p:nvPr>
        </p:nvSpPr>
        <p:spPr>
          <a:xfrm>
            <a:off x="914400" y="4343400"/>
            <a:ext cx="5716588" cy="4319588"/>
          </a:xfrm>
          <a:noFill/>
          <a:ln/>
        </p:spPr>
        <p:txBody>
          <a:bodyPr/>
          <a:lstStyle/>
          <a:p>
            <a:pPr>
              <a:spcBef>
                <a:spcPct val="10000"/>
              </a:spcBef>
              <a:tabLst>
                <a:tab pos="342900" algn="l"/>
              </a:tabLst>
            </a:pPr>
            <a:r>
              <a:rPr lang="en-US" sz="1000" b="1" u="sng" smtClean="0"/>
              <a:t>Durante la capacitación:</a:t>
            </a:r>
            <a:endParaRPr lang="en-US" sz="1000" smtClean="0"/>
          </a:p>
          <a:p>
            <a:pPr>
              <a:spcBef>
                <a:spcPct val="10000"/>
              </a:spcBef>
              <a:tabLst>
                <a:tab pos="342900" algn="l"/>
              </a:tabLst>
            </a:pPr>
            <a:r>
              <a:rPr lang="en-US" sz="1000" smtClean="0"/>
              <a:t>Revise la información de esta diapositiva con los alumnos renovadores no certificados mientras leen las páginas 4 y 5 de la guía </a:t>
            </a:r>
            <a:r>
              <a:rPr lang="en-US" sz="1000" b="1" i="1" smtClean="0"/>
              <a:t>Pasos para la renovación, reparación y pintura SEGURAS CON EL PLOMO</a:t>
            </a:r>
            <a:r>
              <a:rPr lang="en-US" sz="1000" b="1" smtClean="0"/>
              <a:t>. </a:t>
            </a:r>
            <a:endParaRPr lang="en-US" sz="1000" smtClean="0"/>
          </a:p>
          <a:p>
            <a:pPr>
              <a:spcBef>
                <a:spcPct val="10000"/>
              </a:spcBef>
              <a:tabLst>
                <a:tab pos="342900" algn="l"/>
              </a:tabLst>
            </a:pPr>
            <a:endParaRPr lang="en-US" sz="1000" smtClean="0"/>
          </a:p>
          <a:p>
            <a:pPr>
              <a:tabLst>
                <a:tab pos="342900" algn="l"/>
              </a:tabLst>
            </a:pPr>
            <a:r>
              <a:rPr lang="en-US" sz="1000" b="1" u="sng" smtClean="0"/>
              <a:t>Notas para el instructor en la obra:</a:t>
            </a:r>
            <a:r>
              <a:rPr lang="en-US" sz="1000" b="1" smtClean="0"/>
              <a:t> </a:t>
            </a:r>
            <a:endParaRPr lang="en-US" sz="1000" smtClean="0"/>
          </a:p>
          <a:p>
            <a:pPr>
              <a:tabLst>
                <a:tab pos="342900" algn="l"/>
              </a:tabLst>
            </a:pPr>
            <a:r>
              <a:rPr lang="en-US" sz="1000" smtClean="0"/>
              <a:t>Esta información se incluye en la capacitación en la obra, de modo que los renovadores no certificados entiendan por qué deben utilizar prácticas de trabajo seguras con el plomo. No es necesario que los renovadores no certificados determinen la presencia de pintura a base de plomo, pero deben entender que en caso de que se compruebe su presencia, generar polvo puede causar graves problemas si no se controla apropiadamente y con seguridad.</a:t>
            </a:r>
          </a:p>
          <a:p>
            <a:pPr>
              <a:tabLst>
                <a:tab pos="342900" algn="l"/>
              </a:tabLst>
            </a:pPr>
            <a:endParaRPr lang="en-US" sz="1000" b="1" smtClean="0"/>
          </a:p>
          <a:p>
            <a:pPr>
              <a:spcBef>
                <a:spcPct val="10000"/>
              </a:spcBef>
              <a:tabLst>
                <a:tab pos="342900" algn="l"/>
              </a:tabLst>
            </a:pPr>
            <a:r>
              <a:rPr lang="en-US" sz="1000" b="1" u="sng" smtClean="0"/>
              <a:t>Más información:</a:t>
            </a:r>
            <a:endParaRPr lang="en-US" sz="1000" smtClean="0"/>
          </a:p>
          <a:p>
            <a:pPr marL="342900" lvl="1" indent="-228600">
              <a:spcBef>
                <a:spcPct val="10000"/>
              </a:spcBef>
              <a:buClr>
                <a:srgbClr val="000000"/>
              </a:buClr>
              <a:tabLst>
                <a:tab pos="342900" algn="l"/>
              </a:tabLst>
            </a:pPr>
            <a:r>
              <a:rPr lang="en-US" sz="1000" smtClean="0"/>
              <a:t>Revise las páginas 4 y 5 de la guía </a:t>
            </a:r>
            <a:r>
              <a:rPr lang="en-US" sz="1000" b="1" i="1" smtClean="0"/>
              <a:t>Pasos para la renovación, reparación y pintura SEGURAS CON EL PLOMO</a:t>
            </a:r>
            <a:r>
              <a:rPr lang="en-US" sz="1000" smtClean="0"/>
              <a:t>. </a:t>
            </a:r>
          </a:p>
          <a:p>
            <a:pPr>
              <a:lnSpc>
                <a:spcPct val="80000"/>
              </a:lnSpc>
              <a:tabLst>
                <a:tab pos="342900" algn="l"/>
              </a:tabLst>
            </a:pPr>
            <a:endParaRPr lang="en-US" sz="1000" smtClean="0"/>
          </a:p>
          <a:p>
            <a:pPr>
              <a:lnSpc>
                <a:spcPct val="80000"/>
              </a:lnSpc>
              <a:tabLst>
                <a:tab pos="342900" algn="l"/>
              </a:tabLst>
            </a:pPr>
            <a:endParaRPr lang="en-US" sz="1000" smtClean="0"/>
          </a:p>
        </p:txBody>
      </p:sp>
      <p:sp>
        <p:nvSpPr>
          <p:cNvPr id="20486"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r>
              <a:rPr lang="en-US" smtClean="0"/>
              <a:t>7-</a:t>
            </a:r>
            <a:fld id="{258ABE03-02BE-4F57-8904-ECF2DB2BEC30}" type="slidenum">
              <a:rPr lang="en-US" smtClean="0"/>
              <a:pPr/>
              <a:t>7</a:t>
            </a:fld>
            <a:endParaRPr lang="en-US" smtClean="0"/>
          </a:p>
        </p:txBody>
      </p:sp>
      <p:sp>
        <p:nvSpPr>
          <p:cNvPr id="21507" name="Rectangle 8"/>
          <p:cNvSpPr>
            <a:spLocks noGrp="1" noChangeArrowheads="1"/>
          </p:cNvSpPr>
          <p:nvPr>
            <p:ph type="dt" sz="quarter" idx="1"/>
          </p:nvPr>
        </p:nvSpPr>
        <p:spPr>
          <a:noFill/>
        </p:spPr>
        <p:txBody>
          <a:bodyPr/>
          <a:lstStyle/>
          <a:p>
            <a:r>
              <a:rPr lang="en-US" smtClean="0"/>
              <a:t>Octubre de 2011</a:t>
            </a:r>
          </a:p>
        </p:txBody>
      </p:sp>
      <p:sp>
        <p:nvSpPr>
          <p:cNvPr id="21508" name="Rectangle 2"/>
          <p:cNvSpPr>
            <a:spLocks noChangeArrowheads="1" noTextEdit="1"/>
          </p:cNvSpPr>
          <p:nvPr>
            <p:ph type="sldImg"/>
          </p:nvPr>
        </p:nvSpPr>
        <p:spPr>
          <a:ln/>
        </p:spPr>
      </p:sp>
      <p:sp>
        <p:nvSpPr>
          <p:cNvPr id="21509" name="Rectangle 3"/>
          <p:cNvSpPr>
            <a:spLocks noGrp="1" noChangeArrowheads="1"/>
          </p:cNvSpPr>
          <p:nvPr>
            <p:ph type="body" idx="1"/>
          </p:nvPr>
        </p:nvSpPr>
        <p:spPr>
          <a:xfrm>
            <a:off x="874713" y="4435475"/>
            <a:ext cx="5486400" cy="4318000"/>
          </a:xfrm>
          <a:noFill/>
          <a:ln/>
        </p:spPr>
        <p:txBody>
          <a:bodyPr/>
          <a:lstStyle/>
          <a:p>
            <a:pPr>
              <a:tabLst>
                <a:tab pos="342900" algn="l"/>
              </a:tabLst>
            </a:pPr>
            <a:r>
              <a:rPr lang="en-US" sz="900" b="1" smtClean="0">
                <a:cs typeface="Times New Roman" pitchFamily="18" charset="0"/>
              </a:rPr>
              <a:t>Qué hacer</a:t>
            </a:r>
          </a:p>
          <a:p>
            <a:pPr>
              <a:tabLst>
                <a:tab pos="342900" algn="l"/>
              </a:tabLst>
            </a:pPr>
            <a:r>
              <a:rPr lang="en-US" sz="900" smtClean="0">
                <a:cs typeface="Times New Roman" pitchFamily="18" charset="0"/>
              </a:rPr>
              <a:t>Para mantener el polvo dentro y las personas fuera de su área de trabajo, tendrá que realizar pasos ligeramente diferentes para los trabajos de interiores que para los trabajos de exteriores. </a:t>
            </a:r>
          </a:p>
          <a:p>
            <a:pPr>
              <a:tabLst>
                <a:tab pos="342900" algn="l"/>
              </a:tabLst>
            </a:pPr>
            <a:endParaRPr lang="en-US" sz="900" b="1" smtClean="0">
              <a:cs typeface="Times New Roman" pitchFamily="18" charset="0"/>
            </a:endParaRPr>
          </a:p>
          <a:p>
            <a:pPr>
              <a:tabLst>
                <a:tab pos="342900" algn="l"/>
              </a:tabLst>
            </a:pPr>
            <a:r>
              <a:rPr lang="en-US" sz="900" b="1" smtClean="0">
                <a:cs typeface="Times New Roman" pitchFamily="18" charset="0"/>
              </a:rPr>
              <a:t>Para trabajos de interiores</a:t>
            </a:r>
            <a:endParaRPr lang="en-US" sz="900" smtClean="0">
              <a:cs typeface="Times New Roman" pitchFamily="18" charset="0"/>
            </a:endParaRPr>
          </a:p>
          <a:p>
            <a:pPr marL="342900" lvl="1" indent="-228600">
              <a:buClr>
                <a:srgbClr val="000000"/>
              </a:buClr>
              <a:tabLst>
                <a:tab pos="342900" algn="l"/>
              </a:tabLst>
            </a:pPr>
            <a:r>
              <a:rPr lang="en-US" sz="900" smtClean="0">
                <a:cs typeface="Times New Roman" pitchFamily="18" charset="0"/>
              </a:rPr>
              <a:t>Ubique letreros, cintas de barrera o conos para mantener fuera del área de trabajo a quienes no sean trabajadores, particularmente a niños.  Mantenga las mascotas fuera del área de trabajo para su seguridad y para evitar que introduzcan polvo y escombros con las patas en el interior de la vivienda.</a:t>
            </a:r>
          </a:p>
          <a:p>
            <a:pPr marL="342900" lvl="1" indent="-228600">
              <a:buClr>
                <a:srgbClr val="000000"/>
              </a:buClr>
              <a:tabLst>
                <a:tab pos="342900" algn="l"/>
              </a:tabLst>
            </a:pPr>
            <a:r>
              <a:rPr lang="en-US" sz="900" smtClean="0">
                <a:cs typeface="Times New Roman" pitchFamily="18" charset="0"/>
              </a:rPr>
              <a:t>Saque los muebles y otras pertenencias del área de trabajo. En caso de que algún elemento sea demasiado grande o pesado como para moverlo, cúbralo con láminas de plástico de alta resistencia y asegúrelas en su lugar con cinta.</a:t>
            </a:r>
          </a:p>
          <a:p>
            <a:pPr marL="342900" lvl="1" indent="-228600">
              <a:buClr>
                <a:srgbClr val="000000"/>
              </a:buClr>
              <a:tabLst>
                <a:tab pos="342900" algn="l"/>
              </a:tabLst>
            </a:pPr>
            <a:r>
              <a:rPr lang="en-US" sz="900" smtClean="0">
                <a:cs typeface="Times New Roman" pitchFamily="18" charset="0"/>
              </a:rPr>
              <a:t>Utilice láminas de plástico de alta resistencia para cubrir pisos en el área de trabajo hasta un mínimo de 6 pies a partir del área de renovación. Cierre y selle las puertas y cierre las ventanas.</a:t>
            </a:r>
          </a:p>
          <a:p>
            <a:pPr marL="342900" lvl="1" indent="-228600">
              <a:buClr>
                <a:srgbClr val="000000"/>
              </a:buClr>
              <a:tabLst>
                <a:tab pos="342900" algn="l"/>
              </a:tabLst>
            </a:pPr>
            <a:r>
              <a:rPr lang="en-US" sz="900" smtClean="0">
                <a:cs typeface="Times New Roman" pitchFamily="18" charset="0"/>
              </a:rPr>
              <a:t>Cierre y cubra los respiraderos del área de trabajo. Esto impedirá que el polvo entre en el sistema y se mueva a través de la vivienda. </a:t>
            </a:r>
          </a:p>
          <a:p>
            <a:pPr marL="342900" lvl="1" indent="-228600">
              <a:buClr>
                <a:srgbClr val="000000"/>
              </a:buClr>
              <a:tabLst>
                <a:tab pos="342900" algn="l"/>
              </a:tabLst>
            </a:pPr>
            <a:endParaRPr lang="en-US" sz="900" b="1" smtClean="0">
              <a:cs typeface="Times New Roman" pitchFamily="18" charset="0"/>
            </a:endParaRPr>
          </a:p>
          <a:p>
            <a:pPr>
              <a:tabLst>
                <a:tab pos="342900" algn="l"/>
              </a:tabLst>
            </a:pPr>
            <a:r>
              <a:rPr lang="en-US" sz="900" b="1" smtClean="0">
                <a:cs typeface="Times New Roman" pitchFamily="18" charset="0"/>
              </a:rPr>
              <a:t>Para trabajos de exteriores</a:t>
            </a:r>
            <a:endParaRPr lang="en-US" sz="900" smtClean="0">
              <a:cs typeface="Times New Roman" pitchFamily="18" charset="0"/>
            </a:endParaRPr>
          </a:p>
          <a:p>
            <a:pPr marL="342900" lvl="1" indent="-228600">
              <a:buClr>
                <a:srgbClr val="000000"/>
              </a:buClr>
              <a:tabLst>
                <a:tab pos="342900" algn="l"/>
              </a:tabLst>
            </a:pPr>
            <a:r>
              <a:rPr lang="en-US" sz="900" smtClean="0">
                <a:cs typeface="Times New Roman" pitchFamily="18" charset="0"/>
              </a:rPr>
              <a:t>Mantenga fuera del área de trabajo a quienes no son trabajadores, con letreros, cinta o conos. Solicite a los dueños sacar sus mascotas del área de trabajo.</a:t>
            </a:r>
          </a:p>
          <a:p>
            <a:pPr marL="342900" lvl="1" indent="-228600">
              <a:buClr>
                <a:srgbClr val="000000"/>
              </a:buClr>
              <a:tabLst>
                <a:tab pos="342900" algn="l"/>
              </a:tabLst>
            </a:pPr>
            <a:r>
              <a:rPr lang="en-US" sz="900" smtClean="0">
                <a:cs typeface="Times New Roman" pitchFamily="18" charset="0"/>
              </a:rPr>
              <a:t>Cubra el suelo y las plantas con láminas de plástico de alta resistencia para atrapar escombros. </a:t>
            </a:r>
            <a:r>
              <a:rPr lang="es-ES" sz="900" smtClean="0"/>
              <a:t>La cubierta debe extenderse al menos 10 pies más allá del edificio, a menos que la línea de la propiedad impida contar con dicha cubierta de suelo de diez pies, en cuyo caso se debe levantar un muro de contención vertical. </a:t>
            </a:r>
            <a:r>
              <a:rPr lang="en-US" sz="900" smtClean="0">
                <a:solidFill>
                  <a:srgbClr val="000000"/>
                </a:solidFill>
                <a:cs typeface="Arial" pitchFamily="34" charset="0"/>
                <a:sym typeface="Times New Roman" pitchFamily="18" charset="0"/>
              </a:rPr>
              <a:t>Asegure la cubierta al exterior.</a:t>
            </a:r>
            <a:endParaRPr lang="en-US" sz="900" smtClean="0">
              <a:cs typeface="Times New Roman" pitchFamily="18" charset="0"/>
            </a:endParaRPr>
          </a:p>
          <a:p>
            <a:pPr marL="342900" lvl="1" indent="-228600">
              <a:buClr>
                <a:srgbClr val="000000"/>
              </a:buClr>
              <a:tabLst>
                <a:tab pos="342900" algn="l"/>
              </a:tabLst>
            </a:pPr>
            <a:r>
              <a:rPr lang="en-US" sz="900" smtClean="0">
                <a:cs typeface="Times New Roman" pitchFamily="18" charset="0"/>
              </a:rPr>
              <a:t>Cierre las ventanas y puertas en un radio de 20 pies alrededor del área de trabajo para evitar que entren polvo y escombros en las viviendas.</a:t>
            </a:r>
          </a:p>
          <a:p>
            <a:pPr marL="342900" lvl="1" indent="-228600">
              <a:buClr>
                <a:srgbClr val="000000"/>
              </a:buClr>
              <a:tabLst>
                <a:tab pos="342900" algn="l"/>
              </a:tabLst>
            </a:pPr>
            <a:r>
              <a:rPr lang="en-US" sz="900" smtClean="0">
                <a:cs typeface="Times New Roman" pitchFamily="18" charset="0"/>
              </a:rPr>
              <a:t>Si es posible, traslade o cubra las áreas y los equipos de juegos infantiles en un radio de 20 pies alrededor del área de trabajo.</a:t>
            </a:r>
          </a:p>
        </p:txBody>
      </p:sp>
      <p:sp>
        <p:nvSpPr>
          <p:cNvPr id="21510"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r>
              <a:rPr lang="en-US" smtClean="0"/>
              <a:t>7-</a:t>
            </a:r>
            <a:fld id="{630BB6EC-D236-4ECE-A982-E1202F3823B4}" type="slidenum">
              <a:rPr lang="en-US" smtClean="0"/>
              <a:pPr/>
              <a:t>8</a:t>
            </a:fld>
            <a:endParaRPr lang="en-US" smtClean="0"/>
          </a:p>
        </p:txBody>
      </p:sp>
      <p:sp>
        <p:nvSpPr>
          <p:cNvPr id="22531" name="Rectangle 8"/>
          <p:cNvSpPr>
            <a:spLocks noGrp="1" noChangeArrowheads="1"/>
          </p:cNvSpPr>
          <p:nvPr>
            <p:ph type="dt" sz="quarter" idx="1"/>
          </p:nvPr>
        </p:nvSpPr>
        <p:spPr>
          <a:noFill/>
        </p:spPr>
        <p:txBody>
          <a:bodyPr/>
          <a:lstStyle/>
          <a:p>
            <a:r>
              <a:rPr lang="en-US" smtClean="0"/>
              <a:t>Octubre de 2011</a:t>
            </a:r>
          </a:p>
        </p:txBody>
      </p:sp>
      <p:sp>
        <p:nvSpPr>
          <p:cNvPr id="22532" name="Rectangle 2"/>
          <p:cNvSpPr>
            <a:spLocks noChangeArrowheads="1" noTextEdit="1"/>
          </p:cNvSpPr>
          <p:nvPr>
            <p:ph type="sldImg"/>
          </p:nvPr>
        </p:nvSpPr>
        <p:spPr>
          <a:xfrm>
            <a:off x="1295400" y="685800"/>
            <a:ext cx="4800600" cy="3600450"/>
          </a:xfrm>
          <a:ln/>
        </p:spPr>
      </p:sp>
      <p:sp>
        <p:nvSpPr>
          <p:cNvPr id="22533" name="Rectangle 3"/>
          <p:cNvSpPr>
            <a:spLocks noGrp="1" noChangeArrowheads="1"/>
          </p:cNvSpPr>
          <p:nvPr>
            <p:ph type="body" idx="1"/>
          </p:nvPr>
        </p:nvSpPr>
        <p:spPr>
          <a:xfrm>
            <a:off x="992188" y="4419600"/>
            <a:ext cx="5713412" cy="4495800"/>
          </a:xfrm>
          <a:noFill/>
          <a:ln/>
        </p:spPr>
        <p:txBody>
          <a:bodyPr/>
          <a:lstStyle/>
          <a:p>
            <a:pPr>
              <a:tabLst/>
            </a:pPr>
            <a:r>
              <a:rPr lang="en-US" sz="1000" b="1" smtClean="0">
                <a:cs typeface="Times New Roman" pitchFamily="18" charset="0"/>
              </a:rPr>
              <a:t>Protéjase los ojos</a:t>
            </a:r>
            <a:r>
              <a:rPr lang="en-US" sz="1000" smtClean="0">
                <a:cs typeface="Times New Roman" pitchFamily="18" charset="0"/>
              </a:rPr>
              <a:t> </a:t>
            </a:r>
          </a:p>
          <a:p>
            <a:pPr marL="228600" lvl="1" indent="-114300">
              <a:buClr>
                <a:srgbClr val="000000"/>
              </a:buClr>
              <a:tabLst/>
            </a:pPr>
            <a:r>
              <a:rPr lang="en-US" sz="1000" smtClean="0">
                <a:cs typeface="Times New Roman" pitchFamily="18" charset="0"/>
              </a:rPr>
              <a:t>Utilice siempre gafas protectoras al raspar, martillar, etc. </a:t>
            </a:r>
          </a:p>
          <a:p>
            <a:pPr>
              <a:tabLst/>
            </a:pPr>
            <a:r>
              <a:rPr lang="en-US" sz="1000" b="1" smtClean="0">
                <a:cs typeface="Times New Roman" pitchFamily="18" charset="0"/>
              </a:rPr>
              <a:t>Utilice prendas protectoras y considere el uso de guantes</a:t>
            </a:r>
            <a:r>
              <a:rPr lang="en-US" sz="1000" smtClean="0">
                <a:cs typeface="Times New Roman" pitchFamily="18" charset="0"/>
              </a:rPr>
              <a:t> </a:t>
            </a:r>
          </a:p>
          <a:p>
            <a:pPr marL="228600" lvl="1" indent="-114300">
              <a:buClr>
                <a:srgbClr val="000000"/>
              </a:buClr>
              <a:tabLst/>
            </a:pPr>
            <a:r>
              <a:rPr lang="en-US" sz="1000" smtClean="0">
                <a:cs typeface="Times New Roman" pitchFamily="18" charset="0"/>
              </a:rPr>
              <a:t>Las prendas protectoras y los cubrezapatos son muy importantes para prevenir el traslado de plomo fuera del área de trabajo. También pueden ayudar a impedir la contaminación de áreas que ya se han limpiado durante la limpieza final. </a:t>
            </a:r>
          </a:p>
          <a:p>
            <a:pPr marL="228600" lvl="1" indent="-114300">
              <a:buClr>
                <a:srgbClr val="000000"/>
              </a:buClr>
              <a:tabLst/>
            </a:pPr>
            <a:r>
              <a:rPr lang="en-US" sz="1000" smtClean="0">
                <a:cs typeface="Times New Roman" pitchFamily="18" charset="0"/>
              </a:rPr>
              <a:t>Mantenga limpia su ropa. Al final del día de trabajo, aspire el polvo de las prendas polvorientas o cámbiese de ropa. No utilice aire comprimido para "desplazar" el polvo de las prendas de vestir. Lave sus prendas de trabajo sucias separadamente de la ropa sucia de su hogar.</a:t>
            </a:r>
          </a:p>
          <a:p>
            <a:pPr marL="228600" lvl="1" indent="-114300">
              <a:buClr>
                <a:srgbClr val="000000"/>
              </a:buClr>
              <a:tabLst/>
            </a:pPr>
            <a:r>
              <a:rPr lang="en-US" sz="1000" smtClean="0">
                <a:cs typeface="Times New Roman" pitchFamily="18" charset="0"/>
              </a:rPr>
              <a:t>Utilice una gorra de pintor para proteger su cabeza del polvo y los escombros. </a:t>
            </a:r>
          </a:p>
          <a:p>
            <a:pPr marL="228600" lvl="1" indent="-114300">
              <a:buClr>
                <a:srgbClr val="000000"/>
              </a:buClr>
              <a:tabLst/>
            </a:pPr>
            <a:r>
              <a:rPr lang="en-US" sz="1000" smtClean="0">
                <a:cs typeface="Times New Roman" pitchFamily="18" charset="0"/>
              </a:rPr>
              <a:t>La regla RRP no exige el uso de guantes; sin embargo, ayudan a prevenir exposiciones al plomo.</a:t>
            </a:r>
          </a:p>
          <a:p>
            <a:pPr>
              <a:tabLst/>
            </a:pPr>
            <a:r>
              <a:rPr lang="en-US" sz="1000" b="1" smtClean="0">
                <a:cs typeface="Times New Roman" pitchFamily="18" charset="0"/>
              </a:rPr>
              <a:t>Utilice una mascarilla respiratoria protectora</a:t>
            </a:r>
            <a:endParaRPr lang="en-US" sz="1000" smtClean="0">
              <a:cs typeface="Times New Roman" pitchFamily="18" charset="0"/>
            </a:endParaRPr>
          </a:p>
          <a:p>
            <a:pPr marL="228600" lvl="1" indent="-114300">
              <a:buClr>
                <a:srgbClr val="000000"/>
              </a:buClr>
              <a:tabLst/>
            </a:pPr>
            <a:r>
              <a:rPr lang="en-US" sz="1000" smtClean="0">
                <a:cs typeface="Times New Roman" pitchFamily="18" charset="0"/>
              </a:rPr>
              <a:t>Cuando el trabajo produce polvo o cáscaras de pintura, los empleados deben considerar utilizar protección respiratoria, como la mascarilla N-100, para impedir que inhalen polvo con plomo.</a:t>
            </a:r>
          </a:p>
          <a:p>
            <a:pPr>
              <a:tabLst/>
            </a:pPr>
            <a:r>
              <a:rPr lang="en-US" sz="1000" b="1" smtClean="0">
                <a:cs typeface="Times New Roman" pitchFamily="18" charset="0"/>
              </a:rPr>
              <a:t>Lávese.</a:t>
            </a:r>
            <a:endParaRPr lang="en-US" sz="1000" smtClean="0">
              <a:cs typeface="Times New Roman" pitchFamily="18" charset="0"/>
            </a:endParaRPr>
          </a:p>
          <a:p>
            <a:pPr marL="228600" lvl="1" indent="-114300">
              <a:buClr>
                <a:srgbClr val="000000"/>
              </a:buClr>
              <a:tabLst/>
            </a:pPr>
            <a:r>
              <a:rPr lang="en-US" sz="1000" smtClean="0">
                <a:cs typeface="Times New Roman" pitchFamily="18" charset="0"/>
              </a:rPr>
              <a:t>Los trabajadores deben lavarse las manos y la cara cada vez que dejan de trabajar. Es particularmente importante lavarse antes de comer y al final del día.</a:t>
            </a:r>
          </a:p>
          <a:p>
            <a:pPr>
              <a:tabLst/>
            </a:pPr>
            <a:r>
              <a:rPr lang="en-US" sz="1000" smtClean="0">
                <a:cs typeface="Times New Roman" pitchFamily="18" charset="0"/>
              </a:rPr>
              <a:t>Nota: Las reglas de OSHA pueden requerir que los empleados realicen pasos adicionales para proteger la salud de los trabajadores. </a:t>
            </a:r>
          </a:p>
        </p:txBody>
      </p:sp>
      <p:sp>
        <p:nvSpPr>
          <p:cNvPr id="22534" name="Rectangle 2"/>
          <p:cNvSpPr>
            <a:spLocks noGrp="1" noChangeArrowheads="1"/>
          </p:cNvSpPr>
          <p:nvPr>
            <p:ph type="hdr" sz="quarter"/>
          </p:nvPr>
        </p:nvSpPr>
        <p:spPr>
          <a:xfrm>
            <a:off x="228600" y="0"/>
            <a:ext cx="70866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r>
              <a:rPr lang="en-US" smtClean="0"/>
              <a:t>7-</a:t>
            </a:r>
            <a:fld id="{EB1C421A-09F1-462A-BFC1-303874FC6D6F}" type="slidenum">
              <a:rPr lang="en-US" smtClean="0"/>
              <a:pPr/>
              <a:t>9</a:t>
            </a:fld>
            <a:endParaRPr lang="en-US" smtClean="0"/>
          </a:p>
        </p:txBody>
      </p:sp>
      <p:sp>
        <p:nvSpPr>
          <p:cNvPr id="23555" name="Rectangle 8"/>
          <p:cNvSpPr>
            <a:spLocks noGrp="1" noChangeArrowheads="1"/>
          </p:cNvSpPr>
          <p:nvPr>
            <p:ph type="dt" sz="quarter" idx="1"/>
          </p:nvPr>
        </p:nvSpPr>
        <p:spPr>
          <a:noFill/>
        </p:spPr>
        <p:txBody>
          <a:bodyPr/>
          <a:lstStyle/>
          <a:p>
            <a:r>
              <a:rPr lang="en-US" smtClean="0"/>
              <a:t>Octubre de 2011</a:t>
            </a:r>
          </a:p>
        </p:txBody>
      </p:sp>
      <p:sp>
        <p:nvSpPr>
          <p:cNvPr id="23556" name="Rectangle 2"/>
          <p:cNvSpPr>
            <a:spLocks noChangeArrowheads="1" noTextEdit="1"/>
          </p:cNvSpPr>
          <p:nvPr>
            <p:ph type="sldImg"/>
          </p:nvPr>
        </p:nvSpPr>
        <p:spPr>
          <a:xfrm>
            <a:off x="1295400" y="685800"/>
            <a:ext cx="4800600" cy="3600450"/>
          </a:xfrm>
          <a:ln/>
        </p:spPr>
      </p:sp>
      <p:sp>
        <p:nvSpPr>
          <p:cNvPr id="309251" name="Rectangle 3"/>
          <p:cNvSpPr>
            <a:spLocks noGrp="1" noChangeArrowheads="1"/>
          </p:cNvSpPr>
          <p:nvPr>
            <p:ph type="body" idx="1"/>
          </p:nvPr>
        </p:nvSpPr>
        <p:spPr>
          <a:xfrm>
            <a:off x="762000" y="4419600"/>
            <a:ext cx="6021388" cy="4395788"/>
          </a:xfrm>
        </p:spPr>
        <p:txBody>
          <a:bodyPr/>
          <a:lstStyle/>
          <a:p>
            <a:pPr>
              <a:spcBef>
                <a:spcPct val="10000"/>
              </a:spcBef>
              <a:tabLst>
                <a:tab pos="342900" algn="l"/>
              </a:tabLst>
              <a:defRPr/>
            </a:pPr>
            <a:r>
              <a:rPr lang="en-US" sz="900" b="1" dirty="0" err="1" smtClean="0">
                <a:cs typeface="Times New Roman" pitchFamily="18" charset="0"/>
              </a:rPr>
              <a:t>Controle</a:t>
            </a:r>
            <a:r>
              <a:rPr lang="en-US" sz="900" b="1" dirty="0" smtClean="0">
                <a:cs typeface="Times New Roman" pitchFamily="18" charset="0"/>
              </a:rPr>
              <a:t> la </a:t>
            </a:r>
            <a:r>
              <a:rPr lang="en-US" sz="900" b="1" dirty="0" err="1" smtClean="0">
                <a:cs typeface="Times New Roman" pitchFamily="18" charset="0"/>
              </a:rPr>
              <a:t>propagación</a:t>
            </a:r>
            <a:r>
              <a:rPr lang="en-US" sz="900" b="1" dirty="0" smtClean="0">
                <a:cs typeface="Times New Roman" pitchFamily="18" charset="0"/>
              </a:rPr>
              <a:t> del </a:t>
            </a:r>
            <a:r>
              <a:rPr lang="en-US" sz="900" b="1" dirty="0" err="1" smtClean="0">
                <a:cs typeface="Times New Roman" pitchFamily="18" charset="0"/>
              </a:rPr>
              <a:t>polvo</a:t>
            </a:r>
            <a:endParaRPr lang="en-US" sz="900" b="1" dirty="0" smtClean="0">
              <a:cs typeface="Times New Roman" pitchFamily="18" charset="0"/>
            </a:endParaRPr>
          </a:p>
          <a:p>
            <a:pPr marL="342900" lvl="1" indent="-228600">
              <a:spcBef>
                <a:spcPct val="10000"/>
              </a:spcBef>
              <a:buClr>
                <a:srgbClr val="000000"/>
              </a:buClr>
              <a:buFont typeface="Arial" pitchFamily="34" charset="0"/>
              <a:buChar char="•"/>
              <a:tabLst>
                <a:tab pos="342900" algn="l"/>
              </a:tabLst>
              <a:defRPr/>
            </a:pPr>
            <a:r>
              <a:rPr lang="en-US" sz="900" dirty="0" err="1" smtClean="0">
                <a:cs typeface="Times New Roman" pitchFamily="18" charset="0"/>
              </a:rPr>
              <a:t>Mantenga</a:t>
            </a:r>
            <a:r>
              <a:rPr lang="en-US" sz="900" dirty="0" smtClean="0">
                <a:cs typeface="Times New Roman" pitchFamily="18" charset="0"/>
              </a:rPr>
              <a:t> el </a:t>
            </a:r>
            <a:r>
              <a:rPr lang="en-US" sz="900" dirty="0" err="1" smtClean="0">
                <a:cs typeface="Times New Roman" pitchFamily="18" charset="0"/>
              </a:rPr>
              <a:t>área</a:t>
            </a:r>
            <a:r>
              <a:rPr lang="en-US" sz="900" dirty="0" smtClean="0">
                <a:cs typeface="Times New Roman" pitchFamily="18" charset="0"/>
              </a:rPr>
              <a:t> de </a:t>
            </a:r>
            <a:r>
              <a:rPr lang="en-US" sz="900" dirty="0" err="1" smtClean="0">
                <a:cs typeface="Times New Roman" pitchFamily="18" charset="0"/>
              </a:rPr>
              <a:t>trabajo</a:t>
            </a:r>
            <a:r>
              <a:rPr lang="en-US" sz="900" dirty="0" smtClean="0">
                <a:cs typeface="Times New Roman" pitchFamily="18" charset="0"/>
              </a:rPr>
              <a:t> </a:t>
            </a:r>
            <a:r>
              <a:rPr lang="en-US" sz="900" dirty="0" err="1" smtClean="0">
                <a:cs typeface="Times New Roman" pitchFamily="18" charset="0"/>
              </a:rPr>
              <a:t>aislada</a:t>
            </a:r>
            <a:r>
              <a:rPr lang="en-US" sz="900" dirty="0" smtClean="0">
                <a:cs typeface="Times New Roman" pitchFamily="18" charset="0"/>
              </a:rPr>
              <a:t> del </a:t>
            </a:r>
            <a:r>
              <a:rPr lang="en-US" sz="900" dirty="0" err="1" smtClean="0">
                <a:cs typeface="Times New Roman" pitchFamily="18" charset="0"/>
              </a:rPr>
              <a:t>resto</a:t>
            </a:r>
            <a:r>
              <a:rPr lang="en-US" sz="900" dirty="0" smtClean="0">
                <a:cs typeface="Times New Roman" pitchFamily="18" charset="0"/>
              </a:rPr>
              <a:t> de la </a:t>
            </a:r>
            <a:r>
              <a:rPr lang="en-US" sz="900" dirty="0" err="1" smtClean="0">
                <a:cs typeface="Times New Roman" pitchFamily="18" charset="0"/>
              </a:rPr>
              <a:t>vivienda</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smtClean="0">
                <a:cs typeface="Times New Roman" pitchFamily="18" charset="0"/>
              </a:rPr>
              <a:t>No </a:t>
            </a:r>
            <a:r>
              <a:rPr lang="en-US" sz="900" dirty="0" err="1" smtClean="0">
                <a:cs typeface="Times New Roman" pitchFamily="18" charset="0"/>
              </a:rPr>
              <a:t>saque</a:t>
            </a:r>
            <a:r>
              <a:rPr lang="en-US" sz="900" dirty="0" smtClean="0">
                <a:cs typeface="Times New Roman" pitchFamily="18" charset="0"/>
              </a:rPr>
              <a:t> </a:t>
            </a:r>
            <a:r>
              <a:rPr lang="en-US" sz="900" dirty="0" err="1" smtClean="0">
                <a:cs typeface="Times New Roman" pitchFamily="18" charset="0"/>
              </a:rPr>
              <a:t>polvo</a:t>
            </a:r>
            <a:r>
              <a:rPr lang="en-US" sz="900" dirty="0" smtClean="0">
                <a:cs typeface="Times New Roman" pitchFamily="18" charset="0"/>
              </a:rPr>
              <a:t> </a:t>
            </a:r>
            <a:r>
              <a:rPr lang="en-US" sz="900" dirty="0" err="1" smtClean="0">
                <a:cs typeface="Times New Roman" pitchFamily="18" charset="0"/>
              </a:rPr>
              <a:t>ni</a:t>
            </a:r>
            <a:r>
              <a:rPr lang="en-US" sz="900" dirty="0" smtClean="0">
                <a:cs typeface="Times New Roman" pitchFamily="18" charset="0"/>
              </a:rPr>
              <a:t> </a:t>
            </a:r>
            <a:r>
              <a:rPr lang="en-US" sz="900" dirty="0" err="1" smtClean="0">
                <a:cs typeface="Times New Roman" pitchFamily="18" charset="0"/>
              </a:rPr>
              <a:t>escombros</a:t>
            </a:r>
            <a:r>
              <a:rPr lang="en-US" sz="900" dirty="0" smtClean="0">
                <a:cs typeface="Times New Roman" pitchFamily="18" charset="0"/>
              </a:rPr>
              <a:t> del </a:t>
            </a:r>
            <a:r>
              <a:rPr lang="en-US" sz="900" dirty="0" err="1" smtClean="0">
                <a:cs typeface="Times New Roman" pitchFamily="18" charset="0"/>
              </a:rPr>
              <a:t>área</a:t>
            </a:r>
            <a:r>
              <a:rPr lang="en-US" sz="900" dirty="0" smtClean="0">
                <a:cs typeface="Times New Roman" pitchFamily="18" charset="0"/>
              </a:rPr>
              <a:t> de </a:t>
            </a:r>
            <a:r>
              <a:rPr lang="en-US" sz="900" dirty="0" err="1" smtClean="0">
                <a:cs typeface="Times New Roman" pitchFamily="18" charset="0"/>
              </a:rPr>
              <a:t>trabajo</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err="1" smtClean="0">
                <a:cs typeface="Times New Roman" pitchFamily="18" charset="0"/>
              </a:rPr>
              <a:t>Manténgase</a:t>
            </a:r>
            <a:r>
              <a:rPr lang="en-US" sz="900" dirty="0" smtClean="0">
                <a:cs typeface="Times New Roman" pitchFamily="18" charset="0"/>
              </a:rPr>
              <a:t> </a:t>
            </a:r>
            <a:r>
              <a:rPr lang="en-US" sz="900" dirty="0" err="1" smtClean="0">
                <a:cs typeface="Times New Roman" pitchFamily="18" charset="0"/>
              </a:rPr>
              <a:t>dentro</a:t>
            </a:r>
            <a:r>
              <a:rPr lang="en-US" sz="900" dirty="0" smtClean="0">
                <a:cs typeface="Times New Roman" pitchFamily="18" charset="0"/>
              </a:rPr>
              <a:t> del </a:t>
            </a:r>
            <a:r>
              <a:rPr lang="en-US" sz="900" dirty="0" err="1" smtClean="0">
                <a:cs typeface="Times New Roman" pitchFamily="18" charset="0"/>
              </a:rPr>
              <a:t>área</a:t>
            </a:r>
            <a:r>
              <a:rPr lang="en-US" sz="900" dirty="0" smtClean="0">
                <a:cs typeface="Times New Roman" pitchFamily="18" charset="0"/>
              </a:rPr>
              <a:t> de </a:t>
            </a:r>
            <a:r>
              <a:rPr lang="en-US" sz="900" dirty="0" err="1" smtClean="0">
                <a:cs typeface="Times New Roman" pitchFamily="18" charset="0"/>
              </a:rPr>
              <a:t>trabajo</a:t>
            </a:r>
            <a:r>
              <a:rPr lang="en-US" sz="900" dirty="0" smtClean="0">
                <a:cs typeface="Times New Roman" pitchFamily="18" charset="0"/>
              </a:rPr>
              <a:t> </a:t>
            </a:r>
            <a:r>
              <a:rPr lang="en-US" sz="900" dirty="0" err="1" smtClean="0">
                <a:cs typeface="Times New Roman" pitchFamily="18" charset="0"/>
              </a:rPr>
              <a:t>contenida</a:t>
            </a:r>
            <a:r>
              <a:rPr lang="en-US" sz="900" dirty="0" smtClean="0">
                <a:cs typeface="Times New Roman" pitchFamily="18" charset="0"/>
              </a:rPr>
              <a:t> y en los </a:t>
            </a:r>
            <a:r>
              <a:rPr lang="en-US" sz="900" dirty="0" err="1" smtClean="0">
                <a:cs typeface="Times New Roman" pitchFamily="18" charset="0"/>
              </a:rPr>
              <a:t>caminos</a:t>
            </a:r>
            <a:r>
              <a:rPr lang="en-US" sz="900" dirty="0" smtClean="0">
                <a:cs typeface="Times New Roman" pitchFamily="18" charset="0"/>
              </a:rPr>
              <a:t> </a:t>
            </a:r>
            <a:r>
              <a:rPr lang="en-US" sz="900" dirty="0" err="1" smtClean="0">
                <a:cs typeface="Times New Roman" pitchFamily="18" charset="0"/>
              </a:rPr>
              <a:t>contenidos</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smtClean="0">
                <a:cs typeface="Times New Roman" pitchFamily="18" charset="0"/>
              </a:rPr>
              <a:t>Aspire los </a:t>
            </a:r>
            <a:r>
              <a:rPr lang="en-US" sz="900" dirty="0" err="1" smtClean="0">
                <a:cs typeface="Times New Roman" pitchFamily="18" charset="0"/>
              </a:rPr>
              <a:t>trajes</a:t>
            </a:r>
            <a:r>
              <a:rPr lang="en-US" sz="900" dirty="0" smtClean="0">
                <a:cs typeface="Times New Roman" pitchFamily="18" charset="0"/>
              </a:rPr>
              <a:t> al </a:t>
            </a:r>
            <a:r>
              <a:rPr lang="en-US" sz="900" dirty="0" err="1" smtClean="0">
                <a:cs typeface="Times New Roman" pitchFamily="18" charset="0"/>
              </a:rPr>
              <a:t>salir</a:t>
            </a:r>
            <a:r>
              <a:rPr lang="en-US" sz="900" dirty="0" smtClean="0">
                <a:cs typeface="Times New Roman" pitchFamily="18" charset="0"/>
              </a:rPr>
              <a:t> del </a:t>
            </a:r>
            <a:r>
              <a:rPr lang="en-US" sz="900" dirty="0" err="1" smtClean="0">
                <a:cs typeface="Times New Roman" pitchFamily="18" charset="0"/>
              </a:rPr>
              <a:t>área</a:t>
            </a:r>
            <a:r>
              <a:rPr lang="en-US" sz="900" dirty="0" smtClean="0">
                <a:cs typeface="Times New Roman" pitchFamily="18" charset="0"/>
              </a:rPr>
              <a:t> de </a:t>
            </a:r>
            <a:r>
              <a:rPr lang="en-US" sz="900" dirty="0" err="1" smtClean="0">
                <a:cs typeface="Times New Roman" pitchFamily="18" charset="0"/>
              </a:rPr>
              <a:t>trabajo</a:t>
            </a:r>
            <a:r>
              <a:rPr lang="en-US" sz="900" dirty="0" smtClean="0">
                <a:cs typeface="Times New Roman" pitchFamily="18" charset="0"/>
              </a:rPr>
              <a:t> de </a:t>
            </a:r>
            <a:r>
              <a:rPr lang="en-US" sz="900" dirty="0" err="1" smtClean="0">
                <a:cs typeface="Times New Roman" pitchFamily="18" charset="0"/>
              </a:rPr>
              <a:t>modo</a:t>
            </a:r>
            <a:r>
              <a:rPr lang="en-US" sz="900" dirty="0" smtClean="0">
                <a:cs typeface="Times New Roman" pitchFamily="18" charset="0"/>
              </a:rPr>
              <a:t> </a:t>
            </a:r>
            <a:r>
              <a:rPr lang="en-US" sz="900" dirty="0" err="1" smtClean="0">
                <a:cs typeface="Times New Roman" pitchFamily="18" charset="0"/>
              </a:rPr>
              <a:t>que</a:t>
            </a:r>
            <a:r>
              <a:rPr lang="en-US" sz="900" dirty="0" smtClean="0">
                <a:cs typeface="Times New Roman" pitchFamily="18" charset="0"/>
              </a:rPr>
              <a:t> el </a:t>
            </a:r>
            <a:r>
              <a:rPr lang="en-US" sz="900" dirty="0" err="1" smtClean="0">
                <a:cs typeface="Times New Roman" pitchFamily="18" charset="0"/>
              </a:rPr>
              <a:t>polvo</a:t>
            </a:r>
            <a:r>
              <a:rPr lang="en-US" sz="900" dirty="0" smtClean="0">
                <a:cs typeface="Times New Roman" pitchFamily="18" charset="0"/>
              </a:rPr>
              <a:t> se </a:t>
            </a:r>
            <a:r>
              <a:rPr lang="en-US" sz="900" dirty="0" err="1" smtClean="0">
                <a:cs typeface="Times New Roman" pitchFamily="18" charset="0"/>
              </a:rPr>
              <a:t>quede</a:t>
            </a:r>
            <a:r>
              <a:rPr lang="en-US" sz="900" dirty="0" smtClean="0">
                <a:cs typeface="Times New Roman" pitchFamily="18" charset="0"/>
              </a:rPr>
              <a:t> </a:t>
            </a:r>
            <a:r>
              <a:rPr lang="en-US" sz="900" dirty="0" err="1" smtClean="0">
                <a:cs typeface="Times New Roman" pitchFamily="18" charset="0"/>
              </a:rPr>
              <a:t>dentro</a:t>
            </a:r>
            <a:r>
              <a:rPr lang="en-US" sz="900" dirty="0" smtClean="0">
                <a:cs typeface="Times New Roman" pitchFamily="18" charset="0"/>
              </a:rPr>
              <a:t> de la </a:t>
            </a:r>
            <a:r>
              <a:rPr lang="en-US" sz="900" dirty="0" err="1" smtClean="0">
                <a:cs typeface="Times New Roman" pitchFamily="18" charset="0"/>
              </a:rPr>
              <a:t>contención</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err="1" smtClean="0">
                <a:cs typeface="Times New Roman" pitchFamily="18" charset="0"/>
              </a:rPr>
              <a:t>Quítese</a:t>
            </a:r>
            <a:r>
              <a:rPr lang="en-US" sz="900" dirty="0" smtClean="0">
                <a:cs typeface="Times New Roman" pitchFamily="18" charset="0"/>
              </a:rPr>
              <a:t> los </a:t>
            </a:r>
            <a:r>
              <a:rPr lang="en-US" sz="900" dirty="0" err="1" smtClean="0">
                <a:cs typeface="Times New Roman" pitchFamily="18" charset="0"/>
              </a:rPr>
              <a:t>cubrezapatos</a:t>
            </a:r>
            <a:r>
              <a:rPr lang="en-US" sz="900" dirty="0" smtClean="0">
                <a:cs typeface="Times New Roman" pitchFamily="18" charset="0"/>
              </a:rPr>
              <a:t> </a:t>
            </a:r>
            <a:r>
              <a:rPr lang="en-US" sz="900" dirty="0" err="1" smtClean="0">
                <a:cs typeface="Times New Roman" pitchFamily="18" charset="0"/>
              </a:rPr>
              <a:t>desechables</a:t>
            </a:r>
            <a:r>
              <a:rPr lang="en-US" sz="900" dirty="0" smtClean="0">
                <a:cs typeface="Times New Roman" pitchFamily="18" charset="0"/>
              </a:rPr>
              <a:t> y </a:t>
            </a:r>
            <a:r>
              <a:rPr lang="en-US" sz="900" dirty="0" err="1" smtClean="0">
                <a:cs typeface="Times New Roman" pitchFamily="18" charset="0"/>
              </a:rPr>
              <a:t>asegúrese</a:t>
            </a:r>
            <a:r>
              <a:rPr lang="en-US" sz="900" dirty="0" smtClean="0">
                <a:cs typeface="Times New Roman" pitchFamily="18" charset="0"/>
              </a:rPr>
              <a:t> de </a:t>
            </a:r>
            <a:r>
              <a:rPr lang="en-US" sz="900" dirty="0" err="1" smtClean="0">
                <a:cs typeface="Times New Roman" pitchFamily="18" charset="0"/>
              </a:rPr>
              <a:t>que</a:t>
            </a:r>
            <a:r>
              <a:rPr lang="en-US" sz="900" dirty="0" smtClean="0">
                <a:cs typeface="Times New Roman" pitchFamily="18" charset="0"/>
              </a:rPr>
              <a:t> </a:t>
            </a:r>
            <a:r>
              <a:rPr lang="en-US" sz="900" dirty="0" err="1" smtClean="0">
                <a:cs typeface="Times New Roman" pitchFamily="18" charset="0"/>
              </a:rPr>
              <a:t>sus</a:t>
            </a:r>
            <a:r>
              <a:rPr lang="en-US" sz="900" dirty="0" smtClean="0">
                <a:cs typeface="Times New Roman" pitchFamily="18" charset="0"/>
              </a:rPr>
              <a:t> </a:t>
            </a:r>
            <a:r>
              <a:rPr lang="en-US" sz="900" dirty="0" err="1" smtClean="0">
                <a:cs typeface="Times New Roman" pitchFamily="18" charset="0"/>
              </a:rPr>
              <a:t>zapatos</a:t>
            </a:r>
            <a:r>
              <a:rPr lang="en-US" sz="900" dirty="0" smtClean="0">
                <a:cs typeface="Times New Roman" pitchFamily="18" charset="0"/>
              </a:rPr>
              <a:t> </a:t>
            </a:r>
            <a:r>
              <a:rPr lang="en-US" sz="900" dirty="0" err="1" smtClean="0">
                <a:cs typeface="Times New Roman" pitchFamily="18" charset="0"/>
              </a:rPr>
              <a:t>estén</a:t>
            </a:r>
            <a:r>
              <a:rPr lang="en-US" sz="900" dirty="0" smtClean="0">
                <a:cs typeface="Times New Roman" pitchFamily="18" charset="0"/>
              </a:rPr>
              <a:t> </a:t>
            </a:r>
            <a:r>
              <a:rPr lang="en-US" sz="900" dirty="0" err="1" smtClean="0">
                <a:cs typeface="Times New Roman" pitchFamily="18" charset="0"/>
              </a:rPr>
              <a:t>limpios</a:t>
            </a:r>
            <a:r>
              <a:rPr lang="en-US" sz="900" dirty="0" smtClean="0">
                <a:cs typeface="Times New Roman" pitchFamily="18" charset="0"/>
              </a:rPr>
              <a:t> </a:t>
            </a:r>
            <a:r>
              <a:rPr lang="en-US" sz="900" dirty="0" err="1" smtClean="0">
                <a:cs typeface="Times New Roman" pitchFamily="18" charset="0"/>
              </a:rPr>
              <a:t>utilizando</a:t>
            </a:r>
            <a:r>
              <a:rPr lang="en-US" sz="900" dirty="0" smtClean="0">
                <a:cs typeface="Times New Roman" pitchFamily="18" charset="0"/>
              </a:rPr>
              <a:t> </a:t>
            </a:r>
            <a:r>
              <a:rPr lang="en-US" sz="900" dirty="0" err="1" smtClean="0">
                <a:cs typeface="Times New Roman" pitchFamily="18" charset="0"/>
              </a:rPr>
              <a:t>almohadillas</a:t>
            </a:r>
            <a:r>
              <a:rPr lang="en-US" sz="900" dirty="0" smtClean="0">
                <a:cs typeface="Times New Roman" pitchFamily="18" charset="0"/>
              </a:rPr>
              <a:t> </a:t>
            </a:r>
            <a:r>
              <a:rPr lang="en-US" sz="900" dirty="0" err="1" smtClean="0">
                <a:cs typeface="Times New Roman" pitchFamily="18" charset="0"/>
              </a:rPr>
              <a:t>adhesivas</a:t>
            </a:r>
            <a:r>
              <a:rPr lang="en-US" sz="900" dirty="0" smtClean="0">
                <a:cs typeface="Times New Roman" pitchFamily="18" charset="0"/>
              </a:rPr>
              <a:t> o </a:t>
            </a:r>
            <a:r>
              <a:rPr lang="en-US" sz="900" dirty="0" err="1" smtClean="0">
                <a:cs typeface="Times New Roman" pitchFamily="18" charset="0"/>
              </a:rPr>
              <a:t>toallas</a:t>
            </a:r>
            <a:r>
              <a:rPr lang="en-US" sz="900" dirty="0" smtClean="0">
                <a:cs typeface="Times New Roman" pitchFamily="18" charset="0"/>
              </a:rPr>
              <a:t> de </a:t>
            </a:r>
            <a:r>
              <a:rPr lang="en-US" sz="900" dirty="0" err="1" smtClean="0">
                <a:cs typeface="Times New Roman" pitchFamily="18" charset="0"/>
              </a:rPr>
              <a:t>papel</a:t>
            </a:r>
            <a:r>
              <a:rPr lang="en-US" sz="900" dirty="0" smtClean="0">
                <a:cs typeface="Times New Roman" pitchFamily="18" charset="0"/>
              </a:rPr>
              <a:t> </a:t>
            </a:r>
            <a:r>
              <a:rPr lang="en-US" sz="900" dirty="0" err="1" smtClean="0">
                <a:cs typeface="Times New Roman" pitchFamily="18" charset="0"/>
              </a:rPr>
              <a:t>húmedas</a:t>
            </a:r>
            <a:r>
              <a:rPr lang="en-US" sz="900" dirty="0" smtClean="0">
                <a:cs typeface="Times New Roman" pitchFamily="18" charset="0"/>
              </a:rPr>
              <a:t> </a:t>
            </a:r>
            <a:r>
              <a:rPr lang="en-US" sz="900" dirty="0" err="1" smtClean="0">
                <a:cs typeface="Times New Roman" pitchFamily="18" charset="0"/>
              </a:rPr>
              <a:t>para</a:t>
            </a:r>
            <a:r>
              <a:rPr lang="en-US" sz="900" dirty="0" smtClean="0">
                <a:cs typeface="Times New Roman" pitchFamily="18" charset="0"/>
              </a:rPr>
              <a:t> </a:t>
            </a:r>
            <a:r>
              <a:rPr lang="en-US" sz="900" dirty="0" err="1" smtClean="0">
                <a:cs typeface="Times New Roman" pitchFamily="18" charset="0"/>
              </a:rPr>
              <a:t>limpiarse</a:t>
            </a:r>
            <a:r>
              <a:rPr lang="en-US" sz="900" dirty="0" smtClean="0">
                <a:cs typeface="Times New Roman" pitchFamily="18" charset="0"/>
              </a:rPr>
              <a:t> los </a:t>
            </a:r>
            <a:r>
              <a:rPr lang="en-US" sz="900" dirty="0" err="1" smtClean="0">
                <a:cs typeface="Times New Roman" pitchFamily="18" charset="0"/>
              </a:rPr>
              <a:t>zapatos</a:t>
            </a:r>
            <a:r>
              <a:rPr lang="en-US" sz="900" dirty="0" smtClean="0">
                <a:cs typeface="Times New Roman" pitchFamily="18" charset="0"/>
              </a:rPr>
              <a:t> </a:t>
            </a:r>
            <a:r>
              <a:rPr lang="en-US" sz="900" dirty="0" err="1" smtClean="0">
                <a:cs typeface="Times New Roman" pitchFamily="18" charset="0"/>
              </a:rPr>
              <a:t>cada</a:t>
            </a:r>
            <a:r>
              <a:rPr lang="en-US" sz="900" dirty="0" smtClean="0">
                <a:cs typeface="Times New Roman" pitchFamily="18" charset="0"/>
              </a:rPr>
              <a:t> </a:t>
            </a:r>
            <a:r>
              <a:rPr lang="en-US" sz="900" dirty="0" err="1" smtClean="0">
                <a:cs typeface="Times New Roman" pitchFamily="18" charset="0"/>
              </a:rPr>
              <a:t>vez</a:t>
            </a:r>
            <a:r>
              <a:rPr lang="en-US" sz="900" dirty="0" smtClean="0">
                <a:cs typeface="Times New Roman" pitchFamily="18" charset="0"/>
              </a:rPr>
              <a:t> </a:t>
            </a:r>
            <a:r>
              <a:rPr lang="en-US" sz="900" dirty="0" err="1" smtClean="0">
                <a:cs typeface="Times New Roman" pitchFamily="18" charset="0"/>
              </a:rPr>
              <a:t>que</a:t>
            </a:r>
            <a:r>
              <a:rPr lang="en-US" sz="900" dirty="0" smtClean="0">
                <a:cs typeface="Times New Roman" pitchFamily="18" charset="0"/>
              </a:rPr>
              <a:t> sale de la </a:t>
            </a:r>
            <a:r>
              <a:rPr lang="en-US" sz="900" dirty="0" err="1" smtClean="0">
                <a:cs typeface="Times New Roman" pitchFamily="18" charset="0"/>
              </a:rPr>
              <a:t>lámina</a:t>
            </a:r>
            <a:r>
              <a:rPr lang="en-US" sz="900" dirty="0" smtClean="0">
                <a:cs typeface="Times New Roman" pitchFamily="18" charset="0"/>
              </a:rPr>
              <a:t> </a:t>
            </a:r>
            <a:r>
              <a:rPr lang="en-US" sz="900" dirty="0" err="1" smtClean="0">
                <a:cs typeface="Times New Roman" pitchFamily="18" charset="0"/>
              </a:rPr>
              <a:t>protectora</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err="1" smtClean="0">
                <a:cs typeface="Times New Roman" pitchFamily="18" charset="0"/>
              </a:rPr>
              <a:t>Mantenga</a:t>
            </a:r>
            <a:r>
              <a:rPr lang="en-US" sz="900" dirty="0" smtClean="0">
                <a:cs typeface="Times New Roman" pitchFamily="18" charset="0"/>
              </a:rPr>
              <a:t> los </a:t>
            </a:r>
            <a:r>
              <a:rPr lang="en-US" sz="900" dirty="0" err="1" smtClean="0">
                <a:cs typeface="Times New Roman" pitchFamily="18" charset="0"/>
              </a:rPr>
              <a:t>componentes</a:t>
            </a:r>
            <a:r>
              <a:rPr lang="en-US" sz="900" dirty="0" smtClean="0">
                <a:cs typeface="Times New Roman" pitchFamily="18" charset="0"/>
              </a:rPr>
              <a:t> </a:t>
            </a:r>
            <a:r>
              <a:rPr lang="en-US" sz="900" dirty="0" err="1" smtClean="0">
                <a:cs typeface="Times New Roman" pitchFamily="18" charset="0"/>
              </a:rPr>
              <a:t>dentro</a:t>
            </a:r>
            <a:r>
              <a:rPr lang="en-US" sz="900" dirty="0" smtClean="0">
                <a:cs typeface="Times New Roman" pitchFamily="18" charset="0"/>
              </a:rPr>
              <a:t> del </a:t>
            </a:r>
            <a:r>
              <a:rPr lang="en-US" sz="900" dirty="0" err="1" smtClean="0">
                <a:cs typeface="Times New Roman" pitchFamily="18" charset="0"/>
              </a:rPr>
              <a:t>área</a:t>
            </a:r>
            <a:r>
              <a:rPr lang="en-US" sz="900" dirty="0" smtClean="0">
                <a:cs typeface="Times New Roman" pitchFamily="18" charset="0"/>
              </a:rPr>
              <a:t> de </a:t>
            </a:r>
            <a:r>
              <a:rPr lang="en-US" sz="900" dirty="0" err="1" smtClean="0">
                <a:cs typeface="Times New Roman" pitchFamily="18" charset="0"/>
              </a:rPr>
              <a:t>trabajo</a:t>
            </a:r>
            <a:r>
              <a:rPr lang="en-US" sz="900" dirty="0" smtClean="0">
                <a:cs typeface="Times New Roman" pitchFamily="18" charset="0"/>
              </a:rPr>
              <a:t> </a:t>
            </a:r>
            <a:r>
              <a:rPr lang="en-US" sz="900" dirty="0" err="1" smtClean="0">
                <a:cs typeface="Times New Roman" pitchFamily="18" charset="0"/>
              </a:rPr>
              <a:t>hasta</a:t>
            </a:r>
            <a:r>
              <a:rPr lang="en-US" sz="900" dirty="0" smtClean="0">
                <a:cs typeface="Times New Roman" pitchFamily="18" charset="0"/>
              </a:rPr>
              <a:t> </a:t>
            </a:r>
            <a:r>
              <a:rPr lang="en-US" sz="900" dirty="0" err="1" smtClean="0">
                <a:cs typeface="Times New Roman" pitchFamily="18" charset="0"/>
              </a:rPr>
              <a:t>que</a:t>
            </a:r>
            <a:r>
              <a:rPr lang="en-US" sz="900" dirty="0" smtClean="0">
                <a:cs typeface="Times New Roman" pitchFamily="18" charset="0"/>
              </a:rPr>
              <a:t> </a:t>
            </a:r>
            <a:r>
              <a:rPr lang="en-US" sz="900" dirty="0" err="1" smtClean="0">
                <a:cs typeface="Times New Roman" pitchFamily="18" charset="0"/>
              </a:rPr>
              <a:t>estén</a:t>
            </a:r>
            <a:r>
              <a:rPr lang="en-US" sz="900" dirty="0" smtClean="0">
                <a:cs typeface="Times New Roman" pitchFamily="18" charset="0"/>
              </a:rPr>
              <a:t> </a:t>
            </a:r>
            <a:r>
              <a:rPr lang="en-US" sz="900" dirty="0" err="1" smtClean="0">
                <a:cs typeface="Times New Roman" pitchFamily="18" charset="0"/>
              </a:rPr>
              <a:t>envueltos</a:t>
            </a:r>
            <a:r>
              <a:rPr lang="en-US" sz="900" dirty="0" smtClean="0">
                <a:cs typeface="Times New Roman" pitchFamily="18" charset="0"/>
              </a:rPr>
              <a:t> con </a:t>
            </a:r>
            <a:r>
              <a:rPr lang="en-US" sz="900" dirty="0" err="1" smtClean="0">
                <a:cs typeface="Times New Roman" pitchFamily="18" charset="0"/>
              </a:rPr>
              <a:t>seguridad</a:t>
            </a:r>
            <a:r>
              <a:rPr lang="en-US" sz="900" dirty="0" smtClean="0">
                <a:cs typeface="Times New Roman" pitchFamily="18" charset="0"/>
              </a:rPr>
              <a:t> en </a:t>
            </a:r>
            <a:r>
              <a:rPr lang="en-US" sz="900" dirty="0" err="1" smtClean="0">
                <a:cs typeface="Times New Roman" pitchFamily="18" charset="0"/>
              </a:rPr>
              <a:t>láminas</a:t>
            </a:r>
            <a:r>
              <a:rPr lang="en-US" sz="900" dirty="0" smtClean="0">
                <a:cs typeface="Times New Roman" pitchFamily="18" charset="0"/>
              </a:rPr>
              <a:t> o </a:t>
            </a:r>
            <a:r>
              <a:rPr lang="en-US" sz="900" dirty="0" err="1" smtClean="0">
                <a:cs typeface="Times New Roman" pitchFamily="18" charset="0"/>
              </a:rPr>
              <a:t>bolsas</a:t>
            </a:r>
            <a:r>
              <a:rPr lang="en-US" sz="900" dirty="0" smtClean="0">
                <a:cs typeface="Times New Roman" pitchFamily="18" charset="0"/>
              </a:rPr>
              <a:t> </a:t>
            </a:r>
            <a:r>
              <a:rPr lang="en-US" sz="900" dirty="0" err="1" smtClean="0">
                <a:cs typeface="Times New Roman" pitchFamily="18" charset="0"/>
              </a:rPr>
              <a:t>plásticas</a:t>
            </a:r>
            <a:r>
              <a:rPr lang="en-US" sz="900" dirty="0" smtClean="0">
                <a:cs typeface="Times New Roman" pitchFamily="18" charset="0"/>
              </a:rPr>
              <a:t> de </a:t>
            </a:r>
            <a:r>
              <a:rPr lang="en-US" sz="900" dirty="0" err="1" smtClean="0">
                <a:cs typeface="Times New Roman" pitchFamily="18" charset="0"/>
              </a:rPr>
              <a:t>alta</a:t>
            </a:r>
            <a:r>
              <a:rPr lang="en-US" sz="900" dirty="0" smtClean="0">
                <a:cs typeface="Times New Roman" pitchFamily="18" charset="0"/>
              </a:rPr>
              <a:t> </a:t>
            </a:r>
            <a:r>
              <a:rPr lang="en-US" sz="900" dirty="0" err="1" smtClean="0">
                <a:cs typeface="Times New Roman" pitchFamily="18" charset="0"/>
              </a:rPr>
              <a:t>resistencia</a:t>
            </a:r>
            <a:r>
              <a:rPr lang="en-US" sz="900" dirty="0" smtClean="0">
                <a:cs typeface="Times New Roman" pitchFamily="18" charset="0"/>
              </a:rPr>
              <a:t>. </a:t>
            </a:r>
            <a:r>
              <a:rPr lang="en-US" sz="900" dirty="0" err="1" smtClean="0">
                <a:cs typeface="Times New Roman" pitchFamily="18" charset="0"/>
              </a:rPr>
              <a:t>Una</a:t>
            </a:r>
            <a:r>
              <a:rPr lang="en-US" sz="900" dirty="0" smtClean="0">
                <a:cs typeface="Times New Roman" pitchFamily="18" charset="0"/>
              </a:rPr>
              <a:t> </a:t>
            </a:r>
            <a:r>
              <a:rPr lang="en-US" sz="900" dirty="0" err="1" smtClean="0">
                <a:cs typeface="Times New Roman" pitchFamily="18" charset="0"/>
              </a:rPr>
              <a:t>vez</a:t>
            </a:r>
            <a:r>
              <a:rPr lang="en-US" sz="900" dirty="0" smtClean="0">
                <a:cs typeface="Times New Roman" pitchFamily="18" charset="0"/>
              </a:rPr>
              <a:t> se </a:t>
            </a:r>
            <a:r>
              <a:rPr lang="en-US" sz="900" dirty="0" err="1" smtClean="0">
                <a:cs typeface="Times New Roman" pitchFamily="18" charset="0"/>
              </a:rPr>
              <a:t>hayan</a:t>
            </a:r>
            <a:r>
              <a:rPr lang="en-US" sz="900" dirty="0" smtClean="0">
                <a:cs typeface="Times New Roman" pitchFamily="18" charset="0"/>
              </a:rPr>
              <a:t> </a:t>
            </a:r>
            <a:r>
              <a:rPr lang="en-US" sz="900" dirty="0" err="1" smtClean="0">
                <a:cs typeface="Times New Roman" pitchFamily="18" charset="0"/>
              </a:rPr>
              <a:t>envuelto</a:t>
            </a:r>
            <a:r>
              <a:rPr lang="en-US" sz="900" dirty="0" smtClean="0">
                <a:cs typeface="Times New Roman" pitchFamily="18" charset="0"/>
              </a:rPr>
              <a:t> o </a:t>
            </a:r>
            <a:r>
              <a:rPr lang="en-US" sz="900" dirty="0" err="1" smtClean="0">
                <a:cs typeface="Times New Roman" pitchFamily="18" charset="0"/>
              </a:rPr>
              <a:t>depositado</a:t>
            </a:r>
            <a:r>
              <a:rPr lang="en-US" sz="900" dirty="0" smtClean="0">
                <a:cs typeface="Times New Roman" pitchFamily="18" charset="0"/>
              </a:rPr>
              <a:t> en </a:t>
            </a:r>
            <a:r>
              <a:rPr lang="en-US" sz="900" dirty="0" err="1" smtClean="0">
                <a:cs typeface="Times New Roman" pitchFamily="18" charset="0"/>
              </a:rPr>
              <a:t>bolsas</a:t>
            </a:r>
            <a:r>
              <a:rPr lang="en-US" sz="900" dirty="0" smtClean="0">
                <a:cs typeface="Times New Roman" pitchFamily="18" charset="0"/>
              </a:rPr>
              <a:t> </a:t>
            </a:r>
            <a:r>
              <a:rPr lang="en-US" sz="900" dirty="0" err="1" smtClean="0">
                <a:cs typeface="Times New Roman" pitchFamily="18" charset="0"/>
              </a:rPr>
              <a:t>plásticas</a:t>
            </a:r>
            <a:r>
              <a:rPr lang="en-US" sz="900" dirty="0" smtClean="0">
                <a:cs typeface="Times New Roman" pitchFamily="18" charset="0"/>
              </a:rPr>
              <a:t>, </a:t>
            </a:r>
            <a:r>
              <a:rPr lang="en-US" sz="900" dirty="0" err="1" smtClean="0">
                <a:cs typeface="Times New Roman" pitchFamily="18" charset="0"/>
              </a:rPr>
              <a:t>limpie</a:t>
            </a:r>
            <a:r>
              <a:rPr lang="en-US" sz="900" dirty="0" smtClean="0">
                <a:cs typeface="Times New Roman" pitchFamily="18" charset="0"/>
              </a:rPr>
              <a:t> el exterior con </a:t>
            </a:r>
            <a:r>
              <a:rPr lang="en-US" sz="900" dirty="0" err="1" smtClean="0">
                <a:cs typeface="Times New Roman" pitchFamily="18" charset="0"/>
              </a:rPr>
              <a:t>una</a:t>
            </a:r>
            <a:r>
              <a:rPr lang="en-US" sz="900" dirty="0" smtClean="0">
                <a:cs typeface="Times New Roman" pitchFamily="18" charset="0"/>
              </a:rPr>
              <a:t> </a:t>
            </a:r>
            <a:r>
              <a:rPr lang="en-US" sz="900" dirty="0" err="1" smtClean="0">
                <a:cs typeface="Times New Roman" pitchFamily="18" charset="0"/>
              </a:rPr>
              <a:t>aspiradora</a:t>
            </a:r>
            <a:r>
              <a:rPr lang="en-US" sz="900" dirty="0" smtClean="0">
                <a:cs typeface="Times New Roman" pitchFamily="18" charset="0"/>
              </a:rPr>
              <a:t> HEPA y </a:t>
            </a:r>
            <a:r>
              <a:rPr lang="en-US" sz="900" dirty="0" err="1" smtClean="0">
                <a:cs typeface="Times New Roman" pitchFamily="18" charset="0"/>
              </a:rPr>
              <a:t>sáquelas</a:t>
            </a:r>
            <a:r>
              <a:rPr lang="en-US" sz="900" dirty="0" smtClean="0">
                <a:cs typeface="Times New Roman" pitchFamily="18" charset="0"/>
              </a:rPr>
              <a:t> del </a:t>
            </a:r>
            <a:r>
              <a:rPr lang="en-US" sz="900" dirty="0" err="1" smtClean="0">
                <a:cs typeface="Times New Roman" pitchFamily="18" charset="0"/>
              </a:rPr>
              <a:t>área</a:t>
            </a:r>
            <a:r>
              <a:rPr lang="en-US" sz="900" dirty="0" smtClean="0">
                <a:cs typeface="Times New Roman" pitchFamily="18" charset="0"/>
              </a:rPr>
              <a:t> de </a:t>
            </a:r>
            <a:r>
              <a:rPr lang="en-US" sz="900" dirty="0" err="1" smtClean="0">
                <a:cs typeface="Times New Roman" pitchFamily="18" charset="0"/>
              </a:rPr>
              <a:t>trabajo</a:t>
            </a:r>
            <a:r>
              <a:rPr lang="en-US" sz="900" dirty="0" smtClean="0">
                <a:cs typeface="Times New Roman" pitchFamily="18" charset="0"/>
              </a:rPr>
              <a:t> </a:t>
            </a:r>
            <a:r>
              <a:rPr lang="en-US" sz="900" dirty="0" err="1" smtClean="0">
                <a:cs typeface="Times New Roman" pitchFamily="18" charset="0"/>
              </a:rPr>
              <a:t>para</a:t>
            </a:r>
            <a:r>
              <a:rPr lang="en-US" sz="900" dirty="0" smtClean="0">
                <a:cs typeface="Times New Roman" pitchFamily="18" charset="0"/>
              </a:rPr>
              <a:t> </a:t>
            </a:r>
            <a:r>
              <a:rPr lang="en-US" sz="900" dirty="0" err="1" smtClean="0">
                <a:cs typeface="Times New Roman" pitchFamily="18" charset="0"/>
              </a:rPr>
              <a:t>almacenarlas</a:t>
            </a:r>
            <a:r>
              <a:rPr lang="en-US" sz="900" dirty="0" smtClean="0">
                <a:cs typeface="Times New Roman" pitchFamily="18" charset="0"/>
              </a:rPr>
              <a:t> en un </a:t>
            </a:r>
            <a:r>
              <a:rPr lang="en-US" sz="900" dirty="0" err="1" smtClean="0">
                <a:cs typeface="Times New Roman" pitchFamily="18" charset="0"/>
              </a:rPr>
              <a:t>área</a:t>
            </a:r>
            <a:r>
              <a:rPr lang="en-US" sz="900" dirty="0" smtClean="0">
                <a:cs typeface="Times New Roman" pitchFamily="18" charset="0"/>
              </a:rPr>
              <a:t> </a:t>
            </a:r>
            <a:r>
              <a:rPr lang="en-US" sz="900" dirty="0" err="1" smtClean="0">
                <a:cs typeface="Times New Roman" pitchFamily="18" charset="0"/>
              </a:rPr>
              <a:t>segura</a:t>
            </a:r>
            <a:r>
              <a:rPr lang="en-US" sz="900" dirty="0" smtClean="0">
                <a:cs typeface="Times New Roman" pitchFamily="18" charset="0"/>
              </a:rPr>
              <a:t>, </a:t>
            </a:r>
            <a:r>
              <a:rPr lang="en-US" sz="900" dirty="0" err="1" smtClean="0">
                <a:cs typeface="Times New Roman" pitchFamily="18" charset="0"/>
              </a:rPr>
              <a:t>lejos</a:t>
            </a:r>
            <a:r>
              <a:rPr lang="en-US" sz="900" dirty="0" smtClean="0">
                <a:cs typeface="Times New Roman" pitchFamily="18" charset="0"/>
              </a:rPr>
              <a:t> de los </a:t>
            </a:r>
            <a:r>
              <a:rPr lang="en-US" sz="900" dirty="0" err="1" smtClean="0">
                <a:cs typeface="Times New Roman" pitchFamily="18" charset="0"/>
              </a:rPr>
              <a:t>residentes</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smtClean="0">
                <a:cs typeface="Times New Roman" pitchFamily="18" charset="0"/>
              </a:rPr>
              <a:t>Lave </a:t>
            </a:r>
            <a:r>
              <a:rPr lang="en-US" sz="900" dirty="0" err="1" smtClean="0">
                <a:cs typeface="Times New Roman" pitchFamily="18" charset="0"/>
              </a:rPr>
              <a:t>las</a:t>
            </a:r>
            <a:r>
              <a:rPr lang="en-US" sz="900" dirty="0" smtClean="0">
                <a:cs typeface="Times New Roman" pitchFamily="18" charset="0"/>
              </a:rPr>
              <a:t> </a:t>
            </a:r>
            <a:r>
              <a:rPr lang="en-US" sz="900" dirty="0" err="1" smtClean="0">
                <a:cs typeface="Times New Roman" pitchFamily="18" charset="0"/>
              </a:rPr>
              <a:t>prendas</a:t>
            </a:r>
            <a:r>
              <a:rPr lang="en-US" sz="900" dirty="0" smtClean="0">
                <a:cs typeface="Times New Roman" pitchFamily="18" charset="0"/>
              </a:rPr>
              <a:t> </a:t>
            </a:r>
            <a:r>
              <a:rPr lang="en-US" sz="900" dirty="0" err="1" smtClean="0">
                <a:cs typeface="Times New Roman" pitchFamily="18" charset="0"/>
              </a:rPr>
              <a:t>protectoras</a:t>
            </a:r>
            <a:r>
              <a:rPr lang="en-US" sz="900" dirty="0" smtClean="0">
                <a:cs typeface="Times New Roman" pitchFamily="18" charset="0"/>
              </a:rPr>
              <a:t> </a:t>
            </a:r>
            <a:r>
              <a:rPr lang="en-US" sz="900" dirty="0" err="1" smtClean="0">
                <a:cs typeface="Times New Roman" pitchFamily="18" charset="0"/>
              </a:rPr>
              <a:t>que</a:t>
            </a:r>
            <a:r>
              <a:rPr lang="en-US" sz="900" dirty="0" smtClean="0">
                <a:cs typeface="Times New Roman" pitchFamily="18" charset="0"/>
              </a:rPr>
              <a:t> no </a:t>
            </a:r>
            <a:r>
              <a:rPr lang="en-US" sz="900" dirty="0" err="1" smtClean="0">
                <a:cs typeface="Times New Roman" pitchFamily="18" charset="0"/>
              </a:rPr>
              <a:t>sean</a:t>
            </a:r>
            <a:r>
              <a:rPr lang="en-US" sz="900" dirty="0" smtClean="0">
                <a:cs typeface="Times New Roman" pitchFamily="18" charset="0"/>
              </a:rPr>
              <a:t> </a:t>
            </a:r>
            <a:r>
              <a:rPr lang="en-US" sz="900" dirty="0" err="1" smtClean="0">
                <a:cs typeface="Times New Roman" pitchFamily="18" charset="0"/>
              </a:rPr>
              <a:t>desechables</a:t>
            </a:r>
            <a:r>
              <a:rPr lang="en-US" sz="900" dirty="0" smtClean="0">
                <a:cs typeface="Times New Roman" pitchFamily="18" charset="0"/>
              </a:rPr>
              <a:t> </a:t>
            </a:r>
            <a:r>
              <a:rPr lang="en-US" sz="900" dirty="0" err="1" smtClean="0">
                <a:cs typeface="Times New Roman" pitchFamily="18" charset="0"/>
              </a:rPr>
              <a:t>separadamente</a:t>
            </a:r>
            <a:r>
              <a:rPr lang="en-US" sz="900" dirty="0" smtClean="0">
                <a:cs typeface="Times New Roman" pitchFamily="18" charset="0"/>
              </a:rPr>
              <a:t> de la </a:t>
            </a:r>
            <a:r>
              <a:rPr lang="en-US" sz="900" dirty="0" err="1" smtClean="0">
                <a:cs typeface="Times New Roman" pitchFamily="18" charset="0"/>
              </a:rPr>
              <a:t>ropa</a:t>
            </a:r>
            <a:r>
              <a:rPr lang="en-US" sz="900" dirty="0" smtClean="0">
                <a:cs typeface="Times New Roman" pitchFamily="18" charset="0"/>
              </a:rPr>
              <a:t> </a:t>
            </a:r>
            <a:r>
              <a:rPr lang="en-US" sz="900" dirty="0" err="1" smtClean="0">
                <a:cs typeface="Times New Roman" pitchFamily="18" charset="0"/>
              </a:rPr>
              <a:t>sucia</a:t>
            </a:r>
            <a:r>
              <a:rPr lang="en-US" sz="900" dirty="0" smtClean="0">
                <a:cs typeface="Times New Roman" pitchFamily="18" charset="0"/>
              </a:rPr>
              <a:t> de </a:t>
            </a:r>
            <a:r>
              <a:rPr lang="en-US" sz="900" dirty="0" err="1" smtClean="0">
                <a:cs typeface="Times New Roman" pitchFamily="18" charset="0"/>
              </a:rPr>
              <a:t>su</a:t>
            </a:r>
            <a:r>
              <a:rPr lang="en-US" sz="900" dirty="0" smtClean="0">
                <a:cs typeface="Times New Roman" pitchFamily="18" charset="0"/>
              </a:rPr>
              <a:t> </a:t>
            </a:r>
            <a:r>
              <a:rPr lang="en-US" sz="900" dirty="0" err="1" smtClean="0">
                <a:cs typeface="Times New Roman" pitchFamily="18" charset="0"/>
              </a:rPr>
              <a:t>familia</a:t>
            </a:r>
            <a:r>
              <a:rPr lang="en-US" sz="900" dirty="0" smtClean="0">
                <a:cs typeface="Times New Roman" pitchFamily="18" charset="0"/>
              </a:rPr>
              <a:t>.</a:t>
            </a:r>
          </a:p>
          <a:p>
            <a:pPr marL="342900" lvl="1" indent="-228600">
              <a:spcBef>
                <a:spcPct val="10000"/>
              </a:spcBef>
              <a:buClr>
                <a:srgbClr val="000000"/>
              </a:buClr>
              <a:buFont typeface="Arial" pitchFamily="34" charset="0"/>
              <a:buChar char="•"/>
              <a:tabLst>
                <a:tab pos="342900" algn="l"/>
              </a:tabLst>
              <a:defRPr/>
            </a:pPr>
            <a:r>
              <a:rPr lang="en-US" sz="900" dirty="0" smtClean="0">
                <a:cs typeface="Times New Roman" pitchFamily="18" charset="0"/>
              </a:rPr>
              <a:t>No </a:t>
            </a:r>
            <a:r>
              <a:rPr lang="en-US" sz="900" dirty="0" err="1" smtClean="0">
                <a:cs typeface="Times New Roman" pitchFamily="18" charset="0"/>
              </a:rPr>
              <a:t>utilice</a:t>
            </a:r>
            <a:r>
              <a:rPr lang="en-US" sz="900" dirty="0" smtClean="0">
                <a:cs typeface="Times New Roman" pitchFamily="18" charset="0"/>
              </a:rPr>
              <a:t> </a:t>
            </a:r>
            <a:r>
              <a:rPr lang="en-US" sz="900" dirty="0" err="1" smtClean="0">
                <a:cs typeface="Times New Roman" pitchFamily="18" charset="0"/>
              </a:rPr>
              <a:t>prácticas</a:t>
            </a:r>
            <a:r>
              <a:rPr lang="en-US" sz="900" dirty="0" smtClean="0">
                <a:cs typeface="Times New Roman" pitchFamily="18" charset="0"/>
              </a:rPr>
              <a:t> </a:t>
            </a:r>
            <a:r>
              <a:rPr lang="en-US" sz="900" dirty="0" err="1" smtClean="0">
                <a:cs typeface="Times New Roman" pitchFamily="18" charset="0"/>
              </a:rPr>
              <a:t>prohibidas</a:t>
            </a:r>
            <a:r>
              <a:rPr lang="en-US" sz="900" dirty="0" smtClean="0">
                <a:cs typeface="Times New Roman" pitchFamily="18" charset="0"/>
              </a:rPr>
              <a:t>, </a:t>
            </a:r>
            <a:r>
              <a:rPr lang="en-US" sz="900" dirty="0" err="1" smtClean="0">
                <a:cs typeface="Times New Roman" pitchFamily="18" charset="0"/>
              </a:rPr>
              <a:t>como</a:t>
            </a:r>
            <a:r>
              <a:rPr lang="en-US" sz="900" dirty="0" smtClean="0">
                <a:cs typeface="Times New Roman" pitchFamily="18" charset="0"/>
              </a:rPr>
              <a:t>:</a:t>
            </a:r>
          </a:p>
          <a:p>
            <a:pPr marL="685800" lvl="2" indent="-228600">
              <a:spcBef>
                <a:spcPct val="10000"/>
              </a:spcBef>
              <a:buClr>
                <a:srgbClr val="000000"/>
              </a:buClr>
              <a:buFont typeface="Arial" pitchFamily="34" charset="0"/>
              <a:buChar char="•"/>
              <a:tabLst>
                <a:tab pos="342900" algn="l"/>
              </a:tabLst>
              <a:defRPr/>
            </a:pPr>
            <a:r>
              <a:rPr lang="en-US" sz="900" dirty="0" err="1" smtClean="0">
                <a:cs typeface="Times New Roman" pitchFamily="18" charset="0"/>
              </a:rPr>
              <a:t>Quemar</a:t>
            </a:r>
            <a:r>
              <a:rPr lang="en-US" sz="900" dirty="0" smtClean="0">
                <a:cs typeface="Times New Roman" pitchFamily="18" charset="0"/>
              </a:rPr>
              <a:t> </a:t>
            </a:r>
            <a:r>
              <a:rPr lang="en-US" sz="900" dirty="0" err="1" smtClean="0">
                <a:cs typeface="Times New Roman" pitchFamily="18" charset="0"/>
              </a:rPr>
              <a:t>pintura</a:t>
            </a:r>
            <a:r>
              <a:rPr lang="en-US" sz="900" dirty="0" smtClean="0">
                <a:cs typeface="Times New Roman" pitchFamily="18" charset="0"/>
              </a:rPr>
              <a:t> con llama o </a:t>
            </a:r>
            <a:r>
              <a:rPr lang="en-US" sz="900" dirty="0" err="1" smtClean="0">
                <a:cs typeface="Times New Roman" pitchFamily="18" charset="0"/>
              </a:rPr>
              <a:t>quitarla</a:t>
            </a:r>
            <a:r>
              <a:rPr lang="en-US" sz="900" dirty="0" smtClean="0">
                <a:cs typeface="Times New Roman" pitchFamily="18" charset="0"/>
              </a:rPr>
              <a:t> a </a:t>
            </a:r>
            <a:r>
              <a:rPr lang="en-US" sz="900" dirty="0" err="1" smtClean="0">
                <a:cs typeface="Times New Roman" pitchFamily="18" charset="0"/>
              </a:rPr>
              <a:t>alta</a:t>
            </a:r>
            <a:r>
              <a:rPr lang="en-US" sz="900" dirty="0" smtClean="0">
                <a:cs typeface="Times New Roman" pitchFamily="18" charset="0"/>
              </a:rPr>
              <a:t> </a:t>
            </a:r>
            <a:r>
              <a:rPr lang="en-US" sz="900" dirty="0" err="1" smtClean="0">
                <a:cs typeface="Times New Roman" pitchFamily="18" charset="0"/>
              </a:rPr>
              <a:t>temperatura</a:t>
            </a:r>
            <a:r>
              <a:rPr lang="en-US" sz="900" dirty="0" smtClean="0">
                <a:cs typeface="Times New Roman" pitchFamily="18" charset="0"/>
              </a:rPr>
              <a:t> y</a:t>
            </a:r>
          </a:p>
          <a:p>
            <a:pPr marL="685800" lvl="2" indent="-228600">
              <a:spcBef>
                <a:spcPct val="10000"/>
              </a:spcBef>
              <a:buClr>
                <a:srgbClr val="000000"/>
              </a:buClr>
              <a:buFont typeface="Arial" pitchFamily="34" charset="0"/>
              <a:buChar char="•"/>
              <a:tabLst>
                <a:tab pos="342900" algn="l"/>
              </a:tabLst>
              <a:defRPr/>
            </a:pPr>
            <a:r>
              <a:rPr lang="en-US" sz="900" dirty="0" err="1" smtClean="0">
                <a:cs typeface="Times New Roman" pitchFamily="18" charset="0"/>
              </a:rPr>
              <a:t>Herramientas</a:t>
            </a:r>
            <a:r>
              <a:rPr lang="en-US" sz="900" dirty="0" smtClean="0">
                <a:cs typeface="Times New Roman" pitchFamily="18" charset="0"/>
              </a:rPr>
              <a:t> </a:t>
            </a:r>
            <a:r>
              <a:rPr lang="en-US" sz="900" dirty="0" err="1" smtClean="0">
                <a:cs typeface="Times New Roman" pitchFamily="18" charset="0"/>
              </a:rPr>
              <a:t>eléctricas</a:t>
            </a:r>
            <a:r>
              <a:rPr lang="en-US" sz="900" dirty="0" smtClean="0">
                <a:cs typeface="Times New Roman" pitchFamily="18" charset="0"/>
              </a:rPr>
              <a:t> (</a:t>
            </a:r>
            <a:r>
              <a:rPr lang="en-US" sz="900" dirty="0" err="1" smtClean="0">
                <a:cs typeface="Times New Roman" pitchFamily="18" charset="0"/>
              </a:rPr>
              <a:t>como</a:t>
            </a:r>
            <a:r>
              <a:rPr lang="en-US" sz="900" dirty="0" smtClean="0">
                <a:cs typeface="Times New Roman" pitchFamily="18" charset="0"/>
              </a:rPr>
              <a:t> </a:t>
            </a:r>
            <a:r>
              <a:rPr lang="en-US" sz="900" dirty="0" err="1" smtClean="0">
                <a:cs typeface="Times New Roman" pitchFamily="18" charset="0"/>
              </a:rPr>
              <a:t>una</a:t>
            </a:r>
            <a:r>
              <a:rPr lang="en-US" sz="900" dirty="0" smtClean="0">
                <a:cs typeface="Times New Roman" pitchFamily="18" charset="0"/>
              </a:rPr>
              <a:t> </a:t>
            </a:r>
            <a:r>
              <a:rPr lang="en-US" sz="900" dirty="0" err="1" smtClean="0">
                <a:cs typeface="Times New Roman" pitchFamily="18" charset="0"/>
              </a:rPr>
              <a:t>lijadora</a:t>
            </a:r>
            <a:r>
              <a:rPr lang="en-US" sz="900" dirty="0" smtClean="0">
                <a:cs typeface="Times New Roman" pitchFamily="18" charset="0"/>
              </a:rPr>
              <a:t>) sin </a:t>
            </a:r>
            <a:r>
              <a:rPr lang="en-US" sz="900" dirty="0" err="1" smtClean="0">
                <a:cs typeface="Times New Roman" pitchFamily="18" charset="0"/>
              </a:rPr>
              <a:t>accesorios</a:t>
            </a:r>
            <a:r>
              <a:rPr lang="en-US" sz="900" dirty="0" smtClean="0">
                <a:cs typeface="Times New Roman" pitchFamily="18" charset="0"/>
              </a:rPr>
              <a:t> HEPA.</a:t>
            </a:r>
          </a:p>
          <a:p>
            <a:pPr>
              <a:tabLst>
                <a:tab pos="342900" algn="l"/>
              </a:tabLst>
              <a:defRPr/>
            </a:pPr>
            <a:r>
              <a:rPr lang="en-US" sz="1050" dirty="0" smtClean="0">
                <a:latin typeface="Helvetica Neue" charset="0"/>
                <a:cs typeface="Times New Roman" pitchFamily="18" charset="0"/>
              </a:rPr>
              <a:t/>
            </a:r>
            <a:br>
              <a:rPr lang="en-US" sz="1050" dirty="0" smtClean="0">
                <a:latin typeface="Helvetica Neue" charset="0"/>
                <a:cs typeface="Times New Roman" pitchFamily="18" charset="0"/>
              </a:rPr>
            </a:br>
            <a:endParaRPr lang="en-US" sz="1050" dirty="0" smtClean="0">
              <a:latin typeface="Helvetica Neue" charset="0"/>
              <a:cs typeface="Times New Roman" pitchFamily="18" charset="0"/>
            </a:endParaRPr>
          </a:p>
        </p:txBody>
      </p:sp>
      <p:sp>
        <p:nvSpPr>
          <p:cNvPr id="23558" name="Text Box 4"/>
          <p:cNvSpPr txBox="1">
            <a:spLocks noChangeArrowheads="1"/>
          </p:cNvSpPr>
          <p:nvPr/>
        </p:nvSpPr>
        <p:spPr bwMode="auto">
          <a:xfrm>
            <a:off x="685800" y="7315200"/>
            <a:ext cx="5715000" cy="1057275"/>
          </a:xfrm>
          <a:prstGeom prst="rect">
            <a:avLst/>
          </a:prstGeom>
          <a:solidFill>
            <a:srgbClr val="EAEAEA"/>
          </a:solidFill>
          <a:ln w="9525">
            <a:solidFill>
              <a:schemeClr val="tx1"/>
            </a:solidFill>
            <a:miter lim="800000"/>
            <a:headEnd/>
            <a:tailEnd/>
          </a:ln>
        </p:spPr>
        <p:txBody>
          <a:bodyPr lIns="91394" tIns="45696" rIns="91394" bIns="45696">
            <a:spAutoFit/>
          </a:bodyPr>
          <a:lstStyle/>
          <a:p>
            <a:pPr lvl="2">
              <a:spcBef>
                <a:spcPct val="50000"/>
              </a:spcBef>
            </a:pPr>
            <a:r>
              <a:rPr lang="en-US" sz="900" b="1">
                <a:latin typeface="Arial" pitchFamily="34" charset="0"/>
              </a:rPr>
              <a:t>Las prácticas prohibidas por la regla RPP de la EPA también están prohibidas en las propiedades construidas antes de 1978 con pintura a base de plomo, que reciben ayuda federal para la vivienda.</a:t>
            </a:r>
            <a:r>
              <a:rPr lang="en-US" sz="900">
                <a:latin typeface="Arial" pitchFamily="34" charset="0"/>
              </a:rPr>
              <a:t>La regla del Departamento de Vivienda y Urbanismo también prohíbe raspar en seco y lijar </a:t>
            </a:r>
            <a:r>
              <a:rPr lang="en-US" sz="900" u="sng">
                <a:latin typeface="Arial" pitchFamily="34" charset="0"/>
              </a:rPr>
              <a:t>a mano</a:t>
            </a:r>
            <a:r>
              <a:rPr lang="en-US" sz="900">
                <a:latin typeface="Arial" pitchFamily="34" charset="0"/>
              </a:rPr>
              <a:t> excesivamente, utilizar pistolas de aire caliente que calcinen la pintura y lavar la pintura en un espacio con poca ventilación utilizando un decapante volátil.  Algunos estados, localidades o tribus también pueden prohibir estas prácticas.</a:t>
            </a:r>
          </a:p>
        </p:txBody>
      </p:sp>
      <p:pic>
        <p:nvPicPr>
          <p:cNvPr id="23559" name="Picture 5" descr="HUD-seal-color 300 DPI"/>
          <p:cNvPicPr>
            <a:picLocks noChangeAspect="1" noChangeArrowheads="1"/>
          </p:cNvPicPr>
          <p:nvPr/>
        </p:nvPicPr>
        <p:blipFill>
          <a:blip r:embed="rId3"/>
          <a:srcRect/>
          <a:stretch>
            <a:fillRect/>
          </a:stretch>
        </p:blipFill>
        <p:spPr bwMode="auto">
          <a:xfrm>
            <a:off x="798513" y="7427913"/>
            <a:ext cx="712787" cy="684212"/>
          </a:xfrm>
          <a:prstGeom prst="rect">
            <a:avLst/>
          </a:prstGeom>
          <a:noFill/>
          <a:ln w="9525">
            <a:noFill/>
            <a:miter lim="800000"/>
            <a:headEnd/>
            <a:tailEnd/>
          </a:ln>
        </p:spPr>
      </p:pic>
      <p:sp>
        <p:nvSpPr>
          <p:cNvPr id="23560" name="Rectangle 2"/>
          <p:cNvSpPr>
            <a:spLocks noGrp="1" noChangeArrowheads="1"/>
          </p:cNvSpPr>
          <p:nvPr>
            <p:ph type="hdr" sz="quarter"/>
          </p:nvPr>
        </p:nvSpPr>
        <p:spPr>
          <a:xfrm>
            <a:off x="152400" y="0"/>
            <a:ext cx="7162800" cy="609600"/>
          </a:xfrm>
          <a:noFill/>
        </p:spPr>
        <p:txBody>
          <a:bodyPr/>
          <a:lstStyle/>
          <a:p>
            <a:endParaRPr lang="en-US" smtClean="0"/>
          </a:p>
          <a:p>
            <a:r>
              <a:rPr lang="en-US" smtClean="0"/>
              <a:t>Perfeccionamiento de las prácticas seguras para trabajar con el plomo en labores de renovación, reparación y pintura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7-</a:t>
            </a:r>
            <a:fld id="{96F4ADCA-0A83-4E3C-A845-DABD3A1513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7-</a:t>
            </a:r>
            <a:fld id="{F75B48BC-8251-41E3-8B7D-B33D2A0A29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7-</a:t>
            </a:r>
            <a:fld id="{A714DD0F-F0C4-4CFD-8C5E-F56DFB2F58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7-</a:t>
            </a:r>
            <a:fld id="{BDC5FC5E-BC16-4DD2-80AA-66092560E2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7-</a:t>
            </a:r>
            <a:fld id="{F5777265-4CBB-4707-BD91-9BF7E5BBA2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7-</a:t>
            </a:r>
            <a:fld id="{AD5D8441-186F-4918-B59E-4A76890AE2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7-</a:t>
            </a:r>
            <a:fld id="{13FE5E29-605F-4452-84DC-DBC4F58798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7-</a:t>
            </a:r>
            <a:fld id="{63AEFF7F-C9E9-427B-B4B7-8C4FB7A05A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7-</a:t>
            </a:r>
            <a:fld id="{122AD96A-FBBE-44CE-B2A3-EBABD4AF64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7-</a:t>
            </a:r>
            <a:fld id="{AB05F947-8966-4ABC-AD4B-7EBDDA484B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Octubre de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Draft Rev. 1 -- Do Not Cite or Quote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7-</a:t>
            </a:r>
            <a:fld id="{F60EC43A-C2A9-4773-86AF-8F1E59A67C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04800" y="3048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40 pt Arial Bold - Dark Blue</a:t>
            </a:r>
          </a:p>
        </p:txBody>
      </p:sp>
      <p:sp>
        <p:nvSpPr>
          <p:cNvPr id="1029" name="Rectangle 3"/>
          <p:cNvSpPr>
            <a:spLocks noGrp="1" noChangeArrowheads="1"/>
          </p:cNvSpPr>
          <p:nvPr>
            <p:ph type="body" idx="1"/>
          </p:nvPr>
        </p:nvSpPr>
        <p:spPr bwMode="auto">
          <a:xfrm>
            <a:off x="304800" y="19812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28 pt Arial Bold - Dark Blue</a:t>
            </a:r>
          </a:p>
          <a:p>
            <a:pPr lvl="1"/>
            <a:r>
              <a:rPr lang="en-US" smtClean="0"/>
              <a:t>24 pt Arial - Dark Blue</a:t>
            </a:r>
          </a:p>
          <a:p>
            <a:pPr lvl="2"/>
            <a:r>
              <a:rPr lang="en-US" smtClean="0"/>
              <a:t>20 pt Arial - Dark Blue</a:t>
            </a:r>
          </a:p>
          <a:p>
            <a:pPr lvl="3"/>
            <a:r>
              <a:rPr lang="en-US" smtClean="0"/>
              <a:t>20 pt Arial Dark Blue</a:t>
            </a:r>
          </a:p>
        </p:txBody>
      </p:sp>
      <p:sp>
        <p:nvSpPr>
          <p:cNvPr id="2" name="Rectangle 4"/>
          <p:cNvSpPr>
            <a:spLocks noGrp="1" noChangeArrowheads="1"/>
          </p:cNvSpPr>
          <p:nvPr>
            <p:ph type="dt" sz="half" idx="2"/>
          </p:nvPr>
        </p:nvSpPr>
        <p:spPr bwMode="auto">
          <a:xfrm>
            <a:off x="304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60000"/>
              </a:lnSpc>
              <a:defRPr sz="1200">
                <a:solidFill>
                  <a:srgbClr val="000099"/>
                </a:solidFill>
                <a:latin typeface="Arial" pitchFamily="34" charset="0"/>
              </a:defRPr>
            </a:lvl1pPr>
          </a:lstStyle>
          <a:p>
            <a:pPr>
              <a:defRPr/>
            </a:pPr>
            <a:r>
              <a:rPr lang="en-US"/>
              <a:t>Octubre de 2011</a:t>
            </a:r>
          </a:p>
        </p:txBody>
      </p:sp>
      <p:sp>
        <p:nvSpPr>
          <p:cNvPr id="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70000"/>
              </a:lnSpc>
              <a:defRPr sz="1200">
                <a:solidFill>
                  <a:srgbClr val="000099"/>
                </a:solidFill>
                <a:latin typeface="+mn-lt"/>
              </a:defRPr>
            </a:lvl1pPr>
          </a:lstStyle>
          <a:p>
            <a:pPr>
              <a:defRPr/>
            </a:pPr>
            <a:r>
              <a:rPr lang="en-US"/>
              <a:t>Draft Rev. 1 -- Do Not Cite or Quote</a:t>
            </a:r>
          </a:p>
        </p:txBody>
      </p:sp>
      <p:sp>
        <p:nvSpPr>
          <p:cNvPr id="1030"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70000"/>
              </a:lnSpc>
              <a:defRPr sz="1200">
                <a:solidFill>
                  <a:srgbClr val="000099"/>
                </a:solidFill>
                <a:latin typeface="+mn-lt"/>
              </a:defRPr>
            </a:lvl1pPr>
          </a:lstStyle>
          <a:p>
            <a:pPr>
              <a:defRPr/>
            </a:pPr>
            <a:r>
              <a:rPr lang="en-US"/>
              <a:t>7-</a:t>
            </a:r>
            <a:fld id="{D56A5AE4-436B-43BA-A997-C9FCBB6D19E8}" type="slidenum">
              <a:rPr lang="en-US"/>
              <a:pPr>
                <a:defRPr/>
              </a:pPr>
              <a:t>‹#›</a:t>
            </a:fld>
            <a:endParaRPr lang="en-US"/>
          </a:p>
        </p:txBody>
      </p:sp>
      <p:sp>
        <p:nvSpPr>
          <p:cNvPr id="1031" name="Line 7"/>
          <p:cNvSpPr>
            <a:spLocks noChangeShapeType="1"/>
          </p:cNvSpPr>
          <p:nvPr/>
        </p:nvSpPr>
        <p:spPr bwMode="auto">
          <a:xfrm>
            <a:off x="304800" y="1676400"/>
            <a:ext cx="8458200" cy="0"/>
          </a:xfrm>
          <a:prstGeom prst="line">
            <a:avLst/>
          </a:prstGeom>
          <a:noFill/>
          <a:ln w="38100">
            <a:solidFill>
              <a:srgbClr val="000099"/>
            </a:solidFill>
            <a:round/>
            <a:headEnd/>
            <a:tailEnd/>
          </a:ln>
          <a:effectLst/>
        </p:spPr>
        <p:txBody>
          <a:bodyPr wrap="none" anchor="ctr"/>
          <a:lstStyle/>
          <a:p>
            <a:pPr>
              <a:defRPr/>
            </a:pPr>
            <a:endParaRPr lang="en-US"/>
          </a:p>
        </p:txBody>
      </p:sp>
      <p:pic>
        <p:nvPicPr>
          <p:cNvPr id="1034" name="Picture 9" descr="HUD-seal-color 300 DPI"/>
          <p:cNvPicPr>
            <a:picLocks noChangeAspect="1" noChangeArrowheads="1"/>
          </p:cNvPicPr>
          <p:nvPr/>
        </p:nvPicPr>
        <p:blipFill>
          <a:blip r:embed="rId14" cstate="print"/>
          <a:srcRect/>
          <a:stretch>
            <a:fillRect/>
          </a:stretch>
        </p:blipFill>
        <p:spPr bwMode="auto">
          <a:xfrm>
            <a:off x="8153400" y="5715000"/>
            <a:ext cx="762000" cy="736600"/>
          </a:xfrm>
          <a:prstGeom prst="rect">
            <a:avLst/>
          </a:prstGeom>
          <a:noFill/>
          <a:ln w="9525">
            <a:noFill/>
            <a:miter lim="800000"/>
            <a:headEnd/>
            <a:tailEnd/>
          </a:ln>
        </p:spPr>
      </p:pic>
      <p:graphicFrame>
        <p:nvGraphicFramePr>
          <p:cNvPr id="1026" name="Object 12"/>
          <p:cNvGraphicFramePr>
            <a:graphicFrameLocks noChangeAspect="1"/>
          </p:cNvGraphicFramePr>
          <p:nvPr/>
        </p:nvGraphicFramePr>
        <p:xfrm>
          <a:off x="6477000" y="5751513"/>
          <a:ext cx="1562100" cy="735012"/>
        </p:xfrm>
        <a:graphic>
          <a:graphicData uri="http://schemas.openxmlformats.org/presentationml/2006/ole">
            <p:oleObj spid="_x0000_s1026" name="Photo Editor Photo" r:id="rId15" imgW="1638529" imgH="771429" progId="MSPhotoEd.3">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eaLnBrk="0" fontAlgn="base" hangingPunct="0">
        <a:spcBef>
          <a:spcPct val="0"/>
        </a:spcBef>
        <a:spcAft>
          <a:spcPct val="0"/>
        </a:spcAft>
        <a:defRPr sz="4000" b="1">
          <a:solidFill>
            <a:srgbClr val="000099"/>
          </a:solidFill>
          <a:latin typeface="+mj-lt"/>
          <a:ea typeface="+mj-ea"/>
          <a:cs typeface="+mj-cs"/>
        </a:defRPr>
      </a:lvl1pPr>
      <a:lvl2pPr algn="l" rtl="0" eaLnBrk="0" fontAlgn="base" hangingPunct="0">
        <a:spcBef>
          <a:spcPct val="0"/>
        </a:spcBef>
        <a:spcAft>
          <a:spcPct val="0"/>
        </a:spcAft>
        <a:defRPr sz="4000" b="1">
          <a:solidFill>
            <a:srgbClr val="000099"/>
          </a:solidFill>
          <a:latin typeface="Arial" pitchFamily="34" charset="0"/>
        </a:defRPr>
      </a:lvl2pPr>
      <a:lvl3pPr algn="l" rtl="0" eaLnBrk="0" fontAlgn="base" hangingPunct="0">
        <a:spcBef>
          <a:spcPct val="0"/>
        </a:spcBef>
        <a:spcAft>
          <a:spcPct val="0"/>
        </a:spcAft>
        <a:defRPr sz="4000" b="1">
          <a:solidFill>
            <a:srgbClr val="000099"/>
          </a:solidFill>
          <a:latin typeface="Arial" pitchFamily="34" charset="0"/>
        </a:defRPr>
      </a:lvl3pPr>
      <a:lvl4pPr algn="l" rtl="0" eaLnBrk="0" fontAlgn="base" hangingPunct="0">
        <a:spcBef>
          <a:spcPct val="0"/>
        </a:spcBef>
        <a:spcAft>
          <a:spcPct val="0"/>
        </a:spcAft>
        <a:defRPr sz="4000" b="1">
          <a:solidFill>
            <a:srgbClr val="000099"/>
          </a:solidFill>
          <a:latin typeface="Arial" pitchFamily="34" charset="0"/>
        </a:defRPr>
      </a:lvl4pPr>
      <a:lvl5pPr algn="l" rtl="0" eaLnBrk="0" fontAlgn="base" hangingPunct="0">
        <a:spcBef>
          <a:spcPct val="0"/>
        </a:spcBef>
        <a:spcAft>
          <a:spcPct val="0"/>
        </a:spcAft>
        <a:defRPr sz="4000" b="1">
          <a:solidFill>
            <a:srgbClr val="000099"/>
          </a:solidFill>
          <a:latin typeface="Arial" pitchFamily="34" charset="0"/>
        </a:defRPr>
      </a:lvl5pPr>
      <a:lvl6pPr marL="457200" algn="l" rtl="0" eaLnBrk="0" fontAlgn="base" hangingPunct="0">
        <a:spcBef>
          <a:spcPct val="0"/>
        </a:spcBef>
        <a:spcAft>
          <a:spcPct val="0"/>
        </a:spcAft>
        <a:defRPr sz="4000" b="1">
          <a:solidFill>
            <a:srgbClr val="000099"/>
          </a:solidFill>
          <a:latin typeface="Arial" pitchFamily="34" charset="0"/>
        </a:defRPr>
      </a:lvl6pPr>
      <a:lvl7pPr marL="914400" algn="l" rtl="0" eaLnBrk="0" fontAlgn="base" hangingPunct="0">
        <a:spcBef>
          <a:spcPct val="0"/>
        </a:spcBef>
        <a:spcAft>
          <a:spcPct val="0"/>
        </a:spcAft>
        <a:defRPr sz="4000" b="1">
          <a:solidFill>
            <a:srgbClr val="000099"/>
          </a:solidFill>
          <a:latin typeface="Arial" pitchFamily="34" charset="0"/>
        </a:defRPr>
      </a:lvl7pPr>
      <a:lvl8pPr marL="1371600" algn="l" rtl="0" eaLnBrk="0" fontAlgn="base" hangingPunct="0">
        <a:spcBef>
          <a:spcPct val="0"/>
        </a:spcBef>
        <a:spcAft>
          <a:spcPct val="0"/>
        </a:spcAft>
        <a:defRPr sz="4000" b="1">
          <a:solidFill>
            <a:srgbClr val="000099"/>
          </a:solidFill>
          <a:latin typeface="Arial" pitchFamily="34" charset="0"/>
        </a:defRPr>
      </a:lvl8pPr>
      <a:lvl9pPr marL="1828800" algn="l" rtl="0" eaLnBrk="0" fontAlgn="base" hangingPunct="0">
        <a:spcBef>
          <a:spcPct val="0"/>
        </a:spcBef>
        <a:spcAft>
          <a:spcPct val="0"/>
        </a:spcAft>
        <a:defRPr sz="4000" b="1">
          <a:solidFill>
            <a:srgbClr val="000099"/>
          </a:solidFill>
          <a:latin typeface="Arial" pitchFamily="34" charset="0"/>
        </a:defRPr>
      </a:lvl9pPr>
    </p:titleStyle>
    <p:bodyStyle>
      <a:lvl1pPr marL="342900" indent="-342900" algn="l" rtl="0" eaLnBrk="0" fontAlgn="base" hangingPunct="0">
        <a:spcBef>
          <a:spcPct val="20000"/>
        </a:spcBef>
        <a:spcAft>
          <a:spcPct val="0"/>
        </a:spcAft>
        <a:buSzPct val="95000"/>
        <a:buChar char="•"/>
        <a:defRPr sz="28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A37D4CFD-5530-4041-8D91-E39C269C73F4}" type="slidenum">
              <a:rPr lang="en-US"/>
              <a:pPr>
                <a:defRPr/>
              </a:pPr>
              <a:t>1</a:t>
            </a:fld>
            <a:endParaRPr lang="en-US"/>
          </a:p>
        </p:txBody>
      </p:sp>
      <p:sp>
        <p:nvSpPr>
          <p:cNvPr id="2052" name="Rectangle 2"/>
          <p:cNvSpPr>
            <a:spLocks noGrp="1" noChangeArrowheads="1"/>
          </p:cNvSpPr>
          <p:nvPr>
            <p:ph type="title"/>
          </p:nvPr>
        </p:nvSpPr>
        <p:spPr>
          <a:xfrm>
            <a:off x="304800" y="228600"/>
            <a:ext cx="8534400" cy="1158875"/>
          </a:xfrm>
        </p:spPr>
        <p:txBody>
          <a:bodyPr/>
          <a:lstStyle/>
          <a:p>
            <a:r>
              <a:rPr lang="en-US" smtClean="0"/>
              <a:t>Módulo 7: Capacitación para renovadores no certificados</a:t>
            </a:r>
          </a:p>
        </p:txBody>
      </p:sp>
      <p:sp>
        <p:nvSpPr>
          <p:cNvPr id="2053" name="Rectangle 3"/>
          <p:cNvSpPr>
            <a:spLocks noGrp="1" noChangeArrowheads="1"/>
          </p:cNvSpPr>
          <p:nvPr>
            <p:ph type="body" idx="1"/>
          </p:nvPr>
        </p:nvSpPr>
        <p:spPr>
          <a:xfrm>
            <a:off x="381000" y="2057400"/>
            <a:ext cx="8458200" cy="3962400"/>
          </a:xfrm>
        </p:spPr>
        <p:txBody>
          <a:bodyPr/>
          <a:lstStyle/>
          <a:p>
            <a:pPr marL="0" indent="0">
              <a:buFontTx/>
              <a:buNone/>
            </a:pPr>
            <a:r>
              <a:rPr lang="en-US" sz="3200" smtClean="0">
                <a:cs typeface="Times New Roman" pitchFamily="18" charset="0"/>
              </a:rPr>
              <a:t>Los renovadores certificados enseñan las prácticas de trabajo seguras con el plomo a los renovadores no certificados.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9251BB9E-ED65-4EBA-BDC7-82F1DA69DAAB}" type="slidenum">
              <a:rPr lang="en-US"/>
              <a:pPr>
                <a:defRPr/>
              </a:pPr>
              <a:t>10</a:t>
            </a:fld>
            <a:endParaRPr lang="en-US"/>
          </a:p>
        </p:txBody>
      </p:sp>
      <p:sp>
        <p:nvSpPr>
          <p:cNvPr id="11268" name="Rectangle 2"/>
          <p:cNvSpPr>
            <a:spLocks noGrp="1" noChangeArrowheads="1"/>
          </p:cNvSpPr>
          <p:nvPr>
            <p:ph type="title"/>
          </p:nvPr>
        </p:nvSpPr>
        <p:spPr/>
        <p:txBody>
          <a:bodyPr/>
          <a:lstStyle/>
          <a:p>
            <a:r>
              <a:rPr lang="en-US" smtClean="0"/>
              <a:t>Paso 5: Deje limpia el área de trabajo</a:t>
            </a:r>
          </a:p>
        </p:txBody>
      </p:sp>
      <p:sp>
        <p:nvSpPr>
          <p:cNvPr id="11269" name="Rectangle 3"/>
          <p:cNvSpPr>
            <a:spLocks noGrp="1" noChangeArrowheads="1"/>
          </p:cNvSpPr>
          <p:nvPr>
            <p:ph type="body" idx="1"/>
          </p:nvPr>
        </p:nvSpPr>
        <p:spPr/>
        <p:txBody>
          <a:bodyPr/>
          <a:lstStyle/>
          <a:p>
            <a:r>
              <a:rPr lang="en-US" smtClean="0"/>
              <a:t>El objetivo debe ser dejar el área de trabajo sin polvo ni escombros. </a:t>
            </a:r>
          </a:p>
          <a:p>
            <a:r>
              <a:rPr lang="en-US" smtClean="0"/>
              <a:t>Repase la “lista de compras”.</a:t>
            </a:r>
          </a:p>
          <a:p>
            <a:r>
              <a:rPr lang="en-US" smtClean="0"/>
              <a:t>Comente los procedimientos diarios de limpieza.</a:t>
            </a:r>
          </a:p>
          <a:p>
            <a:r>
              <a:rPr lang="en-US" smtClean="0"/>
              <a:t>Comente los procedimientos de limpieza para el final del día de trabajo.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2860163C-7435-447B-8460-F254DD919F66}" type="slidenum">
              <a:rPr lang="en-US"/>
              <a:pPr>
                <a:defRPr/>
              </a:pPr>
              <a:t>11</a:t>
            </a:fld>
            <a:endParaRPr lang="en-US"/>
          </a:p>
        </p:txBody>
      </p:sp>
      <p:sp>
        <p:nvSpPr>
          <p:cNvPr id="12292" name="Rectangle 2"/>
          <p:cNvSpPr>
            <a:spLocks noGrp="1" noChangeArrowheads="1"/>
          </p:cNvSpPr>
          <p:nvPr>
            <p:ph type="title"/>
          </p:nvPr>
        </p:nvSpPr>
        <p:spPr/>
        <p:txBody>
          <a:bodyPr/>
          <a:lstStyle/>
          <a:p>
            <a:r>
              <a:rPr lang="en-US" smtClean="0"/>
              <a:t>Paso 6: Controle los desechos</a:t>
            </a:r>
          </a:p>
        </p:txBody>
      </p:sp>
      <p:sp>
        <p:nvSpPr>
          <p:cNvPr id="12293" name="Rectangle 3"/>
          <p:cNvSpPr>
            <a:spLocks noGrp="1" noChangeArrowheads="1"/>
          </p:cNvSpPr>
          <p:nvPr>
            <p:ph type="body" idx="1"/>
          </p:nvPr>
        </p:nvSpPr>
        <p:spPr/>
        <p:txBody>
          <a:bodyPr/>
          <a:lstStyle/>
          <a:p>
            <a:r>
              <a:rPr lang="en-US" sz="2400" smtClean="0"/>
              <a:t>Comente el procedimiento de recogida de desechos en bolsas.</a:t>
            </a:r>
          </a:p>
          <a:p>
            <a:r>
              <a:rPr lang="en-US" sz="2400" smtClean="0"/>
              <a:t>Demuestre el proceso de doblar una pequeña sección de plástico con el lado sucio hacia adentro.</a:t>
            </a:r>
          </a:p>
          <a:p>
            <a:r>
              <a:rPr lang="en-US" sz="2400" smtClean="0"/>
              <a:t>Comente el almacenamiento temporal de desechos.</a:t>
            </a:r>
          </a:p>
          <a:p>
            <a:r>
              <a:rPr lang="en-US" sz="2400" smtClean="0"/>
              <a:t>Comente cómo manejar apropiadamente las aguas residuales.</a:t>
            </a:r>
          </a:p>
          <a:p>
            <a:r>
              <a:rPr lang="en-US" sz="2400" smtClean="0"/>
              <a:t>Comente las reglas de eliminación de aguas que son aplicables para el trabajo específico.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2F765197-79BD-414B-AAEE-6AC9ABA7CC5C}" type="slidenum">
              <a:rPr lang="en-US"/>
              <a:pPr>
                <a:defRPr/>
              </a:pPr>
              <a:t>12</a:t>
            </a:fld>
            <a:endParaRPr lang="en-US"/>
          </a:p>
        </p:txBody>
      </p:sp>
      <p:sp>
        <p:nvSpPr>
          <p:cNvPr id="13316" name="Rectangle 2"/>
          <p:cNvSpPr>
            <a:spLocks noGrp="1" noChangeArrowheads="1"/>
          </p:cNvSpPr>
          <p:nvPr>
            <p:ph type="title"/>
          </p:nvPr>
        </p:nvSpPr>
        <p:spPr/>
        <p:txBody>
          <a:bodyPr/>
          <a:lstStyle/>
          <a:p>
            <a:r>
              <a:rPr lang="en-US" smtClean="0"/>
              <a:t>Paso 7: Verificación o pruebas de aprobación de limpieza</a:t>
            </a:r>
          </a:p>
        </p:txBody>
      </p:sp>
      <p:sp>
        <p:nvSpPr>
          <p:cNvPr id="13317" name="Rectangle 3"/>
          <p:cNvSpPr>
            <a:spLocks noGrp="1" noChangeArrowheads="1"/>
          </p:cNvSpPr>
          <p:nvPr>
            <p:ph type="body" idx="1"/>
          </p:nvPr>
        </p:nvSpPr>
        <p:spPr/>
        <p:txBody>
          <a:bodyPr/>
          <a:lstStyle/>
          <a:p>
            <a:r>
              <a:rPr lang="en-US" sz="2400" smtClean="0"/>
              <a:t>Un renovador certificado realizará la verificación de limpieza después de la mayoría de las renovaciones.</a:t>
            </a:r>
          </a:p>
          <a:p>
            <a:r>
              <a:rPr lang="en-US" sz="2400" smtClean="0"/>
              <a:t>El dueño puede solicitar un examen de aprobación en lugar de una verificación de limpieza.</a:t>
            </a:r>
          </a:p>
          <a:p>
            <a:r>
              <a:rPr lang="en-US" sz="2400" smtClean="0"/>
              <a:t>El examen de aprobación es un requisito para muchas propiedades anteriores a 1978 que reciben asistencia federal para la vivienda.</a:t>
            </a:r>
          </a:p>
          <a:p>
            <a:r>
              <a:rPr lang="en-US" sz="2400" smtClean="0"/>
              <a:t>Comente lo que ocurre cuando se obtienen malos resultados en una verificación de limpieza o en un examen de aprobación.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F5A623D0-C2F0-4E4E-BC32-5D14A5E1BA0D}" type="slidenum">
              <a:rPr lang="en-US"/>
              <a:pPr>
                <a:defRPr/>
              </a:pPr>
              <a:t>2</a:t>
            </a:fld>
            <a:endParaRPr lang="en-US"/>
          </a:p>
        </p:txBody>
      </p:sp>
      <p:sp>
        <p:nvSpPr>
          <p:cNvPr id="3076" name="Rectangle 2"/>
          <p:cNvSpPr>
            <a:spLocks noGrp="1" noChangeArrowheads="1"/>
          </p:cNvSpPr>
          <p:nvPr>
            <p:ph type="title"/>
          </p:nvPr>
        </p:nvSpPr>
        <p:spPr>
          <a:xfrm>
            <a:off x="457200" y="0"/>
            <a:ext cx="7315200" cy="1524000"/>
          </a:xfrm>
        </p:spPr>
        <p:txBody>
          <a:bodyPr/>
          <a:lstStyle/>
          <a:p>
            <a:r>
              <a:rPr lang="en-US" sz="3600" smtClean="0"/>
              <a:t>La enseñanza de prácticas de trabajo seguras con el plomo significa:</a:t>
            </a:r>
          </a:p>
        </p:txBody>
      </p:sp>
      <p:sp>
        <p:nvSpPr>
          <p:cNvPr id="3077" name="Rectangle 3"/>
          <p:cNvSpPr>
            <a:spLocks noGrp="1" noChangeArrowheads="1"/>
          </p:cNvSpPr>
          <p:nvPr>
            <p:ph type="body" idx="1"/>
          </p:nvPr>
        </p:nvSpPr>
        <p:spPr>
          <a:xfrm>
            <a:off x="304800" y="1828800"/>
            <a:ext cx="8458200" cy="4267200"/>
          </a:xfrm>
        </p:spPr>
        <p:txBody>
          <a:bodyPr/>
          <a:lstStyle/>
          <a:p>
            <a:pPr>
              <a:lnSpc>
                <a:spcPct val="90000"/>
              </a:lnSpc>
            </a:pPr>
            <a:r>
              <a:rPr lang="en-US" sz="2200" smtClean="0"/>
              <a:t>Capacitar a los trabajadores para que utilicen apropiadamente los letreros, las barreras de polvo, las prácticas de trabajo que minimicen el polvo y las prácticas de limpieza de polvo durante actividades de renovación, reparación y pintura para prevenir o reducir la contaminación potencialmente peligrosa por polvo con plomo en el hogar. </a:t>
            </a:r>
          </a:p>
          <a:p>
            <a:pPr>
              <a:lnSpc>
                <a:spcPct val="90000"/>
              </a:lnSpc>
            </a:pPr>
            <a:r>
              <a:rPr lang="en-US" sz="2200" smtClean="0"/>
              <a:t>Para capacitar con efectividad a los trabajadores, usted debe:</a:t>
            </a:r>
          </a:p>
          <a:p>
            <a:pPr lvl="1">
              <a:lnSpc>
                <a:spcPct val="90000"/>
              </a:lnSpc>
            </a:pPr>
            <a:r>
              <a:rPr lang="en-US" sz="1800" smtClean="0"/>
              <a:t>Conocer la seguridad con el plomo.</a:t>
            </a:r>
          </a:p>
          <a:p>
            <a:pPr lvl="1">
              <a:lnSpc>
                <a:spcPct val="90000"/>
              </a:lnSpc>
            </a:pPr>
            <a:r>
              <a:rPr lang="en-US" sz="1800" smtClean="0"/>
              <a:t>Mostrar lo que sabe a los renovadores no certificados.</a:t>
            </a:r>
          </a:p>
          <a:p>
            <a:pPr lvl="1">
              <a:lnSpc>
                <a:spcPct val="90000"/>
              </a:lnSpc>
            </a:pPr>
            <a:r>
              <a:rPr lang="en-US" sz="1800" smtClean="0"/>
              <a:t>Revisar las "listas de compras" y disponer de materiales a mano.</a:t>
            </a:r>
          </a:p>
          <a:p>
            <a:pPr>
              <a:lnSpc>
                <a:spcPct val="90000"/>
              </a:lnSpc>
              <a:buFontTx/>
              <a:buNone/>
            </a:pPr>
            <a:r>
              <a:rPr lang="en-US" sz="24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CD51E0EC-3607-47DA-B1EA-A1E68FA848BF}" type="slidenum">
              <a:rPr lang="en-US"/>
              <a:pPr>
                <a:defRPr/>
              </a:pPr>
              <a:t>3</a:t>
            </a:fld>
            <a:endParaRPr lang="en-US"/>
          </a:p>
        </p:txBody>
      </p:sp>
      <p:sp>
        <p:nvSpPr>
          <p:cNvPr id="4100" name="Rectangle 2"/>
          <p:cNvSpPr>
            <a:spLocks noGrp="1" noChangeArrowheads="1"/>
          </p:cNvSpPr>
          <p:nvPr>
            <p:ph type="title"/>
          </p:nvPr>
        </p:nvSpPr>
        <p:spPr/>
        <p:txBody>
          <a:bodyPr/>
          <a:lstStyle/>
          <a:p>
            <a:r>
              <a:rPr lang="en-US" smtClean="0"/>
              <a:t>La función del renovador certificado</a:t>
            </a:r>
          </a:p>
        </p:txBody>
      </p:sp>
      <p:sp>
        <p:nvSpPr>
          <p:cNvPr id="4101" name="Rectangle 3"/>
          <p:cNvSpPr>
            <a:spLocks noGrp="1" noChangeArrowheads="1"/>
          </p:cNvSpPr>
          <p:nvPr>
            <p:ph type="body" idx="1"/>
          </p:nvPr>
        </p:nvSpPr>
        <p:spPr>
          <a:xfrm>
            <a:off x="304800" y="1752600"/>
            <a:ext cx="8458200" cy="4114800"/>
          </a:xfrm>
        </p:spPr>
        <p:txBody>
          <a:bodyPr/>
          <a:lstStyle/>
          <a:p>
            <a:pPr>
              <a:lnSpc>
                <a:spcPct val="90000"/>
              </a:lnSpc>
              <a:buFontTx/>
              <a:buNone/>
            </a:pPr>
            <a:r>
              <a:rPr lang="en-US" sz="2400" smtClean="0"/>
              <a:t>Los renovadores certificados:</a:t>
            </a:r>
          </a:p>
          <a:p>
            <a:pPr>
              <a:lnSpc>
                <a:spcPct val="90000"/>
              </a:lnSpc>
            </a:pPr>
            <a:r>
              <a:rPr lang="en-US" sz="2000" smtClean="0"/>
              <a:t>Efectúe trabajos seguros con el plomo según se describe en la regla RRP (Secciones 40 CFR 745.85 (a) y (b)).</a:t>
            </a:r>
          </a:p>
          <a:p>
            <a:pPr>
              <a:lnSpc>
                <a:spcPct val="90000"/>
              </a:lnSpc>
            </a:pPr>
            <a:r>
              <a:rPr lang="en-US" sz="2000" smtClean="0"/>
              <a:t>Capacitan a los trabajadores no certificados en prácticas seguras con el plomo.</a:t>
            </a:r>
          </a:p>
          <a:p>
            <a:pPr>
              <a:lnSpc>
                <a:spcPct val="90000"/>
              </a:lnSpc>
            </a:pPr>
            <a:r>
              <a:rPr lang="en-US" sz="2000" smtClean="0"/>
              <a:t>Son una guía constante en la obra para los trabajadores no certificados durante la instalación y limpieza.</a:t>
            </a:r>
          </a:p>
          <a:p>
            <a:pPr>
              <a:lnSpc>
                <a:spcPct val="90000"/>
              </a:lnSpc>
            </a:pPr>
            <a:r>
              <a:rPr lang="en-US" sz="2000" smtClean="0">
                <a:solidFill>
                  <a:srgbClr val="00009B"/>
                </a:solidFill>
              </a:rPr>
              <a:t>Están disponibles por teléfono en caso de no estar presentes en la obra durante el trabajo.</a:t>
            </a:r>
            <a:endParaRPr lang="en-US" sz="2000" smtClean="0"/>
          </a:p>
          <a:p>
            <a:pPr>
              <a:lnSpc>
                <a:spcPct val="90000"/>
              </a:lnSpc>
            </a:pPr>
            <a:r>
              <a:rPr lang="en-US" sz="2000" smtClean="0"/>
              <a:t>Mantienen un comprobante de certificación en la obra como renovador certificado y los registros de capacitación de todos los renovadores no certificados.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AA2DA2DD-357F-4AD5-B8A0-E158A76AA1CA}" type="slidenum">
              <a:rPr lang="en-US"/>
              <a:pPr>
                <a:defRPr/>
              </a:pPr>
              <a:t>4</a:t>
            </a:fld>
            <a:endParaRPr lang="en-US"/>
          </a:p>
        </p:txBody>
      </p:sp>
      <p:sp>
        <p:nvSpPr>
          <p:cNvPr id="5124" name="Rectangle 2"/>
          <p:cNvSpPr>
            <a:spLocks noGrp="1" noChangeArrowheads="1"/>
          </p:cNvSpPr>
          <p:nvPr>
            <p:ph type="title"/>
          </p:nvPr>
        </p:nvSpPr>
        <p:spPr/>
        <p:txBody>
          <a:bodyPr/>
          <a:lstStyle/>
          <a:p>
            <a:r>
              <a:rPr lang="en-US" smtClean="0"/>
              <a:t>Función de los renovadores capacitados pero no certificados</a:t>
            </a:r>
          </a:p>
        </p:txBody>
      </p:sp>
      <p:sp>
        <p:nvSpPr>
          <p:cNvPr id="5125" name="Rectangle 3"/>
          <p:cNvSpPr>
            <a:spLocks noGrp="1" noChangeArrowheads="1"/>
          </p:cNvSpPr>
          <p:nvPr>
            <p:ph type="body" idx="1"/>
          </p:nvPr>
        </p:nvSpPr>
        <p:spPr>
          <a:xfrm>
            <a:off x="304800" y="1752600"/>
            <a:ext cx="8458200" cy="4495800"/>
          </a:xfrm>
        </p:spPr>
        <p:txBody>
          <a:bodyPr/>
          <a:lstStyle/>
          <a:p>
            <a:pPr>
              <a:lnSpc>
                <a:spcPct val="90000"/>
              </a:lnSpc>
            </a:pPr>
            <a:r>
              <a:rPr lang="en-US" sz="2400" b="0" smtClean="0"/>
              <a:t>Los renovadores capacitados pero no certificados son personas que trabajan en renovación, reparación y pintura que han sido capacitados en la obra o en un salón de clases por parte de un renovador certificado, para realizar tareas cumpliendo la regla RRP de la EPA.</a:t>
            </a:r>
          </a:p>
          <a:p>
            <a:pPr>
              <a:lnSpc>
                <a:spcPct val="90000"/>
              </a:lnSpc>
            </a:pPr>
            <a:r>
              <a:rPr lang="en-US" sz="2400" b="0" smtClean="0"/>
              <a:t>Deben realizar prácticas de trabajo seguras con el plomo según lo descrito en la regla RRP:</a:t>
            </a:r>
            <a:endParaRPr lang="en-US" sz="2400" smtClean="0"/>
          </a:p>
          <a:p>
            <a:pPr lvl="1">
              <a:lnSpc>
                <a:spcPct val="90000"/>
              </a:lnSpc>
            </a:pPr>
            <a:r>
              <a:rPr lang="en-US" sz="2000" smtClean="0"/>
              <a:t>Proteger la vivienda con una "instalación" del área de trabajo.</a:t>
            </a:r>
          </a:p>
          <a:p>
            <a:pPr lvl="1">
              <a:lnSpc>
                <a:spcPct val="90000"/>
              </a:lnSpc>
            </a:pPr>
            <a:r>
              <a:rPr lang="en-US" sz="2000" smtClean="0"/>
              <a:t>Protegerse.</a:t>
            </a:r>
          </a:p>
          <a:p>
            <a:pPr lvl="1">
              <a:lnSpc>
                <a:spcPct val="90000"/>
              </a:lnSpc>
            </a:pPr>
            <a:r>
              <a:rPr lang="en-US" sz="1800" smtClean="0"/>
              <a:t>Realizar el trabajo de renovación con seguridad.</a:t>
            </a:r>
            <a:endParaRPr lang="en-US" sz="2000" smtClean="0"/>
          </a:p>
          <a:p>
            <a:pPr lvl="2">
              <a:lnSpc>
                <a:spcPct val="90000"/>
              </a:lnSpc>
            </a:pPr>
            <a:r>
              <a:rPr lang="en-US" sz="1600" smtClean="0"/>
              <a:t>No deben realizarse prácticas prohibidas.</a:t>
            </a:r>
            <a:endParaRPr lang="en-US" smtClean="0"/>
          </a:p>
          <a:p>
            <a:pPr lvl="1">
              <a:lnSpc>
                <a:spcPct val="90000"/>
              </a:lnSpc>
            </a:pPr>
            <a:r>
              <a:rPr lang="en-US" sz="2000" smtClean="0"/>
              <a:t>Limpiar el área de trabajo.</a:t>
            </a:r>
          </a:p>
          <a:p>
            <a:pPr lvl="1">
              <a:lnSpc>
                <a:spcPct val="90000"/>
              </a:lnSpc>
            </a:pPr>
            <a:r>
              <a:rPr lang="en-US" sz="1800" smtClean="0"/>
              <a:t>Controlar el polvo y los escombros.</a:t>
            </a:r>
          </a:p>
          <a:p>
            <a:pPr lvl="1">
              <a:lnSpc>
                <a:spcPct val="90000"/>
              </a:lnSpc>
            </a:pPr>
            <a:endParaRPr lang="en-US" sz="16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sz="1100" smtClean="0"/>
              <a:t>Octubre de 2011</a:t>
            </a:r>
          </a:p>
        </p:txBody>
      </p:sp>
      <p:sp>
        <p:nvSpPr>
          <p:cNvPr id="6" name="Slide Number Placeholder 5"/>
          <p:cNvSpPr>
            <a:spLocks noGrp="1"/>
          </p:cNvSpPr>
          <p:nvPr>
            <p:ph type="sldNum" sz="quarter" idx="12"/>
          </p:nvPr>
        </p:nvSpPr>
        <p:spPr/>
        <p:txBody>
          <a:bodyPr/>
          <a:lstStyle/>
          <a:p>
            <a:pPr>
              <a:defRPr/>
            </a:pPr>
            <a:r>
              <a:rPr lang="en-US" sz="1100"/>
              <a:t>7-</a:t>
            </a:r>
            <a:fld id="{26827CC6-BD9C-47EA-AAA1-0AECA2673C5C}" type="slidenum">
              <a:rPr lang="en-US" sz="1100"/>
              <a:pPr>
                <a:defRPr/>
              </a:pPr>
              <a:t>5</a:t>
            </a:fld>
            <a:endParaRPr lang="en-US" sz="1100"/>
          </a:p>
        </p:txBody>
      </p:sp>
      <p:sp>
        <p:nvSpPr>
          <p:cNvPr id="6148" name="Rectangle 1026"/>
          <p:cNvSpPr>
            <a:spLocks noGrp="1" noChangeArrowheads="1"/>
          </p:cNvSpPr>
          <p:nvPr>
            <p:ph type="title"/>
          </p:nvPr>
        </p:nvSpPr>
        <p:spPr>
          <a:xfrm>
            <a:off x="228600" y="152400"/>
            <a:ext cx="8458200" cy="1295400"/>
          </a:xfrm>
        </p:spPr>
        <p:txBody>
          <a:bodyPr/>
          <a:lstStyle/>
          <a:p>
            <a:r>
              <a:rPr lang="en-US" sz="3600" smtClean="0"/>
              <a:t>Enseñanza sobre seguridad con el plomo durante las renovaciones – Use los pasos</a:t>
            </a:r>
          </a:p>
        </p:txBody>
      </p:sp>
      <p:sp>
        <p:nvSpPr>
          <p:cNvPr id="6149" name="Rectangle 1027"/>
          <p:cNvSpPr>
            <a:spLocks noGrp="1" noChangeArrowheads="1"/>
          </p:cNvSpPr>
          <p:nvPr>
            <p:ph type="body" idx="1"/>
          </p:nvPr>
        </p:nvSpPr>
        <p:spPr>
          <a:xfrm>
            <a:off x="228600" y="1752600"/>
            <a:ext cx="6553200" cy="4876800"/>
          </a:xfrm>
        </p:spPr>
        <p:txBody>
          <a:bodyPr/>
          <a:lstStyle/>
          <a:p>
            <a:r>
              <a:rPr lang="en-US" sz="2400" i="1" smtClean="0"/>
              <a:t>Pasos para la renovación, reparación y pintura SEGURAS CON EL PLOMO</a:t>
            </a:r>
            <a:r>
              <a:rPr lang="en-US" sz="2400" smtClean="0"/>
              <a:t>  abarca las prácticas básicas seguras con el plomo y se puede usar como una guía de capacitación fuera de la sala de clases, junto con demostraciones en el trabajo y capacitación práctica.</a:t>
            </a:r>
          </a:p>
          <a:p>
            <a:r>
              <a:rPr lang="en-US" sz="2400" smtClean="0"/>
              <a:t>Se recomienda que esta guía sea la base de su capacitación.</a:t>
            </a:r>
          </a:p>
          <a:p>
            <a:endParaRPr lang="en-US" sz="2400" smtClean="0"/>
          </a:p>
        </p:txBody>
      </p:sp>
      <p:pic>
        <p:nvPicPr>
          <p:cNvPr id="6150" name="Picture 6"/>
          <p:cNvPicPr>
            <a:picLocks noChangeAspect="1" noChangeArrowheads="1"/>
          </p:cNvPicPr>
          <p:nvPr/>
        </p:nvPicPr>
        <p:blipFill>
          <a:blip r:embed="rId3" cstate="print"/>
          <a:srcRect l="80128" t="16409" r="6891" b="16924"/>
          <a:stretch>
            <a:fillRect/>
          </a:stretch>
        </p:blipFill>
        <p:spPr bwMode="auto">
          <a:xfrm>
            <a:off x="6781800" y="1981200"/>
            <a:ext cx="1981200" cy="304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EFEC5409-DE8F-4347-ABCA-E7598A33CA97}" type="slidenum">
              <a:rPr lang="en-US"/>
              <a:pPr>
                <a:defRPr/>
              </a:pPr>
              <a:t>6</a:t>
            </a:fld>
            <a:endParaRPr lang="en-US"/>
          </a:p>
        </p:txBody>
      </p:sp>
      <p:sp>
        <p:nvSpPr>
          <p:cNvPr id="7172" name="Rectangle 2"/>
          <p:cNvSpPr>
            <a:spLocks noGrp="1" noChangeArrowheads="1"/>
          </p:cNvSpPr>
          <p:nvPr>
            <p:ph type="title"/>
          </p:nvPr>
        </p:nvSpPr>
        <p:spPr/>
        <p:txBody>
          <a:bodyPr/>
          <a:lstStyle/>
          <a:p>
            <a:r>
              <a:rPr lang="en-US" sz="3600" smtClean="0"/>
              <a:t>Paso 1: Determine si el trabajo comprende pintura a base de plomo</a:t>
            </a:r>
          </a:p>
        </p:txBody>
      </p:sp>
      <p:sp>
        <p:nvSpPr>
          <p:cNvPr id="7173" name="Rectangle 3"/>
          <p:cNvSpPr>
            <a:spLocks noGrp="1" noChangeArrowheads="1"/>
          </p:cNvSpPr>
          <p:nvPr>
            <p:ph type="body" idx="1"/>
          </p:nvPr>
        </p:nvSpPr>
        <p:spPr>
          <a:xfrm>
            <a:off x="228600" y="1689100"/>
            <a:ext cx="8686800" cy="4800600"/>
          </a:xfrm>
        </p:spPr>
        <p:txBody>
          <a:bodyPr/>
          <a:lstStyle/>
          <a:p>
            <a:pPr>
              <a:lnSpc>
                <a:spcPct val="90000"/>
              </a:lnSpc>
            </a:pPr>
            <a:r>
              <a:rPr lang="en-US" sz="1800" smtClean="0"/>
              <a:t>La pintura a base de plomo (LBP, por sus siglas en inglés) se encuentra en muchas viviendas antiguas:</a:t>
            </a:r>
          </a:p>
          <a:p>
            <a:pPr lvl="2">
              <a:lnSpc>
                <a:spcPct val="90000"/>
              </a:lnSpc>
            </a:pPr>
            <a:r>
              <a:rPr lang="en-US" sz="1600" smtClean="0"/>
              <a:t>Viviendas entre 1960 y 1978 – 1 de cada 4 tienen LBP. </a:t>
            </a:r>
          </a:p>
          <a:p>
            <a:pPr lvl="2">
              <a:lnSpc>
                <a:spcPct val="90000"/>
              </a:lnSpc>
            </a:pPr>
            <a:r>
              <a:rPr lang="en-US" sz="1600" smtClean="0"/>
              <a:t>Viviendas entre 1940 y 1960 – 7 de cada 10 tienen LBP.</a:t>
            </a:r>
          </a:p>
          <a:p>
            <a:pPr lvl="2">
              <a:lnSpc>
                <a:spcPct val="90000"/>
              </a:lnSpc>
            </a:pPr>
            <a:r>
              <a:rPr lang="en-US" sz="1600" smtClean="0"/>
              <a:t>Viviendas anteriores a 1940 – 9 de cada 10 tienen LBP.</a:t>
            </a:r>
          </a:p>
          <a:p>
            <a:pPr>
              <a:lnSpc>
                <a:spcPct val="90000"/>
              </a:lnSpc>
            </a:pPr>
            <a:r>
              <a:rPr lang="en-US" sz="1800" smtClean="0"/>
              <a:t>Una renovación, reparación o pintura que altere la pintura a base de plomo puede crear grandes riesgos relacionados con la pintura a base plomo en viviendas.</a:t>
            </a:r>
          </a:p>
          <a:p>
            <a:pPr>
              <a:lnSpc>
                <a:spcPct val="90000"/>
              </a:lnSpc>
            </a:pPr>
            <a:r>
              <a:rPr lang="en-US" sz="1800" smtClean="0"/>
              <a:t>Incluso una pequeña cantidad de polvo de pintura a base de plomo puede envenenar a niños, padres y mascotas y puede causar problemas en mujeres embarazadas y en el desarrollo de sus fetos.</a:t>
            </a:r>
          </a:p>
          <a:p>
            <a:pPr>
              <a:lnSpc>
                <a:spcPct val="90000"/>
              </a:lnSpc>
            </a:pPr>
            <a:r>
              <a:rPr lang="en-US" sz="1800" smtClean="0"/>
              <a:t>El renovador certificado determinará si existe pintura a base de plomo en las superficies de trabajo.</a:t>
            </a:r>
          </a:p>
        </p:txBody>
      </p:sp>
      <p:sp>
        <p:nvSpPr>
          <p:cNvPr id="7174" name="Rectangle 3"/>
          <p:cNvSpPr>
            <a:spLocks noChangeArrowheads="1"/>
          </p:cNvSpPr>
          <p:nvPr/>
        </p:nvSpPr>
        <p:spPr bwMode="auto">
          <a:xfrm>
            <a:off x="241300" y="5143500"/>
            <a:ext cx="6324600" cy="1447800"/>
          </a:xfrm>
          <a:prstGeom prst="rect">
            <a:avLst/>
          </a:prstGeom>
          <a:noFill/>
          <a:ln w="9525">
            <a:noFill/>
            <a:miter lim="800000"/>
            <a:headEnd/>
            <a:tailEnd/>
          </a:ln>
        </p:spPr>
        <p:txBody>
          <a:bodyPr/>
          <a:lstStyle/>
          <a:p>
            <a:pPr marL="342900" indent="-342900">
              <a:spcBef>
                <a:spcPct val="20000"/>
              </a:spcBef>
              <a:buSzPct val="95000"/>
              <a:buFontTx/>
              <a:buChar char="•"/>
            </a:pPr>
            <a:r>
              <a:rPr lang="en-US" sz="1800" b="1" u="sng">
                <a:solidFill>
                  <a:srgbClr val="000099"/>
                </a:solidFill>
                <a:latin typeface="Arial" pitchFamily="34" charset="0"/>
              </a:rPr>
              <a:t>Si no hubiese información disponible acerca de la pintura a base de plomo para viviendas anteriores a 1978 o para una instalación habitada por niños,</a:t>
            </a:r>
            <a:r>
              <a:rPr lang="en-US" sz="1800" b="1">
                <a:solidFill>
                  <a:srgbClr val="000099"/>
                </a:solidFill>
                <a:latin typeface="Arial" pitchFamily="34" charset="0"/>
              </a:rPr>
              <a:t> </a:t>
            </a:r>
            <a:r>
              <a:rPr lang="en-US" sz="1800" b="1" u="sng">
                <a:solidFill>
                  <a:srgbClr val="000099"/>
                </a:solidFill>
                <a:latin typeface="Arial" pitchFamily="34" charset="0"/>
              </a:rPr>
              <a:t>suponga que sí hay pintura a base de plomo y utilice prácticas de trabajo seguras con el plomo.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F739E6A0-8759-4841-A108-F7368284AC7E}" type="slidenum">
              <a:rPr lang="en-US"/>
              <a:pPr>
                <a:defRPr/>
              </a:pPr>
              <a:t>7</a:t>
            </a:fld>
            <a:endParaRPr lang="en-US"/>
          </a:p>
        </p:txBody>
      </p:sp>
      <p:sp>
        <p:nvSpPr>
          <p:cNvPr id="8196" name="Rectangle 6146"/>
          <p:cNvSpPr>
            <a:spLocks noGrp="1" noChangeArrowheads="1"/>
          </p:cNvSpPr>
          <p:nvPr>
            <p:ph type="title"/>
          </p:nvPr>
        </p:nvSpPr>
        <p:spPr/>
        <p:txBody>
          <a:bodyPr/>
          <a:lstStyle/>
          <a:p>
            <a:r>
              <a:rPr lang="en-US" smtClean="0"/>
              <a:t>Paso 2: Organícelo de forma segura</a:t>
            </a:r>
          </a:p>
        </p:txBody>
      </p:sp>
      <p:sp>
        <p:nvSpPr>
          <p:cNvPr id="8197" name="Rectangle 6147"/>
          <p:cNvSpPr>
            <a:spLocks noGrp="1" noChangeArrowheads="1"/>
          </p:cNvSpPr>
          <p:nvPr>
            <p:ph type="body" idx="1"/>
          </p:nvPr>
        </p:nvSpPr>
        <p:spPr>
          <a:xfrm>
            <a:off x="304800" y="1828800"/>
            <a:ext cx="8458200" cy="4114800"/>
          </a:xfrm>
        </p:spPr>
        <p:txBody>
          <a:bodyPr/>
          <a:lstStyle/>
          <a:p>
            <a:r>
              <a:rPr lang="en-US" smtClean="0"/>
              <a:t>La contención se usa para mantener el polvo DENTRO del área de trabajo y a quienes no sean trabajadores FUERA.</a:t>
            </a:r>
          </a:p>
          <a:p>
            <a:r>
              <a:rPr lang="en-US" smtClean="0"/>
              <a:t>Los letreros y las barreras se usan para limitar el acceso.</a:t>
            </a:r>
          </a:p>
          <a:p>
            <a:r>
              <a:rPr lang="en-US" smtClean="0"/>
              <a:t>Trabajos de interiores comparados con trabajdos de exteriores:</a:t>
            </a:r>
          </a:p>
          <a:p>
            <a:pPr lvl="1"/>
            <a:r>
              <a:rPr lang="en-US" smtClean="0"/>
              <a:t>Revise todos los procedimientos y diferencias en lo que se refiere a la instalación.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51EBB2E9-B0F9-4828-90E8-3E7C66A4617A}" type="slidenum">
              <a:rPr lang="en-US"/>
              <a:pPr>
                <a:defRPr/>
              </a:pPr>
              <a:t>8</a:t>
            </a:fld>
            <a:endParaRPr lang="en-US"/>
          </a:p>
        </p:txBody>
      </p:sp>
      <p:sp>
        <p:nvSpPr>
          <p:cNvPr id="9220" name="Rectangle 2"/>
          <p:cNvSpPr>
            <a:spLocks noGrp="1" noChangeArrowheads="1"/>
          </p:cNvSpPr>
          <p:nvPr>
            <p:ph type="title"/>
          </p:nvPr>
        </p:nvSpPr>
        <p:spPr/>
        <p:txBody>
          <a:bodyPr/>
          <a:lstStyle/>
          <a:p>
            <a:r>
              <a:rPr lang="en-US" smtClean="0"/>
              <a:t>Paso 3: Protéjase</a:t>
            </a:r>
          </a:p>
        </p:txBody>
      </p:sp>
      <p:sp>
        <p:nvSpPr>
          <p:cNvPr id="9221" name="Rectangle 3"/>
          <p:cNvSpPr>
            <a:spLocks noGrp="1" noChangeArrowheads="1"/>
          </p:cNvSpPr>
          <p:nvPr>
            <p:ph type="body" idx="1"/>
          </p:nvPr>
        </p:nvSpPr>
        <p:spPr>
          <a:xfrm>
            <a:off x="228600" y="1676400"/>
            <a:ext cx="8458200" cy="4876800"/>
          </a:xfrm>
        </p:spPr>
        <p:txBody>
          <a:bodyPr/>
          <a:lstStyle/>
          <a:p>
            <a:pPr>
              <a:lnSpc>
                <a:spcPct val="90000"/>
              </a:lnSpc>
            </a:pPr>
            <a:r>
              <a:rPr lang="en-US" sz="2000" smtClean="0"/>
              <a:t>Sin los equipos de protección personal (PPE) correctos, los trabajadores pueden ingerir e inhalar plomo en el trabajo, además </a:t>
            </a:r>
            <a:r>
              <a:rPr lang="en-US" sz="2000" smtClean="0">
                <a:solidFill>
                  <a:srgbClr val="00009B"/>
                </a:solidFill>
              </a:rPr>
              <a:t>pueden transportar plomo en la piel y en la ropa de trabajo hasta sus hogares y familias</a:t>
            </a:r>
            <a:r>
              <a:rPr lang="en-US" sz="2000" smtClean="0"/>
              <a:t>.</a:t>
            </a:r>
          </a:p>
          <a:p>
            <a:pPr>
              <a:lnSpc>
                <a:spcPct val="90000"/>
              </a:lnSpc>
            </a:pPr>
            <a:r>
              <a:rPr lang="en-US" sz="2000" smtClean="0"/>
              <a:t>Repase la “lista de compras”.</a:t>
            </a:r>
          </a:p>
          <a:p>
            <a:pPr>
              <a:lnSpc>
                <a:spcPct val="90000"/>
              </a:lnSpc>
            </a:pPr>
            <a:r>
              <a:rPr lang="en-US" sz="2000" smtClean="0"/>
              <a:t>Recomiende a los trabajadores que:</a:t>
            </a:r>
            <a:endParaRPr lang="en-US" sz="2000" b="0" smtClean="0"/>
          </a:p>
          <a:p>
            <a:pPr lvl="1">
              <a:lnSpc>
                <a:spcPct val="90000"/>
              </a:lnSpc>
            </a:pPr>
            <a:r>
              <a:rPr lang="en-US" sz="2000" smtClean="0"/>
              <a:t>Proteja sus ojos.</a:t>
            </a:r>
          </a:p>
          <a:p>
            <a:pPr lvl="1">
              <a:lnSpc>
                <a:spcPct val="90000"/>
              </a:lnSpc>
            </a:pPr>
            <a:r>
              <a:rPr lang="en-US" sz="2000" smtClean="0"/>
              <a:t>Mantengan su ropa limpia o utilicen prendas desechables.</a:t>
            </a:r>
          </a:p>
          <a:p>
            <a:pPr lvl="1"/>
            <a:r>
              <a:rPr lang="en-US" sz="2000" smtClean="0"/>
              <a:t>Utilicen una mascarilla respiratoria. Una mascarilla respiratoria apropiada impide que entre plomo en los pulmones y en el estómago.</a:t>
            </a:r>
          </a:p>
          <a:p>
            <a:pPr lvl="1">
              <a:lnSpc>
                <a:spcPct val="90000"/>
              </a:lnSpc>
            </a:pPr>
            <a:r>
              <a:rPr lang="en-US" sz="2000" smtClean="0"/>
              <a:t>Se laven cada vez que salgan del área de trabajo, particularmente al final del día.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Octubre de 2011</a:t>
            </a:r>
          </a:p>
        </p:txBody>
      </p:sp>
      <p:sp>
        <p:nvSpPr>
          <p:cNvPr id="5" name="Slide Number Placeholder 5"/>
          <p:cNvSpPr>
            <a:spLocks noGrp="1"/>
          </p:cNvSpPr>
          <p:nvPr>
            <p:ph type="sldNum" sz="quarter" idx="12"/>
          </p:nvPr>
        </p:nvSpPr>
        <p:spPr/>
        <p:txBody>
          <a:bodyPr/>
          <a:lstStyle/>
          <a:p>
            <a:pPr>
              <a:defRPr/>
            </a:pPr>
            <a:r>
              <a:rPr lang="en-US"/>
              <a:t>7-</a:t>
            </a:r>
            <a:fld id="{1F6558FC-8E7C-4684-9126-FA2BD95B4939}" type="slidenum">
              <a:rPr lang="en-US"/>
              <a:pPr>
                <a:defRPr/>
              </a:pPr>
              <a:t>9</a:t>
            </a:fld>
            <a:endParaRPr lang="en-US"/>
          </a:p>
        </p:txBody>
      </p:sp>
      <p:sp>
        <p:nvSpPr>
          <p:cNvPr id="10244" name="Rectangle 2"/>
          <p:cNvSpPr>
            <a:spLocks noGrp="1" noChangeArrowheads="1"/>
          </p:cNvSpPr>
          <p:nvPr>
            <p:ph type="title"/>
          </p:nvPr>
        </p:nvSpPr>
        <p:spPr/>
        <p:txBody>
          <a:bodyPr/>
          <a:lstStyle/>
          <a:p>
            <a:r>
              <a:rPr lang="en-US" smtClean="0"/>
              <a:t>Paso 4: Controle la propagación del polvo</a:t>
            </a:r>
          </a:p>
        </p:txBody>
      </p:sp>
      <p:sp>
        <p:nvSpPr>
          <p:cNvPr id="10245" name="Rectangle 3"/>
          <p:cNvSpPr>
            <a:spLocks noGrp="1" noChangeArrowheads="1"/>
          </p:cNvSpPr>
          <p:nvPr>
            <p:ph type="body" idx="1"/>
          </p:nvPr>
        </p:nvSpPr>
        <p:spPr/>
        <p:txBody>
          <a:bodyPr/>
          <a:lstStyle/>
          <a:p>
            <a:pPr>
              <a:lnSpc>
                <a:spcPct val="90000"/>
              </a:lnSpc>
            </a:pPr>
            <a:r>
              <a:rPr lang="en-US" smtClean="0"/>
              <a:t>El objetivo es controlar la propagación del polvo generado.</a:t>
            </a:r>
          </a:p>
          <a:p>
            <a:pPr>
              <a:lnSpc>
                <a:spcPct val="90000"/>
              </a:lnSpc>
            </a:pPr>
            <a:r>
              <a:rPr lang="en-US" smtClean="0"/>
              <a:t>Repase la “lista de compras”.</a:t>
            </a:r>
          </a:p>
          <a:p>
            <a:pPr>
              <a:lnSpc>
                <a:spcPct val="90000"/>
              </a:lnSpc>
            </a:pPr>
            <a:r>
              <a:rPr lang="en-US" smtClean="0"/>
              <a:t>Utilice las herramientas correctas.</a:t>
            </a:r>
          </a:p>
          <a:p>
            <a:pPr>
              <a:lnSpc>
                <a:spcPct val="90000"/>
              </a:lnSpc>
            </a:pPr>
            <a:r>
              <a:rPr lang="en-US" smtClean="0"/>
              <a:t>Si es posible, trabaje en húmedo.</a:t>
            </a:r>
          </a:p>
          <a:p>
            <a:pPr>
              <a:lnSpc>
                <a:spcPct val="90000"/>
              </a:lnSpc>
            </a:pPr>
            <a:r>
              <a:rPr lang="en-US" smtClean="0"/>
              <a:t>Las cubiertas desechables de plástico controlan la propagación del polvo y los escombros.</a:t>
            </a:r>
          </a:p>
          <a:p>
            <a:pPr>
              <a:lnSpc>
                <a:spcPct val="90000"/>
              </a:lnSpc>
            </a:pPr>
            <a:r>
              <a:rPr lang="en-US" smtClean="0"/>
              <a:t>Evite las prácticas prohibidas.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8061</TotalTime>
  <Words>4227</Words>
  <Application>Microsoft Office PowerPoint</Application>
  <PresentationFormat>On-screen Show (4:3)</PresentationFormat>
  <Paragraphs>247</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Times New Roman</vt:lpstr>
      <vt:lpstr>Arial</vt:lpstr>
      <vt:lpstr>Helvetica Neue</vt:lpstr>
      <vt:lpstr>Default Design</vt:lpstr>
      <vt:lpstr>Microsoft Photo Editor 3.0 Photo</vt:lpstr>
      <vt:lpstr>Módulo 7: Capacitación para renovadores no certificados</vt:lpstr>
      <vt:lpstr>La enseñanza de prácticas de trabajo seguras con el plomo significa:</vt:lpstr>
      <vt:lpstr>La función del renovador certificado</vt:lpstr>
      <vt:lpstr>Función de los renovadores capacitados pero no certificados</vt:lpstr>
      <vt:lpstr>Enseñanza sobre seguridad con el plomo durante las renovaciones – Use los pasos</vt:lpstr>
      <vt:lpstr>Paso 1: Determine si el trabajo comprende pintura a base de plomo</vt:lpstr>
      <vt:lpstr>Paso 2: Organícelo de forma segura</vt:lpstr>
      <vt:lpstr>Paso 3: Protéjase</vt:lpstr>
      <vt:lpstr>Paso 4: Controle la propagación del polvo</vt:lpstr>
      <vt:lpstr>Paso 5: Deje limpia el área de trabajo</vt:lpstr>
      <vt:lpstr>Paso 6: Controle los desechos</vt:lpstr>
      <vt:lpstr>Paso 7: Verificación o pruebas de aprobación de limpieza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Safety for Renovation, Repair, and Painting: Refresher Course</dc:title>
  <dc:subject>Module 7</dc:subject>
  <dc:creator>EPA</dc:creator>
  <cp:keywords>lead poisoning, renovation, spanish</cp:keywords>
  <cp:lastModifiedBy>hughesl</cp:lastModifiedBy>
  <cp:revision>273</cp:revision>
  <cp:lastPrinted>2000-12-06T22:08:58Z</cp:lastPrinted>
  <dcterms:created xsi:type="dcterms:W3CDTF">2000-02-11T22:43:26Z</dcterms:created>
  <dcterms:modified xsi:type="dcterms:W3CDTF">2012-07-31T19:27:15Z</dcterms:modified>
</cp:coreProperties>
</file>