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347" r:id="rId2"/>
    <p:sldId id="344" r:id="rId3"/>
    <p:sldId id="345" r:id="rId4"/>
    <p:sldId id="342" r:id="rId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99"/>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40" autoAdjust="0"/>
    <p:restoredTop sz="94660" autoAdjust="0"/>
  </p:normalViewPr>
  <p:slideViewPr>
    <p:cSldViewPr showGuides="1">
      <p:cViewPr>
        <p:scale>
          <a:sx n="70" d="100"/>
          <a:sy n="70" d="100"/>
        </p:scale>
        <p:origin x="-72" y="-828"/>
      </p:cViewPr>
      <p:guideLst>
        <p:guide orient="horz" pos="1296"/>
        <p:guide pos="2880"/>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66" d="100"/>
        <a:sy n="66" d="100"/>
      </p:scale>
      <p:origin x="0" y="0"/>
    </p:cViewPr>
  </p:sorterViewPr>
  <p:notesViewPr>
    <p:cSldViewPr showGuides="1">
      <p:cViewPr>
        <p:scale>
          <a:sx n="75" d="100"/>
          <a:sy n="75" d="100"/>
        </p:scale>
        <p:origin x="-846" y="-210"/>
      </p:cViewPr>
      <p:guideLst>
        <p:guide orient="horz" pos="292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3550"/>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lvl1pPr defTabSz="931887">
              <a:defRPr sz="1300"/>
            </a:lvl1pPr>
          </a:lstStyle>
          <a:p>
            <a:pPr>
              <a:defRPr/>
            </a:pPr>
            <a:r>
              <a:rPr lang="en-US"/>
              <a:t>Lead Safety for Renovation, Repair, and Painting</a:t>
            </a:r>
          </a:p>
        </p:txBody>
      </p:sp>
      <p:sp>
        <p:nvSpPr>
          <p:cNvPr id="5123"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lvl1pPr algn="r" defTabSz="931887">
              <a:defRPr sz="1300"/>
            </a:lvl1pPr>
          </a:lstStyle>
          <a:p>
            <a:pPr>
              <a:defRPr/>
            </a:pPr>
            <a:r>
              <a:rPr lang="en-US"/>
              <a:t>Octubre de 201114 Jan 09</a:t>
            </a:r>
          </a:p>
        </p:txBody>
      </p:sp>
      <p:sp>
        <p:nvSpPr>
          <p:cNvPr id="5124"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p:spPr>
        <p:txBody>
          <a:bodyPr vert="horz" wrap="square" lIns="93162" tIns="46581" rIns="93162" bIns="46581" numCol="1" anchor="b" anchorCtr="0" compatLnSpc="1">
            <a:prstTxWarp prst="textNoShape">
              <a:avLst/>
            </a:prstTxWarp>
          </a:bodyPr>
          <a:lstStyle>
            <a:lvl1pPr defTabSz="931887">
              <a:defRPr sz="1300"/>
            </a:lvl1pPr>
          </a:lstStyle>
          <a:p>
            <a:pPr>
              <a:defRPr/>
            </a:pPr>
            <a:r>
              <a:rPr lang="en-US"/>
              <a:t>21 de enero de 2009Draft Rev. 1 -- Do Not Cite or Quote</a:t>
            </a:r>
          </a:p>
        </p:txBody>
      </p:sp>
      <p:sp>
        <p:nvSpPr>
          <p:cNvPr id="5125"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p:spPr>
        <p:txBody>
          <a:bodyPr vert="horz" wrap="square" lIns="93162" tIns="46581" rIns="93162" bIns="46581" numCol="1" anchor="b" anchorCtr="0" compatLnSpc="1">
            <a:prstTxWarp prst="textNoShape">
              <a:avLst/>
            </a:prstTxWarp>
          </a:bodyPr>
          <a:lstStyle>
            <a:lvl1pPr algn="r" defTabSz="931887">
              <a:defRPr sz="1300">
                <a:latin typeface="Times New Roman" charset="0"/>
              </a:defRPr>
            </a:lvl1pPr>
          </a:lstStyle>
          <a:p>
            <a:pPr>
              <a:defRPr/>
            </a:pPr>
            <a:fld id="{8A698456-7795-46FB-A2C5-2A7173A0485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4"/>
          <p:cNvSpPr>
            <a:spLocks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292100" y="4427538"/>
            <a:ext cx="6464300" cy="4179887"/>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p>
            <a:pPr lvl="0"/>
            <a:r>
              <a:rPr lang="en-US" noProof="0" smtClean="0"/>
              <a:t>Arial 12 pt</a:t>
            </a:r>
          </a:p>
          <a:p>
            <a:pPr lvl="0"/>
            <a:r>
              <a:rPr lang="en-US" noProof="0" smtClean="0"/>
              <a:t>	Arial 10 pt</a:t>
            </a:r>
          </a:p>
          <a:p>
            <a:pPr lvl="2"/>
            <a:r>
              <a:rPr lang="en-US" noProof="0" smtClean="0"/>
              <a:t>Arial 10 pt</a:t>
            </a:r>
          </a:p>
          <a:p>
            <a:pPr lvl="3"/>
            <a:r>
              <a:rPr lang="en-US" noProof="0" smtClean="0"/>
              <a:t>Arial 10 pt</a:t>
            </a:r>
          </a:p>
          <a:p>
            <a:pPr lvl="4"/>
            <a:r>
              <a:rPr lang="en-US" noProof="0" smtClean="0"/>
              <a:t>Arial 10 pt</a:t>
            </a:r>
          </a:p>
        </p:txBody>
      </p:sp>
      <p:sp>
        <p:nvSpPr>
          <p:cNvPr id="3078" name="Rectangle 6"/>
          <p:cNvSpPr>
            <a:spLocks noGrp="1" noChangeArrowheads="1"/>
          </p:cNvSpPr>
          <p:nvPr>
            <p:ph type="ftr" sz="quarter" idx="4"/>
          </p:nvPr>
        </p:nvSpPr>
        <p:spPr bwMode="auto">
          <a:xfrm>
            <a:off x="4456113" y="8705850"/>
            <a:ext cx="2351087" cy="466725"/>
          </a:xfrm>
          <a:prstGeom prst="rect">
            <a:avLst/>
          </a:prstGeom>
          <a:noFill/>
          <a:ln w="9525">
            <a:noFill/>
            <a:miter lim="800000"/>
            <a:headEnd/>
            <a:tailEnd/>
          </a:ln>
        </p:spPr>
        <p:txBody>
          <a:bodyPr vert="horz" wrap="square" lIns="93162" tIns="46581" rIns="93162" bIns="46581" numCol="1" anchor="b" anchorCtr="0" compatLnSpc="1">
            <a:prstTxWarp prst="textNoShape">
              <a:avLst/>
            </a:prstTxWarp>
          </a:bodyPr>
          <a:lstStyle>
            <a:lvl1pPr algn="r" defTabSz="931887">
              <a:defRPr sz="1000">
                <a:latin typeface="Arial" pitchFamily="34" charset="0"/>
              </a:defRPr>
            </a:lvl1pPr>
          </a:lstStyle>
          <a:p>
            <a:pPr>
              <a:defRPr/>
            </a:pPr>
            <a:r>
              <a:rPr lang="en-US"/>
              <a:t>21 de enero de 2009Draft Rev. 1 -- Do Not Cite or Quote</a:t>
            </a:r>
          </a:p>
        </p:txBody>
      </p:sp>
      <p:sp>
        <p:nvSpPr>
          <p:cNvPr id="3080" name="Rectangle 8"/>
          <p:cNvSpPr>
            <a:spLocks noGrp="1" noChangeArrowheads="1"/>
          </p:cNvSpPr>
          <p:nvPr>
            <p:ph type="dt" idx="1"/>
          </p:nvPr>
        </p:nvSpPr>
        <p:spPr bwMode="auto">
          <a:xfrm>
            <a:off x="2774950" y="8705850"/>
            <a:ext cx="1535113" cy="442913"/>
          </a:xfrm>
          <a:prstGeom prst="rect">
            <a:avLst/>
          </a:prstGeom>
          <a:noFill/>
          <a:ln w="9525">
            <a:noFill/>
            <a:miter lim="800000"/>
            <a:headEnd/>
            <a:tailEnd/>
          </a:ln>
        </p:spPr>
        <p:txBody>
          <a:bodyPr vert="horz" wrap="square" lIns="88134" tIns="44068" rIns="88134" bIns="44068" numCol="1" anchor="t" anchorCtr="0" compatLnSpc="1">
            <a:prstTxWarp prst="textNoShape">
              <a:avLst/>
            </a:prstTxWarp>
          </a:bodyPr>
          <a:lstStyle>
            <a:lvl1pPr algn="ctr">
              <a:lnSpc>
                <a:spcPct val="280000"/>
              </a:lnSpc>
              <a:defRPr sz="1000">
                <a:latin typeface="Arial" charset="0"/>
              </a:defRPr>
            </a:lvl1pPr>
          </a:lstStyle>
          <a:p>
            <a:pPr>
              <a:defRPr/>
            </a:pPr>
            <a:r>
              <a:rPr lang="en-US"/>
              <a:t>Octubre de 2011</a:t>
            </a:r>
          </a:p>
        </p:txBody>
      </p:sp>
      <p:sp>
        <p:nvSpPr>
          <p:cNvPr id="6151" name="Rectangle 9"/>
          <p:cNvSpPr>
            <a:spLocks noChangeArrowheads="1"/>
          </p:cNvSpPr>
          <p:nvPr/>
        </p:nvSpPr>
        <p:spPr bwMode="auto">
          <a:xfrm>
            <a:off x="438150" y="8705850"/>
            <a:ext cx="1481138" cy="442913"/>
          </a:xfrm>
          <a:prstGeom prst="rect">
            <a:avLst/>
          </a:prstGeom>
          <a:noFill/>
          <a:ln w="9525">
            <a:noFill/>
            <a:miter lim="800000"/>
            <a:headEnd/>
            <a:tailEnd/>
          </a:ln>
        </p:spPr>
        <p:txBody>
          <a:bodyPr lIns="93162" tIns="46581" rIns="93162" bIns="46581" anchor="b"/>
          <a:lstStyle/>
          <a:p>
            <a:pPr defTabSz="931887">
              <a:defRPr/>
            </a:pPr>
            <a:r>
              <a:rPr lang="en-US" sz="1000" dirty="0">
                <a:latin typeface="Arial" charset="0"/>
              </a:rPr>
              <a:t>6-</a:t>
            </a:r>
            <a:fld id="{77FCF772-8627-44F2-A1AD-30805C4D6FE5}" type="slidenum">
              <a:rPr lang="en-US" sz="1000">
                <a:latin typeface="Arial" charset="0"/>
              </a:rPr>
              <a:pPr defTabSz="931887">
                <a:defRPr/>
              </a:pPr>
              <a:t>‹#›</a:t>
            </a:fld>
            <a:endParaRPr lang="en-US" sz="1000" dirty="0">
              <a:latin typeface="Arial" charset="0"/>
            </a:endParaRPr>
          </a:p>
        </p:txBody>
      </p:sp>
      <p:sp>
        <p:nvSpPr>
          <p:cNvPr id="8" name="Slide Number Placeholder 7"/>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CAFA32C4-1914-4334-BB49-57F0C8C522FD}" type="slidenum">
              <a:rPr lang="en-US"/>
              <a:pPr>
                <a:defRPr/>
              </a:pPr>
              <a:t>‹#›</a:t>
            </a:fld>
            <a:endParaRPr lang="en-US"/>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tabLst>
        <a:tab pos="460375" algn="l"/>
      </a:tabLs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buChar char="•"/>
      <a:tabLst>
        <a:tab pos="460375" algn="l"/>
      </a:tabLst>
      <a:defRPr sz="1100" kern="1200">
        <a:solidFill>
          <a:schemeClr val="tx1"/>
        </a:solidFill>
        <a:latin typeface="Arial" charset="0"/>
        <a:ea typeface="+mn-ea"/>
        <a:cs typeface="+mn-cs"/>
      </a:defRPr>
    </a:lvl2pPr>
    <a:lvl3pPr marL="9144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3pPr>
    <a:lvl4pPr marL="13716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4pPr>
    <a:lvl5pPr marL="18288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Grp="1" noChangeArrowheads="1"/>
          </p:cNvSpPr>
          <p:nvPr>
            <p:ph type="dt" sz="quarter" idx="1"/>
          </p:nvPr>
        </p:nvSpPr>
        <p:spPr>
          <a:noFill/>
        </p:spPr>
        <p:txBody>
          <a:bodyPr/>
          <a:lstStyle/>
          <a:p>
            <a:r>
              <a:rPr lang="en-US" smtClean="0"/>
              <a:t>Octubre de 2011</a:t>
            </a:r>
          </a:p>
        </p:txBody>
      </p:sp>
      <p:sp>
        <p:nvSpPr>
          <p:cNvPr id="7171" name="Rectangle 2"/>
          <p:cNvSpPr>
            <a:spLocks noChangeArrowheads="1" noTextEdit="1"/>
          </p:cNvSpPr>
          <p:nvPr>
            <p:ph type="sldImg"/>
          </p:nvPr>
        </p:nvSpPr>
        <p:spPr>
          <a:xfrm>
            <a:off x="1217613" y="663575"/>
            <a:ext cx="4648200" cy="3486150"/>
          </a:xfrm>
          <a:ln/>
        </p:spPr>
      </p:sp>
      <p:sp>
        <p:nvSpPr>
          <p:cNvPr id="7172" name="Rectangle 3"/>
          <p:cNvSpPr>
            <a:spLocks noGrp="1" noChangeArrowheads="1"/>
          </p:cNvSpPr>
          <p:nvPr>
            <p:ph type="body" idx="1"/>
          </p:nvPr>
        </p:nvSpPr>
        <p:spPr>
          <a:xfrm>
            <a:off x="1168400" y="4500563"/>
            <a:ext cx="5257800" cy="4181475"/>
          </a:xfrm>
          <a:noFill/>
          <a:ln/>
        </p:spPr>
        <p:txBody>
          <a:bodyPr/>
          <a:lstStyle/>
          <a:p>
            <a:r>
              <a:rPr lang="en-US" b="1" smtClean="0"/>
              <a:t>El lenguaje de la regla RRP es:</a:t>
            </a:r>
            <a:endParaRPr lang="en-US" smtClean="0"/>
          </a:p>
          <a:p>
            <a:r>
              <a:rPr lang="en-US" smtClean="0"/>
              <a:t>"Las empresas que realicen renovaciones deben conservar todos los registros necesarios para demostrar el cumplimiento y ponerlos a disposición de la EPA, en caso que lo solicite... durante tres años después de finalizar la renovación".</a:t>
            </a:r>
          </a:p>
        </p:txBody>
      </p:sp>
      <p:sp>
        <p:nvSpPr>
          <p:cNvPr id="7173" name="Text Box 4"/>
          <p:cNvSpPr txBox="1">
            <a:spLocks noChangeArrowheads="1"/>
          </p:cNvSpPr>
          <p:nvPr/>
        </p:nvSpPr>
        <p:spPr bwMode="auto">
          <a:xfrm>
            <a:off x="1241425" y="5534025"/>
            <a:ext cx="4892675" cy="644525"/>
          </a:xfrm>
          <a:prstGeom prst="rect">
            <a:avLst/>
          </a:prstGeom>
          <a:solidFill>
            <a:srgbClr val="EAEAEA"/>
          </a:solidFill>
          <a:ln w="9525">
            <a:solidFill>
              <a:schemeClr val="tx1"/>
            </a:solidFill>
            <a:miter lim="800000"/>
            <a:headEnd/>
            <a:tailEnd/>
          </a:ln>
        </p:spPr>
        <p:txBody>
          <a:bodyPr lIns="89782" tIns="44892" rIns="89782" bIns="44892">
            <a:spAutoFit/>
          </a:bodyPr>
          <a:lstStyle/>
          <a:p>
            <a:pPr marL="896938" lvl="2" defTabSz="896938">
              <a:spcBef>
                <a:spcPct val="50000"/>
              </a:spcBef>
            </a:pPr>
            <a:r>
              <a:rPr lang="en-US" sz="900" b="1">
                <a:latin typeface="Arial" charset="0"/>
              </a:rPr>
              <a:t>El Departamento de Vivienda y Urbanismo (HUD, por sus siglas en inglés) también tiene un requisito de retención de registros de 3 años para los anuncios, las evaluaciones y los informes de aprobación o reducción de plomo (Código de Regulación Federal 24 35.175).</a:t>
            </a:r>
          </a:p>
        </p:txBody>
      </p:sp>
      <p:pic>
        <p:nvPicPr>
          <p:cNvPr id="7174" name="Picture 6" descr="HUD-seal-color 300 DPI"/>
          <p:cNvPicPr>
            <a:picLocks noChangeAspect="1" noChangeArrowheads="1"/>
          </p:cNvPicPr>
          <p:nvPr/>
        </p:nvPicPr>
        <p:blipFill>
          <a:blip r:embed="rId3"/>
          <a:srcRect/>
          <a:stretch>
            <a:fillRect/>
          </a:stretch>
        </p:blipFill>
        <p:spPr bwMode="auto">
          <a:xfrm>
            <a:off x="1460500" y="5607050"/>
            <a:ext cx="360363" cy="369888"/>
          </a:xfrm>
          <a:prstGeom prst="rect">
            <a:avLst/>
          </a:prstGeom>
          <a:noFill/>
          <a:ln w="9525">
            <a:noFill/>
            <a:miter lim="800000"/>
            <a:headEnd/>
            <a:tailEnd/>
          </a:ln>
        </p:spPr>
      </p:pic>
      <p:sp>
        <p:nvSpPr>
          <p:cNvPr id="7175" name="Rectangle 7"/>
          <p:cNvSpPr>
            <a:spLocks noGrp="1" noChangeArrowheads="1"/>
          </p:cNvSpPr>
          <p:nvPr/>
        </p:nvSpPr>
        <p:spPr bwMode="auto">
          <a:xfrm>
            <a:off x="146050" y="0"/>
            <a:ext cx="6864350" cy="590550"/>
          </a:xfrm>
          <a:prstGeom prst="rect">
            <a:avLst/>
          </a:prstGeom>
          <a:noFill/>
          <a:ln w="9525">
            <a:noFill/>
            <a:miter lim="800000"/>
            <a:headEnd/>
            <a:tailEnd/>
          </a:ln>
        </p:spPr>
        <p:txBody>
          <a:bodyPr lIns="93146" tIns="46573" rIns="93146" bIns="46573"/>
          <a:lstStyle/>
          <a:p>
            <a:pPr defTabSz="931863"/>
            <a:endParaRPr lang="en-US" sz="1200" b="1">
              <a:latin typeface="Arial" charset="0"/>
            </a:endParaRPr>
          </a:p>
          <a:p>
            <a:pPr defTabSz="931863"/>
            <a:r>
              <a:rPr lang="en-US" sz="1200" b="1">
                <a:latin typeface="Arial" charset="0"/>
              </a:rPr>
              <a:t>Perfeccionamiento de las prácticas seguras para trabajar con el plomo en labores de renovación, reparación y pintura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
          <p:cNvSpPr>
            <a:spLocks noGrp="1" noChangeArrowheads="1"/>
          </p:cNvSpPr>
          <p:nvPr>
            <p:ph type="dt" sz="quarter" idx="1"/>
          </p:nvPr>
        </p:nvSpPr>
        <p:spPr>
          <a:noFill/>
        </p:spPr>
        <p:txBody>
          <a:bodyPr/>
          <a:lstStyle/>
          <a:p>
            <a:r>
              <a:rPr lang="en-US" smtClean="0"/>
              <a:t>Octubre de 2011</a:t>
            </a:r>
          </a:p>
        </p:txBody>
      </p:sp>
      <p:sp>
        <p:nvSpPr>
          <p:cNvPr id="8195" name="Rectangle 2"/>
          <p:cNvSpPr>
            <a:spLocks noGrp="1" noChangeArrowheads="1"/>
          </p:cNvSpPr>
          <p:nvPr>
            <p:ph type="hdr" sz="quarter" idx="4294967295"/>
          </p:nvPr>
        </p:nvSpPr>
        <p:spPr bwMode="auto">
          <a:xfrm>
            <a:off x="219075" y="0"/>
            <a:ext cx="6791325" cy="590550"/>
          </a:xfrm>
          <a:prstGeom prst="rect">
            <a:avLst/>
          </a:prstGeom>
          <a:noFill/>
          <a:ln>
            <a:miter lim="800000"/>
            <a:headEnd/>
            <a:tailEnd/>
          </a:ln>
        </p:spPr>
        <p:txBody>
          <a:bodyPr/>
          <a:lstStyle/>
          <a:p>
            <a:endParaRPr lang="en-US" sz="1200" b="1">
              <a:latin typeface="Arial" charset="0"/>
            </a:endParaRPr>
          </a:p>
          <a:p>
            <a:r>
              <a:rPr lang="en-US" sz="1200" b="1">
                <a:latin typeface="Arial" charset="0"/>
              </a:rPr>
              <a:t>Perfeccionamiento de seguridad con relación al plomo en labores de renovación, reparación y pintura</a:t>
            </a:r>
          </a:p>
        </p:txBody>
      </p:sp>
      <p:sp>
        <p:nvSpPr>
          <p:cNvPr id="8196" name="Rectangle 2"/>
          <p:cNvSpPr>
            <a:spLocks noChangeArrowheads="1" noTextEdit="1"/>
          </p:cNvSpPr>
          <p:nvPr>
            <p:ph type="sldImg"/>
          </p:nvPr>
        </p:nvSpPr>
        <p:spPr>
          <a:xfrm>
            <a:off x="1217613" y="663575"/>
            <a:ext cx="4648200" cy="3486150"/>
          </a:xfrm>
          <a:ln/>
        </p:spPr>
      </p:sp>
      <p:sp>
        <p:nvSpPr>
          <p:cNvPr id="8197" name="Rectangle 3"/>
          <p:cNvSpPr>
            <a:spLocks noGrp="1" noChangeArrowheads="1"/>
          </p:cNvSpPr>
          <p:nvPr>
            <p:ph type="body" idx="1"/>
          </p:nvPr>
        </p:nvSpPr>
        <p:spPr>
          <a:xfrm>
            <a:off x="511175" y="4187825"/>
            <a:ext cx="6061075" cy="4657725"/>
          </a:xfrm>
          <a:noFill/>
          <a:ln/>
        </p:spPr>
        <p:txBody>
          <a:bodyPr/>
          <a:lstStyle/>
          <a:p>
            <a:pPr>
              <a:lnSpc>
                <a:spcPct val="90000"/>
              </a:lnSpc>
            </a:pPr>
            <a:r>
              <a:rPr lang="en-US" sz="900" b="1" smtClean="0"/>
              <a:t>La empresa certificada debe designar (por escrito) un renovador certificado para que sea responsable de cada trabajo de renovación en viviendas de interés o en instalaciones habitadas por niños.</a:t>
            </a:r>
            <a:r>
              <a:rPr lang="en-US" sz="900" smtClean="0"/>
              <a:t> Ésta es la persona correcta para organizar y conservar los registros del lugar de trabajo durante el trabajo. En el lugar de trabajo, los registros se deben conservar en un lugar seguro, limpio y seco. Después de que finalice el proyecto, se pueden completar algunos registros con otros registros de la empresa, mientras que puede que otros se deban trasladar al siguiente lugar de trabajo.</a:t>
            </a:r>
          </a:p>
          <a:p>
            <a:pPr>
              <a:lnSpc>
                <a:spcPct val="90000"/>
              </a:lnSpc>
            </a:pPr>
            <a:endParaRPr lang="en-US" sz="1000" b="1" smtClean="0"/>
          </a:p>
          <a:p>
            <a:pPr>
              <a:lnSpc>
                <a:spcPct val="90000"/>
              </a:lnSpc>
              <a:spcBef>
                <a:spcPct val="5000"/>
              </a:spcBef>
            </a:pPr>
            <a:r>
              <a:rPr lang="en-US" b="1" smtClean="0"/>
              <a:t>Entre los registros que se deben conservar en el lugar se incluyen:</a:t>
            </a:r>
            <a:endParaRPr lang="en-US" smtClean="0"/>
          </a:p>
          <a:p>
            <a:pPr marL="442913" lvl="1" indent="-228600">
              <a:lnSpc>
                <a:spcPct val="90000"/>
              </a:lnSpc>
              <a:buClr>
                <a:srgbClr val="000000"/>
              </a:buClr>
            </a:pPr>
            <a:r>
              <a:rPr lang="en-US" sz="900" smtClean="0"/>
              <a:t>Copia de la empresa certificada y certificaciones del renovador certificado.</a:t>
            </a:r>
          </a:p>
          <a:p>
            <a:pPr marL="442913" lvl="1" indent="-228600">
              <a:lnSpc>
                <a:spcPct val="90000"/>
              </a:lnSpc>
              <a:buClr>
                <a:srgbClr val="000000"/>
              </a:buClr>
            </a:pPr>
            <a:r>
              <a:rPr lang="en-US" sz="900" smtClean="0"/>
              <a:t>Documentación de capacitación para el trabajador no certificado.</a:t>
            </a:r>
          </a:p>
          <a:p>
            <a:pPr marL="442913" lvl="1" indent="-228600">
              <a:lnSpc>
                <a:spcPct val="90000"/>
              </a:lnSpc>
              <a:buFontTx/>
              <a:buNone/>
            </a:pPr>
            <a:endParaRPr lang="en-US" sz="1000" smtClean="0"/>
          </a:p>
          <a:p>
            <a:pPr>
              <a:lnSpc>
                <a:spcPct val="90000"/>
              </a:lnSpc>
              <a:spcBef>
                <a:spcPct val="5000"/>
              </a:spcBef>
            </a:pPr>
            <a:r>
              <a:rPr lang="en-US" b="1" smtClean="0"/>
              <a:t>Registros que se deben conservar para documentar el trabajo:</a:t>
            </a:r>
            <a:endParaRPr lang="en-US" smtClean="0"/>
          </a:p>
          <a:p>
            <a:pPr marL="442913" lvl="1" indent="-228600">
              <a:lnSpc>
                <a:spcPct val="90000"/>
              </a:lnSpc>
              <a:buClr>
                <a:srgbClr val="000000"/>
              </a:buClr>
            </a:pPr>
            <a:r>
              <a:rPr lang="en-US" sz="900" smtClean="0"/>
              <a:t>Copia de las certificaciones de la empresa y de los renovadores certificados.</a:t>
            </a:r>
          </a:p>
          <a:p>
            <a:pPr marL="442913" lvl="1" indent="-228600">
              <a:lnSpc>
                <a:spcPct val="90000"/>
              </a:lnSpc>
              <a:buClr>
                <a:srgbClr val="000000"/>
              </a:buClr>
            </a:pPr>
            <a:r>
              <a:rPr lang="en-US" sz="900" smtClean="0"/>
              <a:t>Documentación de capacitación para el trabajador no certificado.</a:t>
            </a:r>
          </a:p>
          <a:p>
            <a:pPr marL="442913" lvl="1" indent="-228600">
              <a:lnSpc>
                <a:spcPct val="90000"/>
              </a:lnSpc>
              <a:buClr>
                <a:srgbClr val="000000"/>
              </a:buClr>
            </a:pPr>
            <a:r>
              <a:rPr lang="en-US" sz="900" smtClean="0"/>
              <a:t>Designación de un renovador certificado en el trabajo.</a:t>
            </a:r>
          </a:p>
          <a:p>
            <a:pPr marL="442913" lvl="1" indent="-228600">
              <a:lnSpc>
                <a:spcPct val="90000"/>
              </a:lnSpc>
              <a:buClr>
                <a:srgbClr val="000000"/>
              </a:buClr>
            </a:pPr>
            <a:r>
              <a:rPr lang="en-US" sz="900" smtClean="0"/>
              <a:t>La información y los resultados de uso de los </a:t>
            </a:r>
            <a:r>
              <a:rPr lang="es-ES_tradnl" sz="900" smtClean="0"/>
              <a:t>kits </a:t>
            </a:r>
            <a:r>
              <a:rPr lang="en-US" sz="900" smtClean="0"/>
              <a:t>de prueba reconocidos por la EPA </a:t>
            </a:r>
            <a:r>
              <a:rPr lang="es-ES_tradnl" sz="900" smtClean="0"/>
              <a:t>o recogida de muestras de cáscaras de pintura </a:t>
            </a:r>
            <a:r>
              <a:rPr lang="en-US" sz="900" smtClean="0"/>
              <a:t>proporcion</a:t>
            </a:r>
            <a:r>
              <a:rPr lang="es-ES_tradnl" sz="900" smtClean="0"/>
              <a:t>ados</a:t>
            </a:r>
            <a:r>
              <a:rPr lang="en-US" sz="900" smtClean="0"/>
              <a:t> </a:t>
            </a:r>
            <a:r>
              <a:rPr lang="es-ES_tradnl" sz="900" smtClean="0"/>
              <a:t>por </a:t>
            </a:r>
            <a:r>
              <a:rPr lang="en-US" sz="900" smtClean="0"/>
              <a:t>un renovador certificado, quien actuó como representante de la empresa certificada en la obra y que realizó pruebas para </a:t>
            </a:r>
            <a:r>
              <a:rPr lang="es-ES_tradnl" sz="900" smtClean="0"/>
              <a:t>determinar </a:t>
            </a:r>
            <a:r>
              <a:rPr lang="en-US" sz="900" smtClean="0"/>
              <a:t>la presencia de pintura a base de plomo en las superficies que se verán afectadas por la renovación.</a:t>
            </a:r>
          </a:p>
          <a:p>
            <a:pPr marL="442913" lvl="1" indent="-228600">
              <a:lnSpc>
                <a:spcPct val="90000"/>
              </a:lnSpc>
              <a:buClr>
                <a:srgbClr val="000000"/>
              </a:buClr>
            </a:pPr>
            <a:r>
              <a:rPr lang="en-US" sz="900" smtClean="0"/>
              <a:t>Los informes de inspección de pintura a base de plomo que proporciona un inspector de plomo certificado o un evaluador de riesgos del plomo certificado, si corresponde.</a:t>
            </a:r>
          </a:p>
          <a:p>
            <a:pPr marL="442913" lvl="1" indent="-228600">
              <a:lnSpc>
                <a:spcPct val="90000"/>
              </a:lnSpc>
              <a:buClr>
                <a:srgbClr val="000000"/>
              </a:buClr>
            </a:pPr>
            <a:r>
              <a:rPr lang="en-US" sz="900" smtClean="0"/>
              <a:t>Comprobante de educación del propietario/ocupante anterior a la renovación, incluido un recibo del folleto </a:t>
            </a:r>
            <a:r>
              <a:rPr lang="en-US" sz="900" i="1" smtClean="0"/>
              <a:t>Renovar correctamente: Información importante para familias, proveedores de cuidado infantil y escuelas acerca del peligro del plomo.</a:t>
            </a:r>
            <a:endParaRPr lang="en-US" sz="900" smtClean="0"/>
          </a:p>
          <a:p>
            <a:pPr marL="442913" lvl="1" indent="-228600">
              <a:lnSpc>
                <a:spcPct val="90000"/>
              </a:lnSpc>
              <a:buClr>
                <a:srgbClr val="000000"/>
              </a:buClr>
            </a:pPr>
            <a:r>
              <a:rPr lang="en-US" sz="900" smtClean="0"/>
              <a:t>Certificación de renuncia voluntaria por parte del propietario u ocupante, cuando éstos califican y deciden renunciar voluntariamente a los requisitos de las prácticas de trabajo seguras con el plomo.</a:t>
            </a:r>
          </a:p>
          <a:p>
            <a:pPr marL="442913" lvl="1" indent="-228600">
              <a:lnSpc>
                <a:spcPct val="90000"/>
              </a:lnSpc>
              <a:buClr>
                <a:srgbClr val="000000"/>
              </a:buClr>
            </a:pPr>
            <a:r>
              <a:rPr lang="en-US" sz="900" smtClean="0"/>
              <a:t>Cualquier otro documento firmado y con fecha del propietario o los residentes, sobre cómo llevar a cabo la renovación y los requisitos en la regla RRP de la EPA.</a:t>
            </a:r>
          </a:p>
          <a:p>
            <a:pPr marL="442913" lvl="1" indent="-228600">
              <a:lnSpc>
                <a:spcPct val="90000"/>
              </a:lnSpc>
              <a:buClr>
                <a:srgbClr val="000000"/>
              </a:buClr>
            </a:pPr>
            <a:r>
              <a:rPr lang="en-US" sz="900" smtClean="0"/>
              <a:t>Todos los informes requeridos de la empresa certificada y el renovador certificado según la regla RRP de la EPA.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dt" sz="quarter" idx="1"/>
          </p:nvPr>
        </p:nvSpPr>
        <p:spPr>
          <a:noFill/>
        </p:spPr>
        <p:txBody>
          <a:bodyPr/>
          <a:lstStyle/>
          <a:p>
            <a:r>
              <a:rPr lang="en-US" smtClean="0"/>
              <a:t>Octubre de 2011</a:t>
            </a:r>
          </a:p>
        </p:txBody>
      </p:sp>
      <p:sp>
        <p:nvSpPr>
          <p:cNvPr id="9219" name="Rectangle 2"/>
          <p:cNvSpPr>
            <a:spLocks noChangeArrowheads="1" noTextEdit="1"/>
          </p:cNvSpPr>
          <p:nvPr>
            <p:ph type="sldImg"/>
          </p:nvPr>
        </p:nvSpPr>
        <p:spPr>
          <a:xfrm>
            <a:off x="1217613" y="663575"/>
            <a:ext cx="4648200" cy="3486150"/>
          </a:xfrm>
          <a:ln/>
        </p:spPr>
      </p:sp>
      <p:sp>
        <p:nvSpPr>
          <p:cNvPr id="9220" name="Rectangle 3"/>
          <p:cNvSpPr>
            <a:spLocks noGrp="1" noChangeArrowheads="1"/>
          </p:cNvSpPr>
          <p:nvPr>
            <p:ph type="body" idx="1"/>
          </p:nvPr>
        </p:nvSpPr>
        <p:spPr>
          <a:xfrm>
            <a:off x="866775" y="4348163"/>
            <a:ext cx="5427663" cy="4259262"/>
          </a:xfrm>
          <a:noFill/>
          <a:ln/>
        </p:spPr>
        <p:txBody>
          <a:bodyPr/>
          <a:lstStyle/>
          <a:p>
            <a:r>
              <a:rPr lang="en-US" sz="1200" b="1" smtClean="0"/>
              <a:t>Documentación de capacitación para los renovadores no certificados</a:t>
            </a:r>
            <a:endParaRPr lang="en-US" sz="1200" smtClean="0"/>
          </a:p>
          <a:p>
            <a:r>
              <a:rPr lang="en-US" sz="1000" smtClean="0"/>
              <a:t>El renovador certificado que realizó la capacitación para el trabajador no certificado debe documentar la información enseñada a cada persona sobre capacitación y las aptitudes del conjunto de destrezas que alcanzaron. Esta capacitación se puede realizar en una sala de clases con actividades prácticas o actividades en el trabajo simuladas. La documentación puede variar para cada persona en capacitación, ya que no todos ellos pueden asignarse para realizar todas las prácticas laborales seguras con el plomo; además, sólo se necesita que la capacitación sea específica para cada tarea. </a:t>
            </a:r>
          </a:p>
          <a:p>
            <a:endParaRPr lang="en-US" sz="800" smtClean="0"/>
          </a:p>
          <a:p>
            <a:r>
              <a:rPr lang="en-US" sz="1000" smtClean="0"/>
              <a:t>Para simplificar esta documentación, su manual de capacitación incluye un formulario que se puede adaptar para documentar la capacitación práctica y relacionada con el tema para trabajadores no certificados (consulte el Apéndice 6).</a:t>
            </a:r>
          </a:p>
        </p:txBody>
      </p:sp>
      <p:sp>
        <p:nvSpPr>
          <p:cNvPr id="9221" name="Rectangle 2"/>
          <p:cNvSpPr>
            <a:spLocks noGrp="1" noChangeArrowheads="1"/>
          </p:cNvSpPr>
          <p:nvPr>
            <p:ph type="hdr" sz="quarter" idx="4294967295"/>
          </p:nvPr>
        </p:nvSpPr>
        <p:spPr bwMode="auto">
          <a:xfrm>
            <a:off x="146050" y="0"/>
            <a:ext cx="6864350" cy="590550"/>
          </a:xfrm>
          <a:prstGeom prst="rect">
            <a:avLst/>
          </a:prstGeom>
          <a:noFill/>
          <a:ln>
            <a:miter lim="800000"/>
            <a:headEnd/>
            <a:tailEnd/>
          </a:ln>
        </p:spPr>
        <p:txBody>
          <a:bodyPr/>
          <a:lstStyle/>
          <a:p>
            <a:endParaRPr lang="en-US" sz="1200" b="1">
              <a:latin typeface="Arial" charset="0"/>
            </a:endParaRPr>
          </a:p>
          <a:p>
            <a:r>
              <a:rPr lang="en-US" sz="1200" b="1">
                <a:latin typeface="Arial" charset="0"/>
              </a:rPr>
              <a:t>Perfeccionamiento de seguridad con relación al plomo en labores de renovación, reparación y pintura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dt" sz="quarter" idx="1"/>
          </p:nvPr>
        </p:nvSpPr>
        <p:spPr>
          <a:noFill/>
        </p:spPr>
        <p:txBody>
          <a:bodyPr/>
          <a:lstStyle/>
          <a:p>
            <a:r>
              <a:rPr lang="en-US" smtClean="0"/>
              <a:t>Octubre de 2011</a:t>
            </a:r>
          </a:p>
        </p:txBody>
      </p:sp>
      <p:sp>
        <p:nvSpPr>
          <p:cNvPr id="10243" name="Rectangle 2"/>
          <p:cNvSpPr>
            <a:spLocks noChangeArrowheads="1" noTextEdit="1"/>
          </p:cNvSpPr>
          <p:nvPr>
            <p:ph type="sldImg"/>
          </p:nvPr>
        </p:nvSpPr>
        <p:spPr>
          <a:xfrm>
            <a:off x="1217613" y="663575"/>
            <a:ext cx="4648200" cy="3486150"/>
          </a:xfrm>
          <a:ln/>
        </p:spPr>
      </p:sp>
      <p:sp>
        <p:nvSpPr>
          <p:cNvPr id="10244" name="Rectangle 3"/>
          <p:cNvSpPr>
            <a:spLocks noGrp="1" noChangeArrowheads="1"/>
          </p:cNvSpPr>
          <p:nvPr>
            <p:ph type="body" idx="1"/>
          </p:nvPr>
        </p:nvSpPr>
        <p:spPr>
          <a:xfrm>
            <a:off x="762000" y="4324350"/>
            <a:ext cx="5562600" cy="4259263"/>
          </a:xfrm>
          <a:noFill/>
          <a:ln/>
        </p:spPr>
        <p:txBody>
          <a:bodyPr/>
          <a:lstStyle/>
          <a:p>
            <a:pPr>
              <a:spcBef>
                <a:spcPct val="10000"/>
              </a:spcBef>
              <a:tabLst>
                <a:tab pos="0" algn="l"/>
              </a:tabLst>
            </a:pPr>
            <a:r>
              <a:rPr lang="es-US" sz="1000" smtClean="0">
                <a:solidFill>
                  <a:srgbClr val="000000"/>
                </a:solidFill>
                <a:cs typeface="Arial" charset="0"/>
                <a:sym typeface="Times New Roman" pitchFamily="18" charset="0"/>
              </a:rPr>
              <a:t>Documentación de la información del proyecto (</a:t>
            </a:r>
            <a:r>
              <a:rPr lang="es-US" sz="1000" smtClean="0">
                <a:cs typeface="Times New Roman" pitchFamily="18" charset="0"/>
                <a:sym typeface="Times New Roman" pitchFamily="18" charset="0"/>
              </a:rPr>
              <a:t>cumplimiento de los requisitos de capacitación de renovación, certificación y prácticas de trabajo). Esto se puede realizar al completar el formulario de muestra titulado </a:t>
            </a:r>
            <a:r>
              <a:rPr lang="en-US" sz="1000" smtClean="0">
                <a:cs typeface="Times New Roman" pitchFamily="18" charset="0"/>
                <a:sym typeface="Times New Roman" pitchFamily="18" charset="0"/>
              </a:rPr>
              <a:t>“</a:t>
            </a:r>
            <a:r>
              <a:rPr lang="es-ES" sz="1000" smtClean="0"/>
              <a:t>Lista de comprobacíón de la gestión de registros para la renovación de muestras” o un formulario similar.</a:t>
            </a:r>
          </a:p>
          <a:p>
            <a:pPr>
              <a:spcBef>
                <a:spcPct val="10000"/>
              </a:spcBef>
              <a:tabLst>
                <a:tab pos="0" algn="l"/>
              </a:tabLst>
            </a:pPr>
            <a:endParaRPr lang="es-ES" sz="1000" smtClean="0">
              <a:cs typeface="Times New Roman" pitchFamily="18" charset="0"/>
              <a:sym typeface="Times New Roman" pitchFamily="18" charset="0"/>
            </a:endParaRPr>
          </a:p>
          <a:p>
            <a:pPr>
              <a:spcBef>
                <a:spcPct val="10000"/>
              </a:spcBef>
              <a:tabLst>
                <a:tab pos="0" algn="l"/>
              </a:tabLst>
            </a:pPr>
            <a:r>
              <a:rPr lang="es-US" sz="1000" smtClean="0">
                <a:cs typeface="Times New Roman" pitchFamily="18" charset="0"/>
                <a:sym typeface="Times New Roman" pitchFamily="18" charset="0"/>
              </a:rPr>
              <a:t>La documentación de la información del proyecto también debe ser distribuida a las siguientes personas cuando se entregue la factura final o en un plazo máximo de 30 días a partir de la finalización del proyecto, lo que suceda antes:</a:t>
            </a:r>
          </a:p>
          <a:p>
            <a:pPr>
              <a:spcBef>
                <a:spcPct val="10000"/>
              </a:spcBef>
              <a:tabLst>
                <a:tab pos="0" algn="l"/>
              </a:tabLst>
            </a:pPr>
            <a:endParaRPr lang="es-US" sz="1000" smtClean="0">
              <a:cs typeface="Times New Roman" pitchFamily="18" charset="0"/>
              <a:sym typeface="Times New Roman" pitchFamily="18" charset="0"/>
            </a:endParaRPr>
          </a:p>
          <a:p>
            <a:pPr>
              <a:spcBef>
                <a:spcPct val="10000"/>
              </a:spcBef>
              <a:buFontTx/>
              <a:buChar char="•"/>
              <a:tabLst>
                <a:tab pos="0" algn="l"/>
              </a:tabLst>
            </a:pPr>
            <a:r>
              <a:rPr lang="es-US" sz="1000" smtClean="0">
                <a:cs typeface="Times New Roman" pitchFamily="18" charset="0"/>
                <a:sym typeface="Times New Roman" pitchFamily="18" charset="0"/>
              </a:rPr>
              <a:t>Al propietario del edificio; y, si fuera diferente,</a:t>
            </a:r>
          </a:p>
          <a:p>
            <a:pPr>
              <a:spcBef>
                <a:spcPct val="10000"/>
              </a:spcBef>
              <a:buFontTx/>
              <a:buChar char="•"/>
              <a:tabLst>
                <a:tab pos="0" algn="l"/>
              </a:tabLst>
            </a:pPr>
            <a:r>
              <a:rPr lang="es-US" sz="1000" smtClean="0">
                <a:cs typeface="Times New Roman" pitchFamily="18" charset="0"/>
                <a:sym typeface="Times New Roman" pitchFamily="18" charset="0"/>
              </a:rPr>
              <a:t>A un ocupante adulto, o a un adulto representante de la instalación ocupada por niños. </a:t>
            </a:r>
            <a:endParaRPr lang="es-US" sz="1000" smtClean="0">
              <a:solidFill>
                <a:srgbClr val="000000"/>
              </a:solidFill>
              <a:cs typeface="Arial" charset="0"/>
              <a:sym typeface="Times New Roman" pitchFamily="18" charset="0"/>
            </a:endParaRPr>
          </a:p>
          <a:p>
            <a:pPr>
              <a:spcBef>
                <a:spcPct val="10000"/>
              </a:spcBef>
              <a:tabLst>
                <a:tab pos="0" algn="l"/>
              </a:tabLst>
            </a:pPr>
            <a:endParaRPr lang="en-US" sz="1000" b="1" smtClean="0">
              <a:solidFill>
                <a:srgbClr val="000000"/>
              </a:solidFill>
              <a:cs typeface="Arial" charset="0"/>
              <a:sym typeface="Times New Roman" pitchFamily="18" charset="0"/>
            </a:endParaRPr>
          </a:p>
          <a:p>
            <a:pPr>
              <a:spcBef>
                <a:spcPct val="10000"/>
              </a:spcBef>
              <a:tabLst>
                <a:tab pos="0" algn="l"/>
              </a:tabLst>
            </a:pPr>
            <a:r>
              <a:rPr lang="es-US" sz="1000" smtClean="0">
                <a:cs typeface="Times New Roman" pitchFamily="18" charset="0"/>
                <a:sym typeface="Times New Roman" pitchFamily="18" charset="0"/>
              </a:rPr>
              <a:t>Si se realiza un muestreo de aprobación de polvo, la empresa debe proporcionar, cuando se entregue la factura final por la renovación o en un plazo máximo de 30 días a partir de la finalización de la renovación, lo que suceda antes, una copia del informe de muestreo de polvo a las siguientes personas:</a:t>
            </a:r>
          </a:p>
          <a:p>
            <a:pPr>
              <a:spcBef>
                <a:spcPct val="10000"/>
              </a:spcBef>
              <a:tabLst>
                <a:tab pos="0" algn="l"/>
              </a:tabLst>
            </a:pPr>
            <a:endParaRPr lang="es-US" sz="1000" smtClean="0">
              <a:cs typeface="Times New Roman" pitchFamily="18" charset="0"/>
              <a:sym typeface="Times New Roman" pitchFamily="18" charset="0"/>
            </a:endParaRPr>
          </a:p>
          <a:p>
            <a:pPr>
              <a:spcBef>
                <a:spcPct val="10000"/>
              </a:spcBef>
              <a:buFontTx/>
              <a:buChar char="•"/>
              <a:tabLst>
                <a:tab pos="0" algn="l"/>
              </a:tabLst>
            </a:pPr>
            <a:r>
              <a:rPr lang="es-US" sz="1000" smtClean="0">
                <a:cs typeface="Times New Roman" pitchFamily="18" charset="0"/>
                <a:sym typeface="Times New Roman" pitchFamily="18" charset="0"/>
              </a:rPr>
              <a:t>Al propietario del edificio; y, si fuera diferente,</a:t>
            </a:r>
          </a:p>
          <a:p>
            <a:pPr>
              <a:spcBef>
                <a:spcPct val="10000"/>
              </a:spcBef>
              <a:buFontTx/>
              <a:buChar char="•"/>
              <a:tabLst>
                <a:tab pos="0" algn="l"/>
              </a:tabLst>
            </a:pPr>
            <a:r>
              <a:rPr lang="es-US" sz="1000" smtClean="0">
                <a:cs typeface="Times New Roman" pitchFamily="18" charset="0"/>
                <a:sym typeface="Times New Roman" pitchFamily="18" charset="0"/>
              </a:rPr>
              <a:t>A un ocupante adulto, o a un adulto representante de la instalación ocupada por niños. </a:t>
            </a:r>
            <a:endParaRPr lang="es-US" sz="1000" smtClean="0">
              <a:solidFill>
                <a:srgbClr val="000000"/>
              </a:solidFill>
              <a:cs typeface="Arial" charset="0"/>
              <a:sym typeface="Times New Roman" pitchFamily="18" charset="0"/>
            </a:endParaRPr>
          </a:p>
          <a:p>
            <a:pPr>
              <a:spcBef>
                <a:spcPct val="10000"/>
              </a:spcBef>
              <a:tabLst>
                <a:tab pos="0" algn="l"/>
              </a:tabLst>
            </a:pPr>
            <a:endParaRPr lang="en-US" sz="1000" b="1" smtClean="0">
              <a:solidFill>
                <a:srgbClr val="000000"/>
              </a:solidFill>
              <a:cs typeface="Arial" charset="0"/>
              <a:sym typeface="Times New Roman" pitchFamily="18" charset="0"/>
            </a:endParaRPr>
          </a:p>
          <a:p>
            <a:pPr>
              <a:spcBef>
                <a:spcPct val="10000"/>
              </a:spcBef>
              <a:tabLst>
                <a:tab pos="0" algn="l"/>
              </a:tabLst>
            </a:pPr>
            <a:r>
              <a:rPr lang="en-US" sz="1000" smtClean="0">
                <a:solidFill>
                  <a:srgbClr val="000000"/>
                </a:solidFill>
                <a:cs typeface="Arial" charset="0"/>
                <a:sym typeface="Times New Roman" pitchFamily="18" charset="0"/>
              </a:rPr>
              <a:t>Nota: </a:t>
            </a:r>
            <a:r>
              <a:rPr lang="es-US" sz="1000" smtClean="0">
                <a:solidFill>
                  <a:srgbClr val="000000"/>
                </a:solidFill>
                <a:cs typeface="Arial" charset="0"/>
                <a:sym typeface="Times New Roman" pitchFamily="18" charset="0"/>
              </a:rPr>
              <a:t>cuando el trabajo se realiza en áreas comunes de viviendas múltiples, las empresas deben publicar la información del proyecto y los informes de muestreo de polvo y dar a conocer cómo los ocupantes de las viviendas renovadas que estén interesados pueden obtener una copia del informe. Esta información debe ser publicada en un lugares que puedan ser vistos por todos los ocupantes afectados</a:t>
            </a:r>
            <a:r>
              <a:rPr lang="en-US" sz="1000" smtClean="0">
                <a:solidFill>
                  <a:srgbClr val="000000"/>
                </a:solidFill>
                <a:cs typeface="Arial" charset="0"/>
                <a:sym typeface="Times New Roman" pitchFamily="18" charset="0"/>
              </a:rPr>
              <a:t>.</a:t>
            </a:r>
          </a:p>
          <a:p>
            <a:pPr marL="330200" lvl="1" indent="-219075">
              <a:spcBef>
                <a:spcPct val="10000"/>
              </a:spcBef>
              <a:buClr>
                <a:srgbClr val="000000"/>
              </a:buClr>
              <a:tabLst>
                <a:tab pos="0" algn="l"/>
              </a:tabLst>
            </a:pPr>
            <a:endParaRPr lang="en-US" sz="1000" smtClean="0"/>
          </a:p>
          <a:p>
            <a:pPr marL="330200" lvl="1" indent="-219075">
              <a:spcBef>
                <a:spcPct val="10000"/>
              </a:spcBef>
              <a:buClr>
                <a:srgbClr val="000000"/>
              </a:buClr>
              <a:tabLst>
                <a:tab pos="0" algn="l"/>
              </a:tabLst>
            </a:pPr>
            <a:endParaRPr lang="en-US" sz="1000" smtClean="0"/>
          </a:p>
        </p:txBody>
      </p:sp>
      <p:sp>
        <p:nvSpPr>
          <p:cNvPr id="10245" name="Rectangle 2"/>
          <p:cNvSpPr>
            <a:spLocks noGrp="1" noChangeArrowheads="1"/>
          </p:cNvSpPr>
          <p:nvPr>
            <p:ph type="hdr" sz="quarter" idx="4294967295"/>
          </p:nvPr>
        </p:nvSpPr>
        <p:spPr bwMode="auto">
          <a:xfrm>
            <a:off x="219075" y="0"/>
            <a:ext cx="6791325" cy="463550"/>
          </a:xfrm>
          <a:prstGeom prst="rect">
            <a:avLst/>
          </a:prstGeom>
          <a:noFill/>
          <a:ln>
            <a:miter lim="800000"/>
            <a:headEnd/>
            <a:tailEnd/>
          </a:ln>
        </p:spPr>
        <p:txBody>
          <a:bodyPr/>
          <a:lstStyle/>
          <a:p>
            <a:endParaRPr lang="en-US" sz="1200" b="1">
              <a:latin typeface="Arial" charset="0"/>
            </a:endParaRPr>
          </a:p>
          <a:p>
            <a:r>
              <a:rPr lang="en-US" sz="1200" b="1">
                <a:latin typeface="Arial" charset="0"/>
              </a:rPr>
              <a:t>Perfeccionamiento de seguridad con relación al plomo en labores de renovación, reparación y pintura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6-</a:t>
            </a:r>
            <a:fld id="{63A03500-2E96-44D9-816A-DCAB5411AE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6-</a:t>
            </a:r>
            <a:fld id="{2A03317A-54E3-4587-A99B-BCF1619480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1145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1912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6-</a:t>
            </a:r>
            <a:fld id="{A69BC3F3-C964-4E26-9B6E-43EDE6E1C4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6-</a:t>
            </a:r>
            <a:fld id="{E7EDE46F-48D4-4ACF-9D50-A2F399B49E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6-</a:t>
            </a:r>
            <a:fld id="{0B7F5FC8-38C8-4D93-A0AE-F394976BF66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6-</a:t>
            </a:r>
            <a:fld id="{4B23055C-C911-487C-A196-F9771B21C2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6-</a:t>
            </a:r>
            <a:fld id="{8AD21D77-ED53-4A13-BC4E-F980A7AAAB5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6-</a:t>
            </a:r>
            <a:fld id="{1EF6A50A-BAE8-4B2F-8752-0C2A3B2F20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6-</a:t>
            </a:r>
            <a:fld id="{1305EB1E-5646-4E25-80F7-CBDD94EF58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6-</a:t>
            </a:r>
            <a:fld id="{2FB16DE9-23C4-49A0-AF43-19C98520B96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6-</a:t>
            </a:r>
            <a:fld id="{886544D9-76BB-4567-8BA7-00F5BDFAA7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304800" y="3048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40 pt Arial Bold - Dark Blue</a:t>
            </a:r>
          </a:p>
        </p:txBody>
      </p:sp>
      <p:sp>
        <p:nvSpPr>
          <p:cNvPr id="1029" name="Rectangle 3"/>
          <p:cNvSpPr>
            <a:spLocks noGrp="1" noChangeArrowheads="1"/>
          </p:cNvSpPr>
          <p:nvPr>
            <p:ph type="body" idx="1"/>
          </p:nvPr>
        </p:nvSpPr>
        <p:spPr bwMode="auto">
          <a:xfrm>
            <a:off x="304800" y="1981200"/>
            <a:ext cx="8458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24 pt Arial - Dark Blue</a:t>
            </a:r>
          </a:p>
          <a:p>
            <a:pPr lvl="2"/>
            <a:r>
              <a:rPr lang="en-US" smtClean="0"/>
              <a:t>20 pt Arial - Dark Blue</a:t>
            </a:r>
          </a:p>
          <a:p>
            <a:pPr lvl="3"/>
            <a:r>
              <a:rPr lang="en-US" smtClean="0"/>
              <a:t>20 pt Arial Dark Blue</a:t>
            </a:r>
          </a:p>
        </p:txBody>
      </p:sp>
      <p:sp>
        <p:nvSpPr>
          <p:cNvPr id="2" name="Rectangle 4"/>
          <p:cNvSpPr>
            <a:spLocks noGrp="1" noChangeArrowheads="1"/>
          </p:cNvSpPr>
          <p:nvPr>
            <p:ph type="dt" sz="half" idx="2"/>
          </p:nvPr>
        </p:nvSpPr>
        <p:spPr bwMode="auto">
          <a:xfrm>
            <a:off x="304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60000"/>
              </a:lnSpc>
              <a:defRPr sz="1000">
                <a:solidFill>
                  <a:srgbClr val="000099"/>
                </a:solidFill>
                <a:latin typeface="Arial" charset="0"/>
              </a:defRPr>
            </a:lvl1pPr>
          </a:lstStyle>
          <a:p>
            <a:pPr>
              <a:defRPr/>
            </a:pPr>
            <a:r>
              <a:rPr lang="en-US"/>
              <a:t>Octubre de 2011</a:t>
            </a:r>
          </a:p>
        </p:txBody>
      </p:sp>
      <p:sp>
        <p:nvSpPr>
          <p:cNvPr id="3" name="Rectangle 5"/>
          <p:cNvSpPr>
            <a:spLocks noGrp="1" noChangeArrowheads="1"/>
          </p:cNvSpPr>
          <p:nvPr>
            <p:ph type="ftr" sz="quarter" idx="3"/>
          </p:nvPr>
        </p:nvSpPr>
        <p:spPr bwMode="auto">
          <a:xfrm>
            <a:off x="2971800" y="6400800"/>
            <a:ext cx="3352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70000"/>
              </a:lnSpc>
              <a:defRPr sz="1000">
                <a:solidFill>
                  <a:srgbClr val="000099"/>
                </a:solidFill>
                <a:latin typeface="Arial" pitchFamily="34" charset="0"/>
              </a:defRPr>
            </a:lvl1pPr>
          </a:lstStyle>
          <a:p>
            <a:pPr>
              <a:defRPr/>
            </a:pPr>
            <a:r>
              <a:rPr lang="en-US"/>
              <a:t>Draft Rev. 1 -- Do Not Cite or Quote</a:t>
            </a:r>
          </a:p>
        </p:txBody>
      </p:sp>
      <p:sp>
        <p:nvSpPr>
          <p:cNvPr id="1030" name="Rectangle 6"/>
          <p:cNvSpPr>
            <a:spLocks noGrp="1" noChangeArrowheads="1"/>
          </p:cNvSpPr>
          <p:nvPr>
            <p:ph type="sldNum" sz="quarter" idx="4"/>
          </p:nvPr>
        </p:nvSpPr>
        <p:spPr bwMode="auto">
          <a:xfrm>
            <a:off x="6858000" y="6400800"/>
            <a:ext cx="1828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70000"/>
              </a:lnSpc>
              <a:defRPr sz="1000">
                <a:solidFill>
                  <a:srgbClr val="000099"/>
                </a:solidFill>
                <a:latin typeface="Arial" pitchFamily="34" charset="0"/>
              </a:defRPr>
            </a:lvl1pPr>
          </a:lstStyle>
          <a:p>
            <a:pPr>
              <a:defRPr/>
            </a:pPr>
            <a:r>
              <a:rPr lang="en-US"/>
              <a:t>6-</a:t>
            </a:r>
            <a:fld id="{D3650861-123C-4FFB-9555-01F8BF618DF5}" type="slidenum">
              <a:rPr lang="en-US"/>
              <a:pPr>
                <a:defRPr/>
              </a:pPr>
              <a:t>‹#›</a:t>
            </a:fld>
            <a:endParaRPr lang="en-US"/>
          </a:p>
        </p:txBody>
      </p:sp>
      <p:sp>
        <p:nvSpPr>
          <p:cNvPr id="1031" name="Line 7"/>
          <p:cNvSpPr>
            <a:spLocks noChangeShapeType="1"/>
          </p:cNvSpPr>
          <p:nvPr/>
        </p:nvSpPr>
        <p:spPr bwMode="auto">
          <a:xfrm>
            <a:off x="304800" y="1676400"/>
            <a:ext cx="8458200" cy="0"/>
          </a:xfrm>
          <a:prstGeom prst="line">
            <a:avLst/>
          </a:prstGeom>
          <a:noFill/>
          <a:ln w="38100">
            <a:solidFill>
              <a:srgbClr val="000099"/>
            </a:solidFill>
            <a:round/>
            <a:headEnd/>
            <a:tailEnd/>
          </a:ln>
        </p:spPr>
        <p:txBody>
          <a:bodyPr wrap="none" anchor="ctr"/>
          <a:lstStyle/>
          <a:p>
            <a:pPr>
              <a:defRPr/>
            </a:pPr>
            <a:endParaRPr lang="en-US"/>
          </a:p>
        </p:txBody>
      </p:sp>
      <p:pic>
        <p:nvPicPr>
          <p:cNvPr id="1034" name="Picture 9" descr="HUD-seal-color 300 DPI"/>
          <p:cNvPicPr>
            <a:picLocks noChangeAspect="1" noChangeArrowheads="1"/>
          </p:cNvPicPr>
          <p:nvPr userDrawn="1"/>
        </p:nvPicPr>
        <p:blipFill>
          <a:blip r:embed="rId14" cstate="print"/>
          <a:srcRect/>
          <a:stretch>
            <a:fillRect/>
          </a:stretch>
        </p:blipFill>
        <p:spPr bwMode="auto">
          <a:xfrm>
            <a:off x="8229600" y="5715000"/>
            <a:ext cx="685800" cy="663575"/>
          </a:xfrm>
          <a:prstGeom prst="rect">
            <a:avLst/>
          </a:prstGeom>
          <a:noFill/>
          <a:ln w="9525">
            <a:noFill/>
            <a:miter lim="800000"/>
            <a:headEnd/>
            <a:tailEnd/>
          </a:ln>
        </p:spPr>
      </p:pic>
      <p:graphicFrame>
        <p:nvGraphicFramePr>
          <p:cNvPr id="1026" name="Object 12"/>
          <p:cNvGraphicFramePr>
            <a:graphicFrameLocks noChangeAspect="1"/>
          </p:cNvGraphicFramePr>
          <p:nvPr/>
        </p:nvGraphicFramePr>
        <p:xfrm>
          <a:off x="6553200" y="5715000"/>
          <a:ext cx="1485900" cy="698500"/>
        </p:xfrm>
        <a:graphic>
          <a:graphicData uri="http://schemas.openxmlformats.org/presentationml/2006/ole">
            <p:oleObj spid="_x0000_s1026" name="Photo Editor Photo" r:id="rId15" imgW="1638529" imgH="771429" progId="MSPhotoEd.3">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4000" b="1">
          <a:solidFill>
            <a:srgbClr val="000099"/>
          </a:solidFill>
          <a:latin typeface="+mj-lt"/>
          <a:ea typeface="+mj-ea"/>
          <a:cs typeface="+mj-cs"/>
        </a:defRPr>
      </a:lvl1pPr>
      <a:lvl2pPr algn="l" rtl="0" eaLnBrk="0" fontAlgn="base" hangingPunct="0">
        <a:spcBef>
          <a:spcPct val="0"/>
        </a:spcBef>
        <a:spcAft>
          <a:spcPct val="0"/>
        </a:spcAft>
        <a:defRPr sz="4000" b="1">
          <a:solidFill>
            <a:srgbClr val="000099"/>
          </a:solidFill>
          <a:latin typeface="Arial" charset="0"/>
        </a:defRPr>
      </a:lvl2pPr>
      <a:lvl3pPr algn="l" rtl="0" eaLnBrk="0" fontAlgn="base" hangingPunct="0">
        <a:spcBef>
          <a:spcPct val="0"/>
        </a:spcBef>
        <a:spcAft>
          <a:spcPct val="0"/>
        </a:spcAft>
        <a:defRPr sz="4000" b="1">
          <a:solidFill>
            <a:srgbClr val="000099"/>
          </a:solidFill>
          <a:latin typeface="Arial" charset="0"/>
        </a:defRPr>
      </a:lvl3pPr>
      <a:lvl4pPr algn="l" rtl="0" eaLnBrk="0" fontAlgn="base" hangingPunct="0">
        <a:spcBef>
          <a:spcPct val="0"/>
        </a:spcBef>
        <a:spcAft>
          <a:spcPct val="0"/>
        </a:spcAft>
        <a:defRPr sz="4000" b="1">
          <a:solidFill>
            <a:srgbClr val="000099"/>
          </a:solidFill>
          <a:latin typeface="Arial" charset="0"/>
        </a:defRPr>
      </a:lvl4pPr>
      <a:lvl5pPr algn="l" rtl="0" eaLnBrk="0" fontAlgn="base" hangingPunct="0">
        <a:spcBef>
          <a:spcPct val="0"/>
        </a:spcBef>
        <a:spcAft>
          <a:spcPct val="0"/>
        </a:spcAft>
        <a:defRPr sz="4000" b="1">
          <a:solidFill>
            <a:srgbClr val="000099"/>
          </a:solidFill>
          <a:latin typeface="Arial" charset="0"/>
        </a:defRPr>
      </a:lvl5pPr>
      <a:lvl6pPr marL="457200" algn="l" rtl="0" eaLnBrk="0" fontAlgn="base" hangingPunct="0">
        <a:spcBef>
          <a:spcPct val="0"/>
        </a:spcBef>
        <a:spcAft>
          <a:spcPct val="0"/>
        </a:spcAft>
        <a:defRPr sz="4000" b="1">
          <a:solidFill>
            <a:srgbClr val="000099"/>
          </a:solidFill>
          <a:latin typeface="Arial" charset="0"/>
        </a:defRPr>
      </a:lvl6pPr>
      <a:lvl7pPr marL="914400" algn="l" rtl="0" eaLnBrk="0" fontAlgn="base" hangingPunct="0">
        <a:spcBef>
          <a:spcPct val="0"/>
        </a:spcBef>
        <a:spcAft>
          <a:spcPct val="0"/>
        </a:spcAft>
        <a:defRPr sz="4000" b="1">
          <a:solidFill>
            <a:srgbClr val="000099"/>
          </a:solidFill>
          <a:latin typeface="Arial" charset="0"/>
        </a:defRPr>
      </a:lvl7pPr>
      <a:lvl8pPr marL="1371600" algn="l" rtl="0" eaLnBrk="0" fontAlgn="base" hangingPunct="0">
        <a:spcBef>
          <a:spcPct val="0"/>
        </a:spcBef>
        <a:spcAft>
          <a:spcPct val="0"/>
        </a:spcAft>
        <a:defRPr sz="4000" b="1">
          <a:solidFill>
            <a:srgbClr val="000099"/>
          </a:solidFill>
          <a:latin typeface="Arial" charset="0"/>
        </a:defRPr>
      </a:lvl8pPr>
      <a:lvl9pPr marL="1828800" algn="l" rtl="0" eaLnBrk="0" fontAlgn="base" hangingPunct="0">
        <a:spcBef>
          <a:spcPct val="0"/>
        </a:spcBef>
        <a:spcAft>
          <a:spcPct val="0"/>
        </a:spcAft>
        <a:defRPr sz="4000" b="1">
          <a:solidFill>
            <a:srgbClr val="000099"/>
          </a:solidFill>
          <a:latin typeface="Arial" charset="0"/>
        </a:defRPr>
      </a:lvl9pPr>
    </p:titleStyle>
    <p:bodyStyle>
      <a:lvl1pPr marL="342900" indent="-342900" algn="l" rtl="0" eaLnBrk="0" fontAlgn="base" hangingPunct="0">
        <a:spcBef>
          <a:spcPct val="20000"/>
        </a:spcBef>
        <a:spcAft>
          <a:spcPct val="0"/>
        </a:spcAft>
        <a:buSzPct val="95000"/>
        <a:buChar char="•"/>
        <a:defRPr sz="2800" b="1">
          <a:solidFill>
            <a:srgbClr val="0000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99"/>
          </a:solidFill>
          <a:latin typeface="+mn-lt"/>
        </a:defRPr>
      </a:lvl2pPr>
      <a:lvl3pPr marL="1143000" indent="-228600" algn="l" rtl="0" eaLnBrk="0" fontAlgn="base" hangingPunct="0">
        <a:spcBef>
          <a:spcPct val="20000"/>
        </a:spcBef>
        <a:spcAft>
          <a:spcPct val="0"/>
        </a:spcAft>
        <a:buChar char="•"/>
        <a:defRPr sz="20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dt" sz="quarter" idx="10"/>
          </p:nvPr>
        </p:nvSpPr>
        <p:spPr>
          <a:noFill/>
        </p:spPr>
        <p:txBody>
          <a:bodyPr/>
          <a:lstStyle/>
          <a:p>
            <a:r>
              <a:rPr lang="en-US" smtClean="0"/>
              <a:t>Octubre de 2011</a:t>
            </a:r>
          </a:p>
        </p:txBody>
      </p:sp>
      <p:sp>
        <p:nvSpPr>
          <p:cNvPr id="2051" name="Rectangle 6"/>
          <p:cNvSpPr>
            <a:spLocks noGrp="1" noChangeArrowheads="1"/>
          </p:cNvSpPr>
          <p:nvPr>
            <p:ph type="sldNum" sz="quarter" idx="12"/>
          </p:nvPr>
        </p:nvSpPr>
        <p:spPr>
          <a:noFill/>
        </p:spPr>
        <p:txBody>
          <a:bodyPr/>
          <a:lstStyle/>
          <a:p>
            <a:r>
              <a:rPr lang="en-US" smtClean="0">
                <a:latin typeface="Arial" charset="0"/>
              </a:rPr>
              <a:t>6-</a:t>
            </a:r>
            <a:fld id="{14EA7D23-EEB9-4922-864B-A39AF86B36F1}" type="slidenum">
              <a:rPr lang="en-US" smtClean="0">
                <a:latin typeface="Arial" charset="0"/>
              </a:rPr>
              <a:pPr/>
              <a:t>1</a:t>
            </a:fld>
            <a:endParaRPr lang="en-US" smtClean="0">
              <a:latin typeface="Arial" charset="0"/>
            </a:endParaRPr>
          </a:p>
        </p:txBody>
      </p:sp>
      <p:sp>
        <p:nvSpPr>
          <p:cNvPr id="2052" name="Rectangle 2"/>
          <p:cNvSpPr>
            <a:spLocks noGrp="1" noChangeArrowheads="1"/>
          </p:cNvSpPr>
          <p:nvPr>
            <p:ph type="title"/>
          </p:nvPr>
        </p:nvSpPr>
        <p:spPr/>
        <p:txBody>
          <a:bodyPr/>
          <a:lstStyle/>
          <a:p>
            <a:r>
              <a:rPr lang="en-US" sz="3600" smtClean="0"/>
              <a:t>Módulo 6: Administración de registros</a:t>
            </a:r>
          </a:p>
        </p:txBody>
      </p:sp>
      <p:sp>
        <p:nvSpPr>
          <p:cNvPr id="2053" name="Rectangle 3"/>
          <p:cNvSpPr>
            <a:spLocks noGrp="1" noChangeArrowheads="1"/>
          </p:cNvSpPr>
          <p:nvPr>
            <p:ph type="body" idx="1"/>
          </p:nvPr>
        </p:nvSpPr>
        <p:spPr/>
        <p:txBody>
          <a:bodyPr/>
          <a:lstStyle/>
          <a:p>
            <a:pPr>
              <a:lnSpc>
                <a:spcPct val="90000"/>
              </a:lnSpc>
              <a:buSzTx/>
              <a:buFontTx/>
              <a:buNone/>
            </a:pPr>
            <a:r>
              <a:rPr lang="en-US" sz="3200" u="sng" smtClean="0"/>
              <a:t>Descripción general:</a:t>
            </a:r>
            <a:r>
              <a:rPr lang="en-US" sz="3200" smtClean="0"/>
              <a:t> </a:t>
            </a:r>
          </a:p>
          <a:p>
            <a:pPr>
              <a:lnSpc>
                <a:spcPct val="90000"/>
              </a:lnSpc>
              <a:buClr>
                <a:srgbClr val="000099"/>
              </a:buClr>
              <a:buSzPct val="100000"/>
            </a:pPr>
            <a:r>
              <a:rPr lang="en-US" sz="3200" smtClean="0"/>
              <a:t>En esta sección obtendrá información acerca de los registros que se requieren para cada trabajo.</a:t>
            </a:r>
          </a:p>
          <a:p>
            <a:pPr>
              <a:buClr>
                <a:srgbClr val="000099"/>
              </a:buClr>
              <a:buSzPct val="100000"/>
            </a:pPr>
            <a:r>
              <a:rPr lang="en-US" sz="3200" smtClean="0"/>
              <a:t>Los registros se deben conservar y poner a disposición de la EPA, cuando lo solicite, durante 3 años después de finalizar la renovación.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noFill/>
        </p:spPr>
        <p:txBody>
          <a:bodyPr/>
          <a:lstStyle/>
          <a:p>
            <a:r>
              <a:rPr lang="en-US" smtClean="0"/>
              <a:t>Octubre de 2011</a:t>
            </a:r>
          </a:p>
        </p:txBody>
      </p:sp>
      <p:sp>
        <p:nvSpPr>
          <p:cNvPr id="3075" name="Rectangle 6"/>
          <p:cNvSpPr>
            <a:spLocks noGrp="1" noChangeArrowheads="1"/>
          </p:cNvSpPr>
          <p:nvPr>
            <p:ph type="sldNum" sz="quarter" idx="12"/>
          </p:nvPr>
        </p:nvSpPr>
        <p:spPr>
          <a:noFill/>
        </p:spPr>
        <p:txBody>
          <a:bodyPr/>
          <a:lstStyle/>
          <a:p>
            <a:r>
              <a:rPr lang="en-US" smtClean="0">
                <a:latin typeface="Arial" charset="0"/>
              </a:rPr>
              <a:t>6-</a:t>
            </a:r>
            <a:fld id="{F5F8C686-F676-4186-8D78-08197977BFC9}" type="slidenum">
              <a:rPr lang="en-US" smtClean="0">
                <a:latin typeface="Arial" charset="0"/>
              </a:rPr>
              <a:pPr/>
              <a:t>2</a:t>
            </a:fld>
            <a:endParaRPr lang="en-US" smtClean="0">
              <a:latin typeface="Arial" charset="0"/>
            </a:endParaRPr>
          </a:p>
        </p:txBody>
      </p:sp>
      <p:sp>
        <p:nvSpPr>
          <p:cNvPr id="3076" name="Rectangle 1026"/>
          <p:cNvSpPr>
            <a:spLocks noGrp="1" noChangeArrowheads="1"/>
          </p:cNvSpPr>
          <p:nvPr>
            <p:ph type="title"/>
          </p:nvPr>
        </p:nvSpPr>
        <p:spPr/>
        <p:txBody>
          <a:bodyPr/>
          <a:lstStyle/>
          <a:p>
            <a:r>
              <a:rPr lang="en-US" sz="3600" smtClean="0"/>
              <a:t>Registros del lugar de trabajo</a:t>
            </a:r>
          </a:p>
        </p:txBody>
      </p:sp>
      <p:sp>
        <p:nvSpPr>
          <p:cNvPr id="3077" name="Rectangle 1027"/>
          <p:cNvSpPr>
            <a:spLocks noGrp="1" noChangeArrowheads="1"/>
          </p:cNvSpPr>
          <p:nvPr>
            <p:ph type="body" idx="1"/>
          </p:nvPr>
        </p:nvSpPr>
        <p:spPr>
          <a:xfrm>
            <a:off x="304800" y="1752600"/>
            <a:ext cx="8534400" cy="4267200"/>
          </a:xfrm>
        </p:spPr>
        <p:txBody>
          <a:bodyPr/>
          <a:lstStyle/>
          <a:p>
            <a:pPr>
              <a:buClr>
                <a:srgbClr val="000099"/>
              </a:buClr>
            </a:pPr>
            <a:r>
              <a:rPr lang="en-US" sz="2000" smtClean="0"/>
              <a:t>Copias de la empresa certificada y certificaciones del renovador certificado (se deben conservar en la obra).</a:t>
            </a:r>
          </a:p>
          <a:p>
            <a:pPr>
              <a:buClr>
                <a:srgbClr val="000099"/>
              </a:buClr>
            </a:pPr>
            <a:r>
              <a:rPr lang="en-US" sz="2000" smtClean="0">
                <a:cs typeface="Times New Roman" pitchFamily="18" charset="0"/>
                <a:sym typeface="Times New Roman" pitchFamily="18" charset="0"/>
              </a:rPr>
              <a:t>Cuando se utiliza un </a:t>
            </a:r>
            <a:r>
              <a:rPr lang="es-ES_tradnl" sz="2000" smtClean="0">
                <a:cs typeface="Times New Roman" pitchFamily="18" charset="0"/>
                <a:sym typeface="Times New Roman" pitchFamily="18" charset="0"/>
              </a:rPr>
              <a:t>kit </a:t>
            </a:r>
            <a:r>
              <a:rPr lang="en-US" sz="2000" smtClean="0">
                <a:cs typeface="Times New Roman" pitchFamily="18" charset="0"/>
                <a:sym typeface="Times New Roman" pitchFamily="18" charset="0"/>
              </a:rPr>
              <a:t>de pruebas reconoci</a:t>
            </a:r>
            <a:r>
              <a:rPr lang="es-ES_tradnl" sz="2000" smtClean="0">
                <a:cs typeface="Times New Roman" pitchFamily="18" charset="0"/>
                <a:sym typeface="Times New Roman" pitchFamily="18" charset="0"/>
              </a:rPr>
              <a:t>do por </a:t>
            </a:r>
            <a:r>
              <a:rPr lang="en-US" sz="2000" smtClean="0">
                <a:cs typeface="Times New Roman" pitchFamily="18" charset="0"/>
                <a:sym typeface="Times New Roman" pitchFamily="18" charset="0"/>
              </a:rPr>
              <a:t>la Agencia de Protección Ambiental (EPA, por sus siglas en inglés), se pueden realizar pruebas </a:t>
            </a:r>
            <a:r>
              <a:rPr lang="es-ES_tradnl" sz="2000" smtClean="0">
                <a:cs typeface="Times New Roman" pitchFamily="18" charset="0"/>
                <a:sym typeface="Times New Roman" pitchFamily="18" charset="0"/>
              </a:rPr>
              <a:t>de</a:t>
            </a:r>
            <a:r>
              <a:rPr lang="en-US" sz="2000" smtClean="0">
                <a:cs typeface="Times New Roman" pitchFamily="18" charset="0"/>
                <a:sym typeface="Times New Roman" pitchFamily="18" charset="0"/>
              </a:rPr>
              <a:t> la pintura a base de plomo</a:t>
            </a:r>
            <a:r>
              <a:rPr lang="en-US" sz="2000" smtClean="0"/>
              <a:t>.</a:t>
            </a:r>
            <a:endParaRPr lang="es-ES_tradnl" sz="2000" smtClean="0"/>
          </a:p>
          <a:p>
            <a:pPr>
              <a:buClr>
                <a:srgbClr val="000099"/>
              </a:buClr>
            </a:pPr>
            <a:r>
              <a:rPr lang="es-ES_tradnl" sz="2000" smtClean="0"/>
              <a:t>Resultados de laboratorio cuando un renovador certificado obtenga una muestra de cáscaras de pintura.</a:t>
            </a:r>
            <a:endParaRPr lang="en-US" sz="2000" smtClean="0"/>
          </a:p>
          <a:p>
            <a:pPr>
              <a:buClr>
                <a:srgbClr val="000099"/>
              </a:buClr>
            </a:pPr>
            <a:r>
              <a:rPr lang="en-US" sz="2000" smtClean="0"/>
              <a:t>Comprobante de educación del propietario/ocupante anterior a la renovación, incluido un recibo del folleto </a:t>
            </a:r>
            <a:r>
              <a:rPr lang="en-US" sz="2000" i="1" smtClean="0"/>
              <a:t>Renovar correctamente</a:t>
            </a:r>
            <a:r>
              <a:rPr lang="en-US" sz="2000" smtClean="0"/>
              <a:t>.</a:t>
            </a:r>
          </a:p>
          <a:p>
            <a:pPr>
              <a:buClr>
                <a:srgbClr val="000099"/>
              </a:buClr>
            </a:pPr>
            <a:r>
              <a:rPr lang="en-US" sz="2000" smtClean="0"/>
              <a:t>Documentación de capacitación para el trabajador no certificado (se debe conservar en la obra).</a:t>
            </a:r>
          </a:p>
          <a:p>
            <a:pPr>
              <a:lnSpc>
                <a:spcPct val="90000"/>
              </a:lnSpc>
              <a:buClr>
                <a:srgbClr val="000099"/>
              </a:buClr>
            </a:pPr>
            <a:endParaRPr lang="en-US"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p:spPr>
        <p:txBody>
          <a:bodyPr/>
          <a:lstStyle/>
          <a:p>
            <a:r>
              <a:rPr lang="en-US" smtClean="0"/>
              <a:t>Octubre de 2011</a:t>
            </a:r>
          </a:p>
        </p:txBody>
      </p:sp>
      <p:sp>
        <p:nvSpPr>
          <p:cNvPr id="4099" name="Rectangle 6"/>
          <p:cNvSpPr>
            <a:spLocks noGrp="1" noChangeArrowheads="1"/>
          </p:cNvSpPr>
          <p:nvPr>
            <p:ph type="sldNum" sz="quarter" idx="12"/>
          </p:nvPr>
        </p:nvSpPr>
        <p:spPr>
          <a:noFill/>
        </p:spPr>
        <p:txBody>
          <a:bodyPr/>
          <a:lstStyle/>
          <a:p>
            <a:r>
              <a:rPr lang="en-US" smtClean="0">
                <a:latin typeface="Arial" charset="0"/>
              </a:rPr>
              <a:t>6-</a:t>
            </a:r>
            <a:fld id="{8B30FF04-6D15-4F25-AC59-D7A9FAFB9406}" type="slidenum">
              <a:rPr lang="en-US" smtClean="0">
                <a:latin typeface="Arial" charset="0"/>
              </a:rPr>
              <a:pPr/>
              <a:t>3</a:t>
            </a:fld>
            <a:endParaRPr lang="en-US" smtClean="0">
              <a:latin typeface="Arial" charset="0"/>
            </a:endParaRPr>
          </a:p>
        </p:txBody>
      </p:sp>
      <p:sp>
        <p:nvSpPr>
          <p:cNvPr id="4100" name="Rectangle 1026"/>
          <p:cNvSpPr>
            <a:spLocks noGrp="1" noChangeArrowheads="1"/>
          </p:cNvSpPr>
          <p:nvPr>
            <p:ph type="title"/>
          </p:nvPr>
        </p:nvSpPr>
        <p:spPr/>
        <p:txBody>
          <a:bodyPr/>
          <a:lstStyle/>
          <a:p>
            <a:r>
              <a:rPr lang="en-US" sz="3600" smtClean="0"/>
              <a:t>Registros de capacitación de renovadores no certificados</a:t>
            </a:r>
            <a:r>
              <a:rPr lang="en-US" smtClean="0"/>
              <a:t> </a:t>
            </a:r>
          </a:p>
        </p:txBody>
      </p:sp>
      <p:sp>
        <p:nvSpPr>
          <p:cNvPr id="4101" name="Rectangle 1027"/>
          <p:cNvSpPr>
            <a:spLocks noGrp="1" noChangeArrowheads="1"/>
          </p:cNvSpPr>
          <p:nvPr>
            <p:ph type="body" idx="1"/>
          </p:nvPr>
        </p:nvSpPr>
        <p:spPr>
          <a:xfrm>
            <a:off x="304800" y="1981200"/>
            <a:ext cx="8610600" cy="4114800"/>
          </a:xfrm>
        </p:spPr>
        <p:txBody>
          <a:bodyPr/>
          <a:lstStyle/>
          <a:p>
            <a:pPr>
              <a:lnSpc>
                <a:spcPct val="90000"/>
              </a:lnSpc>
              <a:buClr>
                <a:srgbClr val="000099"/>
              </a:buClr>
            </a:pPr>
            <a:r>
              <a:rPr lang="en-US" smtClean="0"/>
              <a:t>Nombre y firma del renovador certificado.</a:t>
            </a:r>
          </a:p>
          <a:p>
            <a:pPr>
              <a:lnSpc>
                <a:spcPct val="90000"/>
              </a:lnSpc>
              <a:buClr>
                <a:srgbClr val="000099"/>
              </a:buClr>
            </a:pPr>
            <a:r>
              <a:rPr lang="en-US" smtClean="0"/>
              <a:t>Descripción de las prácticas laborales seguras con el plomo que el trabajador de renovación no certificado está capacitado para realizar.</a:t>
            </a:r>
          </a:p>
          <a:p>
            <a:pPr>
              <a:lnSpc>
                <a:spcPct val="90000"/>
              </a:lnSpc>
              <a:buClr>
                <a:srgbClr val="000099"/>
              </a:buClr>
            </a:pPr>
            <a:r>
              <a:rPr lang="en-US" smtClean="0"/>
              <a:t>Listas de verificación de evaluación de destrezas completas y firmadas. </a:t>
            </a:r>
          </a:p>
          <a:p>
            <a:pPr>
              <a:lnSpc>
                <a:spcPct val="90000"/>
              </a:lnSpc>
              <a:buClr>
                <a:srgbClr val="000099"/>
              </a:buClr>
            </a:pPr>
            <a:r>
              <a:rPr lang="en-US" smtClean="0"/>
              <a:t>Fechas de capacitación.</a:t>
            </a:r>
          </a:p>
          <a:p>
            <a:pPr>
              <a:lnSpc>
                <a:spcPct val="90000"/>
              </a:lnSpc>
              <a:buClr>
                <a:srgbClr val="000099"/>
              </a:buClr>
            </a:pPr>
            <a:r>
              <a:rPr lang="en-US" smtClean="0"/>
              <a:t>Nombre y firma del renovador certificado que realizó la capacitación.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noFill/>
        </p:spPr>
        <p:txBody>
          <a:bodyPr/>
          <a:lstStyle/>
          <a:p>
            <a:r>
              <a:rPr lang="en-US" smtClean="0"/>
              <a:t>Octubre de 2011</a:t>
            </a:r>
          </a:p>
        </p:txBody>
      </p:sp>
      <p:sp>
        <p:nvSpPr>
          <p:cNvPr id="5123" name="Rectangle 6"/>
          <p:cNvSpPr>
            <a:spLocks noGrp="1" noChangeArrowheads="1"/>
          </p:cNvSpPr>
          <p:nvPr>
            <p:ph type="sldNum" sz="quarter" idx="12"/>
          </p:nvPr>
        </p:nvSpPr>
        <p:spPr>
          <a:noFill/>
        </p:spPr>
        <p:txBody>
          <a:bodyPr/>
          <a:lstStyle/>
          <a:p>
            <a:r>
              <a:rPr lang="en-US" smtClean="0">
                <a:latin typeface="Arial" charset="0"/>
              </a:rPr>
              <a:t>6-</a:t>
            </a:r>
            <a:fld id="{5B12A1A9-37AB-46A5-A1BE-5959C6B9BC64}" type="slidenum">
              <a:rPr lang="en-US" smtClean="0">
                <a:latin typeface="Arial" charset="0"/>
              </a:rPr>
              <a:pPr/>
              <a:t>4</a:t>
            </a:fld>
            <a:endParaRPr lang="en-US" smtClean="0">
              <a:latin typeface="Arial" charset="0"/>
            </a:endParaRPr>
          </a:p>
        </p:txBody>
      </p:sp>
      <p:sp>
        <p:nvSpPr>
          <p:cNvPr id="5124" name="Rectangle 2"/>
          <p:cNvSpPr>
            <a:spLocks noGrp="1" noChangeArrowheads="1"/>
          </p:cNvSpPr>
          <p:nvPr>
            <p:ph type="title"/>
          </p:nvPr>
        </p:nvSpPr>
        <p:spPr/>
        <p:txBody>
          <a:bodyPr/>
          <a:lstStyle/>
          <a:p>
            <a:r>
              <a:rPr lang="en-US" sz="3600" smtClean="0"/>
              <a:t>Informes posteriores a la renovación</a:t>
            </a:r>
          </a:p>
        </p:txBody>
      </p:sp>
      <p:sp>
        <p:nvSpPr>
          <p:cNvPr id="5125" name="Rectangle 3"/>
          <p:cNvSpPr>
            <a:spLocks noGrp="1" noChangeArrowheads="1"/>
          </p:cNvSpPr>
          <p:nvPr>
            <p:ph type="body" idx="1"/>
          </p:nvPr>
        </p:nvSpPr>
        <p:spPr>
          <a:xfrm>
            <a:off x="228600" y="1752600"/>
            <a:ext cx="8382000" cy="4572000"/>
          </a:xfrm>
        </p:spPr>
        <p:txBody>
          <a:bodyPr/>
          <a:lstStyle/>
          <a:p>
            <a:pPr marL="0" indent="0">
              <a:lnSpc>
                <a:spcPct val="90000"/>
              </a:lnSpc>
              <a:buFontTx/>
              <a:buNone/>
            </a:pPr>
            <a:r>
              <a:rPr lang="en-US" sz="2400" smtClean="0">
                <a:cs typeface="Times New Roman" pitchFamily="18" charset="0"/>
                <a:sym typeface="Times New Roman" pitchFamily="18" charset="0"/>
              </a:rPr>
              <a:t>Después de toda renovación, las empresas deben     documentar y compartir la siguiente información:</a:t>
            </a:r>
          </a:p>
          <a:p>
            <a:pPr marL="341313" lvl="1" indent="-231775">
              <a:lnSpc>
                <a:spcPct val="90000"/>
              </a:lnSpc>
            </a:pPr>
            <a:r>
              <a:rPr lang="en-US" smtClean="0">
                <a:cs typeface="Times New Roman" pitchFamily="18" charset="0"/>
                <a:sym typeface="Times New Roman" pitchFamily="18" charset="0"/>
              </a:rPr>
              <a:t>Información del proyecto que documente el cumplimiento de los requisitos de capacitación de renovación, certificación y prácticas de trabajo.</a:t>
            </a:r>
          </a:p>
          <a:p>
            <a:pPr marL="341313" lvl="1" indent="-231775">
              <a:lnSpc>
                <a:spcPct val="90000"/>
              </a:lnSpc>
            </a:pPr>
            <a:r>
              <a:rPr lang="en-US" smtClean="0">
                <a:cs typeface="Times New Roman" pitchFamily="18" charset="0"/>
                <a:sym typeface="Times New Roman" pitchFamily="18" charset="0"/>
              </a:rPr>
              <a:t>Documentación del muestreo de aprobación de polvo, si se realizó.</a:t>
            </a:r>
          </a:p>
          <a:p>
            <a:pPr marL="341313" lvl="1" indent="-231775">
              <a:lnSpc>
                <a:spcPct val="90000"/>
              </a:lnSpc>
            </a:pPr>
            <a:r>
              <a:rPr lang="en-US" smtClean="0">
                <a:cs typeface="Times New Roman" pitchFamily="18" charset="0"/>
                <a:sym typeface="Times New Roman" pitchFamily="18" charset="0"/>
              </a:rPr>
              <a:t>Esta información debe ser preparada y conservada por la firma, y debe ser compartida con los propietarios y ocupantes de viviendas e instalaciones ocupadas por niños.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6553</TotalTime>
  <Words>1295</Words>
  <Application>Microsoft Office PowerPoint</Application>
  <PresentationFormat>On-screen Show (4:3)</PresentationFormat>
  <Paragraphs>77</Paragraphs>
  <Slides>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Times New Roman</vt:lpstr>
      <vt:lpstr>Arial</vt:lpstr>
      <vt:lpstr>Default Design</vt:lpstr>
      <vt:lpstr>Microsoft Photo Editor 3.0 Photo</vt:lpstr>
      <vt:lpstr>Módulo 6: Administración de registros</vt:lpstr>
      <vt:lpstr>Registros del lugar de trabajo</vt:lpstr>
      <vt:lpstr>Registros de capacitación de renovadores no certificados </vt:lpstr>
      <vt:lpstr>Informes posteriores a la renovación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Refresher Course</dc:title>
  <dc:subject>Module 6</dc:subject>
  <dc:creator>EPA</dc:creator>
  <cp:keywords>lead poisoning, renovation, spanish</cp:keywords>
  <cp:lastModifiedBy>hughesl</cp:lastModifiedBy>
  <cp:revision>245</cp:revision>
  <cp:lastPrinted>2000-12-06T22:08:58Z</cp:lastPrinted>
  <dcterms:created xsi:type="dcterms:W3CDTF">2000-02-11T22:43:26Z</dcterms:created>
  <dcterms:modified xsi:type="dcterms:W3CDTF">2012-07-31T19:26:49Z</dcterms:modified>
</cp:coreProperties>
</file>