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70" r:id="rId3"/>
    <p:sldId id="285" r:id="rId4"/>
    <p:sldId id="282" r:id="rId5"/>
    <p:sldId id="283" r:id="rId6"/>
    <p:sldId id="271" r:id="rId7"/>
    <p:sldId id="284" r:id="rId8"/>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EAEAEA"/>
    <a:srgbClr val="0000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15620" autoAdjust="0"/>
    <p:restoredTop sz="94660" autoAdjust="0"/>
  </p:normalViewPr>
  <p:slideViewPr>
    <p:cSldViewPr showGuides="1">
      <p:cViewPr>
        <p:scale>
          <a:sx n="50" d="100"/>
          <a:sy n="50" d="100"/>
        </p:scale>
        <p:origin x="-2250" y="-11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6" d="100"/>
          <a:sy n="76" d="100"/>
        </p:scale>
        <p:origin x="-750" y="-108"/>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6613" tIns="48306" rIns="96613" bIns="48306" numCol="1" anchor="t" anchorCtr="0" compatLnSpc="1">
            <a:prstTxWarp prst="textNoShape">
              <a:avLst/>
            </a:prstTxWarp>
          </a:bodyPr>
          <a:lstStyle>
            <a:lvl1pPr defTabSz="965200">
              <a:defRPr sz="1300">
                <a:latin typeface="Times New Roman" charset="0"/>
              </a:defRPr>
            </a:lvl1pPr>
          </a:lstStyle>
          <a:p>
            <a:pPr>
              <a:defRPr/>
            </a:pPr>
            <a:r>
              <a:rPr lang="en-US"/>
              <a:t>Perfeccionamiento de seguridad con relación al plomo en labores de renovación, reparación y pintura</a:t>
            </a:r>
          </a:p>
        </p:txBody>
      </p:sp>
      <p:sp>
        <p:nvSpPr>
          <p:cNvPr id="5123" name="Rectangle 3"/>
          <p:cNvSpPr>
            <a:spLocks noGrp="1" noChangeArrowheads="1"/>
          </p:cNvSpPr>
          <p:nvPr>
            <p:ph type="dt" sz="quarter" idx="1"/>
          </p:nvPr>
        </p:nvSpPr>
        <p:spPr bwMode="auto">
          <a:xfrm>
            <a:off x="4144963" y="0"/>
            <a:ext cx="3170237" cy="477838"/>
          </a:xfrm>
          <a:prstGeom prst="rect">
            <a:avLst/>
          </a:prstGeom>
          <a:noFill/>
          <a:ln w="9525">
            <a:noFill/>
            <a:miter lim="800000"/>
            <a:headEnd/>
            <a:tailEnd/>
          </a:ln>
          <a:effectLst/>
        </p:spPr>
        <p:txBody>
          <a:bodyPr vert="horz" wrap="square" lIns="96613" tIns="48306" rIns="96613" bIns="48306" numCol="1" anchor="t" anchorCtr="0" compatLnSpc="1">
            <a:prstTxWarp prst="textNoShape">
              <a:avLst/>
            </a:prstTxWarp>
          </a:bodyPr>
          <a:lstStyle>
            <a:lvl1pPr algn="r" defTabSz="965200">
              <a:defRPr sz="1300"/>
            </a:lvl1pPr>
          </a:lstStyle>
          <a:p>
            <a:pPr>
              <a:defRPr/>
            </a:pPr>
            <a:r>
              <a:rPr lang="en-US"/>
              <a:t>Octubre de 2011</a:t>
            </a:r>
          </a:p>
        </p:txBody>
      </p:sp>
      <p:sp>
        <p:nvSpPr>
          <p:cNvPr id="5124" name="Rectangle 4"/>
          <p:cNvSpPr>
            <a:spLocks noGrp="1" noChangeArrowheads="1"/>
          </p:cNvSpPr>
          <p:nvPr>
            <p:ph type="ftr" sz="quarter" idx="2"/>
          </p:nvPr>
        </p:nvSpPr>
        <p:spPr bwMode="auto">
          <a:xfrm>
            <a:off x="0" y="9123363"/>
            <a:ext cx="3170238" cy="477837"/>
          </a:xfrm>
          <a:prstGeom prst="rect">
            <a:avLst/>
          </a:prstGeom>
          <a:noFill/>
          <a:ln w="9525">
            <a:noFill/>
            <a:miter lim="800000"/>
            <a:headEnd/>
            <a:tailEnd/>
          </a:ln>
          <a:effectLst/>
        </p:spPr>
        <p:txBody>
          <a:bodyPr vert="horz" wrap="square" lIns="96613" tIns="48306" rIns="96613" bIns="48306" numCol="1" anchor="b" anchorCtr="0" compatLnSpc="1">
            <a:prstTxWarp prst="textNoShape">
              <a:avLst/>
            </a:prstTxWarp>
          </a:bodyPr>
          <a:lstStyle>
            <a:lvl1pPr defTabSz="965200">
              <a:defRPr sz="1300">
                <a:latin typeface="Times New Roman" charset="0"/>
              </a:defRPr>
            </a:lvl1pPr>
          </a:lstStyle>
          <a:p>
            <a:pPr>
              <a:defRPr/>
            </a:pPr>
            <a:r>
              <a:rPr lang="en-US"/>
              <a:t>Repaso preliminar 1 – No cite ni haga referencias</a:t>
            </a:r>
          </a:p>
        </p:txBody>
      </p:sp>
      <p:sp>
        <p:nvSpPr>
          <p:cNvPr id="5125" name="Rectangle 5"/>
          <p:cNvSpPr>
            <a:spLocks noGrp="1" noChangeArrowheads="1"/>
          </p:cNvSpPr>
          <p:nvPr>
            <p:ph type="sldNum" sz="quarter" idx="3"/>
          </p:nvPr>
        </p:nvSpPr>
        <p:spPr bwMode="auto">
          <a:xfrm>
            <a:off x="4144963" y="9123363"/>
            <a:ext cx="3170237" cy="477837"/>
          </a:xfrm>
          <a:prstGeom prst="rect">
            <a:avLst/>
          </a:prstGeom>
          <a:noFill/>
          <a:ln w="9525">
            <a:noFill/>
            <a:miter lim="800000"/>
            <a:headEnd/>
            <a:tailEnd/>
          </a:ln>
          <a:effectLst/>
        </p:spPr>
        <p:txBody>
          <a:bodyPr vert="horz" wrap="square" lIns="96613" tIns="48306" rIns="96613" bIns="48306" numCol="1" anchor="b" anchorCtr="0" compatLnSpc="1">
            <a:prstTxWarp prst="textNoShape">
              <a:avLst/>
            </a:prstTxWarp>
          </a:bodyPr>
          <a:lstStyle>
            <a:lvl1pPr algn="r" defTabSz="965200">
              <a:defRPr sz="1300">
                <a:latin typeface="Times New Roman" charset="0"/>
              </a:defRPr>
            </a:lvl1pPr>
          </a:lstStyle>
          <a:p>
            <a:pPr>
              <a:defRPr/>
            </a:pPr>
            <a:fld id="{C45DCDC1-868D-4B6C-A13C-06AEBF422A1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7315200" cy="477838"/>
          </a:xfrm>
          <a:prstGeom prst="rect">
            <a:avLst/>
          </a:prstGeom>
          <a:noFill/>
          <a:ln w="9525">
            <a:noFill/>
            <a:miter lim="800000"/>
            <a:headEnd/>
            <a:tailEnd/>
          </a:ln>
          <a:effectLst/>
        </p:spPr>
        <p:txBody>
          <a:bodyPr vert="horz" wrap="square" lIns="96613" tIns="48306" rIns="96613" bIns="48306" numCol="1" anchor="t" anchorCtr="0" compatLnSpc="1">
            <a:prstTxWarp prst="textNoShape">
              <a:avLst/>
            </a:prstTxWarp>
          </a:bodyPr>
          <a:lstStyle>
            <a:lvl1pPr defTabSz="965200">
              <a:defRPr sz="1200" b="1">
                <a:latin typeface="Arial" charset="0"/>
              </a:defRPr>
            </a:lvl1pPr>
          </a:lstStyle>
          <a:p>
            <a:pPr>
              <a:defRPr/>
            </a:pPr>
            <a:endParaRPr lang="en-US"/>
          </a:p>
          <a:p>
            <a:pPr>
              <a:defRPr/>
            </a:pPr>
            <a:r>
              <a:rPr lang="en-US"/>
              <a:t>     Perfeccionamiento de seguridad con relación al plomo en labores de renovación, reparación y pintura</a:t>
            </a:r>
          </a:p>
        </p:txBody>
      </p:sp>
      <p:sp>
        <p:nvSpPr>
          <p:cNvPr id="9219"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304800" y="4573588"/>
            <a:ext cx="6745288" cy="4318000"/>
          </a:xfrm>
          <a:prstGeom prst="rect">
            <a:avLst/>
          </a:prstGeom>
          <a:noFill/>
          <a:ln w="9525">
            <a:noFill/>
            <a:miter lim="800000"/>
            <a:headEnd/>
            <a:tailEnd/>
          </a:ln>
          <a:effectLst/>
        </p:spPr>
        <p:txBody>
          <a:bodyPr vert="horz" wrap="square" lIns="96613" tIns="48306" rIns="96613" bIns="48306" numCol="1" anchor="t" anchorCtr="0" compatLnSpc="1">
            <a:prstTxWarp prst="textNoShape">
              <a:avLst/>
            </a:prstTxWarp>
          </a:bodyPr>
          <a:lstStyle/>
          <a:p>
            <a:pPr lvl="0"/>
            <a:r>
              <a:rPr lang="en-US" noProof="0" smtClean="0"/>
              <a:t>Arial 10 pt</a:t>
            </a:r>
          </a:p>
          <a:p>
            <a:pPr lvl="0"/>
            <a:r>
              <a:rPr lang="en-US" noProof="0" smtClean="0"/>
              <a:t>           Arial 10 pt</a:t>
            </a:r>
          </a:p>
          <a:p>
            <a:pPr lvl="2"/>
            <a:r>
              <a:rPr lang="en-US" noProof="0" smtClean="0"/>
              <a:t>Arial 10 pt</a:t>
            </a:r>
          </a:p>
          <a:p>
            <a:pPr lvl="3"/>
            <a:r>
              <a:rPr lang="en-US" noProof="0" smtClean="0"/>
              <a:t>Arial 10 pt</a:t>
            </a:r>
          </a:p>
          <a:p>
            <a:pPr lvl="4"/>
            <a:r>
              <a:rPr lang="en-US" noProof="0" smtClean="0"/>
              <a:t>Arial 10 pt</a:t>
            </a:r>
          </a:p>
        </p:txBody>
      </p:sp>
      <p:sp>
        <p:nvSpPr>
          <p:cNvPr id="3078" name="Rectangle 6"/>
          <p:cNvSpPr>
            <a:spLocks noGrp="1" noChangeArrowheads="1"/>
          </p:cNvSpPr>
          <p:nvPr>
            <p:ph type="ftr" sz="quarter" idx="4"/>
          </p:nvPr>
        </p:nvSpPr>
        <p:spPr bwMode="auto">
          <a:xfrm>
            <a:off x="4630738" y="8915400"/>
            <a:ext cx="2684462" cy="481013"/>
          </a:xfrm>
          <a:prstGeom prst="rect">
            <a:avLst/>
          </a:prstGeom>
          <a:noFill/>
          <a:ln w="9525">
            <a:noFill/>
            <a:miter lim="800000"/>
            <a:headEnd/>
            <a:tailEnd/>
          </a:ln>
          <a:effectLst/>
        </p:spPr>
        <p:txBody>
          <a:bodyPr vert="horz" wrap="square" lIns="96613" tIns="48306" rIns="96613" bIns="48306" numCol="1" anchor="b" anchorCtr="0" compatLnSpc="1">
            <a:prstTxWarp prst="textNoShape">
              <a:avLst/>
            </a:prstTxWarp>
          </a:bodyPr>
          <a:lstStyle>
            <a:lvl1pPr defTabSz="965200">
              <a:defRPr sz="1000">
                <a:latin typeface="Arial" charset="0"/>
              </a:defRPr>
            </a:lvl1pPr>
          </a:lstStyle>
          <a:p>
            <a:pPr>
              <a:defRPr/>
            </a:pPr>
            <a:r>
              <a:rPr lang="en-US"/>
              <a:t>Repaso preliminar 1 – No cite ni haga referencias</a:t>
            </a:r>
          </a:p>
        </p:txBody>
      </p:sp>
      <p:sp>
        <p:nvSpPr>
          <p:cNvPr id="3079" name="Rectangle 7"/>
          <p:cNvSpPr>
            <a:spLocks noGrp="1" noChangeArrowheads="1"/>
          </p:cNvSpPr>
          <p:nvPr>
            <p:ph type="sldNum" sz="quarter" idx="5"/>
          </p:nvPr>
        </p:nvSpPr>
        <p:spPr bwMode="auto">
          <a:xfrm>
            <a:off x="304800" y="8915400"/>
            <a:ext cx="1544638" cy="482600"/>
          </a:xfrm>
          <a:prstGeom prst="rect">
            <a:avLst/>
          </a:prstGeom>
          <a:noFill/>
          <a:ln w="9525">
            <a:noFill/>
            <a:miter lim="800000"/>
            <a:headEnd/>
            <a:tailEnd/>
          </a:ln>
          <a:effectLst/>
        </p:spPr>
        <p:txBody>
          <a:bodyPr vert="horz" wrap="square" lIns="96613" tIns="48306" rIns="96613" bIns="48306" numCol="1" anchor="b" anchorCtr="0" compatLnSpc="1">
            <a:prstTxWarp prst="textNoShape">
              <a:avLst/>
            </a:prstTxWarp>
          </a:bodyPr>
          <a:lstStyle>
            <a:lvl1pPr defTabSz="965200">
              <a:defRPr sz="1000">
                <a:latin typeface="Arial" charset="0"/>
              </a:defRPr>
            </a:lvl1pPr>
          </a:lstStyle>
          <a:p>
            <a:pPr>
              <a:defRPr/>
            </a:pPr>
            <a:r>
              <a:rPr lang="en-US"/>
              <a:t>4-</a:t>
            </a:r>
            <a:fld id="{2A509C53-C100-4302-98E8-065BA4228AE0}" type="slidenum">
              <a:rPr lang="en-US"/>
              <a:pPr>
                <a:defRPr/>
              </a:pPr>
              <a:t>‹#›</a:t>
            </a:fld>
            <a:endParaRPr lang="en-US"/>
          </a:p>
        </p:txBody>
      </p:sp>
      <p:sp>
        <p:nvSpPr>
          <p:cNvPr id="3080" name="Rectangle 8"/>
          <p:cNvSpPr>
            <a:spLocks noGrp="1" noChangeArrowheads="1"/>
          </p:cNvSpPr>
          <p:nvPr>
            <p:ph type="dt" idx="1"/>
          </p:nvPr>
        </p:nvSpPr>
        <p:spPr bwMode="auto">
          <a:xfrm>
            <a:off x="2668588" y="8915400"/>
            <a:ext cx="1747837" cy="473075"/>
          </a:xfrm>
          <a:prstGeom prst="rect">
            <a:avLst/>
          </a:prstGeom>
          <a:noFill/>
          <a:ln w="9525">
            <a:noFill/>
            <a:miter lim="800000"/>
            <a:headEnd/>
            <a:tailEnd/>
          </a:ln>
          <a:effectLst/>
        </p:spPr>
        <p:txBody>
          <a:bodyPr vert="horz" wrap="square" lIns="94817" tIns="47407" rIns="94817" bIns="47407" numCol="1" anchor="t" anchorCtr="0" compatLnSpc="1">
            <a:prstTxWarp prst="textNoShape">
              <a:avLst/>
            </a:prstTxWarp>
          </a:bodyPr>
          <a:lstStyle>
            <a:lvl1pPr algn="ctr" defTabSz="944563">
              <a:lnSpc>
                <a:spcPct val="280000"/>
              </a:lnSpc>
              <a:defRPr sz="1000">
                <a:latin typeface="Arial" charset="0"/>
              </a:defRPr>
            </a:lvl1pPr>
          </a:lstStyle>
          <a:p>
            <a:pPr>
              <a:defRPr/>
            </a:pPr>
            <a:r>
              <a:rPr lang="en-US"/>
              <a:t>Octubre de 2011</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228600" y="0"/>
            <a:ext cx="7086600" cy="609600"/>
          </a:xfrm>
          <a:noFill/>
        </p:spPr>
        <p:txBody>
          <a:bodyPr/>
          <a:lstStyle/>
          <a:p>
            <a:endParaRPr lang="en-US" smtClean="0"/>
          </a:p>
          <a:p>
            <a:r>
              <a:rPr lang="en-US" smtClean="0"/>
              <a:t>Perfeccionamiento de seguridad con relación al plomo en labores de renovación, reparación y pintura</a:t>
            </a:r>
          </a:p>
        </p:txBody>
      </p:sp>
      <p:sp>
        <p:nvSpPr>
          <p:cNvPr id="10243" name="Rectangle 7"/>
          <p:cNvSpPr>
            <a:spLocks noGrp="1" noChangeArrowheads="1"/>
          </p:cNvSpPr>
          <p:nvPr>
            <p:ph type="sldNum" sz="quarter" idx="5"/>
          </p:nvPr>
        </p:nvSpPr>
        <p:spPr>
          <a:noFill/>
        </p:spPr>
        <p:txBody>
          <a:bodyPr/>
          <a:lstStyle/>
          <a:p>
            <a:r>
              <a:rPr lang="en-US" smtClean="0"/>
              <a:t>4-</a:t>
            </a:r>
            <a:fld id="{B87A2A46-3CC7-4DAE-AC30-F641641E0587}" type="slidenum">
              <a:rPr lang="en-US" smtClean="0"/>
              <a:pPr/>
              <a:t>1</a:t>
            </a:fld>
            <a:endParaRPr lang="en-US" smtClean="0"/>
          </a:p>
        </p:txBody>
      </p:sp>
      <p:sp>
        <p:nvSpPr>
          <p:cNvPr id="10244" name="Rectangle 8"/>
          <p:cNvSpPr>
            <a:spLocks noGrp="1" noChangeArrowheads="1"/>
          </p:cNvSpPr>
          <p:nvPr>
            <p:ph type="dt" sz="quarter" idx="1"/>
          </p:nvPr>
        </p:nvSpPr>
        <p:spPr>
          <a:noFill/>
        </p:spPr>
        <p:txBody>
          <a:bodyPr/>
          <a:lstStyle/>
          <a:p>
            <a:r>
              <a:rPr lang="en-US" smtClean="0"/>
              <a:t>Octubre de 2011</a:t>
            </a:r>
          </a:p>
        </p:txBody>
      </p:sp>
      <p:sp>
        <p:nvSpPr>
          <p:cNvPr id="10245" name="Rectangle 2"/>
          <p:cNvSpPr>
            <a:spLocks noChangeArrowheads="1" noTextEdit="1"/>
          </p:cNvSpPr>
          <p:nvPr>
            <p:ph type="sldImg"/>
          </p:nvPr>
        </p:nvSpPr>
        <p:spPr>
          <a:xfrm>
            <a:off x="1143000" y="685800"/>
            <a:ext cx="4800600" cy="3600450"/>
          </a:xfrm>
          <a:ln/>
        </p:spPr>
      </p:sp>
      <p:sp>
        <p:nvSpPr>
          <p:cNvPr id="10246" name="Rectangle 3"/>
          <p:cNvSpPr>
            <a:spLocks noGrp="1" noChangeArrowheads="1"/>
          </p:cNvSpPr>
          <p:nvPr>
            <p:ph type="body" idx="1"/>
          </p:nvPr>
        </p:nvSpPr>
        <p:spPr>
          <a:xfrm>
            <a:off x="687388" y="4495800"/>
            <a:ext cx="5976937" cy="4224338"/>
          </a:xfrm>
          <a:noFill/>
          <a:ln/>
        </p:spPr>
        <p:txBody>
          <a:bodyPr/>
          <a:lstStyle/>
          <a:p>
            <a:pPr>
              <a:spcBef>
                <a:spcPct val="10000"/>
              </a:spcBef>
            </a:pPr>
            <a:r>
              <a:rPr lang="en-US" b="1" smtClean="0"/>
              <a:t>Requisitos en la regla RRP de la EPA:</a:t>
            </a:r>
            <a:endParaRPr lang="en-US" smtClean="0"/>
          </a:p>
          <a:p>
            <a:pPr>
              <a:spcBef>
                <a:spcPct val="10000"/>
              </a:spcBef>
            </a:pPr>
            <a:endParaRPr lang="en-US" sz="800" smtClean="0"/>
          </a:p>
          <a:p>
            <a:r>
              <a:rPr lang="en-US" sz="1000" b="1" smtClean="0"/>
              <a:t>La regla RRP prohíbe el uso de ciertas prácticas. En este módulo se analizan estas prácticas prohibidas. Además, contiene recomendaciones sobre cómo reducir el polvo durante las actividades de trabajo que no se requieren o no se incluyen de manera específica en la regla RRP.</a:t>
            </a:r>
            <a:r>
              <a:rPr lang="en-US" sz="1000" smtClean="0"/>
              <a:t> Las prácticas que decida usar en el área de trabajo contenida no deben incluir prácticas prohibidas.  Salvo lo mencionado anteriormente, tiene plena libertad de usar las prácticas que desee para finalizar el trabajo, siempre y cuando el polvo y los escombros generados se mantengan en el área de trabajo y no se desplacen a otras áreas o propiedades.  Las recomendaciones en esta sección le ayudarán a reducir la cantidad de polvo generada durante el trabajo. La reducción de polvo en el área de trabajo hará que el lugar de trabajo sea más seguro para los empleados y que la limpieza sea más fácil.</a:t>
            </a:r>
          </a:p>
          <a:p>
            <a:endParaRPr lang="en-US" sz="1000" smtClean="0"/>
          </a:p>
          <a:p>
            <a:r>
              <a:rPr lang="en-US" b="1" smtClean="0"/>
              <a:t>Al finalizar este módulo conocerá:</a:t>
            </a:r>
          </a:p>
          <a:p>
            <a:pPr marL="228600" lvl="1" indent="-114300">
              <a:buClr>
                <a:srgbClr val="000000"/>
              </a:buClr>
              <a:buFontTx/>
              <a:buChar char="•"/>
            </a:pPr>
            <a:r>
              <a:rPr lang="en-US" sz="900" smtClean="0"/>
              <a:t>Qué prácticas de trabajo se prohíben en la regla RRP, debido a que producen cantidades peligrosas de polvo y cáscaras de pintura.</a:t>
            </a:r>
            <a:r>
              <a:rPr lang="en-US" smtClean="0"/>
              <a:t> </a:t>
            </a:r>
          </a:p>
          <a:p>
            <a:pPr marL="228600" lvl="1" indent="-114300">
              <a:buClr>
                <a:srgbClr val="000000"/>
              </a:buClr>
              <a:buFontTx/>
              <a:buChar char="•"/>
            </a:pPr>
            <a:r>
              <a:rPr lang="en-US" smtClean="0"/>
              <a:t>Qué prácticas debe usar para controlar el polvo, los escombros o las cáscaras de pintura; y</a:t>
            </a:r>
          </a:p>
          <a:p>
            <a:pPr marL="228600" lvl="1" indent="-114300">
              <a:buClr>
                <a:srgbClr val="000000"/>
              </a:buClr>
              <a:buFontTx/>
              <a:buChar char="•"/>
            </a:pPr>
            <a:r>
              <a:rPr lang="en-US" sz="900" smtClean="0"/>
              <a:t>Qué protección personal necesitará para trabajar de forma segura.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r>
              <a:rPr lang="en-US" smtClean="0"/>
              <a:t>4-</a:t>
            </a:r>
            <a:fld id="{098A4B07-F0AC-4588-9115-E36B09C1E631}" type="slidenum">
              <a:rPr lang="en-US" smtClean="0"/>
              <a:pPr/>
              <a:t>2</a:t>
            </a:fld>
            <a:endParaRPr lang="en-US" smtClean="0"/>
          </a:p>
        </p:txBody>
      </p:sp>
      <p:sp>
        <p:nvSpPr>
          <p:cNvPr id="11267" name="Rectangle 8"/>
          <p:cNvSpPr>
            <a:spLocks noGrp="1" noChangeArrowheads="1"/>
          </p:cNvSpPr>
          <p:nvPr>
            <p:ph type="dt" sz="quarter" idx="1"/>
          </p:nvPr>
        </p:nvSpPr>
        <p:spPr>
          <a:noFill/>
        </p:spPr>
        <p:txBody>
          <a:bodyPr/>
          <a:lstStyle/>
          <a:p>
            <a:r>
              <a:rPr lang="en-US" smtClean="0"/>
              <a:t>Octubre de 2011</a:t>
            </a:r>
          </a:p>
        </p:txBody>
      </p:sp>
      <p:sp>
        <p:nvSpPr>
          <p:cNvPr id="11268" name="Rectangle 1026"/>
          <p:cNvSpPr>
            <a:spLocks noChangeArrowheads="1" noTextEdit="1"/>
          </p:cNvSpPr>
          <p:nvPr>
            <p:ph type="sldImg"/>
          </p:nvPr>
        </p:nvSpPr>
        <p:spPr>
          <a:ln/>
        </p:spPr>
      </p:sp>
      <p:sp>
        <p:nvSpPr>
          <p:cNvPr id="11269" name="Rectangle 1027"/>
          <p:cNvSpPr>
            <a:spLocks noGrp="1" noChangeArrowheads="1"/>
          </p:cNvSpPr>
          <p:nvPr>
            <p:ph type="body" idx="1"/>
          </p:nvPr>
        </p:nvSpPr>
        <p:spPr>
          <a:xfrm>
            <a:off x="708025" y="4500563"/>
            <a:ext cx="5899150" cy="3271837"/>
          </a:xfrm>
          <a:noFill/>
          <a:ln/>
        </p:spPr>
        <p:txBody>
          <a:bodyPr/>
          <a:lstStyle/>
          <a:p>
            <a:pPr marL="228600" indent="-228600"/>
            <a:r>
              <a:rPr lang="es-ES_tradnl" b="1" u="sng" smtClean="0"/>
              <a:t>La regla de renovación, reparación y pintura de la EPA no trata específicamente de las medidas que deben tomarse para reducir la cantidad de polvo generada en el trabajo. En vez de eso, la regla indica tres prácticas prohibidas que no se deben usar en el trabajo</a:t>
            </a:r>
            <a:r>
              <a:rPr lang="en-US" b="1" u="sng" smtClean="0"/>
              <a:t>.</a:t>
            </a:r>
            <a:endParaRPr lang="en-US" smtClean="0"/>
          </a:p>
          <a:p>
            <a:pPr marL="342900" lvl="1" indent="-228600">
              <a:spcBef>
                <a:spcPct val="10000"/>
              </a:spcBef>
              <a:buClr>
                <a:srgbClr val="000000"/>
              </a:buClr>
              <a:buFont typeface="Wingdings" pitchFamily="2" charset="2"/>
              <a:buAutoNum type="arabicPeriod"/>
            </a:pPr>
            <a:r>
              <a:rPr lang="en-US" smtClean="0"/>
              <a:t>Quemar con llama o soplete.</a:t>
            </a:r>
          </a:p>
          <a:p>
            <a:pPr marL="342900" lvl="1" indent="-228600">
              <a:spcBef>
                <a:spcPct val="10000"/>
              </a:spcBef>
              <a:buClr>
                <a:srgbClr val="000000"/>
              </a:buClr>
              <a:buFont typeface="Wingdings" pitchFamily="2" charset="2"/>
              <a:buAutoNum type="arabicPeriod"/>
            </a:pPr>
            <a:r>
              <a:rPr lang="en-US" sz="900" smtClean="0"/>
              <a:t>Pistola de aire caliente a más de 1100º F</a:t>
            </a:r>
            <a:r>
              <a:rPr lang="en-US" sz="800" b="1" smtClean="0"/>
              <a:t> </a:t>
            </a:r>
            <a:r>
              <a:rPr lang="en-US" smtClean="0"/>
              <a:t>(grados Fahrenheit).</a:t>
            </a:r>
          </a:p>
          <a:p>
            <a:pPr marL="342900" lvl="1" indent="-228600">
              <a:spcBef>
                <a:spcPct val="10000"/>
              </a:spcBef>
              <a:buClr>
                <a:srgbClr val="000000"/>
              </a:buClr>
              <a:buFont typeface="Wingdings" pitchFamily="2" charset="2"/>
              <a:buAutoNum type="arabicPeriod"/>
            </a:pPr>
            <a:r>
              <a:rPr lang="en-US" sz="900" smtClean="0"/>
              <a:t>Está prohibido usar máquinas que quiten la pintura a base de plomo mediante una operación a alta velocidad, tales como lijado, esmerilado, cepillado, uso de pistolas de aguja, limpieza con abrasivos o limpieza con chorros de arena, a menos que dichas máquinas se utilicen con una ventilación de captura local con filtro HEPA acoplado.</a:t>
            </a:r>
            <a:endParaRPr lang="en-US" smtClean="0"/>
          </a:p>
          <a:p>
            <a:pPr marL="228600" indent="-228600">
              <a:spcBef>
                <a:spcPct val="10000"/>
              </a:spcBef>
            </a:pPr>
            <a:r>
              <a:rPr lang="en-US" sz="1000" smtClean="0"/>
              <a:t>Una clave para minimizar la propagación de polvo y cáscaras de pintura es no usar ciertas prácticas de trabajo tradicionales, que se sabe que producen grandes cantidades de polvo y escombros.</a:t>
            </a:r>
          </a:p>
          <a:p>
            <a:pPr marL="342900" lvl="1" indent="-228600">
              <a:buClr>
                <a:srgbClr val="000000"/>
              </a:buClr>
              <a:buFontTx/>
              <a:buChar char="•"/>
            </a:pPr>
            <a:r>
              <a:rPr lang="en-US" sz="900" b="1" smtClean="0"/>
              <a:t>Quemar pintura con llama o soplete y el uso de una pistola de aire caliente a más de 1100º F </a:t>
            </a:r>
            <a:r>
              <a:rPr lang="en-US" sz="900" smtClean="0"/>
              <a:t>genera partículas de polvo con plomo muy finas (“humos”) que son peligrosas para los trabajadores si las respiran. Las pequeñas partículas de polvo con plomo que se generan al quemar o calentar también se depositan en las superficies adyacentes y son muy difíciles de limpiar.</a:t>
            </a:r>
            <a:endParaRPr lang="en-US" smtClean="0"/>
          </a:p>
          <a:p>
            <a:pPr marL="342900" lvl="1" indent="-228600">
              <a:buClr>
                <a:srgbClr val="000000"/>
              </a:buClr>
              <a:buFontTx/>
              <a:buChar char="•"/>
            </a:pPr>
            <a:r>
              <a:rPr lang="en-US" sz="900" b="1" smtClean="0"/>
              <a:t>El lijado, el esmerilado y el cepillado eléctrico, las pistolas de aguja, la limpieza con abrasivos</a:t>
            </a:r>
            <a:r>
              <a:rPr lang="en-US" sz="900" smtClean="0"/>
              <a:t> </a:t>
            </a:r>
            <a:r>
              <a:rPr lang="en-US" sz="900" b="1" smtClean="0"/>
              <a:t>y</a:t>
            </a:r>
            <a:r>
              <a:rPr lang="en-US" sz="900" smtClean="0"/>
              <a:t> </a:t>
            </a:r>
            <a:r>
              <a:rPr lang="en-US" sz="900" b="1" smtClean="0"/>
              <a:t>la limpieza con chorros de arena</a:t>
            </a:r>
            <a:r>
              <a:rPr lang="en-US" sz="900" smtClean="0"/>
              <a:t> generan una gran cantidad de polvo que flota en el aire y luego se deposita en las superficies interiores y exteriores del área de trabajo.  Estas actividades están prohibidas, a menos que estén equipadas con dispositivos de ventilación de captura local con filtros HEPA, para controlar el escape cargado de polvo.</a:t>
            </a:r>
            <a:endParaRPr lang="en-US" smtClean="0"/>
          </a:p>
          <a:p>
            <a:pPr marL="228600" indent="-228600"/>
            <a:r>
              <a:rPr lang="en-US" sz="1000" smtClean="0"/>
              <a:t>Consulte el Apéndice 5 </a:t>
            </a:r>
            <a:r>
              <a:rPr lang="en-US" sz="1000" i="1" smtClean="0"/>
              <a:t>Pasos para la renovación, reparación y pintura SEGURAS CON EL PLOMO</a:t>
            </a:r>
            <a:r>
              <a:rPr lang="en-US" sz="1000" smtClean="0"/>
              <a:t> para obtener más información.</a:t>
            </a:r>
          </a:p>
        </p:txBody>
      </p:sp>
      <p:sp>
        <p:nvSpPr>
          <p:cNvPr id="11270" name="Text Box 1029"/>
          <p:cNvSpPr txBox="1">
            <a:spLocks noChangeArrowheads="1"/>
          </p:cNvSpPr>
          <p:nvPr/>
        </p:nvSpPr>
        <p:spPr bwMode="auto">
          <a:xfrm>
            <a:off x="762000" y="8229600"/>
            <a:ext cx="5715000" cy="920750"/>
          </a:xfrm>
          <a:prstGeom prst="rect">
            <a:avLst/>
          </a:prstGeom>
          <a:solidFill>
            <a:srgbClr val="EAEAEA"/>
          </a:solidFill>
          <a:ln w="9525">
            <a:solidFill>
              <a:schemeClr val="tx1"/>
            </a:solidFill>
            <a:miter lim="800000"/>
            <a:headEnd/>
            <a:tailEnd/>
          </a:ln>
        </p:spPr>
        <p:txBody>
          <a:bodyPr lIns="91394" tIns="45696" rIns="91394" bIns="45696">
            <a:spAutoFit/>
          </a:bodyPr>
          <a:lstStyle/>
          <a:p>
            <a:pPr lvl="2">
              <a:spcBef>
                <a:spcPct val="50000"/>
              </a:spcBef>
            </a:pPr>
            <a:r>
              <a:rPr lang="en-US" sz="900" b="1">
                <a:latin typeface="Arial" charset="0"/>
              </a:rPr>
              <a:t>Las prácticas que se indican en la diapositiva también están prohibidas en las propiedades construidas antes de 1978 con pintura a base de plomo, que reciben ayuda federal para la vivienda.</a:t>
            </a:r>
            <a:r>
              <a:rPr lang="en-US" sz="900">
                <a:latin typeface="Arial" charset="0"/>
              </a:rPr>
              <a:t> La regla del HUD también prohíbe raspar en seco y lijar </a:t>
            </a:r>
            <a:r>
              <a:rPr lang="en-US" sz="900" u="sng">
                <a:latin typeface="Arial" charset="0"/>
              </a:rPr>
              <a:t>a mano</a:t>
            </a:r>
            <a:r>
              <a:rPr lang="en-US" sz="900">
                <a:latin typeface="Arial" charset="0"/>
              </a:rPr>
              <a:t> en exceso y decapar la pintura en un espacio con poca ventilación utilizando un decapante volátil.  Algunos estados, localidades o tribus también pueden prohibir estas prácticas.</a:t>
            </a:r>
          </a:p>
        </p:txBody>
      </p:sp>
      <p:pic>
        <p:nvPicPr>
          <p:cNvPr id="11271" name="Picture 1031" descr="HUD-seal-color 300 DPI"/>
          <p:cNvPicPr>
            <a:picLocks noChangeAspect="1" noChangeArrowheads="1"/>
          </p:cNvPicPr>
          <p:nvPr/>
        </p:nvPicPr>
        <p:blipFill>
          <a:blip r:embed="rId3"/>
          <a:srcRect/>
          <a:stretch>
            <a:fillRect/>
          </a:stretch>
        </p:blipFill>
        <p:spPr bwMode="auto">
          <a:xfrm>
            <a:off x="874713" y="8342313"/>
            <a:ext cx="712787" cy="684212"/>
          </a:xfrm>
          <a:prstGeom prst="rect">
            <a:avLst/>
          </a:prstGeom>
          <a:noFill/>
          <a:ln w="9525">
            <a:noFill/>
            <a:miter lim="800000"/>
            <a:headEnd/>
            <a:tailEnd/>
          </a:ln>
        </p:spPr>
      </p:pic>
      <p:sp>
        <p:nvSpPr>
          <p:cNvPr id="11272" name="Rectangle 2"/>
          <p:cNvSpPr>
            <a:spLocks noGrp="1" noChangeArrowheads="1"/>
          </p:cNvSpPr>
          <p:nvPr>
            <p:ph type="hdr" sz="quarter"/>
          </p:nvPr>
        </p:nvSpPr>
        <p:spPr>
          <a:xfrm>
            <a:off x="152400" y="0"/>
            <a:ext cx="7162800" cy="609600"/>
          </a:xfrm>
          <a:noFill/>
        </p:spPr>
        <p:txBody>
          <a:bodyPr/>
          <a:lstStyle/>
          <a:p>
            <a:endParaRPr lang="en-US" smtClean="0"/>
          </a:p>
          <a:p>
            <a:r>
              <a:rPr lang="en-US" smtClean="0"/>
              <a:t>Perfeccionamiento de seguridad con relación al plomo en labores de renovación, reparación y pintura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r>
              <a:rPr lang="en-US" smtClean="0"/>
              <a:t>4-</a:t>
            </a:r>
            <a:fld id="{F6C5BE4A-2227-4405-8012-54A480A45E9A}" type="slidenum">
              <a:rPr lang="en-US" smtClean="0"/>
              <a:pPr/>
              <a:t>3</a:t>
            </a:fld>
            <a:endParaRPr lang="en-US" smtClean="0"/>
          </a:p>
        </p:txBody>
      </p:sp>
      <p:sp>
        <p:nvSpPr>
          <p:cNvPr id="12291" name="Rectangle 8"/>
          <p:cNvSpPr>
            <a:spLocks noGrp="1" noChangeArrowheads="1"/>
          </p:cNvSpPr>
          <p:nvPr>
            <p:ph type="dt" sz="quarter" idx="1"/>
          </p:nvPr>
        </p:nvSpPr>
        <p:spPr>
          <a:noFill/>
        </p:spPr>
        <p:txBody>
          <a:bodyPr/>
          <a:lstStyle/>
          <a:p>
            <a:r>
              <a:rPr lang="en-US" smtClean="0"/>
              <a:t>Octubre de 2011</a:t>
            </a:r>
          </a:p>
        </p:txBody>
      </p:sp>
      <p:sp>
        <p:nvSpPr>
          <p:cNvPr id="12292" name="Rectangle 7"/>
          <p:cNvSpPr txBox="1">
            <a:spLocks noGrp="1" noChangeArrowheads="1"/>
          </p:cNvSpPr>
          <p:nvPr/>
        </p:nvSpPr>
        <p:spPr bwMode="auto">
          <a:xfrm>
            <a:off x="5327650" y="8813800"/>
            <a:ext cx="1544638" cy="482600"/>
          </a:xfrm>
          <a:prstGeom prst="rect">
            <a:avLst/>
          </a:prstGeom>
          <a:noFill/>
          <a:ln w="9525">
            <a:noFill/>
            <a:miter lim="800000"/>
            <a:headEnd/>
            <a:tailEnd/>
          </a:ln>
        </p:spPr>
        <p:txBody>
          <a:bodyPr lIns="96647" tIns="48324" rIns="96647" bIns="48324" anchor="b"/>
          <a:lstStyle/>
          <a:p>
            <a:pPr algn="r" defTabSz="966788"/>
            <a:endParaRPr lang="es-ES_tradnl" sz="1100">
              <a:latin typeface="Arial" charset="0"/>
            </a:endParaRPr>
          </a:p>
        </p:txBody>
      </p:sp>
      <p:sp>
        <p:nvSpPr>
          <p:cNvPr id="12293" name="Rectangle 8"/>
          <p:cNvSpPr txBox="1">
            <a:spLocks noGrp="1" noChangeArrowheads="1"/>
          </p:cNvSpPr>
          <p:nvPr/>
        </p:nvSpPr>
        <p:spPr bwMode="auto">
          <a:xfrm>
            <a:off x="2703513" y="8813800"/>
            <a:ext cx="1749425" cy="473075"/>
          </a:xfrm>
          <a:prstGeom prst="rect">
            <a:avLst/>
          </a:prstGeom>
          <a:noFill/>
          <a:ln w="9525">
            <a:noFill/>
            <a:miter lim="800000"/>
            <a:headEnd/>
            <a:tailEnd/>
          </a:ln>
        </p:spPr>
        <p:txBody>
          <a:bodyPr lIns="94851" tIns="47425" rIns="94851" bIns="47425"/>
          <a:lstStyle/>
          <a:p>
            <a:pPr algn="ctr" defTabSz="947738">
              <a:lnSpc>
                <a:spcPct val="280000"/>
              </a:lnSpc>
            </a:pPr>
            <a:endParaRPr lang="es-ES_tradnl" sz="1000">
              <a:latin typeface="Arial" charset="0"/>
            </a:endParaRPr>
          </a:p>
        </p:txBody>
      </p:sp>
      <p:sp>
        <p:nvSpPr>
          <p:cNvPr id="12294" name="Rectangle 2"/>
          <p:cNvSpPr>
            <a:spLocks noChangeArrowheads="1" noTextEdit="1"/>
          </p:cNvSpPr>
          <p:nvPr>
            <p:ph type="sldImg"/>
          </p:nvPr>
        </p:nvSpPr>
        <p:spPr>
          <a:ln/>
        </p:spPr>
      </p:sp>
      <p:sp>
        <p:nvSpPr>
          <p:cNvPr id="12295" name="Rectangle 3"/>
          <p:cNvSpPr>
            <a:spLocks noGrp="1" noChangeArrowheads="1"/>
          </p:cNvSpPr>
          <p:nvPr>
            <p:ph type="body" idx="1"/>
          </p:nvPr>
        </p:nvSpPr>
        <p:spPr>
          <a:xfrm>
            <a:off x="838200" y="4560888"/>
            <a:ext cx="5715000" cy="4319587"/>
          </a:xfrm>
          <a:noFill/>
          <a:ln/>
        </p:spPr>
        <p:txBody>
          <a:bodyPr lIns="96647" tIns="48324" rIns="96647" bIns="48324"/>
          <a:lstStyle/>
          <a:p>
            <a:pPr marL="114300" indent="-114300">
              <a:tabLst>
                <a:tab pos="114300" algn="l"/>
              </a:tabLst>
            </a:pPr>
            <a:r>
              <a:rPr lang="en-US" b="1" smtClean="0"/>
              <a:t>Métodos en húmedo:</a:t>
            </a:r>
            <a:endParaRPr lang="en-US" smtClean="0"/>
          </a:p>
          <a:p>
            <a:pPr marL="114300" indent="-114300">
              <a:tabLst>
                <a:tab pos="114300" algn="l"/>
              </a:tabLst>
            </a:pPr>
            <a:r>
              <a:rPr lang="en-US" sz="1000" smtClean="0"/>
              <a:t>	Los métodos en húmedo forma una parte principal de las prácticas de reducción de polvo según la regla de trabajo seguro con plomo del HUD.  Aunque no están prohíbidas ni son obligatorias según la regla RRP de la EPA, constituyen una práctica de trabajo muy buena y deben considerarse como una buena forma de controlar el polvo en el área de trabajo.  También pueden ayudar a cumplir con los requisitos del estándar de plomo en la construcción de la OSHA (29 CFR 1926.62).  La OSHA también requiere el uso de protectores de circuitos contra pérdidas a tierra (GFCI) en áreas húmedas para impedir descargas eléctricas.</a:t>
            </a:r>
          </a:p>
          <a:p>
            <a:pPr marL="114300" indent="-114300">
              <a:tabLst>
                <a:tab pos="114300" algn="l"/>
              </a:tabLst>
            </a:pPr>
            <a:endParaRPr lang="en-US" sz="1000" smtClean="0"/>
          </a:p>
          <a:p>
            <a:pPr marL="114300" indent="-114300">
              <a:tabLst>
                <a:tab pos="114300" algn="l"/>
              </a:tabLst>
            </a:pPr>
            <a:r>
              <a:rPr lang="en-US" b="1" smtClean="0"/>
              <a:t>También debe tener en cuenta lo siguiente:</a:t>
            </a:r>
            <a:endParaRPr lang="en-US" smtClean="0"/>
          </a:p>
          <a:p>
            <a:pPr marL="114300" indent="-114300">
              <a:buClr>
                <a:srgbClr val="000000"/>
              </a:buClr>
              <a:buFontTx/>
              <a:buChar char="•"/>
              <a:tabLst>
                <a:tab pos="114300" algn="l"/>
              </a:tabLst>
            </a:pPr>
            <a:r>
              <a:rPr lang="en-US" sz="1000" smtClean="0"/>
              <a:t>Los decapantes químicos pueden ser peligrosos. Algunos pueden causar quemaduras. Se sospecha que el cloruro de metileno produce cáncer.  La gama de decapantes químicos va desde decapantes a base de cítricos (más seguros) a decapantes cáusticos más peligrosos. Siga las instrucciones del fabricante al usar un decapante químico.  La OSHA requiere comunicaciones sobre materiales peligrosos.</a:t>
            </a:r>
          </a:p>
          <a:p>
            <a:pPr marL="114300" indent="-114300">
              <a:buClr>
                <a:srgbClr val="000000"/>
              </a:buClr>
              <a:buFontTx/>
              <a:buChar char="•"/>
              <a:tabLst>
                <a:tab pos="114300" algn="l"/>
              </a:tabLst>
            </a:pPr>
            <a:r>
              <a:rPr lang="en-US" sz="1000" smtClean="0"/>
              <a:t>Si los componentes que se van a decapar pueden quitarse, como puertas, considere decaparlos en una instalación de decapado de pinturas fuera del lugar.</a:t>
            </a:r>
          </a:p>
          <a:p>
            <a:pPr marL="114300" indent="-114300">
              <a:buClr>
                <a:srgbClr val="000000"/>
              </a:buClr>
              <a:buFontTx/>
              <a:buChar char="•"/>
              <a:tabLst>
                <a:tab pos="114300" algn="l"/>
              </a:tabLst>
            </a:pPr>
            <a:r>
              <a:rPr lang="en-US" sz="1000" smtClean="0"/>
              <a:t>Los respiradores de presión negativa no protegen de forma suficiente cuando se usan decapantes a base de cloruro de metileno.  El estándar de la OSHA para cloruro de metileno es 29 CFR 1910.1052.</a:t>
            </a:r>
          </a:p>
        </p:txBody>
      </p:sp>
      <p:sp>
        <p:nvSpPr>
          <p:cNvPr id="12296" name="Rectangle 2"/>
          <p:cNvSpPr>
            <a:spLocks noGrp="1" noChangeArrowheads="1"/>
          </p:cNvSpPr>
          <p:nvPr>
            <p:ph type="hdr" sz="quarter"/>
          </p:nvPr>
        </p:nvSpPr>
        <p:spPr>
          <a:xfrm>
            <a:off x="228600" y="0"/>
            <a:ext cx="7086600" cy="609600"/>
          </a:xfrm>
          <a:noFill/>
        </p:spPr>
        <p:txBody>
          <a:bodyPr/>
          <a:lstStyle/>
          <a:p>
            <a:endParaRPr lang="en-US" smtClean="0"/>
          </a:p>
          <a:p>
            <a:r>
              <a:rPr lang="en-US" smtClean="0"/>
              <a:t>Perfeccionamiento de seguridad con relación al plomo en labores de renovación, reparación y pintura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r>
              <a:rPr lang="en-US" smtClean="0"/>
              <a:t>4-</a:t>
            </a:r>
            <a:fld id="{EB29C699-8455-4D96-A06B-091C210F8325}" type="slidenum">
              <a:rPr lang="en-US" smtClean="0"/>
              <a:pPr/>
              <a:t>4</a:t>
            </a:fld>
            <a:endParaRPr lang="en-US" smtClean="0"/>
          </a:p>
        </p:txBody>
      </p:sp>
      <p:sp>
        <p:nvSpPr>
          <p:cNvPr id="13315" name="Rectangle 8"/>
          <p:cNvSpPr>
            <a:spLocks noGrp="1" noChangeArrowheads="1"/>
          </p:cNvSpPr>
          <p:nvPr>
            <p:ph type="dt" sz="quarter" idx="1"/>
          </p:nvPr>
        </p:nvSpPr>
        <p:spPr>
          <a:noFill/>
        </p:spPr>
        <p:txBody>
          <a:bodyPr/>
          <a:lstStyle/>
          <a:p>
            <a:r>
              <a:rPr lang="en-US" smtClean="0"/>
              <a:t>Octubre de 2011</a:t>
            </a:r>
          </a:p>
        </p:txBody>
      </p:sp>
      <p:sp>
        <p:nvSpPr>
          <p:cNvPr id="13316" name="Rectangle 2"/>
          <p:cNvSpPr>
            <a:spLocks noChangeArrowheads="1" noTextEdit="1"/>
          </p:cNvSpPr>
          <p:nvPr>
            <p:ph type="sldImg"/>
          </p:nvPr>
        </p:nvSpPr>
        <p:spPr>
          <a:xfrm>
            <a:off x="1295400" y="685800"/>
            <a:ext cx="4800600" cy="3600450"/>
          </a:xfrm>
          <a:ln/>
        </p:spPr>
      </p:sp>
      <p:sp>
        <p:nvSpPr>
          <p:cNvPr id="13317" name="Rectangle 3"/>
          <p:cNvSpPr>
            <a:spLocks noGrp="1" noChangeArrowheads="1"/>
          </p:cNvSpPr>
          <p:nvPr>
            <p:ph type="body" idx="1"/>
          </p:nvPr>
        </p:nvSpPr>
        <p:spPr>
          <a:xfrm>
            <a:off x="762000" y="4419600"/>
            <a:ext cx="5905500" cy="4460875"/>
          </a:xfrm>
          <a:noFill/>
          <a:ln/>
        </p:spPr>
        <p:txBody>
          <a:bodyPr/>
          <a:lstStyle/>
          <a:p>
            <a:r>
              <a:rPr lang="en-US" b="1" smtClean="0">
                <a:solidFill>
                  <a:srgbClr val="000000"/>
                </a:solidFill>
                <a:cs typeface="Arial" charset="0"/>
              </a:rPr>
              <a:t>Solamente se pueden utilizar herramientas eléctricas equipadas con ventilación de captura local con filtro HEPA acoplado cuando hay pintura a base de plomo, o se cree que está presente.</a:t>
            </a:r>
            <a:endParaRPr lang="en-US" smtClean="0">
              <a:solidFill>
                <a:srgbClr val="000000"/>
              </a:solidFill>
              <a:cs typeface="Arial" charset="0"/>
            </a:endParaRPr>
          </a:p>
          <a:p>
            <a:pPr marL="228600" lvl="1" indent="-114300">
              <a:buClr>
                <a:srgbClr val="000000"/>
              </a:buClr>
              <a:buFontTx/>
              <a:buChar char="•"/>
            </a:pPr>
            <a:r>
              <a:rPr lang="en-US" smtClean="0">
                <a:solidFill>
                  <a:srgbClr val="000000"/>
                </a:solidFill>
                <a:cs typeface="Arial" charset="0"/>
              </a:rPr>
              <a:t>Las herramientas eléctricas, como lijadoras, esmeriladoras, sierras circulares, sierras alternativas, cepilladoras y taladros producen polvo y escombros. Como son eléctricas, los métodos en húmedo no son seguros. Las herramientas neumáticas y de pilas evitan los peligros de descarga eléctrica. Las herramientas con filtros HEPA acoplados o el uso de cubiertas acopladas a aspiradoras en estas herramientas contienen el peligroso polvo con plomo y las cáscaras de pintura que se generan al usarlas.</a:t>
            </a:r>
          </a:p>
          <a:p>
            <a:pPr marL="228600" lvl="1" indent="-114300">
              <a:buClr>
                <a:srgbClr val="000000"/>
              </a:buClr>
              <a:buFontTx/>
              <a:buChar char="•"/>
            </a:pPr>
            <a:r>
              <a:rPr lang="en-US" sz="900" smtClean="0">
                <a:solidFill>
                  <a:srgbClr val="000000"/>
                </a:solidFill>
                <a:cs typeface="Arial" charset="0"/>
              </a:rPr>
              <a:t>Las herramientas con ventilación de captura local con filtro HEPA acoplado recogen y filtran el polvo y los escombros a medida que se generan. Una cubierta en la cabeza de la herramienta ayuda a contener el polvo y las cáscaras de pintura a medida que la aspiradora los arrastra para almacenarlos de manera segura en el recipiente de la aspiradora. Esto hace que el trabajo sea más limpio y seguro.</a:t>
            </a:r>
            <a:endParaRPr lang="en-US" smtClean="0">
              <a:solidFill>
                <a:srgbClr val="000000"/>
              </a:solidFill>
              <a:cs typeface="Arial" charset="0"/>
            </a:endParaRPr>
          </a:p>
          <a:p>
            <a:pPr marL="228600" lvl="1" indent="-114300">
              <a:buClr>
                <a:srgbClr val="000000"/>
              </a:buClr>
              <a:buFontTx/>
              <a:buChar char="•"/>
            </a:pPr>
            <a:r>
              <a:rPr lang="en-US" sz="900" smtClean="0">
                <a:solidFill>
                  <a:srgbClr val="000000"/>
                </a:solidFill>
                <a:cs typeface="Arial" charset="0"/>
              </a:rPr>
              <a:t>La limpieza con abrasivos es bastante eficaz al retirar grandes áreas de pintura rápidamente, pero estas prácticas requieren equipos especiales de filtración HEPA que contengan el medio de limpieza, el polvo y las cáscaras de pintura sin desprender el polvo al aire o dentro de la contención. </a:t>
            </a:r>
            <a:endParaRPr lang="en-US" smtClean="0">
              <a:solidFill>
                <a:srgbClr val="000000"/>
              </a:solidFill>
              <a:cs typeface="Arial" charset="0"/>
            </a:endParaRPr>
          </a:p>
          <a:p>
            <a:endParaRPr lang="en-US" sz="1000" smtClean="0">
              <a:solidFill>
                <a:srgbClr val="000000"/>
              </a:solidFill>
              <a:cs typeface="Arial" charset="0"/>
            </a:endParaRPr>
          </a:p>
          <a:p>
            <a:r>
              <a:rPr lang="en-US" b="1" smtClean="0">
                <a:solidFill>
                  <a:srgbClr val="000000"/>
                </a:solidFill>
                <a:cs typeface="Arial" charset="0"/>
              </a:rPr>
              <a:t>La contención es incluso más importante cuando se usan herramientas especializadas.</a:t>
            </a:r>
            <a:endParaRPr lang="en-US" smtClean="0">
              <a:solidFill>
                <a:srgbClr val="000000"/>
              </a:solidFill>
              <a:cs typeface="Arial" charset="0"/>
            </a:endParaRPr>
          </a:p>
          <a:p>
            <a:pPr marL="228600" lvl="1" indent="-114300">
              <a:buClr>
                <a:srgbClr val="000000"/>
              </a:buClr>
              <a:buFontTx/>
              <a:buChar char="•"/>
            </a:pPr>
            <a:r>
              <a:rPr lang="en-US" sz="900" smtClean="0">
                <a:solidFill>
                  <a:srgbClr val="000000"/>
                </a:solidFill>
                <a:cs typeface="Arial" charset="0"/>
              </a:rPr>
              <a:t>La contención y limpieza correctas son fundamentales incluso cuando se usan herramientas especializadas con filtros HEPA. Estas herramientas generan mucho polvo dentro de un ambiente localizado (aspiradora) con presión negativa. Si se destruye el vacío o si se rompe el sello de vacío creado por la cubierta protectora, se podrían desprender grandes volúmenes de polvo.  Sin embargo, las herramientas especializadas con filtro HEPA pueden reducir los niveles de polvo cuando se usan correctamente y pueden ayudar a la producción del trabajo, disminuyendo el tiempo de limpieza y los costos.</a:t>
            </a:r>
            <a:endParaRPr lang="en-US" smtClean="0">
              <a:solidFill>
                <a:srgbClr val="000000"/>
              </a:solidFill>
              <a:cs typeface="Arial" charset="0"/>
            </a:endParaRPr>
          </a:p>
          <a:p>
            <a:pPr marL="228600" lvl="1" indent="-114300">
              <a:buClr>
                <a:srgbClr val="000000"/>
              </a:buClr>
              <a:buFontTx/>
              <a:buChar char="•"/>
            </a:pPr>
            <a:r>
              <a:rPr lang="en-US" sz="900" smtClean="0">
                <a:solidFill>
                  <a:srgbClr val="000000"/>
                </a:solidFill>
                <a:cs typeface="Arial" charset="0"/>
              </a:rPr>
              <a:t>Consulte la lista de compras de herramientas y suministros en el Apéndice 5 </a:t>
            </a:r>
            <a:r>
              <a:rPr lang="en-US" sz="900" i="1" smtClean="0">
                <a:solidFill>
                  <a:srgbClr val="000000"/>
                </a:solidFill>
                <a:cs typeface="Arial" charset="0"/>
              </a:rPr>
              <a:t>Pasos para la renovación, reparación y pintura SEGURAS CON EL PLOMO</a:t>
            </a:r>
            <a:r>
              <a:rPr lang="en-US" sz="900" smtClean="0">
                <a:solidFill>
                  <a:srgbClr val="000000"/>
                </a:solidFill>
                <a:cs typeface="Arial" charset="0"/>
              </a:rPr>
              <a:t> para obtener más información.</a:t>
            </a:r>
          </a:p>
        </p:txBody>
      </p:sp>
      <p:sp>
        <p:nvSpPr>
          <p:cNvPr id="13318" name="Rectangle 2"/>
          <p:cNvSpPr>
            <a:spLocks noGrp="1" noChangeArrowheads="1"/>
          </p:cNvSpPr>
          <p:nvPr>
            <p:ph type="hdr" sz="quarter"/>
          </p:nvPr>
        </p:nvSpPr>
        <p:spPr>
          <a:xfrm>
            <a:off x="228600" y="0"/>
            <a:ext cx="7086600" cy="609600"/>
          </a:xfrm>
          <a:noFill/>
        </p:spPr>
        <p:txBody>
          <a:bodyPr/>
          <a:lstStyle/>
          <a:p>
            <a:endParaRPr lang="en-US" smtClean="0"/>
          </a:p>
          <a:p>
            <a:r>
              <a:rPr lang="en-US" smtClean="0"/>
              <a:t>Perfeccionamiento de seguridad con relación al plomo en labores de renovación, reparación y pintura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r>
              <a:rPr lang="en-US" smtClean="0"/>
              <a:t>4-</a:t>
            </a:r>
            <a:fld id="{C315F615-CE03-4757-B325-433C327DE3B2}" type="slidenum">
              <a:rPr lang="en-US" smtClean="0"/>
              <a:pPr/>
              <a:t>5</a:t>
            </a:fld>
            <a:endParaRPr lang="en-US" smtClean="0"/>
          </a:p>
        </p:txBody>
      </p:sp>
      <p:sp>
        <p:nvSpPr>
          <p:cNvPr id="14339" name="Rectangle 8"/>
          <p:cNvSpPr>
            <a:spLocks noGrp="1" noChangeArrowheads="1"/>
          </p:cNvSpPr>
          <p:nvPr>
            <p:ph type="dt" sz="quarter" idx="1"/>
          </p:nvPr>
        </p:nvSpPr>
        <p:spPr>
          <a:noFill/>
        </p:spPr>
        <p:txBody>
          <a:bodyPr/>
          <a:lstStyle/>
          <a:p>
            <a:r>
              <a:rPr lang="en-US" smtClean="0"/>
              <a:t>Octubre de 2011</a:t>
            </a:r>
          </a:p>
        </p:txBody>
      </p:sp>
      <p:sp>
        <p:nvSpPr>
          <p:cNvPr id="14340" name="Rectangle 2"/>
          <p:cNvSpPr>
            <a:spLocks noChangeArrowheads="1" noTextEdit="1"/>
          </p:cNvSpPr>
          <p:nvPr>
            <p:ph type="sldImg"/>
          </p:nvPr>
        </p:nvSpPr>
        <p:spPr>
          <a:xfrm>
            <a:off x="1219200" y="685800"/>
            <a:ext cx="4800600" cy="3600450"/>
          </a:xfrm>
          <a:ln/>
        </p:spPr>
      </p:sp>
      <p:sp>
        <p:nvSpPr>
          <p:cNvPr id="14341" name="Rectangle 3"/>
          <p:cNvSpPr>
            <a:spLocks noGrp="1" noChangeArrowheads="1"/>
          </p:cNvSpPr>
          <p:nvPr>
            <p:ph type="body" idx="1"/>
          </p:nvPr>
        </p:nvSpPr>
        <p:spPr>
          <a:xfrm>
            <a:off x="708025" y="4344988"/>
            <a:ext cx="5978525" cy="4800600"/>
          </a:xfrm>
          <a:noFill/>
          <a:ln/>
        </p:spPr>
        <p:txBody>
          <a:bodyPr/>
          <a:lstStyle/>
          <a:p>
            <a:pPr>
              <a:spcBef>
                <a:spcPct val="10000"/>
              </a:spcBef>
            </a:pPr>
            <a:r>
              <a:rPr lang="en-US" b="1" smtClean="0"/>
              <a:t>Los trabajadores deben protegerse.</a:t>
            </a:r>
            <a:endParaRPr lang="en-US" smtClean="0"/>
          </a:p>
          <a:p>
            <a:pPr marL="228600" lvl="1" indent="-114300">
              <a:lnSpc>
                <a:spcPct val="95000"/>
              </a:lnSpc>
              <a:spcBef>
                <a:spcPct val="10000"/>
              </a:spcBef>
              <a:buClr>
                <a:srgbClr val="000000"/>
              </a:buClr>
              <a:buFontTx/>
              <a:buChar char="•"/>
            </a:pPr>
            <a:r>
              <a:rPr lang="en-US" sz="900" b="1" smtClean="0"/>
              <a:t>Las gorras de pintor </a:t>
            </a:r>
            <a:r>
              <a:rPr lang="en-US" sz="900" smtClean="0"/>
              <a:t>son una manera económica de mantener el polvo y las cáscaras de pintura fuera del cabello del trabajador. Dichas gorras se pueden desechar fácilmente y se debe hacer al final de cada día o al final del trabajo.</a:t>
            </a:r>
            <a:endParaRPr lang="en-US" smtClean="0"/>
          </a:p>
          <a:p>
            <a:pPr marL="228600" lvl="1" indent="-114300">
              <a:lnSpc>
                <a:spcPct val="95000"/>
              </a:lnSpc>
              <a:spcBef>
                <a:spcPct val="10000"/>
              </a:spcBef>
              <a:buClr>
                <a:srgbClr val="000000"/>
              </a:buClr>
              <a:buFontTx/>
              <a:buChar char="•"/>
            </a:pPr>
            <a:r>
              <a:rPr lang="en-US" sz="900" b="1" smtClean="0"/>
              <a:t>Los overoles desechables </a:t>
            </a:r>
            <a:r>
              <a:rPr lang="en-US" sz="900" smtClean="0"/>
              <a:t>son una buena manera de mantener el polvo fuera de la ropa de calle de los trabajadores y disminuir la posibilidad de llevar polvo mientras caminan de un lado a otro. Los trabajadores se pueden quitar los overoles cuando se marchan de la obra y los pueden guardar en bolsas de plástico por la noche. Recuerde usar una aspiradora HEPA para eliminar el polvo y los residuos de los overoles u otras prendas exteriores (una "descontaminación en seco") antes de salir del área de trabajo. Para mantener bajos los costos, considere la compra de overoles de tamaño extragrande y ajustarlos al tamaño de un trabajador con cinta adhesiva para conductos. Algunos tienen una capucha para impedir que se deposite polvo en el cabello.</a:t>
            </a:r>
            <a:endParaRPr lang="en-US" smtClean="0"/>
          </a:p>
          <a:p>
            <a:pPr marL="228600" lvl="1" indent="-114300">
              <a:lnSpc>
                <a:spcPct val="95000"/>
              </a:lnSpc>
              <a:spcBef>
                <a:spcPct val="10000"/>
              </a:spcBef>
              <a:buClr>
                <a:srgbClr val="000000"/>
              </a:buClr>
              <a:buFontTx/>
              <a:buChar char="•"/>
            </a:pPr>
            <a:r>
              <a:rPr lang="en-US" sz="900" b="1" smtClean="0"/>
              <a:t>Protección respiratoria.</a:t>
            </a:r>
            <a:r>
              <a:rPr lang="en-US" sz="900" smtClean="0"/>
              <a:t>   Los empleadores deben considerar que los trabajadores lleven protección respiratoria, como una mascarilla desechable N-100, R-100 o P-100, para evitar que inhalen polvo con plomo. Estas mascarillas son respiradores que filtran partículas y no son adecuadas como protección contra sustancias químicas decapantes. OSHA brinda información adicional sobre las mascarillas respiratorias en el Código de Regulación Federal 1910.134, parte 29.  Para proteger más a los trabajadores, el lijado o el raspado en seco reducirán la presencia de polvo en el aire.</a:t>
            </a:r>
            <a:endParaRPr lang="en-US" smtClean="0"/>
          </a:p>
          <a:p>
            <a:pPr marL="228600" lvl="1" indent="-114300">
              <a:lnSpc>
                <a:spcPct val="95000"/>
              </a:lnSpc>
              <a:spcBef>
                <a:spcPct val="10000"/>
              </a:spcBef>
              <a:buClr>
                <a:srgbClr val="000000"/>
              </a:buClr>
              <a:buFontTx/>
              <a:buChar char="•"/>
            </a:pPr>
            <a:r>
              <a:rPr lang="en-US" sz="900" b="1" smtClean="0"/>
              <a:t>Debe lavarse las manos y la cara al final de cada turno.  Los trabajadores deben lavarse </a:t>
            </a:r>
            <a:r>
              <a:rPr lang="en-US" sz="900" smtClean="0"/>
              <a:t>las manos y el rostro periódicamente para no ingerir polvo con plomo. Se requiere que se lave bien antes de comer, beber o fumar.  Está </a:t>
            </a:r>
            <a:r>
              <a:rPr lang="en-US" sz="900" b="1" u="sng" smtClean="0"/>
              <a:t>prohibido para cualquier persona comer, beber o fumar en el área de trabajo</a:t>
            </a:r>
            <a:r>
              <a:rPr lang="en-US" smtClean="0"/>
              <a:t>. Algo del polvo que se deposita en la cara, alrededor de la boca, encuentra siempre la forma de entrar en la boca.  Los trabajadores también deben lavarse al final del día, antes de subirse a sus autos o irse a casa. No deben llevar polvo con plomo a sus hogares con sus familias. </a:t>
            </a:r>
          </a:p>
          <a:p>
            <a:pPr marL="228600" lvl="1" indent="-114300">
              <a:lnSpc>
                <a:spcPct val="95000"/>
              </a:lnSpc>
              <a:spcBef>
                <a:spcPct val="10000"/>
              </a:spcBef>
              <a:buClr>
                <a:srgbClr val="000000"/>
              </a:buClr>
              <a:buFontTx/>
              <a:buChar char="•"/>
            </a:pPr>
            <a:r>
              <a:rPr lang="en-US" smtClean="0"/>
              <a:t>La protección personal es de especial importancia en los trabajos que generan altas cantidades de polvo, cuando se altera la pintura a base de plomo o el polvo contaminado con plomo y mientras se realiza la limpieza. Sin embargo, el mismo nivel de protección no es necesario durante las etapas de planificación, pruebas o instalaciones del trabajo, cuando no se está alterando el plomo. </a:t>
            </a:r>
          </a:p>
          <a:p>
            <a:pPr marL="228600" lvl="1" indent="-114300">
              <a:lnSpc>
                <a:spcPct val="95000"/>
              </a:lnSpc>
              <a:spcBef>
                <a:spcPct val="10000"/>
              </a:spcBef>
              <a:buClr>
                <a:srgbClr val="000000"/>
              </a:buClr>
              <a:buFontTx/>
              <a:buChar char="•"/>
            </a:pPr>
            <a:r>
              <a:rPr lang="en-US" smtClean="0"/>
              <a:t>Los equipos de protección indicados anteriormente tienen como fin mostrar lo que se necesita durante las actividades que alteran la pintura a base de plomo y el polvo contaminado con plomo. Según las prácticas de trabajo que se usen, las reglas de OSHA pueden requerir que los empleados realicen pasos adicionales para proteger la salud de los trabajadores en la obra.</a:t>
            </a:r>
          </a:p>
          <a:p>
            <a:pPr marL="228600" lvl="1" indent="-114300">
              <a:lnSpc>
                <a:spcPct val="95000"/>
              </a:lnSpc>
              <a:buClr>
                <a:srgbClr val="000000"/>
              </a:buClr>
              <a:buFontTx/>
              <a:buChar char="•"/>
            </a:pPr>
            <a:r>
              <a:rPr lang="en-US" sz="900" smtClean="0"/>
              <a:t>OSHA brinda información adicional sobre el trabajo con plomo en sus Reglamentos de Seguridad y Salud para el Plomo en la Industria de la Construcción (Código de Regulación Federal 1926.62, parte 29).</a:t>
            </a:r>
          </a:p>
        </p:txBody>
      </p:sp>
      <p:sp>
        <p:nvSpPr>
          <p:cNvPr id="14342" name="Rectangle 2"/>
          <p:cNvSpPr>
            <a:spLocks noGrp="1" noChangeArrowheads="1"/>
          </p:cNvSpPr>
          <p:nvPr>
            <p:ph type="hdr" sz="quarter"/>
          </p:nvPr>
        </p:nvSpPr>
        <p:spPr>
          <a:xfrm>
            <a:off x="152400" y="0"/>
            <a:ext cx="7162800" cy="609600"/>
          </a:xfrm>
          <a:noFill/>
        </p:spPr>
        <p:txBody>
          <a:bodyPr/>
          <a:lstStyle/>
          <a:p>
            <a:endParaRPr lang="en-US" smtClean="0"/>
          </a:p>
          <a:p>
            <a:r>
              <a:rPr lang="en-US" smtClean="0"/>
              <a:t>Perfeccionamiento de seguridad con relación al plomo en labores de renovación, reparación y pintura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r>
              <a:rPr lang="en-US" smtClean="0"/>
              <a:t>4-</a:t>
            </a:r>
            <a:fld id="{2F5384D1-9208-467B-9859-79326B8A81E0}" type="slidenum">
              <a:rPr lang="en-US" smtClean="0"/>
              <a:pPr/>
              <a:t>6</a:t>
            </a:fld>
            <a:endParaRPr lang="en-US" smtClean="0"/>
          </a:p>
        </p:txBody>
      </p:sp>
      <p:sp>
        <p:nvSpPr>
          <p:cNvPr id="15363" name="Rectangle 8"/>
          <p:cNvSpPr>
            <a:spLocks noGrp="1" noChangeArrowheads="1"/>
          </p:cNvSpPr>
          <p:nvPr>
            <p:ph type="dt" sz="quarter" idx="1"/>
          </p:nvPr>
        </p:nvSpPr>
        <p:spPr>
          <a:noFill/>
        </p:spPr>
        <p:txBody>
          <a:bodyPr/>
          <a:lstStyle/>
          <a:p>
            <a:r>
              <a:rPr lang="en-US" smtClean="0"/>
              <a:t>Octubre de 2011</a:t>
            </a:r>
          </a:p>
        </p:txBody>
      </p:sp>
      <p:sp>
        <p:nvSpPr>
          <p:cNvPr id="15364" name="Rectangle 2"/>
          <p:cNvSpPr>
            <a:spLocks noChangeArrowheads="1" noTextEdit="1"/>
          </p:cNvSpPr>
          <p:nvPr>
            <p:ph type="sldImg"/>
          </p:nvPr>
        </p:nvSpPr>
        <p:spPr>
          <a:xfrm>
            <a:off x="1295400" y="685800"/>
            <a:ext cx="4800600" cy="3600450"/>
          </a:xfrm>
          <a:ln/>
        </p:spPr>
      </p:sp>
      <p:sp>
        <p:nvSpPr>
          <p:cNvPr id="15365" name="Rectangle 3"/>
          <p:cNvSpPr>
            <a:spLocks noGrp="1" noChangeArrowheads="1"/>
          </p:cNvSpPr>
          <p:nvPr>
            <p:ph type="body" idx="1"/>
          </p:nvPr>
        </p:nvSpPr>
        <p:spPr>
          <a:xfrm>
            <a:off x="914400" y="4419600"/>
            <a:ext cx="5486400" cy="4319588"/>
          </a:xfrm>
          <a:noFill/>
          <a:ln/>
        </p:spPr>
        <p:txBody>
          <a:bodyPr/>
          <a:lstStyle/>
          <a:p>
            <a:r>
              <a:rPr lang="en-US" sz="1100" b="1" smtClean="0"/>
              <a:t>Precauciones que debe tomar al marcharse de la obra</a:t>
            </a:r>
            <a:endParaRPr lang="en-US" sz="1100" smtClean="0"/>
          </a:p>
          <a:p>
            <a:pPr marL="342900" lvl="1" indent="-228600">
              <a:buClr>
                <a:srgbClr val="000000"/>
              </a:buClr>
              <a:buFontTx/>
              <a:buChar char="•"/>
            </a:pPr>
            <a:r>
              <a:rPr lang="en-US" sz="900" smtClean="0"/>
              <a:t>Cuando se marche de la obra (el área cubierta por láminas de protección o la habitación de trabajo), tome precauciones para evitar la propagación de polvo y cáscaras de pintura en la ropa y zapatos a otras partes de la residencia.</a:t>
            </a:r>
          </a:p>
          <a:p>
            <a:pPr marL="342900" lvl="1" indent="-228600">
              <a:buClr>
                <a:srgbClr val="000000"/>
              </a:buClr>
              <a:buFontTx/>
              <a:buChar char="•"/>
            </a:pPr>
            <a:r>
              <a:rPr lang="en-US" sz="900" smtClean="0"/>
              <a:t>Cada vez que deje las láminas de plástico alrededor de las superficies que se renovarán, sáquese los cubrezapatos desechables y límpiese los zapatos con un trapo o una aspiradora antes de salir de las láminas de plástico. El uso de una gran almohadilla adhesiva desechable en el piso le puede ayudar a limpiar las suelas de los zapatos.</a:t>
            </a:r>
          </a:p>
          <a:p>
            <a:pPr marL="342900" lvl="1" indent="-228600">
              <a:buClr>
                <a:srgbClr val="000000"/>
              </a:buClr>
              <a:buFontTx/>
              <a:buChar char="•"/>
            </a:pPr>
            <a:r>
              <a:rPr lang="en-US" sz="900" smtClean="0"/>
              <a:t>Cada vez que salga del área de contención, use la aspiradora HEPA y quítese los overoles y cubrezapatos desechables. Limpie o use la aspiradora en sus zapatos, y lávese las manos y la cara.</a:t>
            </a:r>
          </a:p>
          <a:p>
            <a:pPr marL="342900" lvl="1" indent="-228600">
              <a:buClr>
                <a:srgbClr val="000000"/>
              </a:buClr>
              <a:buFontTx/>
              <a:buChar char="•"/>
            </a:pPr>
            <a:r>
              <a:rPr lang="en-US" sz="800" smtClean="0"/>
              <a:t>Al final del día: </a:t>
            </a:r>
            <a:endParaRPr lang="en-US" sz="900" smtClean="0"/>
          </a:p>
          <a:p>
            <a:pPr marL="685800" lvl="2" indent="-228600">
              <a:buClr>
                <a:srgbClr val="000000"/>
              </a:buClr>
              <a:buFontTx/>
              <a:buChar char="•"/>
            </a:pPr>
            <a:r>
              <a:rPr lang="en-US" sz="900" smtClean="0"/>
              <a:t>Cámbiese de ropa y lávese para reducir el riesgo de contaminar su automóvil y llevar polvo con plomo a su hogar con su familia.</a:t>
            </a:r>
          </a:p>
          <a:p>
            <a:pPr marL="685800" lvl="2" indent="-228600">
              <a:buClr>
                <a:srgbClr val="000000"/>
              </a:buClr>
              <a:buFontTx/>
              <a:buChar char="•"/>
            </a:pPr>
            <a:r>
              <a:rPr lang="en-US" sz="900" smtClean="0"/>
              <a:t>Antes de marcharse de la obra, quítese toda la ropa de protección, use la aspiradora HEPA para eliminar el polvo de la ropa que no sea de protección y lávese las manos y la cara con cuidado. Elimine la ropa desechable o colóquela en una bolsa de plástico para que el polvo no pase otra ropa en el hogar.</a:t>
            </a:r>
          </a:p>
          <a:p>
            <a:pPr marL="685800" lvl="2" indent="-228600">
              <a:buClr>
                <a:srgbClr val="000000"/>
              </a:buClr>
              <a:buFontTx/>
              <a:buChar char="•"/>
            </a:pPr>
            <a:r>
              <a:rPr lang="en-US" sz="900" smtClean="0"/>
              <a:t>Si no puede limpiarse en la obra, coloque un pedazo de plástico en su automóvil para proteger el piso y los asientos de la contaminación por plomo.</a:t>
            </a:r>
          </a:p>
          <a:p>
            <a:pPr marL="685800" lvl="2" indent="-228600">
              <a:buClr>
                <a:srgbClr val="000000"/>
              </a:buClr>
              <a:buFontTx/>
              <a:buChar char="•"/>
            </a:pPr>
            <a:r>
              <a:rPr lang="en-US" sz="900" smtClean="0"/>
              <a:t>Tan pronto llegue a casa, dúchese y asegúrese de lavarse biene el cabello, especialmente antes de jugar con niños.  Lave su ropa por separado de la ropa sucia normal de su familia, para que el plomo no contamine otras prendas.</a:t>
            </a:r>
          </a:p>
          <a:p>
            <a:pPr marL="685800" lvl="2" indent="-228600">
              <a:buClr>
                <a:srgbClr val="000000"/>
              </a:buClr>
              <a:buFontTx/>
              <a:buChar char="•"/>
            </a:pPr>
            <a:r>
              <a:rPr lang="en-US" sz="800" smtClean="0"/>
              <a:t>Asegúrese de estar limpio antes de entrar en contacto con familiares, en especial con niños.  Recuerde el video sobre el contratista que envenenó con plomo a sus propios hijos.</a:t>
            </a:r>
            <a:endParaRPr lang="en-US" sz="900" smtClean="0"/>
          </a:p>
          <a:p>
            <a:pPr marL="685800" lvl="2" indent="-228600">
              <a:buClr>
                <a:srgbClr val="000000"/>
              </a:buClr>
              <a:buFontTx/>
              <a:buChar char="•"/>
            </a:pPr>
            <a:endParaRPr lang="en-US" sz="800" smtClean="0"/>
          </a:p>
        </p:txBody>
      </p:sp>
      <p:sp>
        <p:nvSpPr>
          <p:cNvPr id="15366" name="Text Box 4"/>
          <p:cNvSpPr txBox="1">
            <a:spLocks noChangeArrowheads="1"/>
          </p:cNvSpPr>
          <p:nvPr/>
        </p:nvSpPr>
        <p:spPr bwMode="auto">
          <a:xfrm>
            <a:off x="762000" y="8407400"/>
            <a:ext cx="5715000" cy="646113"/>
          </a:xfrm>
          <a:prstGeom prst="rect">
            <a:avLst/>
          </a:prstGeom>
          <a:solidFill>
            <a:srgbClr val="EAEAEA"/>
          </a:solidFill>
          <a:ln w="9525">
            <a:solidFill>
              <a:schemeClr val="tx1"/>
            </a:solidFill>
            <a:miter lim="800000"/>
            <a:headEnd/>
            <a:tailEnd/>
          </a:ln>
        </p:spPr>
        <p:txBody>
          <a:bodyPr lIns="91394" tIns="45696" rIns="91394" bIns="45696">
            <a:spAutoFit/>
          </a:bodyPr>
          <a:lstStyle/>
          <a:p>
            <a:pPr lvl="2">
              <a:spcBef>
                <a:spcPct val="50000"/>
              </a:spcBef>
            </a:pPr>
            <a:r>
              <a:rPr lang="en-US" sz="900" b="1">
                <a:latin typeface="Arial" charset="0"/>
              </a:rPr>
              <a:t>El HUD requiere el raspado en húmedo y el lijado en húmedo para estabilizar las superficies de pintura defectuosas, excepto a un 1 pie o menos de tomas de corriente eléctrica, o para proyectos muy prqueños (menos de 2 pies cuadrados en una habitación o 20 pies cuadrados en superficies exteriores).</a:t>
            </a:r>
          </a:p>
        </p:txBody>
      </p:sp>
      <p:pic>
        <p:nvPicPr>
          <p:cNvPr id="15367" name="Picture 5" descr="HUD-seal-color 300 DPI"/>
          <p:cNvPicPr>
            <a:picLocks noChangeAspect="1" noChangeArrowheads="1"/>
          </p:cNvPicPr>
          <p:nvPr/>
        </p:nvPicPr>
        <p:blipFill>
          <a:blip r:embed="rId3"/>
          <a:srcRect/>
          <a:stretch>
            <a:fillRect/>
          </a:stretch>
        </p:blipFill>
        <p:spPr bwMode="auto">
          <a:xfrm>
            <a:off x="990600" y="8483600"/>
            <a:ext cx="398463" cy="381000"/>
          </a:xfrm>
          <a:prstGeom prst="rect">
            <a:avLst/>
          </a:prstGeom>
          <a:noFill/>
          <a:ln w="9525">
            <a:noFill/>
            <a:miter lim="800000"/>
            <a:headEnd/>
            <a:tailEnd/>
          </a:ln>
        </p:spPr>
      </p:pic>
      <p:sp>
        <p:nvSpPr>
          <p:cNvPr id="15368" name="Rectangle 2"/>
          <p:cNvSpPr>
            <a:spLocks noGrp="1" noChangeArrowheads="1"/>
          </p:cNvSpPr>
          <p:nvPr>
            <p:ph type="hdr" sz="quarter"/>
          </p:nvPr>
        </p:nvSpPr>
        <p:spPr>
          <a:xfrm>
            <a:off x="152400" y="0"/>
            <a:ext cx="7162800" cy="609600"/>
          </a:xfrm>
          <a:noFill/>
        </p:spPr>
        <p:txBody>
          <a:bodyPr/>
          <a:lstStyle/>
          <a:p>
            <a:endParaRPr lang="en-US" smtClean="0"/>
          </a:p>
          <a:p>
            <a:r>
              <a:rPr lang="en-US" smtClean="0"/>
              <a:t>Perfeccionamiento de seguridad con relación al plomo en labores de renovación, reparación y pintura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r>
              <a:rPr lang="en-US" smtClean="0"/>
              <a:t>4-</a:t>
            </a:r>
            <a:fld id="{31C17A41-7402-461D-9C77-44004B73F79A}" type="slidenum">
              <a:rPr lang="en-US" smtClean="0"/>
              <a:pPr/>
              <a:t>7</a:t>
            </a:fld>
            <a:endParaRPr lang="en-US" smtClean="0"/>
          </a:p>
        </p:txBody>
      </p:sp>
      <p:sp>
        <p:nvSpPr>
          <p:cNvPr id="16387" name="Rectangle 8"/>
          <p:cNvSpPr>
            <a:spLocks noGrp="1" noChangeArrowheads="1"/>
          </p:cNvSpPr>
          <p:nvPr>
            <p:ph type="dt" sz="quarter" idx="1"/>
          </p:nvPr>
        </p:nvSpPr>
        <p:spPr>
          <a:noFill/>
        </p:spPr>
        <p:txBody>
          <a:bodyPr/>
          <a:lstStyle/>
          <a:p>
            <a:r>
              <a:rPr lang="en-US" smtClean="0"/>
              <a:t>Octubre de 2011</a:t>
            </a:r>
          </a:p>
        </p:txBody>
      </p:sp>
      <p:sp>
        <p:nvSpPr>
          <p:cNvPr id="16388" name="Rectangle 2"/>
          <p:cNvSpPr>
            <a:spLocks noChangeArrowheads="1" noTextEdit="1"/>
          </p:cNvSpPr>
          <p:nvPr>
            <p:ph type="sldImg"/>
          </p:nvPr>
        </p:nvSpPr>
        <p:spPr>
          <a:xfrm>
            <a:off x="1219200" y="533400"/>
            <a:ext cx="4800600" cy="3600450"/>
          </a:xfrm>
          <a:ln/>
        </p:spPr>
      </p:sp>
      <p:sp>
        <p:nvSpPr>
          <p:cNvPr id="16389" name="Rectangle 3"/>
          <p:cNvSpPr>
            <a:spLocks noGrp="1" noChangeArrowheads="1"/>
          </p:cNvSpPr>
          <p:nvPr>
            <p:ph type="body" idx="1"/>
          </p:nvPr>
        </p:nvSpPr>
        <p:spPr>
          <a:xfrm>
            <a:off x="628650" y="4191000"/>
            <a:ext cx="6076950" cy="4724400"/>
          </a:xfrm>
          <a:noFill/>
          <a:ln/>
        </p:spPr>
        <p:txBody>
          <a:bodyPr/>
          <a:lstStyle/>
          <a:p>
            <a:r>
              <a:rPr lang="en-US" b="1" smtClean="0"/>
              <a:t>Limpie la obra con frecuencia.</a:t>
            </a:r>
            <a:endParaRPr lang="en-US" smtClean="0"/>
          </a:p>
          <a:p>
            <a:pPr marL="228600" lvl="1" indent="-114300">
              <a:buClr>
                <a:srgbClr val="000000"/>
              </a:buClr>
              <a:buFontTx/>
              <a:buChar char="•"/>
            </a:pPr>
            <a:r>
              <a:rPr lang="en-US" sz="900" smtClean="0"/>
              <a:t>Al limpiar la obra con frecuencia a medida que avanza el trabajo, reduce la propagación de polvo y cáscaras de pintura. La limpieza diaria no necesita ser tan cuidadosa como la limpieza final. Sin embargo, debe evitar que los escombros, el polvo y las cáscaras de pintura se apilen y se propaguen más allá de la obra inmediata.</a:t>
            </a:r>
            <a:endParaRPr lang="en-US" b="1" smtClean="0"/>
          </a:p>
          <a:p>
            <a:r>
              <a:rPr lang="en-US" b="1" smtClean="0"/>
              <a:t>La limpieza diaria durante el trabajo incluye:</a:t>
            </a:r>
            <a:endParaRPr lang="en-US" smtClean="0"/>
          </a:p>
          <a:p>
            <a:pPr marL="228600" lvl="1" indent="-114300">
              <a:buClr>
                <a:srgbClr val="000000"/>
              </a:buClr>
              <a:buFontTx/>
              <a:buChar char="•"/>
            </a:pPr>
            <a:r>
              <a:rPr lang="en-US" sz="900" b="1" smtClean="0"/>
              <a:t>Retirar escombros con frecuencia:</a:t>
            </a:r>
            <a:r>
              <a:rPr lang="en-US" sz="900" smtClean="0"/>
              <a:t> Selle y deseche los escombros de la construcción a medida que se crean.</a:t>
            </a:r>
            <a:endParaRPr lang="en-US" smtClean="0"/>
          </a:p>
          <a:p>
            <a:pPr marL="228600" lvl="1" indent="-114300">
              <a:buClr>
                <a:srgbClr val="000000"/>
              </a:buClr>
              <a:buFontTx/>
              <a:buChar char="•"/>
            </a:pPr>
            <a:r>
              <a:rPr lang="en-US" sz="900" b="1" smtClean="0"/>
              <a:t>Limpiar frecuentemente con una aspiradora las superficies horizontales:</a:t>
            </a:r>
            <a:r>
              <a:rPr lang="en-US" sz="900" smtClean="0"/>
              <a:t> Use la aspiradora HEPA para eliminar el polvo y las cáscaras de pintura que se depositan en las superficies, incluidas las láminas de protección.  A medida que los trabajadores caminan de un lado a otro durante el día de trabajo, los escombros de propagan fácilmente. La limpieza periódica en el día de trabajo ayuda a minimizar la propagación de polvo.</a:t>
            </a:r>
            <a:endParaRPr lang="en-US" smtClean="0"/>
          </a:p>
          <a:p>
            <a:pPr marL="228600" lvl="1" indent="-114300">
              <a:buClr>
                <a:srgbClr val="000000"/>
              </a:buClr>
              <a:buFontTx/>
              <a:buChar char="•"/>
            </a:pPr>
            <a:r>
              <a:rPr lang="en-US" sz="900" b="1" smtClean="0"/>
              <a:t>Reunir las cáscaras de pintura a medida que se generan:</a:t>
            </a:r>
            <a:r>
              <a:rPr lang="en-US" sz="900" smtClean="0"/>
              <a:t> Cuando retire la pintura, las cáscaras de pintura se pueden propagar hacia el exterior del área de trabajo inmediata, a medida que los trabajadores caminan fuera y dentro de la obra. Para que las cáscaras de pintura no se propaguen más allá de la obra, asegúrese de reunirlas a medida que se generan. Use la aspiradora HEPA periódicamente y deseche las cáscaras de pintura.</a:t>
            </a:r>
            <a:endParaRPr lang="en-US" smtClean="0"/>
          </a:p>
          <a:p>
            <a:pPr marL="228600" lvl="1" indent="-114300">
              <a:buClr>
                <a:srgbClr val="000000"/>
              </a:buClr>
              <a:buFontTx/>
              <a:buChar char="•"/>
            </a:pPr>
            <a:r>
              <a:rPr lang="en-US" sz="900" b="1" smtClean="0"/>
              <a:t>Envolver y eliminar los componentes retirados:</a:t>
            </a:r>
            <a:r>
              <a:rPr lang="en-US" sz="900" smtClean="0"/>
              <a:t> Cuando retire los componentes pintados, como ventanas, molduras y gabinetes, envuélvalos en láminas de plástico y elimínelos en etapas.  Esto evitará la propagación de escombros y mantendrá a los residentes, particularmente a los niños, lejos de estar en contacto con el polvo con plomo que se generó en el trabajo.</a:t>
            </a:r>
            <a:endParaRPr lang="en-US" smtClean="0"/>
          </a:p>
          <a:p>
            <a:pPr marL="228600" lvl="1" indent="-114300">
              <a:buClr>
                <a:srgbClr val="000000"/>
              </a:buClr>
              <a:buFontTx/>
              <a:buChar char="•"/>
            </a:pPr>
            <a:r>
              <a:rPr lang="en-US" sz="900" b="1" smtClean="0"/>
              <a:t>Eliminar desechos de forma segura:</a:t>
            </a:r>
            <a:r>
              <a:rPr lang="en-US" sz="900" smtClean="0"/>
              <a:t>  Se debe contener todo el desecho producto de la renovación del área de trabajo antes de retirarlo, guardarlo o desecharlo, a fin de evitar que se libere polvo y escombros. Las rampas para retirar los desechos del área de trabajo también se deben cubrir. Al final de cada día de trabajo, reúna los desechos y guárdelos en un área de contención, en un lugar cerrado o detrás de una barrera que evite el desprendimiento de polvo y escombros, o el acceso a los mismos.  Cuando transporte desechos del área de trabajo de renovación, deben estar contenidos para evitar que se desprendan polvo y escombros.</a:t>
            </a:r>
            <a:endParaRPr lang="en-US" smtClean="0"/>
          </a:p>
          <a:p>
            <a:pPr marL="228600" lvl="1" indent="-114300"/>
            <a:r>
              <a:rPr lang="en-US" b="1" smtClean="0"/>
              <a:t>¿Con qué frecuencia se debe realizar la limpieza durante el trabajo?</a:t>
            </a:r>
            <a:r>
              <a:rPr lang="en-US" smtClean="0"/>
              <a:t> </a:t>
            </a:r>
            <a:endParaRPr lang="en-US" sz="1200" smtClean="0"/>
          </a:p>
          <a:p>
            <a:pPr marL="228600" lvl="1" indent="-114300">
              <a:buClr>
                <a:srgbClr val="000000"/>
              </a:buClr>
              <a:buFontTx/>
              <a:buChar char="•"/>
            </a:pPr>
            <a:r>
              <a:rPr lang="en-US" sz="900" smtClean="0"/>
              <a:t>El objetivo es mantener el polvo y los escombros bajo control, no mantener una obra completamente limpia todo el tiempo. Cada trabajo es diferente, así que limpie cuando se deba hacer, sin dificultar el avance. Quite grandes cantidades de polvo, cáscaras de pintura y escombros con frecuencia, al menos diariamente. </a:t>
            </a:r>
          </a:p>
        </p:txBody>
      </p:sp>
      <p:sp>
        <p:nvSpPr>
          <p:cNvPr id="16390" name="Rectangle 2"/>
          <p:cNvSpPr>
            <a:spLocks noGrp="1" noChangeArrowheads="1"/>
          </p:cNvSpPr>
          <p:nvPr>
            <p:ph type="hdr" sz="quarter"/>
          </p:nvPr>
        </p:nvSpPr>
        <p:spPr>
          <a:xfrm>
            <a:off x="152400" y="0"/>
            <a:ext cx="7086600" cy="609600"/>
          </a:xfrm>
          <a:noFill/>
        </p:spPr>
        <p:txBody>
          <a:bodyPr/>
          <a:lstStyle/>
          <a:p>
            <a:endParaRPr lang="en-US" smtClean="0"/>
          </a:p>
          <a:p>
            <a:r>
              <a:rPr lang="en-US" smtClean="0"/>
              <a:t>Perfeccionamiento de seguridad con relación al plomo en labores de renovación, reparación y pintura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4-</a:t>
            </a:r>
            <a:fld id="{BF27884C-64C5-41F2-ADF7-AB2458FF754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4-</a:t>
            </a:r>
            <a:fld id="{E16D5DDE-52B7-4D0C-8E84-AA4C198D6B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4-</a:t>
            </a:r>
            <a:fld id="{ED185ABE-DEE0-4211-8A25-7386B667DD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4800" y="1981200"/>
            <a:ext cx="4152900" cy="4114800"/>
          </a:xfrm>
        </p:spPr>
        <p:txBody>
          <a:bodyPr/>
          <a:lstStyle/>
          <a:p>
            <a:pPr lvl="0"/>
            <a:endParaRPr lang="en-US" noProof="0" smtClean="0"/>
          </a:p>
        </p:txBody>
      </p:sp>
      <p:sp>
        <p:nvSpPr>
          <p:cNvPr id="4" name="Text Placeholder 3"/>
          <p:cNvSpPr>
            <a:spLocks noGrp="1"/>
          </p:cNvSpPr>
          <p:nvPr>
            <p:ph type="body" sz="half" idx="2"/>
          </p:nvPr>
        </p:nvSpPr>
        <p:spPr>
          <a:xfrm>
            <a:off x="4610100" y="1981200"/>
            <a:ext cx="41529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4-</a:t>
            </a:r>
            <a:fld id="{880DF490-E1AC-4E7B-80CC-547ACF3FA4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4-</a:t>
            </a:r>
            <a:fld id="{62CDB984-D082-4D6A-88F6-4D868CBFF7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4-</a:t>
            </a:r>
            <a:fld id="{AE92EA9D-F9A5-45A7-A1D3-B218258DBF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4-</a:t>
            </a:r>
            <a:fld id="{BE06CA50-FF9A-444B-9B50-DC0C9BB48D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4-</a:t>
            </a:r>
            <a:fld id="{7FCF3BC8-3AF6-43E9-91B4-817F11A039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4-</a:t>
            </a:r>
            <a:fld id="{C208F16F-9450-44B2-8A27-558FB0AC6E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4-</a:t>
            </a:r>
            <a:fld id="{8E598245-585A-4341-BE16-36BDC03E73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4-</a:t>
            </a:r>
            <a:fld id="{C3CD6B09-E4CB-4445-8CB1-C1DED9D285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1 --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4-</a:t>
            </a:r>
            <a:fld id="{ACA8595F-1D53-4CC8-A649-D8BC7005D7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 24 pt Arial - Dark Blue</a:t>
            </a:r>
          </a:p>
          <a:p>
            <a:pPr lvl="2"/>
            <a:r>
              <a:rPr lang="en-US" smtClean="0"/>
              <a:t>  20 pt Arial - Dark Blue</a:t>
            </a:r>
          </a:p>
          <a:p>
            <a:pPr lvl="3"/>
            <a:r>
              <a:rPr lang="en-US" smtClean="0"/>
              <a:t>  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200">
                <a:solidFill>
                  <a:srgbClr val="000099"/>
                </a:solidFill>
                <a:latin typeface="Arial" charset="0"/>
              </a:defRPr>
            </a:lvl1pPr>
          </a:lstStyle>
          <a:p>
            <a:pPr>
              <a:defRPr/>
            </a:pPr>
            <a:r>
              <a:rPr lang="en-US"/>
              <a:t>Octubre de 2011</a:t>
            </a:r>
          </a:p>
        </p:txBody>
      </p:sp>
      <p:sp>
        <p:nvSpPr>
          <p:cNvPr id="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200">
                <a:solidFill>
                  <a:srgbClr val="000099"/>
                </a:solidFill>
                <a:latin typeface="+mn-lt"/>
              </a:defRPr>
            </a:lvl1pPr>
          </a:lstStyle>
          <a:p>
            <a:pPr>
              <a:defRPr/>
            </a:pPr>
            <a:r>
              <a:rPr lang="en-US"/>
              <a:t>Draft Rev. 1 -- Do Not Cite or Quote</a:t>
            </a:r>
          </a:p>
        </p:txBody>
      </p:sp>
      <p:sp>
        <p:nvSpPr>
          <p:cNvPr id="1030" name="Rectangle 6"/>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200">
                <a:solidFill>
                  <a:srgbClr val="000099"/>
                </a:solidFill>
                <a:latin typeface="+mn-lt"/>
              </a:defRPr>
            </a:lvl1pPr>
          </a:lstStyle>
          <a:p>
            <a:pPr>
              <a:defRPr/>
            </a:pPr>
            <a:r>
              <a:rPr lang="en-US"/>
              <a:t>4-</a:t>
            </a:r>
            <a:fld id="{382EBAAD-9374-4A20-9428-86FD8D837226}"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de-DE"/>
          </a:p>
        </p:txBody>
      </p:sp>
      <p:pic>
        <p:nvPicPr>
          <p:cNvPr id="1034" name="Picture 9" descr="HUD-seal-color 300 DPI"/>
          <p:cNvPicPr>
            <a:picLocks noChangeAspect="1" noChangeArrowheads="1"/>
          </p:cNvPicPr>
          <p:nvPr userDrawn="1"/>
        </p:nvPicPr>
        <p:blipFill>
          <a:blip r:embed="rId15"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1"/>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6"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n-US" smtClean="0"/>
              <a:t>Octubre de 2011</a:t>
            </a:r>
          </a:p>
        </p:txBody>
      </p:sp>
      <p:sp>
        <p:nvSpPr>
          <p:cNvPr id="5" name="Slide Number Placeholder 5"/>
          <p:cNvSpPr>
            <a:spLocks noGrp="1"/>
          </p:cNvSpPr>
          <p:nvPr>
            <p:ph type="sldNum" sz="quarter" idx="12"/>
          </p:nvPr>
        </p:nvSpPr>
        <p:spPr/>
        <p:txBody>
          <a:bodyPr/>
          <a:lstStyle/>
          <a:p>
            <a:pPr>
              <a:defRPr/>
            </a:pPr>
            <a:r>
              <a:rPr lang="en-US"/>
              <a:t>4-</a:t>
            </a:r>
            <a:fld id="{CBB78291-B87C-40BF-AE8F-51CDB165DAC4}" type="slidenum">
              <a:rPr lang="en-US"/>
              <a:pPr>
                <a:defRPr/>
              </a:pPr>
              <a:t>1</a:t>
            </a:fld>
            <a:endParaRPr lang="en-US"/>
          </a:p>
        </p:txBody>
      </p:sp>
      <p:sp>
        <p:nvSpPr>
          <p:cNvPr id="2052" name="Rectangle 2"/>
          <p:cNvSpPr>
            <a:spLocks noGrp="1" noChangeArrowheads="1"/>
          </p:cNvSpPr>
          <p:nvPr>
            <p:ph type="title"/>
          </p:nvPr>
        </p:nvSpPr>
        <p:spPr/>
        <p:txBody>
          <a:bodyPr/>
          <a:lstStyle/>
          <a:p>
            <a:r>
              <a:rPr lang="en-US" sz="3600" smtClean="0"/>
              <a:t>Módulo 4: Repaso de prácticas prohibidas, equipos protectores personales y control contra el polvo</a:t>
            </a:r>
          </a:p>
        </p:txBody>
      </p:sp>
      <p:sp>
        <p:nvSpPr>
          <p:cNvPr id="2053" name="Rectangle 3"/>
          <p:cNvSpPr>
            <a:spLocks noGrp="1" noChangeArrowheads="1"/>
          </p:cNvSpPr>
          <p:nvPr>
            <p:ph type="body" idx="1"/>
          </p:nvPr>
        </p:nvSpPr>
        <p:spPr>
          <a:xfrm>
            <a:off x="304800" y="1676400"/>
            <a:ext cx="8610600" cy="4114800"/>
          </a:xfrm>
        </p:spPr>
        <p:txBody>
          <a:bodyPr/>
          <a:lstStyle/>
          <a:p>
            <a:pPr>
              <a:buFontTx/>
              <a:buNone/>
            </a:pPr>
            <a:r>
              <a:rPr lang="en-US" sz="3200" u="sng" smtClean="0"/>
              <a:t>Descripción general:</a:t>
            </a:r>
          </a:p>
          <a:p>
            <a:r>
              <a:rPr lang="en-US" smtClean="0"/>
              <a:t>Prácticas prohibidas.</a:t>
            </a:r>
          </a:p>
          <a:p>
            <a:r>
              <a:rPr lang="en-US" smtClean="0"/>
              <a:t>Protéjase</a:t>
            </a:r>
          </a:p>
          <a:p>
            <a:r>
              <a:rPr lang="en-US" smtClean="0"/>
              <a:t>Controle la propagación del polvo.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4"/>
          <p:cNvSpPr>
            <a:spLocks noGrp="1"/>
          </p:cNvSpPr>
          <p:nvPr>
            <p:ph type="dt" sz="quarter" idx="10"/>
          </p:nvPr>
        </p:nvSpPr>
        <p:spPr>
          <a:noFill/>
        </p:spPr>
        <p:txBody>
          <a:bodyPr/>
          <a:lstStyle/>
          <a:p>
            <a:r>
              <a:rPr lang="en-US" smtClean="0"/>
              <a:t>Octubre de 2011</a:t>
            </a:r>
          </a:p>
        </p:txBody>
      </p:sp>
      <p:sp>
        <p:nvSpPr>
          <p:cNvPr id="8" name="Slide Number Placeholder 6"/>
          <p:cNvSpPr>
            <a:spLocks noGrp="1"/>
          </p:cNvSpPr>
          <p:nvPr>
            <p:ph type="sldNum" sz="quarter" idx="12"/>
          </p:nvPr>
        </p:nvSpPr>
        <p:spPr/>
        <p:txBody>
          <a:bodyPr/>
          <a:lstStyle/>
          <a:p>
            <a:pPr>
              <a:defRPr/>
            </a:pPr>
            <a:r>
              <a:rPr lang="en-US"/>
              <a:t>4-</a:t>
            </a:r>
            <a:fld id="{42C1EB62-DE43-4AF0-A344-5199E6A627AF}" type="slidenum">
              <a:rPr lang="en-US"/>
              <a:pPr>
                <a:defRPr/>
              </a:pPr>
              <a:t>2</a:t>
            </a:fld>
            <a:endParaRPr lang="en-US"/>
          </a:p>
        </p:txBody>
      </p:sp>
      <p:sp>
        <p:nvSpPr>
          <p:cNvPr id="3076" name="Rectangle 2"/>
          <p:cNvSpPr>
            <a:spLocks noGrp="1" noChangeArrowheads="1"/>
          </p:cNvSpPr>
          <p:nvPr>
            <p:ph type="title"/>
          </p:nvPr>
        </p:nvSpPr>
        <p:spPr/>
        <p:txBody>
          <a:bodyPr/>
          <a:lstStyle/>
          <a:p>
            <a:r>
              <a:rPr lang="en-US" smtClean="0"/>
              <a:t>Prácticas prohibidas</a:t>
            </a:r>
          </a:p>
        </p:txBody>
      </p:sp>
      <p:grpSp>
        <p:nvGrpSpPr>
          <p:cNvPr id="3077" name="Group 8" descr="En este dibujo se ven tres instrumentos que están prohibidos: un soplete, una pistola de aire caliente de más de 1100° F y una lijadora eléctrica sin filtro HEPA. "/>
          <p:cNvGrpSpPr>
            <a:grpSpLocks/>
          </p:cNvGrpSpPr>
          <p:nvPr/>
        </p:nvGrpSpPr>
        <p:grpSpPr bwMode="auto">
          <a:xfrm>
            <a:off x="0" y="1752600"/>
            <a:ext cx="3919538" cy="4387850"/>
            <a:chOff x="0" y="1752600"/>
            <a:chExt cx="3919538" cy="4387850"/>
          </a:xfrm>
        </p:grpSpPr>
        <p:pic>
          <p:nvPicPr>
            <p:cNvPr id="3079" name="Picture 4" descr="BAS-10"/>
            <p:cNvPicPr>
              <a:picLocks noChangeAspect="1" noChangeArrowheads="1"/>
            </p:cNvPicPr>
            <p:nvPr/>
          </p:nvPicPr>
          <p:blipFill>
            <a:blip r:embed="rId3" cstate="print"/>
            <a:srcRect/>
            <a:stretch>
              <a:fillRect/>
            </a:stretch>
          </p:blipFill>
          <p:spPr bwMode="auto">
            <a:xfrm>
              <a:off x="0" y="1752600"/>
              <a:ext cx="2590800" cy="1727200"/>
            </a:xfrm>
            <a:prstGeom prst="rect">
              <a:avLst/>
            </a:prstGeom>
            <a:noFill/>
            <a:ln w="9525">
              <a:noFill/>
              <a:miter lim="800000"/>
              <a:headEnd/>
              <a:tailEnd/>
            </a:ln>
          </p:spPr>
        </p:pic>
        <p:pic>
          <p:nvPicPr>
            <p:cNvPr id="3080" name="Picture 5" descr="DOING-4"/>
            <p:cNvPicPr>
              <a:picLocks noChangeAspect="1" noChangeArrowheads="1"/>
            </p:cNvPicPr>
            <p:nvPr/>
          </p:nvPicPr>
          <p:blipFill>
            <a:blip r:embed="rId4" cstate="print"/>
            <a:srcRect/>
            <a:stretch>
              <a:fillRect/>
            </a:stretch>
          </p:blipFill>
          <p:spPr bwMode="auto">
            <a:xfrm>
              <a:off x="1752600" y="2362200"/>
              <a:ext cx="2166938" cy="2290763"/>
            </a:xfrm>
            <a:prstGeom prst="rect">
              <a:avLst/>
            </a:prstGeom>
            <a:noFill/>
            <a:ln w="9525">
              <a:noFill/>
              <a:miter lim="800000"/>
              <a:headEnd/>
              <a:tailEnd/>
            </a:ln>
          </p:spPr>
        </p:pic>
        <p:pic>
          <p:nvPicPr>
            <p:cNvPr id="3081" name="Picture 6" descr="BAS-9"/>
            <p:cNvPicPr>
              <a:picLocks noChangeAspect="1" noChangeArrowheads="1"/>
            </p:cNvPicPr>
            <p:nvPr/>
          </p:nvPicPr>
          <p:blipFill>
            <a:blip r:embed="rId5" cstate="print"/>
            <a:srcRect/>
            <a:stretch>
              <a:fillRect/>
            </a:stretch>
          </p:blipFill>
          <p:spPr bwMode="auto">
            <a:xfrm>
              <a:off x="914400" y="4648200"/>
              <a:ext cx="2819400" cy="1492250"/>
            </a:xfrm>
            <a:prstGeom prst="rect">
              <a:avLst/>
            </a:prstGeom>
            <a:noFill/>
            <a:ln w="9525">
              <a:noFill/>
              <a:miter lim="800000"/>
              <a:headEnd/>
              <a:tailEnd/>
            </a:ln>
          </p:spPr>
        </p:pic>
      </p:grpSp>
      <p:sp>
        <p:nvSpPr>
          <p:cNvPr id="3078" name="Rectangle 13"/>
          <p:cNvSpPr>
            <a:spLocks noGrp="1" noChangeArrowheads="1"/>
          </p:cNvSpPr>
          <p:nvPr>
            <p:ph type="body" sz="half" idx="2"/>
          </p:nvPr>
        </p:nvSpPr>
        <p:spPr>
          <a:xfrm>
            <a:off x="4267200" y="1676400"/>
            <a:ext cx="4800600" cy="3962400"/>
          </a:xfrm>
        </p:spPr>
        <p:txBody>
          <a:bodyPr/>
          <a:lstStyle/>
          <a:p>
            <a:r>
              <a:rPr lang="en-US" sz="2400" smtClean="0"/>
              <a:t>Quemar con llama o soplete.</a:t>
            </a:r>
          </a:p>
          <a:p>
            <a:r>
              <a:rPr lang="en-US" sz="2400" smtClean="0"/>
              <a:t>Pistola de aire caliente a más de 1100º F.</a:t>
            </a:r>
          </a:p>
          <a:p>
            <a:r>
              <a:rPr lang="en-US" sz="2400" smtClean="0"/>
              <a:t>Lijado, esmerilado y cepillado eléctrico, pistolas de aguja, limpieza con abrasivos y limpieza con chorros de arena, sin un accesorio de aspiración HEPA.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Octubre de 2011</a:t>
            </a:r>
          </a:p>
        </p:txBody>
      </p:sp>
      <p:sp>
        <p:nvSpPr>
          <p:cNvPr id="7" name="Slide Number Placeholder 3"/>
          <p:cNvSpPr>
            <a:spLocks noGrp="1"/>
          </p:cNvSpPr>
          <p:nvPr>
            <p:ph type="sldNum" sz="quarter" idx="12"/>
          </p:nvPr>
        </p:nvSpPr>
        <p:spPr/>
        <p:txBody>
          <a:bodyPr/>
          <a:lstStyle/>
          <a:p>
            <a:pPr>
              <a:defRPr/>
            </a:pPr>
            <a:r>
              <a:rPr lang="en-US"/>
              <a:t>4-</a:t>
            </a:r>
            <a:fld id="{3250930D-AB1B-4DCD-8C72-F4CDB1DCCC09}" type="slidenum">
              <a:rPr lang="en-US"/>
              <a:pPr>
                <a:defRPr/>
              </a:pPr>
              <a:t>3</a:t>
            </a:fld>
            <a:endParaRPr lang="en-US"/>
          </a:p>
        </p:txBody>
      </p:sp>
      <p:sp>
        <p:nvSpPr>
          <p:cNvPr id="6" name="Slide Number Placeholder 5"/>
          <p:cNvSpPr txBox="1">
            <a:spLocks noGrp="1"/>
          </p:cNvSpPr>
          <p:nvPr/>
        </p:nvSpPr>
        <p:spPr bwMode="auto">
          <a:xfrm>
            <a:off x="6858000" y="6400800"/>
            <a:ext cx="1905000" cy="457200"/>
          </a:xfrm>
          <a:prstGeom prst="rect">
            <a:avLst/>
          </a:prstGeom>
          <a:noFill/>
          <a:ln>
            <a:miter lim="800000"/>
            <a:headEnd/>
            <a:tailEnd/>
          </a:ln>
        </p:spPr>
        <p:txBody>
          <a:bodyPr/>
          <a:lstStyle/>
          <a:p>
            <a:pPr algn="r">
              <a:lnSpc>
                <a:spcPct val="170000"/>
              </a:lnSpc>
              <a:defRPr/>
            </a:pPr>
            <a:endParaRPr lang="en-US" sz="1200" dirty="0">
              <a:solidFill>
                <a:srgbClr val="000099"/>
              </a:solidFill>
              <a:latin typeface="+mn-lt"/>
            </a:endParaRPr>
          </a:p>
        </p:txBody>
      </p:sp>
      <p:sp>
        <p:nvSpPr>
          <p:cNvPr id="4101" name="Rectangle 3"/>
          <p:cNvSpPr>
            <a:spLocks noGrp="1" noChangeArrowheads="1"/>
          </p:cNvSpPr>
          <p:nvPr>
            <p:ph type="body" idx="4294967295"/>
          </p:nvPr>
        </p:nvSpPr>
        <p:spPr/>
        <p:txBody>
          <a:bodyPr/>
          <a:lstStyle/>
          <a:p>
            <a:r>
              <a:rPr lang="en-US" smtClean="0"/>
              <a:t>Raspado y lijado en húmedo</a:t>
            </a:r>
          </a:p>
          <a:p>
            <a:r>
              <a:rPr lang="en-US" smtClean="0"/>
              <a:t>Pistola de aire caliente a menos de 1100 grados F</a:t>
            </a:r>
          </a:p>
          <a:p>
            <a:r>
              <a:rPr lang="en-US" smtClean="0"/>
              <a:t>Uso de herramientas con un accesorio de aspiración HEPA</a:t>
            </a:r>
          </a:p>
          <a:p>
            <a:r>
              <a:rPr lang="en-US" smtClean="0"/>
              <a:t>Decapado químico</a:t>
            </a:r>
          </a:p>
        </p:txBody>
      </p:sp>
      <p:sp>
        <p:nvSpPr>
          <p:cNvPr id="4102" name="Rectangle 5"/>
          <p:cNvSpPr>
            <a:spLocks noGrp="1" noChangeArrowheads="1"/>
          </p:cNvSpPr>
          <p:nvPr>
            <p:ph type="title" idx="4294967295"/>
          </p:nvPr>
        </p:nvSpPr>
        <p:spPr>
          <a:xfrm>
            <a:off x="304800" y="304800"/>
            <a:ext cx="8153400" cy="1143000"/>
          </a:xfrm>
        </p:spPr>
        <p:txBody>
          <a:bodyPr/>
          <a:lstStyle/>
          <a:p>
            <a:r>
              <a:rPr lang="en-US" smtClean="0"/>
              <a:t>Técnicas de reducción del polvo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4-</a:t>
            </a:r>
            <a:fld id="{344D117B-3EDA-40DD-A7E7-8FD235B35ADE}" type="slidenum">
              <a:rPr lang="en-US"/>
              <a:pPr>
                <a:defRPr/>
              </a:pPr>
              <a:t>4</a:t>
            </a:fld>
            <a:endParaRPr lang="en-US"/>
          </a:p>
        </p:txBody>
      </p:sp>
      <p:sp>
        <p:nvSpPr>
          <p:cNvPr id="5124" name="Rectangle 2"/>
          <p:cNvSpPr>
            <a:spLocks noGrp="1" noChangeArrowheads="1"/>
          </p:cNvSpPr>
          <p:nvPr>
            <p:ph type="title"/>
          </p:nvPr>
        </p:nvSpPr>
        <p:spPr/>
        <p:txBody>
          <a:bodyPr/>
          <a:lstStyle/>
          <a:p>
            <a:r>
              <a:rPr lang="en-US" smtClean="0"/>
              <a:t>Herramientas especializadas</a:t>
            </a:r>
          </a:p>
        </p:txBody>
      </p:sp>
      <p:sp>
        <p:nvSpPr>
          <p:cNvPr id="5125" name="Rectangle 3"/>
          <p:cNvSpPr>
            <a:spLocks noGrp="1" noChangeArrowheads="1"/>
          </p:cNvSpPr>
          <p:nvPr>
            <p:ph type="body" idx="1"/>
          </p:nvPr>
        </p:nvSpPr>
        <p:spPr>
          <a:xfrm>
            <a:off x="304800" y="1981200"/>
            <a:ext cx="6019800" cy="4114800"/>
          </a:xfrm>
        </p:spPr>
        <p:txBody>
          <a:bodyPr/>
          <a:lstStyle/>
          <a:p>
            <a:pPr>
              <a:lnSpc>
                <a:spcPct val="90000"/>
              </a:lnSpc>
            </a:pPr>
            <a:r>
              <a:rPr lang="en-US" sz="2400" smtClean="0"/>
              <a:t>Los trabajos de mayor envergadura pueden requerir consideraciones especiales para la realización del trabajo, como por ejemplo:</a:t>
            </a:r>
          </a:p>
          <a:p>
            <a:pPr lvl="1">
              <a:lnSpc>
                <a:spcPct val="90000"/>
              </a:lnSpc>
            </a:pPr>
            <a:r>
              <a:rPr lang="en-US" sz="2000" smtClean="0"/>
              <a:t>Lijadoras, esmeriladoras y cepilladoras eléctricas, pistolas de aguja y limpiadores con abrasivos o chorros de arena, cada uno con accesorios de captura con filtros HEPA.</a:t>
            </a:r>
          </a:p>
          <a:p>
            <a:pPr lvl="1">
              <a:lnSpc>
                <a:spcPct val="90000"/>
              </a:lnSpc>
            </a:pPr>
            <a:r>
              <a:rPr lang="en-US" sz="2000" smtClean="0"/>
              <a:t>Herramientas neumáticas y de pilas para protegerse contra los peligros de descarga eléctrica.</a:t>
            </a:r>
          </a:p>
          <a:p>
            <a:pPr lvl="1">
              <a:lnSpc>
                <a:spcPct val="90000"/>
              </a:lnSpc>
            </a:pPr>
            <a:r>
              <a:rPr lang="en-US" sz="1800" smtClean="0"/>
              <a:t>Planificación y contención especializadas.</a:t>
            </a:r>
          </a:p>
        </p:txBody>
      </p:sp>
      <p:pic>
        <p:nvPicPr>
          <p:cNvPr id="5126" name="Picture 4" descr="En este dibujo se ve a un técnico usando una lijadora eléctrica con un accesorio de filtro HEPA."/>
          <p:cNvPicPr>
            <a:picLocks noChangeAspect="1" noChangeArrowheads="1"/>
          </p:cNvPicPr>
          <p:nvPr/>
        </p:nvPicPr>
        <p:blipFill>
          <a:blip r:embed="rId3" cstate="print"/>
          <a:srcRect/>
          <a:stretch>
            <a:fillRect/>
          </a:stretch>
        </p:blipFill>
        <p:spPr bwMode="auto">
          <a:xfrm>
            <a:off x="6324600" y="2209800"/>
            <a:ext cx="2076450" cy="29098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4-</a:t>
            </a:r>
            <a:fld id="{DD1D2B18-4AA9-4708-814A-D4C15607629C}" type="slidenum">
              <a:rPr lang="en-US"/>
              <a:pPr>
                <a:defRPr/>
              </a:pPr>
              <a:t>5</a:t>
            </a:fld>
            <a:endParaRPr lang="en-US"/>
          </a:p>
        </p:txBody>
      </p:sp>
      <p:pic>
        <p:nvPicPr>
          <p:cNvPr id="6148" name="Picture 5" descr="En este dibujo se ve a un trabajador vestido con ropas protectoras apropiadas incluidos overoles, respirador y cubrezapatos."/>
          <p:cNvPicPr>
            <a:picLocks noChangeAspect="1" noChangeArrowheads="1"/>
          </p:cNvPicPr>
          <p:nvPr/>
        </p:nvPicPr>
        <p:blipFill>
          <a:blip r:embed="rId3" cstate="print"/>
          <a:srcRect/>
          <a:stretch>
            <a:fillRect/>
          </a:stretch>
        </p:blipFill>
        <p:spPr bwMode="auto">
          <a:xfrm>
            <a:off x="6781800" y="2057400"/>
            <a:ext cx="1727200" cy="3535363"/>
          </a:xfrm>
          <a:prstGeom prst="rect">
            <a:avLst/>
          </a:prstGeom>
          <a:noFill/>
          <a:ln w="9525">
            <a:noFill/>
            <a:miter lim="800000"/>
            <a:headEnd/>
            <a:tailEnd/>
          </a:ln>
        </p:spPr>
      </p:pic>
      <p:sp>
        <p:nvSpPr>
          <p:cNvPr id="6149" name="Rectangle 2"/>
          <p:cNvSpPr>
            <a:spLocks noGrp="1" noChangeArrowheads="1"/>
          </p:cNvSpPr>
          <p:nvPr>
            <p:ph type="title"/>
          </p:nvPr>
        </p:nvSpPr>
        <p:spPr/>
        <p:txBody>
          <a:bodyPr/>
          <a:lstStyle/>
          <a:p>
            <a:r>
              <a:rPr lang="en-US" smtClean="0"/>
              <a:t>Protéjase</a:t>
            </a:r>
          </a:p>
        </p:txBody>
      </p:sp>
      <p:sp>
        <p:nvSpPr>
          <p:cNvPr id="6150" name="Rectangle 3"/>
          <p:cNvSpPr>
            <a:spLocks noGrp="1" noChangeArrowheads="1"/>
          </p:cNvSpPr>
          <p:nvPr>
            <p:ph type="body" idx="1"/>
          </p:nvPr>
        </p:nvSpPr>
        <p:spPr>
          <a:xfrm>
            <a:off x="304800" y="1828800"/>
            <a:ext cx="6705600" cy="4572000"/>
          </a:xfrm>
        </p:spPr>
        <p:txBody>
          <a:bodyPr/>
          <a:lstStyle/>
          <a:p>
            <a:pPr>
              <a:lnSpc>
                <a:spcPct val="90000"/>
              </a:lnSpc>
            </a:pPr>
            <a:r>
              <a:rPr lang="en-US" sz="2200" smtClean="0"/>
              <a:t>Los trabajadores deben llevar:</a:t>
            </a:r>
          </a:p>
          <a:p>
            <a:pPr lvl="1">
              <a:lnSpc>
                <a:spcPct val="90000"/>
              </a:lnSpc>
            </a:pPr>
            <a:r>
              <a:rPr lang="en-US" sz="2000" smtClean="0"/>
              <a:t>Una gorra de pintor desechable.</a:t>
            </a:r>
          </a:p>
          <a:p>
            <a:pPr lvl="1">
              <a:lnSpc>
                <a:spcPct val="90000"/>
              </a:lnSpc>
            </a:pPr>
            <a:r>
              <a:rPr lang="en-US" sz="1800" smtClean="0"/>
              <a:t>Overoles desechables:</a:t>
            </a:r>
            <a:endParaRPr lang="en-US" sz="2000" smtClean="0"/>
          </a:p>
          <a:p>
            <a:pPr lvl="2">
              <a:lnSpc>
                <a:spcPct val="90000"/>
              </a:lnSpc>
            </a:pPr>
            <a:r>
              <a:rPr lang="en-US" sz="1800" smtClean="0"/>
              <a:t>Deben reparar las rasgaduras con cinta adhesiva para conductos.</a:t>
            </a:r>
          </a:p>
          <a:p>
            <a:pPr lvl="2">
              <a:lnSpc>
                <a:spcPct val="90000"/>
              </a:lnSpc>
            </a:pPr>
            <a:r>
              <a:rPr lang="en-US" sz="1400" smtClean="0"/>
              <a:t>Deben colocarlos en bolsas de plástico.</a:t>
            </a:r>
            <a:endParaRPr lang="en-US" sz="1800" smtClean="0"/>
          </a:p>
          <a:p>
            <a:pPr lvl="1">
              <a:lnSpc>
                <a:spcPct val="90000"/>
              </a:lnSpc>
            </a:pPr>
            <a:r>
              <a:rPr lang="en-US" sz="1800" smtClean="0"/>
              <a:t>Mascarilla respiratoria desechable N-100, R-100 o P-100.</a:t>
            </a:r>
            <a:endParaRPr lang="en-US" sz="2000" smtClean="0"/>
          </a:p>
          <a:p>
            <a:pPr>
              <a:lnSpc>
                <a:spcPct val="90000"/>
              </a:lnSpc>
            </a:pPr>
            <a:r>
              <a:rPr lang="en-US" sz="2200" smtClean="0"/>
              <a:t>Lavarse la cara y las manos con frecuencia y al final de cada turno.</a:t>
            </a:r>
          </a:p>
          <a:p>
            <a:pPr lvl="1">
              <a:lnSpc>
                <a:spcPct val="90000"/>
              </a:lnSpc>
            </a:pPr>
            <a:r>
              <a:rPr lang="en-US" sz="1800" smtClean="0"/>
              <a:t>Lavarse ayuda a reducir la ingesta de polvo con plomo cuando se lleva las manos a la boca.</a:t>
            </a:r>
            <a:endParaRPr lang="en-US" sz="2000" smtClean="0"/>
          </a:p>
          <a:p>
            <a:pPr>
              <a:lnSpc>
                <a:spcPct val="90000"/>
              </a:lnSpc>
            </a:pPr>
            <a:r>
              <a:rPr lang="en-US" sz="2200" smtClean="0"/>
              <a:t>Es posible que OSHA exija una mayor protección según el trabajo que se realice.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smtClean="0"/>
              <a:t>Octubre de 2011</a:t>
            </a:r>
          </a:p>
        </p:txBody>
      </p:sp>
      <p:sp>
        <p:nvSpPr>
          <p:cNvPr id="5" name="Slide Number Placeholder 5"/>
          <p:cNvSpPr>
            <a:spLocks noGrp="1"/>
          </p:cNvSpPr>
          <p:nvPr>
            <p:ph type="sldNum" sz="quarter" idx="12"/>
          </p:nvPr>
        </p:nvSpPr>
        <p:spPr/>
        <p:txBody>
          <a:bodyPr/>
          <a:lstStyle/>
          <a:p>
            <a:pPr>
              <a:defRPr/>
            </a:pPr>
            <a:r>
              <a:rPr lang="en-US"/>
              <a:t>4-</a:t>
            </a:r>
            <a:fld id="{ACCC8F06-99FA-4819-ACF2-069C067D20F3}" type="slidenum">
              <a:rPr lang="en-US"/>
              <a:pPr>
                <a:defRPr/>
              </a:pPr>
              <a:t>6</a:t>
            </a:fld>
            <a:endParaRPr lang="en-US"/>
          </a:p>
        </p:txBody>
      </p:sp>
      <p:sp>
        <p:nvSpPr>
          <p:cNvPr id="7172" name="Rectangle 2"/>
          <p:cNvSpPr>
            <a:spLocks noGrp="1" noChangeArrowheads="1"/>
          </p:cNvSpPr>
          <p:nvPr>
            <p:ph type="title"/>
          </p:nvPr>
        </p:nvSpPr>
        <p:spPr/>
        <p:txBody>
          <a:bodyPr/>
          <a:lstStyle/>
          <a:p>
            <a:r>
              <a:rPr lang="en-US" smtClean="0"/>
              <a:t>Controle la propagación del polvo</a:t>
            </a:r>
          </a:p>
        </p:txBody>
      </p:sp>
      <p:sp>
        <p:nvSpPr>
          <p:cNvPr id="7173" name="Rectangle 3"/>
          <p:cNvSpPr>
            <a:spLocks noGrp="1" noChangeArrowheads="1"/>
          </p:cNvSpPr>
          <p:nvPr>
            <p:ph type="body" idx="1"/>
          </p:nvPr>
        </p:nvSpPr>
        <p:spPr>
          <a:xfrm>
            <a:off x="228600" y="1752600"/>
            <a:ext cx="8915400" cy="4419600"/>
          </a:xfrm>
        </p:spPr>
        <p:txBody>
          <a:bodyPr/>
          <a:lstStyle/>
          <a:p>
            <a:pPr>
              <a:lnSpc>
                <a:spcPct val="80000"/>
              </a:lnSpc>
            </a:pPr>
            <a:r>
              <a:rPr lang="en-US" sz="1800" smtClean="0"/>
              <a:t>Cuando se marche de la obra, limpie todo el cuerpo y también las herramientas.</a:t>
            </a:r>
          </a:p>
          <a:p>
            <a:pPr lvl="1">
              <a:lnSpc>
                <a:spcPct val="80000"/>
              </a:lnSpc>
            </a:pPr>
            <a:r>
              <a:rPr lang="en-US" sz="1800" smtClean="0"/>
              <a:t>Quítese los cubrezapatos y use la aspiradora HEPA o limpie los zapatos.</a:t>
            </a:r>
          </a:p>
          <a:p>
            <a:pPr lvl="1">
              <a:lnSpc>
                <a:spcPct val="80000"/>
              </a:lnSpc>
            </a:pPr>
            <a:r>
              <a:rPr lang="en-US" sz="1800" smtClean="0"/>
              <a:t>Camine sobre almohadillas adhesivas desechables para retirar el polvo de las suelas.</a:t>
            </a:r>
          </a:p>
          <a:p>
            <a:pPr lvl="1">
              <a:lnSpc>
                <a:spcPct val="80000"/>
              </a:lnSpc>
            </a:pPr>
            <a:r>
              <a:rPr lang="en-US" sz="1800" smtClean="0"/>
              <a:t>Use la aspiradora HEPA y quítese el overol, y úsela para limpiar la ropa.</a:t>
            </a:r>
          </a:p>
          <a:p>
            <a:pPr lvl="1">
              <a:lnSpc>
                <a:spcPct val="80000"/>
              </a:lnSpc>
            </a:pPr>
            <a:r>
              <a:rPr lang="en-US" sz="1800" smtClean="0"/>
              <a:t>Quítese los guantes, si los utilizó, y lávese las manos y la cara con cuidado.</a:t>
            </a:r>
          </a:p>
          <a:p>
            <a:pPr lvl="1">
              <a:lnSpc>
                <a:spcPct val="80000"/>
              </a:lnSpc>
            </a:pPr>
            <a:r>
              <a:rPr lang="en-US" sz="1800" smtClean="0"/>
              <a:t>Deseche toda la ropa desechable en bolsas de plástico.</a:t>
            </a:r>
          </a:p>
          <a:p>
            <a:pPr>
              <a:lnSpc>
                <a:spcPct val="80000"/>
              </a:lnSpc>
            </a:pPr>
            <a:r>
              <a:rPr lang="en-US" sz="1800" smtClean="0"/>
              <a:t>Al final del día, no lleve plomo a su hogar con su familia en su ropa ni en su automóvil.</a:t>
            </a:r>
          </a:p>
          <a:p>
            <a:pPr lvl="1">
              <a:lnSpc>
                <a:spcPct val="80000"/>
              </a:lnSpc>
            </a:pPr>
            <a:r>
              <a:rPr lang="en-US" sz="1800" smtClean="0"/>
              <a:t>Utilice la aspiradora HEPA en la ropa, los zapatos, etc.</a:t>
            </a:r>
          </a:p>
          <a:p>
            <a:pPr lvl="1">
              <a:lnSpc>
                <a:spcPct val="80000"/>
              </a:lnSpc>
            </a:pPr>
            <a:r>
              <a:rPr lang="en-US" sz="2000" smtClean="0"/>
              <a:t>Cámbiese de ropa; deseche o coloque la ropa de trabajo con polvo en una bolsa de plástico para lavarla por separado de la ropa sucia de su familia.</a:t>
            </a:r>
          </a:p>
          <a:p>
            <a:pPr>
              <a:lnSpc>
                <a:spcPct val="80000"/>
              </a:lnSpc>
              <a:buFontTx/>
              <a:buNone/>
            </a:pPr>
            <a:r>
              <a:rPr lang="en-US" sz="2000" u="sng" smtClean="0"/>
              <a:t>¡No abrace a su familia hasta que esté limpio!</a:t>
            </a:r>
            <a:endParaRPr lang="en-US" sz="2000" smtClean="0"/>
          </a:p>
          <a:p>
            <a:pPr lvl="1">
              <a:lnSpc>
                <a:spcPct val="80000"/>
              </a:lnSpc>
            </a:pPr>
            <a:r>
              <a:rPr lang="en-US" sz="2000" smtClean="0"/>
              <a:t>Lávese las manos y la cara.</a:t>
            </a:r>
          </a:p>
          <a:p>
            <a:pPr lvl="1">
              <a:lnSpc>
                <a:spcPct val="80000"/>
              </a:lnSpc>
            </a:pPr>
            <a:r>
              <a:rPr lang="en-US" sz="2000" smtClean="0"/>
              <a:t>Dúchese tan pronto como llegue a su hogar.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Octubre de 2011</a:t>
            </a:r>
          </a:p>
        </p:txBody>
      </p:sp>
      <p:sp>
        <p:nvSpPr>
          <p:cNvPr id="5" name="Slide Number Placeholder 5"/>
          <p:cNvSpPr>
            <a:spLocks noGrp="1"/>
          </p:cNvSpPr>
          <p:nvPr>
            <p:ph type="sldNum" sz="quarter" idx="12"/>
          </p:nvPr>
        </p:nvSpPr>
        <p:spPr/>
        <p:txBody>
          <a:bodyPr/>
          <a:lstStyle/>
          <a:p>
            <a:pPr>
              <a:defRPr/>
            </a:pPr>
            <a:r>
              <a:rPr lang="en-US"/>
              <a:t>4-</a:t>
            </a:r>
            <a:fld id="{6A11DEEB-ECF3-4BBC-9200-68C72D049F2B}" type="slidenum">
              <a:rPr lang="en-US"/>
              <a:pPr>
                <a:defRPr/>
              </a:pPr>
              <a:t>7</a:t>
            </a:fld>
            <a:endParaRPr lang="en-US"/>
          </a:p>
        </p:txBody>
      </p:sp>
      <p:sp>
        <p:nvSpPr>
          <p:cNvPr id="8196" name="Rectangle 2"/>
          <p:cNvSpPr>
            <a:spLocks noGrp="1" noChangeArrowheads="1"/>
          </p:cNvSpPr>
          <p:nvPr>
            <p:ph type="title"/>
          </p:nvPr>
        </p:nvSpPr>
        <p:spPr/>
        <p:txBody>
          <a:bodyPr/>
          <a:lstStyle/>
          <a:p>
            <a:r>
              <a:rPr lang="en-US" smtClean="0"/>
              <a:t>Limpieza mientras trabaja</a:t>
            </a:r>
          </a:p>
        </p:txBody>
      </p:sp>
      <p:sp>
        <p:nvSpPr>
          <p:cNvPr id="8197" name="Rectangle 3"/>
          <p:cNvSpPr>
            <a:spLocks noGrp="1" noChangeArrowheads="1"/>
          </p:cNvSpPr>
          <p:nvPr>
            <p:ph type="body" idx="1"/>
          </p:nvPr>
        </p:nvSpPr>
        <p:spPr>
          <a:xfrm>
            <a:off x="304800" y="1981200"/>
            <a:ext cx="8458200" cy="3886200"/>
          </a:xfrm>
        </p:spPr>
        <p:txBody>
          <a:bodyPr/>
          <a:lstStyle/>
          <a:p>
            <a:r>
              <a:rPr lang="en-US" sz="2400" smtClean="0"/>
              <a:t>Una obra limpia reduce la propagación de polvo y las cáscaras de pintura.</a:t>
            </a:r>
          </a:p>
          <a:p>
            <a:r>
              <a:rPr lang="en-US" sz="2400" smtClean="0"/>
              <a:t>Limpie a medida que trabaja.</a:t>
            </a:r>
          </a:p>
          <a:p>
            <a:pPr lvl="1"/>
            <a:r>
              <a:rPr lang="en-US" sz="2000" smtClean="0"/>
              <a:t>Use la aspiradora HEPA en superficies horizontales.</a:t>
            </a:r>
          </a:p>
          <a:p>
            <a:pPr lvl="1"/>
            <a:r>
              <a:rPr lang="en-US" sz="2000" smtClean="0"/>
              <a:t>Retire los escombros con frecuencia.</a:t>
            </a:r>
          </a:p>
          <a:p>
            <a:pPr lvl="1"/>
            <a:r>
              <a:rPr lang="en-US" sz="2000" smtClean="0"/>
              <a:t>Retire las cáscaras de pintura a medida que se generan.</a:t>
            </a:r>
          </a:p>
          <a:p>
            <a:pPr lvl="1"/>
            <a:r>
              <a:rPr lang="en-US" sz="2000" smtClean="0"/>
              <a:t>A medida que se retiran los componentes de la construcción, envuélvalos y elimínelos inmediatamente.</a:t>
            </a:r>
          </a:p>
          <a:p>
            <a:r>
              <a:rPr lang="en-US" sz="2400" smtClean="0"/>
              <a:t>Limpie con frecuencia (en etapas, al menos diariamente).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6423</TotalTime>
  <Words>3176</Words>
  <Application>Microsoft Office PowerPoint</Application>
  <PresentationFormat>On-screen Show (4:3)</PresentationFormat>
  <Paragraphs>153</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Times New Roman</vt:lpstr>
      <vt:lpstr>Arial</vt:lpstr>
      <vt:lpstr>Wingdings</vt:lpstr>
      <vt:lpstr>Default Design</vt:lpstr>
      <vt:lpstr>Microsoft Photo Editor 3.0 Photo</vt:lpstr>
      <vt:lpstr>Módulo 4: Repaso de prácticas prohibidas, equipos protectores personales y control contra el polvo</vt:lpstr>
      <vt:lpstr>Prácticas prohibidas</vt:lpstr>
      <vt:lpstr>Técnicas de reducción del polvo</vt:lpstr>
      <vt:lpstr>Herramientas especializadas</vt:lpstr>
      <vt:lpstr>Protéjase</vt:lpstr>
      <vt:lpstr>Controle la propagación del polvo</vt:lpstr>
      <vt:lpstr>Limpieza mientras trabaja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Refresher Course</dc:title>
  <dc:subject>Module 4</dc:subject>
  <dc:creator>EPA</dc:creator>
  <cp:keywords>lead poisoning, renovation, spanish</cp:keywords>
  <cp:lastModifiedBy>hughesl</cp:lastModifiedBy>
  <cp:revision>265</cp:revision>
  <cp:lastPrinted>2000-12-08T15:26:52Z</cp:lastPrinted>
  <dcterms:created xsi:type="dcterms:W3CDTF">2000-02-11T22:43:26Z</dcterms:created>
  <dcterms:modified xsi:type="dcterms:W3CDTF">2012-07-31T19:25:34Z</dcterms:modified>
</cp:coreProperties>
</file>