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14" r:id="rId2"/>
    <p:sldId id="302" r:id="rId3"/>
    <p:sldId id="305" r:id="rId4"/>
    <p:sldId id="280" r:id="rId5"/>
    <p:sldId id="306" r:id="rId6"/>
    <p:sldId id="282" r:id="rId7"/>
    <p:sldId id="322" r:id="rId8"/>
    <p:sldId id="307" r:id="rId9"/>
    <p:sldId id="310" r:id="rId10"/>
    <p:sldId id="318" r:id="rId11"/>
    <p:sldId id="324" r:id="rId12"/>
    <p:sldId id="321" r:id="rId1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3300"/>
    <a:srgbClr val="003399"/>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inimized">
    <p:restoredLeft sz="15620"/>
    <p:restoredTop sz="67199" autoAdjust="0"/>
  </p:normalViewPr>
  <p:slideViewPr>
    <p:cSldViewPr showGuides="1">
      <p:cViewPr varScale="1">
        <p:scale>
          <a:sx n="68" d="100"/>
          <a:sy n="68" d="100"/>
        </p:scale>
        <p:origin x="-17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78" d="100"/>
          <a:sy n="78" d="100"/>
        </p:scale>
        <p:origin x="-1986"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lvl1pPr defTabSz="931863">
              <a:defRPr sz="1300">
                <a:latin typeface="Times New Roman" charset="0"/>
              </a:defRPr>
            </a:lvl1pPr>
          </a:lstStyle>
          <a:p>
            <a:pPr>
              <a:defRPr/>
            </a:pPr>
            <a:r>
              <a:rPr lang="en-US"/>
              <a:t>Perfeccionamiento de </a:t>
            </a:r>
            <a:r>
              <a:rPr lang="es-ES_tradnl"/>
              <a:t>prácticas seguras para trabajar con el </a:t>
            </a:r>
            <a:r>
              <a:rPr lang="en-US"/>
              <a:t> plomo en labores de renovación, reparación y pintura</a:t>
            </a:r>
          </a:p>
        </p:txBody>
      </p:sp>
      <p:sp>
        <p:nvSpPr>
          <p:cNvPr id="12595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lvl1pPr algn="r" defTabSz="931863">
              <a:defRPr sz="1300">
                <a:latin typeface="Times New Roman" charset="0"/>
              </a:defRPr>
            </a:lvl1pPr>
          </a:lstStyle>
          <a:p>
            <a:pPr>
              <a:defRPr/>
            </a:pPr>
            <a:r>
              <a:rPr lang="en-US"/>
              <a:t>Octubre de 2011</a:t>
            </a:r>
          </a:p>
        </p:txBody>
      </p:sp>
      <p:sp>
        <p:nvSpPr>
          <p:cNvPr id="125956"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125957"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algn="r" defTabSz="931863">
              <a:defRPr sz="1200">
                <a:latin typeface="Arial" charset="0"/>
              </a:defRPr>
            </a:lvl1pPr>
          </a:lstStyle>
          <a:p>
            <a:pPr>
              <a:defRPr/>
            </a:pPr>
            <a:fld id="{3B740C46-FB11-49CF-BA9C-684E573C54D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88938" y="155575"/>
            <a:ext cx="6310312" cy="387350"/>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lvl1pPr defTabSz="931863">
              <a:defRPr sz="1200" b="1">
                <a:latin typeface="Arial" charset="0"/>
              </a:defRPr>
            </a:lvl1pPr>
          </a:lstStyle>
          <a:p>
            <a:pPr>
              <a:defRPr/>
            </a:pPr>
            <a:r>
              <a:rPr lang="en-US"/>
              <a:t>Perfeccionamiento de </a:t>
            </a:r>
            <a:r>
              <a:rPr lang="es-ES_tradnl"/>
              <a:t>prácticas seguras para trabajar con el </a:t>
            </a:r>
            <a:r>
              <a:rPr lang="en-US"/>
              <a:t> plomo en labores de renovación, reparación y pintura</a:t>
            </a:r>
          </a:p>
        </p:txBody>
      </p:sp>
      <p:sp>
        <p:nvSpPr>
          <p:cNvPr id="14339" name="Rectangle 4"/>
          <p:cNvSpPr>
            <a:spLocks noGrp="1" noRot="1" noChangeAspect="1" noChangeArrowheads="1" noTextEdit="1"/>
          </p:cNvSpPr>
          <p:nvPr>
            <p:ph type="sldImg" idx="2"/>
          </p:nvPr>
        </p:nvSpPr>
        <p:spPr bwMode="auto">
          <a:xfrm>
            <a:off x="1144588" y="663575"/>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9325" y="4427538"/>
            <a:ext cx="5141913" cy="4181475"/>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p>
            <a:pPr lvl="0"/>
            <a:r>
              <a:rPr lang="en-US" noProof="0" smtClean="0"/>
              <a:t>Click to edit Master text styles</a:t>
            </a:r>
          </a:p>
          <a:p>
            <a:pPr lvl="1"/>
            <a:r>
              <a:rPr lang="en-US" noProof="0" smtClean="0"/>
              <a:t>   Second level</a:t>
            </a:r>
          </a:p>
          <a:p>
            <a:pPr lvl="2"/>
            <a:r>
              <a:rPr lang="en-US" noProof="0" smtClean="0"/>
              <a:t>   Third level</a:t>
            </a:r>
          </a:p>
          <a:p>
            <a:pPr lvl="3"/>
            <a:r>
              <a:rPr lang="en-US" noProof="0" smtClean="0"/>
              <a:t>   Fourth level</a:t>
            </a:r>
          </a:p>
          <a:p>
            <a:pPr lvl="4"/>
            <a:r>
              <a:rPr lang="en-US" noProof="0" smtClean="0"/>
              <a:t>   Fifth level</a:t>
            </a:r>
          </a:p>
        </p:txBody>
      </p:sp>
      <p:sp>
        <p:nvSpPr>
          <p:cNvPr id="4102" name="Rectangle 6"/>
          <p:cNvSpPr>
            <a:spLocks noGrp="1" noChangeArrowheads="1"/>
          </p:cNvSpPr>
          <p:nvPr>
            <p:ph type="ftr" sz="quarter" idx="4"/>
          </p:nvPr>
        </p:nvSpPr>
        <p:spPr bwMode="auto">
          <a:xfrm>
            <a:off x="2921000" y="8853488"/>
            <a:ext cx="1533525" cy="309562"/>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algn="ctr" defTabSz="931863">
              <a:defRPr sz="1000">
                <a:latin typeface="Arial" charset="0"/>
              </a:defRPr>
            </a:lvl1pPr>
          </a:lstStyle>
          <a:p>
            <a:pPr>
              <a:defRPr/>
            </a:pPr>
            <a:r>
              <a:rPr lang="en-US"/>
              <a:t>Octubre de 2011</a:t>
            </a:r>
          </a:p>
        </p:txBody>
      </p:sp>
      <p:sp>
        <p:nvSpPr>
          <p:cNvPr id="4103" name="Rectangle 7"/>
          <p:cNvSpPr>
            <a:spLocks noGrp="1" noChangeArrowheads="1"/>
          </p:cNvSpPr>
          <p:nvPr>
            <p:ph type="sldNum" sz="quarter" idx="5"/>
          </p:nvPr>
        </p:nvSpPr>
        <p:spPr bwMode="auto">
          <a:xfrm>
            <a:off x="657225" y="8853488"/>
            <a:ext cx="730250" cy="295275"/>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defTabSz="931863">
              <a:defRPr sz="1000">
                <a:latin typeface="Arial" charset="0"/>
              </a:defRPr>
            </a:lvl1pPr>
          </a:lstStyle>
          <a:p>
            <a:pPr>
              <a:defRPr/>
            </a:pPr>
            <a:r>
              <a:rPr lang="en-US"/>
              <a:t>1-</a:t>
            </a:r>
            <a:fld id="{4AB476C4-2827-4016-A8BD-4B46383B8F32}" type="slidenum">
              <a:rPr lang="en-US"/>
              <a:pPr>
                <a:defRPr/>
              </a:pPr>
              <a:t>‹#›</a:t>
            </a:fld>
            <a:endParaRPr 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buChar char="•"/>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buChar char="•"/>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buChar char="•"/>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buChar char="•"/>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buChar char="•"/>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osha.gov/Publications/osha314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osha.gov/Publications/osha3252.pdf" TargetMode="Externa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15363" name="Rectangle 6"/>
          <p:cNvSpPr>
            <a:spLocks noGrp="1" noChangeArrowheads="1"/>
          </p:cNvSpPr>
          <p:nvPr>
            <p:ph type="ftr" sz="quarter" idx="4"/>
          </p:nvPr>
        </p:nvSpPr>
        <p:spPr>
          <a:noFill/>
        </p:spPr>
        <p:txBody>
          <a:bodyPr/>
          <a:lstStyle/>
          <a:p>
            <a:r>
              <a:rPr lang="en-US" smtClean="0"/>
              <a:t>Octubre de 2011</a:t>
            </a:r>
          </a:p>
        </p:txBody>
      </p:sp>
      <p:sp>
        <p:nvSpPr>
          <p:cNvPr id="15364" name="Rectangle 7"/>
          <p:cNvSpPr>
            <a:spLocks noGrp="1" noChangeArrowheads="1"/>
          </p:cNvSpPr>
          <p:nvPr>
            <p:ph type="sldNum" sz="quarter" idx="5"/>
          </p:nvPr>
        </p:nvSpPr>
        <p:spPr>
          <a:noFill/>
        </p:spPr>
        <p:txBody>
          <a:bodyPr/>
          <a:lstStyle/>
          <a:p>
            <a:r>
              <a:rPr lang="en-US" smtClean="0"/>
              <a:t>1-</a:t>
            </a:r>
            <a:fld id="{C6C3EEE1-8C8C-416D-82D2-A0BE6FFE95CF}" type="slidenum">
              <a:rPr lang="en-US" smtClean="0"/>
              <a:pPr/>
              <a:t>1</a:t>
            </a:fld>
            <a:endParaRPr lang="en-US" smtClean="0"/>
          </a:p>
        </p:txBody>
      </p:sp>
      <p:sp>
        <p:nvSpPr>
          <p:cNvPr id="15365" name="Rectangle 2"/>
          <p:cNvSpPr>
            <a:spLocks noGrp="1" noRot="1" noChangeAspect="1" noChangeArrowheads="1" noTextEdit="1"/>
          </p:cNvSpPr>
          <p:nvPr>
            <p:ph type="sldImg"/>
          </p:nvPr>
        </p:nvSpPr>
        <p:spPr>
          <a:xfrm>
            <a:off x="1219200" y="685800"/>
            <a:ext cx="4648200" cy="3486150"/>
          </a:xfrm>
          <a:ln/>
        </p:spPr>
      </p:sp>
      <p:sp>
        <p:nvSpPr>
          <p:cNvPr id="15366" name="Rectangle 3"/>
          <p:cNvSpPr>
            <a:spLocks noGrp="1" noChangeArrowheads="1"/>
          </p:cNvSpPr>
          <p:nvPr>
            <p:ph type="body" idx="1"/>
          </p:nvPr>
        </p:nvSpPr>
        <p:spPr>
          <a:xfrm>
            <a:off x="685800" y="4267200"/>
            <a:ext cx="5715000" cy="4724400"/>
          </a:xfrm>
          <a:noFill/>
          <a:ln/>
        </p:spPr>
        <p:txBody>
          <a:bodyPr lIns="93150" tIns="46576" rIns="93150" bIns="46576"/>
          <a:lstStyle/>
          <a:p>
            <a:pPr eaLnBrk="1" hangingPunct="1">
              <a:spcBef>
                <a:spcPct val="0"/>
              </a:spcBef>
              <a:buFontTx/>
              <a:buNone/>
              <a:tabLst>
                <a:tab pos="228600" algn="l"/>
              </a:tabLst>
            </a:pPr>
            <a:r>
              <a:rPr lang="en-US" sz="1100" b="1" smtClean="0">
                <a:latin typeface="Arial" charset="0"/>
                <a:cs typeface="Times New Roman" pitchFamily="18" charset="0"/>
              </a:rPr>
              <a:t>Regla final de renovación, reparación y pintura de la EPA:</a:t>
            </a:r>
          </a:p>
          <a:p>
            <a:pPr marL="228600" lvl="1" indent="-114300" eaLnBrk="1" hangingPunct="1">
              <a:spcBef>
                <a:spcPct val="0"/>
              </a:spcBef>
              <a:buClr>
                <a:srgbClr val="000000"/>
              </a:buClr>
              <a:tabLst>
                <a:tab pos="228600" algn="l"/>
              </a:tabLst>
            </a:pPr>
            <a:r>
              <a:rPr lang="en-US" sz="900" smtClean="0">
                <a:latin typeface="Arial" charset="0"/>
                <a:cs typeface="Times New Roman" pitchFamily="18" charset="0"/>
              </a:rPr>
              <a:t>Publicada el 22 de abril de 2008, con la autoridad de la Ley de Control de Sustancias Tóxicas (sección 402(c)(3) de la Ley TSCA). </a:t>
            </a:r>
          </a:p>
          <a:p>
            <a:pPr marL="228600" lvl="1" indent="-114300" eaLnBrk="1" hangingPunct="1">
              <a:spcBef>
                <a:spcPct val="0"/>
              </a:spcBef>
              <a:buClr>
                <a:srgbClr val="000000"/>
              </a:buClr>
              <a:tabLst>
                <a:tab pos="228600" algn="l"/>
              </a:tabLst>
            </a:pPr>
            <a:r>
              <a:rPr lang="en-US" sz="900" smtClean="0">
                <a:latin typeface="Arial" charset="0"/>
                <a:cs typeface="Times New Roman" pitchFamily="18" charset="0"/>
              </a:rPr>
              <a:t>La regla final abarca los peligros de la pintura a base de plomo que deriven de actividades de renovación, reparación y pintura que alteran la pintura a base de plomo en las "viviendas de interés" y en las "instalaciones ocupadas por niños".</a:t>
            </a:r>
          </a:p>
          <a:p>
            <a:pPr marL="342900" lvl="2" eaLnBrk="1" hangingPunct="1">
              <a:spcBef>
                <a:spcPct val="0"/>
              </a:spcBef>
              <a:buFontTx/>
              <a:buNone/>
              <a:tabLst>
                <a:tab pos="228600" algn="l"/>
              </a:tabLst>
            </a:pPr>
            <a:r>
              <a:rPr lang="en-US" sz="900" b="1" u="sng" smtClean="0">
                <a:latin typeface="Arial" charset="0"/>
                <a:cs typeface="Times New Roman" pitchFamily="18" charset="0"/>
              </a:rPr>
              <a:t>Una vivienda de interés</a:t>
            </a:r>
            <a:r>
              <a:rPr lang="en-US" sz="900" b="1" smtClean="0">
                <a:latin typeface="Arial" charset="0"/>
                <a:cs typeface="Times New Roman" pitchFamily="18" charset="0"/>
              </a:rPr>
              <a:t> </a:t>
            </a:r>
            <a:r>
              <a:rPr lang="en-US" sz="900" smtClean="0">
                <a:latin typeface="Arial" charset="0"/>
                <a:cs typeface="Times New Roman" pitchFamily="18" charset="0"/>
              </a:rPr>
              <a:t>es un hogar o una unidad residencial construida antes del 31 de diciembre de 1977, excepto: </a:t>
            </a:r>
          </a:p>
          <a:p>
            <a:pPr marL="628650" lvl="3" indent="-171450" eaLnBrk="1" hangingPunct="1">
              <a:spcBef>
                <a:spcPct val="0"/>
              </a:spcBef>
              <a:buClr>
                <a:srgbClr val="000000"/>
              </a:buClr>
              <a:tabLst>
                <a:tab pos="228600" algn="l"/>
              </a:tabLst>
            </a:pPr>
            <a:r>
              <a:rPr lang="en-US" sz="900" smtClean="0">
                <a:latin typeface="Arial" charset="0"/>
                <a:cs typeface="Times New Roman" pitchFamily="18" charset="0"/>
              </a:rPr>
              <a:t>Las viviendas destinadas a ancianos o personas con discapacidad (a menos que resida o vaya a residir en dicha vivienda algún niño menor de seis años).</a:t>
            </a:r>
          </a:p>
          <a:p>
            <a:pPr marL="628650" lvl="3" indent="-171450" eaLnBrk="1" hangingPunct="1">
              <a:spcBef>
                <a:spcPct val="0"/>
              </a:spcBef>
              <a:buClr>
                <a:srgbClr val="000000"/>
              </a:buClr>
              <a:tabLst>
                <a:tab pos="228600" algn="l"/>
              </a:tabLst>
            </a:pPr>
            <a:r>
              <a:rPr lang="en-US" sz="900" smtClean="0">
                <a:latin typeface="Arial" charset="0"/>
                <a:cs typeface="Times New Roman" pitchFamily="18" charset="0"/>
              </a:rPr>
              <a:t>Cualquier vivienda sin dormitorios (por ejemplo, estudios, hospitales, hoteles, residencias, etc.)</a:t>
            </a:r>
          </a:p>
          <a:p>
            <a:pPr marL="342900" lvl="2" eaLnBrk="1" hangingPunct="1">
              <a:spcBef>
                <a:spcPct val="0"/>
              </a:spcBef>
              <a:buFontTx/>
              <a:buNone/>
              <a:tabLst>
                <a:tab pos="228600" algn="l"/>
              </a:tabLst>
            </a:pPr>
            <a:r>
              <a:rPr lang="en-US" sz="900" b="1" u="sng" smtClean="0">
                <a:latin typeface="Arial" charset="0"/>
                <a:cs typeface="Times New Roman" pitchFamily="18" charset="0"/>
              </a:rPr>
              <a:t>Una instalación ocupada por niños</a:t>
            </a:r>
            <a:r>
              <a:rPr lang="en-US" sz="900" b="1" smtClean="0">
                <a:latin typeface="Arial" charset="0"/>
                <a:cs typeface="Times New Roman" pitchFamily="18" charset="0"/>
              </a:rPr>
              <a:t> </a:t>
            </a:r>
            <a:r>
              <a:rPr lang="en-US" sz="900" smtClean="0">
                <a:latin typeface="Arial" charset="0"/>
                <a:cs typeface="Times New Roman" pitchFamily="18" charset="0"/>
              </a:rPr>
              <a:t>es una construcción anterior a 1978 que reúne los tres criterios siguientes: </a:t>
            </a:r>
            <a:endParaRPr lang="en-US" sz="900" u="sng" smtClean="0">
              <a:latin typeface="Arial" charset="0"/>
              <a:cs typeface="Times New Roman" pitchFamily="18" charset="0"/>
            </a:endParaRPr>
          </a:p>
          <a:p>
            <a:pPr marL="628650" lvl="3" indent="-171450" eaLnBrk="1" hangingPunct="1">
              <a:spcBef>
                <a:spcPct val="0"/>
              </a:spcBef>
              <a:buClr>
                <a:srgbClr val="000000"/>
              </a:buClr>
              <a:tabLst>
                <a:tab pos="228600" algn="l"/>
              </a:tabLst>
            </a:pPr>
            <a:r>
              <a:rPr lang="en-US" sz="900" smtClean="0">
                <a:latin typeface="Arial" charset="0"/>
                <a:cs typeface="Times New Roman" pitchFamily="18" charset="0"/>
              </a:rPr>
              <a:t>Es visitada regularmente por niños menores de seis años. </a:t>
            </a:r>
          </a:p>
          <a:p>
            <a:pPr marL="628650" lvl="3" indent="-171450" eaLnBrk="1" hangingPunct="1">
              <a:spcBef>
                <a:spcPct val="0"/>
              </a:spcBef>
              <a:buClr>
                <a:srgbClr val="000000"/>
              </a:buClr>
              <a:tabLst>
                <a:tab pos="228600" algn="l"/>
              </a:tabLst>
            </a:pPr>
            <a:r>
              <a:rPr lang="en-US" sz="900" smtClean="0">
                <a:latin typeface="Arial" charset="0"/>
                <a:cs typeface="Times New Roman" pitchFamily="18" charset="0"/>
              </a:rPr>
              <a:t>Las visitas son al menos en dos días distintos de cualquier semana (período comprendido entre lunes y domingo), siempre y cuando la visita de cada día dure al menos 3 horas.</a:t>
            </a:r>
          </a:p>
          <a:p>
            <a:pPr marL="628650" lvl="3" indent="-171450" eaLnBrk="1" hangingPunct="1">
              <a:spcBef>
                <a:spcPct val="0"/>
              </a:spcBef>
              <a:buClr>
                <a:srgbClr val="000000"/>
              </a:buClr>
              <a:tabLst>
                <a:tab pos="228600" algn="l"/>
              </a:tabLst>
            </a:pPr>
            <a:r>
              <a:rPr lang="en-US" sz="900" smtClean="0">
                <a:latin typeface="Arial" charset="0"/>
                <a:cs typeface="Times New Roman" pitchFamily="18" charset="0"/>
              </a:rPr>
              <a:t>Las visitas semanales en conjunto representan al menos 6 horas y las visitas anuales en conjunto representan al menos 60 horas.</a:t>
            </a:r>
          </a:p>
          <a:p>
            <a:pPr marL="628650" lvl="3" indent="-171450" eaLnBrk="1" hangingPunct="1">
              <a:spcBef>
                <a:spcPct val="0"/>
              </a:spcBef>
              <a:buClr>
                <a:srgbClr val="000000"/>
              </a:buClr>
              <a:tabLst>
                <a:tab pos="228600" algn="l"/>
              </a:tabLst>
            </a:pPr>
            <a:r>
              <a:rPr lang="en-US" sz="900" smtClean="0">
                <a:latin typeface="Arial" charset="0"/>
                <a:cs typeface="Times New Roman" pitchFamily="18" charset="0"/>
              </a:rPr>
              <a:t>Las instalaciones ocupadas por niños pueden encontrarse en una construcción pública o comercial, o en una de las viviendas de interés. Entre estas instalaciones se cuentan escuelas, servicios de cuidado infantil y guarderías.</a:t>
            </a:r>
            <a:endParaRPr lang="en-US" sz="1100" b="1" smtClean="0">
              <a:latin typeface="Arial" charset="0"/>
              <a:cs typeface="Times New Roman" pitchFamily="18" charset="0"/>
            </a:endParaRPr>
          </a:p>
          <a:p>
            <a:pPr marL="228600" lvl="1" indent="-114300" eaLnBrk="1" hangingPunct="1">
              <a:spcBef>
                <a:spcPct val="0"/>
              </a:spcBef>
              <a:buClr>
                <a:srgbClr val="000000"/>
              </a:buClr>
              <a:tabLst>
                <a:tab pos="228600" algn="l"/>
              </a:tabLst>
            </a:pPr>
            <a:r>
              <a:rPr lang="en-US" sz="900" b="1" u="sng" smtClean="0">
                <a:latin typeface="Arial" charset="0"/>
                <a:cs typeface="Times New Roman" pitchFamily="18" charset="0"/>
              </a:rPr>
              <a:t>Autorización estatal</a:t>
            </a:r>
            <a:r>
              <a:rPr lang="en-US" sz="900" b="1" smtClean="0">
                <a:latin typeface="Arial" charset="0"/>
                <a:cs typeface="Times New Roman" pitchFamily="18" charset="0"/>
              </a:rPr>
              <a:t>: </a:t>
            </a:r>
            <a:r>
              <a:rPr lang="en-US" sz="900" smtClean="0">
                <a:latin typeface="Arial" charset="0"/>
                <a:cs typeface="Times New Roman" pitchFamily="18" charset="0"/>
              </a:rPr>
              <a:t>La EPA puede autorizar a estados, territorios y tribus que hagan cumplir todos los aspectos de la regla de la RRP. Estos estados reciben el nombre de “estados autorizados”. La EPA hace cumplir la regla en los estados no autorizados.</a:t>
            </a:r>
          </a:p>
          <a:p>
            <a:pPr marL="228600" lvl="1" indent="-114300" eaLnBrk="1" hangingPunct="1">
              <a:spcBef>
                <a:spcPct val="0"/>
              </a:spcBef>
              <a:buFontTx/>
              <a:buNone/>
              <a:tabLst>
                <a:tab pos="228600" algn="l"/>
              </a:tabLst>
            </a:pPr>
            <a:endParaRPr lang="en-US" sz="900" b="1" smtClean="0">
              <a:latin typeface="Arial" charset="0"/>
              <a:cs typeface="Times New Roman" pitchFamily="18" charset="0"/>
            </a:endParaRPr>
          </a:p>
          <a:p>
            <a:pPr eaLnBrk="1" hangingPunct="1">
              <a:spcBef>
                <a:spcPct val="0"/>
              </a:spcBef>
              <a:buFontTx/>
              <a:buNone/>
              <a:tabLst>
                <a:tab pos="228600" algn="l"/>
              </a:tabLst>
            </a:pPr>
            <a:r>
              <a:rPr lang="en-US" sz="1100" b="1" smtClean="0">
                <a:latin typeface="Arial" charset="0"/>
                <a:cs typeface="Times New Roman" pitchFamily="18" charset="0"/>
              </a:rPr>
              <a:t>La regla </a:t>
            </a:r>
            <a:r>
              <a:rPr lang="es-ES_tradnl" sz="1100" b="1" smtClean="0">
                <a:latin typeface="Arial" charset="0"/>
                <a:cs typeface="Times New Roman" pitchFamily="18" charset="0"/>
              </a:rPr>
              <a:t>requiere lo siguiente</a:t>
            </a:r>
            <a:r>
              <a:rPr lang="en-US" sz="1100" b="1" smtClean="0">
                <a:latin typeface="Arial" charset="0"/>
                <a:cs typeface="Times New Roman" pitchFamily="18" charset="0"/>
              </a:rPr>
              <a:t>:</a:t>
            </a:r>
          </a:p>
          <a:p>
            <a:pPr marL="228600" lvl="1" indent="-114300" eaLnBrk="1" hangingPunct="1">
              <a:spcBef>
                <a:spcPct val="0"/>
              </a:spcBef>
              <a:buClr>
                <a:srgbClr val="000000"/>
              </a:buClr>
              <a:tabLst>
                <a:tab pos="228600" algn="l"/>
              </a:tabLst>
            </a:pPr>
            <a:r>
              <a:rPr lang="en-US" sz="900" smtClean="0">
                <a:latin typeface="Arial" charset="0"/>
                <a:cs typeface="Times New Roman" pitchFamily="18" charset="0"/>
              </a:rPr>
              <a:t>Los proveedores de capacitación deben estar acreditados.</a:t>
            </a:r>
          </a:p>
          <a:p>
            <a:pPr marL="228600" lvl="1" indent="-114300" eaLnBrk="1" hangingPunct="1">
              <a:spcBef>
                <a:spcPct val="0"/>
              </a:spcBef>
              <a:buClr>
                <a:srgbClr val="000000"/>
              </a:buClr>
              <a:tabLst>
                <a:tab pos="228600" algn="l"/>
              </a:tabLst>
            </a:pPr>
            <a:r>
              <a:rPr lang="en-US" sz="900" smtClean="0">
                <a:latin typeface="Arial" charset="0"/>
                <a:cs typeface="Times New Roman" pitchFamily="18" charset="0"/>
              </a:rPr>
              <a:t>Las empresas de renovación deben estar certificadas.</a:t>
            </a:r>
          </a:p>
          <a:p>
            <a:pPr marL="228600" lvl="1" indent="-114300" eaLnBrk="1" hangingPunct="1">
              <a:spcBef>
                <a:spcPct val="0"/>
              </a:spcBef>
              <a:buClr>
                <a:srgbClr val="000000"/>
              </a:buClr>
              <a:tabLst>
                <a:tab pos="228600" algn="l"/>
              </a:tabLst>
            </a:pPr>
            <a:r>
              <a:rPr lang="en-US" sz="900" smtClean="0">
                <a:latin typeface="Arial" charset="0"/>
                <a:cs typeface="Times New Roman" pitchFamily="18" charset="0"/>
              </a:rPr>
              <a:t>Los renovadores y los técnicos de muestreo de polvo deben contar con capacitación y certificación.</a:t>
            </a:r>
          </a:p>
          <a:p>
            <a:pPr marL="228600" lvl="1" indent="-114300" eaLnBrk="1" hangingPunct="1">
              <a:spcBef>
                <a:spcPct val="0"/>
              </a:spcBef>
              <a:buClr>
                <a:srgbClr val="000000"/>
              </a:buClr>
              <a:tabLst>
                <a:tab pos="228600" algn="l"/>
              </a:tabLst>
            </a:pPr>
            <a:r>
              <a:rPr lang="en-US" sz="900" smtClean="0">
                <a:latin typeface="Arial" charset="0"/>
                <a:cs typeface="Times New Roman" pitchFamily="18" charset="0"/>
              </a:rPr>
              <a:t>Los trabajadores no certificados deben trabajar bajo la supervisión e instrucción práctica de un renovador certificado.</a:t>
            </a:r>
          </a:p>
          <a:p>
            <a:pPr marL="228600" lvl="1" indent="-114300" eaLnBrk="1" hangingPunct="1">
              <a:spcBef>
                <a:spcPct val="0"/>
              </a:spcBef>
              <a:buClr>
                <a:srgbClr val="000000"/>
              </a:buClr>
              <a:tabLst>
                <a:tab pos="228600" algn="l"/>
              </a:tabLst>
            </a:pPr>
            <a:r>
              <a:rPr lang="en-US" sz="900" smtClean="0">
                <a:latin typeface="Arial" charset="0"/>
                <a:cs typeface="Times New Roman" pitchFamily="18" charset="0"/>
              </a:rPr>
              <a:t>Se deben seguir prácticas de trabajo para los trabajos contemplados por la regla.</a:t>
            </a:r>
          </a:p>
          <a:p>
            <a:pPr marL="228600" lvl="1" indent="-114300" eaLnBrk="1" hangingPunct="1">
              <a:spcBef>
                <a:spcPct val="0"/>
              </a:spcBef>
              <a:buClr>
                <a:srgbClr val="000000"/>
              </a:buClr>
              <a:tabLst>
                <a:tab pos="228600" algn="l"/>
              </a:tabLst>
            </a:pPr>
            <a:r>
              <a:rPr lang="en-US" sz="900" smtClean="0">
                <a:latin typeface="Arial" charset="0"/>
                <a:cs typeface="Times New Roman" pitchFamily="18" charset="0"/>
              </a:rPr>
              <a:t>Los renovadores deben educar a los propietarios y ocupantes.</a:t>
            </a:r>
            <a:endParaRPr lang="en-US" sz="700" smtClean="0">
              <a:latin typeface="Arial" charset="0"/>
              <a:cs typeface="Times New Roman" pitchFamily="18" charset="0"/>
            </a:endParaRPr>
          </a:p>
          <a:p>
            <a:pPr eaLnBrk="1" hangingPunct="1">
              <a:spcBef>
                <a:spcPct val="0"/>
              </a:spcBef>
              <a:buFontTx/>
              <a:buNone/>
              <a:tabLst>
                <a:tab pos="228600" algn="l"/>
              </a:tabLst>
            </a:pPr>
            <a:endParaRPr lang="en-US" sz="700" smtClean="0">
              <a:latin typeface="Times New Roman" pitchFamily="18" charset="0"/>
              <a:cs typeface="Times New Roman" pitchFamily="18" charset="0"/>
            </a:endParaRPr>
          </a:p>
          <a:p>
            <a:pPr eaLnBrk="1" hangingPunct="1">
              <a:spcBef>
                <a:spcPct val="0"/>
              </a:spcBef>
              <a:buFontTx/>
              <a:buNone/>
              <a:tabLst>
                <a:tab pos="228600" algn="l"/>
              </a:tabLst>
            </a:pPr>
            <a:endParaRPr lang="en-US" sz="700" smtClean="0">
              <a:latin typeface="Times New Roman" pitchFamily="18" charset="0"/>
              <a:cs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24579" name="Rectangle 6"/>
          <p:cNvSpPr>
            <a:spLocks noGrp="1" noChangeArrowheads="1"/>
          </p:cNvSpPr>
          <p:nvPr>
            <p:ph type="ftr" sz="quarter" idx="4"/>
          </p:nvPr>
        </p:nvSpPr>
        <p:spPr>
          <a:noFill/>
        </p:spPr>
        <p:txBody>
          <a:bodyPr/>
          <a:lstStyle/>
          <a:p>
            <a:r>
              <a:rPr lang="en-US" smtClean="0"/>
              <a:t>Octubre de 2011</a:t>
            </a:r>
          </a:p>
        </p:txBody>
      </p:sp>
      <p:sp>
        <p:nvSpPr>
          <p:cNvPr id="24580" name="Rectangle 7"/>
          <p:cNvSpPr>
            <a:spLocks noGrp="1" noChangeArrowheads="1"/>
          </p:cNvSpPr>
          <p:nvPr>
            <p:ph type="sldNum" sz="quarter" idx="5"/>
          </p:nvPr>
        </p:nvSpPr>
        <p:spPr>
          <a:noFill/>
        </p:spPr>
        <p:txBody>
          <a:bodyPr/>
          <a:lstStyle/>
          <a:p>
            <a:r>
              <a:rPr lang="en-US" smtClean="0"/>
              <a:t>1-</a:t>
            </a:r>
            <a:fld id="{D1408700-AE91-4443-A637-7DED30F77781}" type="slidenum">
              <a:rPr lang="en-US" smtClean="0"/>
              <a:pPr/>
              <a:t>10</a:t>
            </a:fld>
            <a:endParaRPr lang="en-US" smtClean="0"/>
          </a:p>
        </p:txBody>
      </p:sp>
      <p:sp>
        <p:nvSpPr>
          <p:cNvPr id="24581" name="Rectangle 2"/>
          <p:cNvSpPr>
            <a:spLocks noGrp="1" noRot="1" noChangeAspect="1" noChangeArrowheads="1" noTextEdit="1"/>
          </p:cNvSpPr>
          <p:nvPr>
            <p:ph type="sldImg"/>
          </p:nvPr>
        </p:nvSpPr>
        <p:spPr>
          <a:xfrm>
            <a:off x="1144588" y="663575"/>
            <a:ext cx="4613275" cy="3460750"/>
          </a:xfrm>
          <a:ln w="12700" cap="flat">
            <a:solidFill>
              <a:schemeClr val="tx1"/>
            </a:solidFill>
          </a:ln>
        </p:spPr>
      </p:sp>
      <p:sp>
        <p:nvSpPr>
          <p:cNvPr id="24582" name="Rectangle 3"/>
          <p:cNvSpPr>
            <a:spLocks noGrp="1" noChangeArrowheads="1"/>
          </p:cNvSpPr>
          <p:nvPr>
            <p:ph type="body" idx="1"/>
          </p:nvPr>
        </p:nvSpPr>
        <p:spPr>
          <a:xfrm>
            <a:off x="685800" y="4191000"/>
            <a:ext cx="5686425" cy="4648200"/>
          </a:xfrm>
          <a:noFill/>
          <a:ln/>
        </p:spPr>
        <p:txBody>
          <a:bodyPr lIns="93804" tIns="46903" rIns="93804" bIns="46903"/>
          <a:lstStyle/>
          <a:p>
            <a:pPr eaLnBrk="1" hangingPunct="1">
              <a:lnSpc>
                <a:spcPct val="85000"/>
              </a:lnSpc>
              <a:spcBef>
                <a:spcPct val="10000"/>
              </a:spcBef>
              <a:buFontTx/>
              <a:buNone/>
              <a:tabLst>
                <a:tab pos="228600" algn="l"/>
              </a:tabLst>
            </a:pPr>
            <a:r>
              <a:rPr lang="en-US" sz="900" smtClean="0">
                <a:latin typeface="Arial" charset="0"/>
              </a:rPr>
              <a:t>Los renovadores deben determinar si una propiedad recibe ayuda financiera preguntando al propietario o a una parte designada. Al llevar a cabo actividades de renovación en viviendas de interés con ayuda federal, los renovadores deben seguir todos los requisitos de la regla RRP así como LSHR. Las diferencias principales son las siguientes:</a:t>
            </a:r>
            <a:endParaRPr lang="en-US" sz="900" b="1" smtClean="0">
              <a:latin typeface="Arial" charset="0"/>
            </a:endParaRPr>
          </a:p>
          <a:p>
            <a:pPr marL="228600" lvl="1" indent="-114300" eaLnBrk="1" hangingPunct="1">
              <a:lnSpc>
                <a:spcPct val="85000"/>
              </a:lnSpc>
              <a:spcBef>
                <a:spcPct val="10000"/>
              </a:spcBef>
              <a:buFontTx/>
              <a:buNone/>
              <a:tabLst>
                <a:tab pos="228600" algn="l"/>
              </a:tabLst>
            </a:pPr>
            <a:r>
              <a:rPr lang="en-US" sz="900" b="1" smtClean="0">
                <a:latin typeface="Arial" charset="0"/>
              </a:rPr>
              <a:t>Capacitación:</a:t>
            </a:r>
            <a:r>
              <a:rPr lang="en-US" sz="900" smtClean="0">
                <a:latin typeface="Arial" charset="0"/>
              </a:rPr>
              <a:t> La EPA requiere que los renovadores de certificación sean responsables de los proyectos de renovación. Debido a este requisito, ahora existen dos grandes opciones de capacitación para el trabajo de renovación en virtud de la LSHR:</a:t>
            </a:r>
          </a:p>
          <a:p>
            <a:pPr marL="228600" lvl="1" indent="-114300" eaLnBrk="1" hangingPunct="1">
              <a:lnSpc>
                <a:spcPct val="85000"/>
              </a:lnSpc>
              <a:spcBef>
                <a:spcPct val="10000"/>
              </a:spcBef>
              <a:buClr>
                <a:srgbClr val="000000"/>
              </a:buClr>
              <a:tabLst>
                <a:tab pos="228600" algn="l"/>
              </a:tabLst>
            </a:pPr>
            <a:r>
              <a:rPr lang="en-US" sz="900" smtClean="0">
                <a:latin typeface="Arial" charset="0"/>
              </a:rPr>
              <a:t>Todos los trabajadores de renovación se capacitan en el lugar de trabajo como renovadores certificados; o </a:t>
            </a:r>
          </a:p>
          <a:p>
            <a:pPr marL="228600" lvl="1" indent="-114300" eaLnBrk="1" hangingPunct="1">
              <a:lnSpc>
                <a:spcPct val="85000"/>
              </a:lnSpc>
              <a:spcBef>
                <a:spcPct val="10000"/>
              </a:spcBef>
              <a:buClr>
                <a:srgbClr val="000000"/>
              </a:buClr>
              <a:tabLst>
                <a:tab pos="228600" algn="l"/>
              </a:tabLst>
            </a:pPr>
            <a:r>
              <a:rPr lang="en-US" sz="900" smtClean="0">
                <a:latin typeface="Arial" charset="0"/>
              </a:rPr>
              <a:t>el renovador certificado designado es también un supervisor certificado en reducción de plomo y todos los trabajadores que no sean renovadores certificados reciben capacitación práctica en materia de normas de trabajo seguras con el plomo (consulte el módulo 7).</a:t>
            </a:r>
            <a:endParaRPr lang="en-US" sz="900" b="1" smtClean="0">
              <a:latin typeface="Arial" charset="0"/>
            </a:endParaRPr>
          </a:p>
          <a:p>
            <a:pPr marL="228600" lvl="1" indent="-114300" eaLnBrk="1" hangingPunct="1">
              <a:lnSpc>
                <a:spcPct val="85000"/>
              </a:lnSpc>
              <a:spcBef>
                <a:spcPct val="10000"/>
              </a:spcBef>
              <a:buFontTx/>
              <a:buNone/>
              <a:tabLst>
                <a:tab pos="228600" algn="l"/>
              </a:tabLst>
            </a:pPr>
            <a:r>
              <a:rPr lang="en-US" sz="900" b="1" smtClean="0">
                <a:latin typeface="Arial" charset="0"/>
              </a:rPr>
              <a:t>Determinación de la presencia de pintura a base de plomo (LBP, por sus siglas en inglés):  </a:t>
            </a:r>
            <a:r>
              <a:rPr lang="en-US" sz="900" smtClean="0">
                <a:latin typeface="Arial" charset="0"/>
              </a:rPr>
              <a:t>No se pueden emplear kits de prueba reconocidos por la EPA para corroborar la existencia de pinturas a base de plomo (LBP, por sus siglas en inglés) y sólo un inspector de plomo certificado o un evaluador de riesgos puede establecer si hay presencia de pintura a base de plomo.</a:t>
            </a:r>
            <a:endParaRPr lang="en-US" sz="900" b="1" smtClean="0">
              <a:latin typeface="Arial" charset="0"/>
            </a:endParaRPr>
          </a:p>
          <a:p>
            <a:pPr marL="228600" lvl="1" indent="-114300" eaLnBrk="1" hangingPunct="1">
              <a:lnSpc>
                <a:spcPct val="85000"/>
              </a:lnSpc>
              <a:spcBef>
                <a:spcPct val="10000"/>
              </a:spcBef>
              <a:buFontTx/>
              <a:buNone/>
              <a:tabLst>
                <a:tab pos="228600" algn="l"/>
              </a:tabLst>
            </a:pPr>
            <a:r>
              <a:rPr lang="en-US" sz="900" b="1" smtClean="0">
                <a:latin typeface="Arial" charset="0"/>
              </a:rPr>
              <a:t>Prácticas prohibidas:</a:t>
            </a:r>
            <a:r>
              <a:rPr lang="en-US" sz="900" smtClean="0">
                <a:latin typeface="Arial" charset="0"/>
              </a:rPr>
              <a:t> El HUD prohíbe las mismas prácticas que la regla RRP de la EPA, más tres prácticas adicionales:  </a:t>
            </a:r>
          </a:p>
          <a:p>
            <a:pPr marL="228600" lvl="1" indent="-114300" eaLnBrk="1" hangingPunct="1">
              <a:lnSpc>
                <a:spcPct val="85000"/>
              </a:lnSpc>
              <a:spcBef>
                <a:spcPct val="10000"/>
              </a:spcBef>
              <a:buClr>
                <a:srgbClr val="000000"/>
              </a:buClr>
              <a:tabLst>
                <a:tab pos="228600" algn="l"/>
              </a:tabLst>
            </a:pPr>
            <a:r>
              <a:rPr lang="en-US" sz="900" smtClean="0">
                <a:latin typeface="Arial" charset="0"/>
              </a:rPr>
              <a:t>Pistolas de aire caliente que carbonizan la pintura; </a:t>
            </a:r>
          </a:p>
          <a:p>
            <a:pPr marL="228600" lvl="1" indent="-114300" eaLnBrk="1" hangingPunct="1">
              <a:lnSpc>
                <a:spcPct val="85000"/>
              </a:lnSpc>
              <a:spcBef>
                <a:spcPct val="10000"/>
              </a:spcBef>
              <a:buClr>
                <a:srgbClr val="000000"/>
              </a:buClr>
              <a:tabLst>
                <a:tab pos="228600" algn="l"/>
              </a:tabLst>
            </a:pPr>
            <a:r>
              <a:rPr lang="en-US" sz="900" smtClean="0">
                <a:latin typeface="Arial" charset="0"/>
              </a:rPr>
              <a:t>Raspado o lijado en seco, excepto a menos de 1 pie de una toma de corriente eléctrica; y, </a:t>
            </a:r>
          </a:p>
          <a:p>
            <a:pPr marL="228600" lvl="1" indent="-114300" eaLnBrk="1" hangingPunct="1">
              <a:lnSpc>
                <a:spcPct val="85000"/>
              </a:lnSpc>
              <a:spcBef>
                <a:spcPct val="10000"/>
              </a:spcBef>
              <a:buClr>
                <a:srgbClr val="000000"/>
              </a:buClr>
              <a:tabLst>
                <a:tab pos="228600" algn="l"/>
              </a:tabLst>
            </a:pPr>
            <a:r>
              <a:rPr lang="en-US" sz="900" smtClean="0">
                <a:latin typeface="Arial" charset="0"/>
              </a:rPr>
              <a:t>Uso de decapantes volátiles en áreas con poca ventilación. </a:t>
            </a:r>
            <a:endParaRPr lang="en-US" sz="900" b="1" i="1" smtClean="0">
              <a:latin typeface="Arial" charset="0"/>
            </a:endParaRPr>
          </a:p>
          <a:p>
            <a:pPr marL="228600" lvl="1" indent="-114300" eaLnBrk="1" hangingPunct="1">
              <a:lnSpc>
                <a:spcPct val="85000"/>
              </a:lnSpc>
              <a:spcBef>
                <a:spcPct val="10000"/>
              </a:spcBef>
              <a:buFontTx/>
              <a:buNone/>
              <a:tabLst>
                <a:tab pos="228600" algn="l"/>
              </a:tabLst>
            </a:pPr>
            <a:r>
              <a:rPr lang="en-US" sz="900" b="1" i="1" smtClean="0">
                <a:latin typeface="Arial" charset="0"/>
              </a:rPr>
              <a:t>Niveles</a:t>
            </a:r>
            <a:r>
              <a:rPr lang="en-US" sz="900" b="1" smtClean="0">
                <a:latin typeface="Arial" charset="0"/>
              </a:rPr>
              <a:t> de minimis:</a:t>
            </a:r>
            <a:r>
              <a:rPr lang="en-US" sz="900" smtClean="0">
                <a:latin typeface="Arial" charset="0"/>
              </a:rPr>
              <a:t> </a:t>
            </a:r>
            <a:r>
              <a:rPr lang="en-US" sz="900" u="sng" smtClean="0">
                <a:latin typeface="Arial" charset="0"/>
              </a:rPr>
              <a:t>En las viviendas de interés que reciban ayuda federal, se deben reparar todas las áreas con pintura deteriorada en el área de trabajo.</a:t>
            </a:r>
            <a:r>
              <a:rPr lang="en-US" sz="900" smtClean="0">
                <a:latin typeface="Arial" charset="0"/>
              </a:rPr>
              <a:t>  El trabajo que afecte cantidades de LBP menores que las cantidades “</a:t>
            </a:r>
            <a:r>
              <a:rPr lang="en-US" sz="900" i="1" smtClean="0">
                <a:latin typeface="Arial" charset="0"/>
              </a:rPr>
              <a:t>de minimis</a:t>
            </a:r>
            <a:r>
              <a:rPr lang="en-US" sz="900" smtClean="0">
                <a:latin typeface="Arial" charset="0"/>
              </a:rPr>
              <a:t>” no es necesario seguir las prácticas de trabajo seguro con el plomo y los requisitos de parobación en la LSHR. Los límites “</a:t>
            </a:r>
            <a:r>
              <a:rPr lang="en-US" sz="900" i="1" smtClean="0">
                <a:latin typeface="Arial" charset="0"/>
              </a:rPr>
              <a:t>de minimis</a:t>
            </a:r>
            <a:r>
              <a:rPr lang="en-US" sz="900" smtClean="0">
                <a:latin typeface="Arial" charset="0"/>
              </a:rPr>
              <a:t>” dispuestos por el HUD son más bajos que los límites para actividades de reparación menor y mantenimiento de la regla de renovación, reparación y pintura de la EPA. </a:t>
            </a:r>
          </a:p>
          <a:p>
            <a:pPr marL="228600" lvl="1" indent="-114300" eaLnBrk="1" hangingPunct="1">
              <a:lnSpc>
                <a:spcPct val="85000"/>
              </a:lnSpc>
              <a:spcBef>
                <a:spcPct val="10000"/>
              </a:spcBef>
              <a:buFontTx/>
              <a:buNone/>
              <a:tabLst>
                <a:tab pos="228600" algn="l"/>
              </a:tabLst>
            </a:pPr>
            <a:r>
              <a:rPr lang="en-US" sz="900" b="1" smtClean="0">
                <a:latin typeface="Arial" charset="0"/>
              </a:rPr>
              <a:t>Pruebas de aprobación:</a:t>
            </a:r>
            <a:r>
              <a:rPr lang="en-US" sz="900" smtClean="0">
                <a:latin typeface="Arial" charset="0"/>
              </a:rPr>
              <a:t> El HUD requiere un examen de aprobación después de un trabajo de renovación superior al nivel </a:t>
            </a:r>
            <a:r>
              <a:rPr lang="en-US" sz="900" i="1" smtClean="0">
                <a:latin typeface="Arial" charset="0"/>
              </a:rPr>
              <a:t>de minimis ,</a:t>
            </a:r>
            <a:r>
              <a:rPr lang="en-US" sz="900" smtClean="0">
                <a:latin typeface="Arial" charset="0"/>
              </a:rPr>
              <a:t> en hogares regulados por el LSHR. Además, el HUD requiere que se efectúe un examen de aprobación a cargo de una tercera parte independiente del renovador y, por tanto, </a:t>
            </a:r>
            <a:r>
              <a:rPr lang="en-US" sz="900" u="sng" smtClean="0">
                <a:latin typeface="Arial" charset="0"/>
              </a:rPr>
              <a:t>no</a:t>
            </a:r>
            <a:r>
              <a:rPr lang="en-US" sz="900" smtClean="0">
                <a:latin typeface="Arial" charset="0"/>
              </a:rPr>
              <a:t> permitirá que se acepte la inspección visual del propio renovador certificado ni el uso del procedimiento de verificación de limpieza. Al aplicar la LSHR del HUD a su trabajo (consulte el Apéndice 2), es necesario que un profesional certificado realice un examen de aprobación, por ejemplo, un inspector de plomo, un evaluador de riesgos de plomo o un técnico de muestreo de polvo. Algunas autoridades estatales y locales exigen distintos requisitos y normas para las aprobaciones. </a:t>
            </a:r>
            <a:endParaRPr lang="en-US" sz="900" b="1" smtClean="0">
              <a:latin typeface="Arial" charset="0"/>
            </a:endParaRPr>
          </a:p>
          <a:p>
            <a:pPr marL="228600" lvl="1" indent="-114300" eaLnBrk="1" hangingPunct="1">
              <a:lnSpc>
                <a:spcPct val="85000"/>
              </a:lnSpc>
              <a:spcBef>
                <a:spcPct val="10000"/>
              </a:spcBef>
              <a:buFontTx/>
              <a:buNone/>
              <a:tabLst>
                <a:tab pos="228600" algn="l"/>
              </a:tabLst>
            </a:pPr>
            <a:r>
              <a:rPr lang="en-US" sz="900" b="1" smtClean="0">
                <a:latin typeface="Arial" charset="0"/>
              </a:rPr>
              <a:t>Notificación a los ocupantes:</a:t>
            </a:r>
            <a:r>
              <a:rPr lang="en-US" sz="900" smtClean="0">
                <a:latin typeface="Arial" charset="0"/>
              </a:rPr>
              <a:t> El HUD exige que la parte designada distribuya avisos a los ocupantes en un plazo de 15 días tras las actividades de evaluación y control de peligros por plomo en la unidad que utilizan (y en las áreas comunes, si corresponde).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25603" name="Rectangle 6"/>
          <p:cNvSpPr>
            <a:spLocks noGrp="1" noChangeArrowheads="1"/>
          </p:cNvSpPr>
          <p:nvPr>
            <p:ph type="ftr" sz="quarter" idx="4"/>
          </p:nvPr>
        </p:nvSpPr>
        <p:spPr>
          <a:noFill/>
        </p:spPr>
        <p:txBody>
          <a:bodyPr/>
          <a:lstStyle/>
          <a:p>
            <a:r>
              <a:rPr lang="en-US" smtClean="0"/>
              <a:t>Octubre de 2011</a:t>
            </a:r>
          </a:p>
        </p:txBody>
      </p:sp>
      <p:sp>
        <p:nvSpPr>
          <p:cNvPr id="25604" name="Rectangle 7"/>
          <p:cNvSpPr>
            <a:spLocks noGrp="1" noChangeArrowheads="1"/>
          </p:cNvSpPr>
          <p:nvPr>
            <p:ph type="sldNum" sz="quarter" idx="5"/>
          </p:nvPr>
        </p:nvSpPr>
        <p:spPr>
          <a:noFill/>
        </p:spPr>
        <p:txBody>
          <a:bodyPr/>
          <a:lstStyle/>
          <a:p>
            <a:r>
              <a:rPr lang="en-US" smtClean="0"/>
              <a:t>1-</a:t>
            </a:r>
            <a:fld id="{61149618-7B99-4E03-BDE0-BEC2DE95DCC6}" type="slidenum">
              <a:rPr lang="en-US" smtClean="0"/>
              <a:pPr/>
              <a:t>11</a:t>
            </a:fld>
            <a:endParaRPr lang="en-US" smtClean="0"/>
          </a:p>
        </p:txBody>
      </p:sp>
      <p:sp>
        <p:nvSpPr>
          <p:cNvPr id="25605" name="Rectangle 1026"/>
          <p:cNvSpPr>
            <a:spLocks noGrp="1" noRot="1" noChangeAspect="1" noChangeArrowheads="1" noTextEdit="1"/>
          </p:cNvSpPr>
          <p:nvPr>
            <p:ph type="sldImg"/>
          </p:nvPr>
        </p:nvSpPr>
        <p:spPr>
          <a:ln/>
        </p:spPr>
      </p:sp>
      <p:sp>
        <p:nvSpPr>
          <p:cNvPr id="25606" name="Rectangle 1027"/>
          <p:cNvSpPr>
            <a:spLocks noGrp="1" noChangeArrowheads="1"/>
          </p:cNvSpPr>
          <p:nvPr>
            <p:ph type="body" idx="1"/>
          </p:nvPr>
        </p:nvSpPr>
        <p:spPr>
          <a:noFill/>
          <a:ln/>
        </p:spPr>
        <p:txBody>
          <a:bodyPr/>
          <a:lstStyle/>
          <a:p>
            <a:pPr eaLnBrk="1" hangingPunct="1">
              <a:buFontTx/>
              <a:buNone/>
            </a:pPr>
            <a:r>
              <a:rPr lang="en-US" sz="1000" smtClean="0">
                <a:latin typeface="Arial" charset="0"/>
              </a:rPr>
              <a:t>Los estados, los territorios y las tribus pueden tramitar una autorización de la EPA para operar sus propios programas. Además, los estados, los territorios y las tribus, con o sin la autorización de la EPA, podrán establecer requisitos adicionales para las empresas que trabajan en sus jurisdicciones. Asegúrese de aclarar si su gobierno estatal, territorial o tribal cuenta con reglamentos adicionales que puedan afectar una renovación en su comunidad.</a:t>
            </a:r>
          </a:p>
          <a:p>
            <a:pPr eaLnBrk="1" hangingPunct="1">
              <a:buFontTx/>
              <a:buNone/>
            </a:pPr>
            <a:endParaRPr lang="en-US" sz="100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26627" name="Rectangle 6"/>
          <p:cNvSpPr>
            <a:spLocks noGrp="1" noChangeArrowheads="1"/>
          </p:cNvSpPr>
          <p:nvPr>
            <p:ph type="ftr" sz="quarter" idx="4"/>
          </p:nvPr>
        </p:nvSpPr>
        <p:spPr>
          <a:noFill/>
        </p:spPr>
        <p:txBody>
          <a:bodyPr/>
          <a:lstStyle/>
          <a:p>
            <a:r>
              <a:rPr lang="en-US" smtClean="0"/>
              <a:t>Octubre de 2011</a:t>
            </a:r>
          </a:p>
        </p:txBody>
      </p:sp>
      <p:sp>
        <p:nvSpPr>
          <p:cNvPr id="26628" name="Rectangle 7"/>
          <p:cNvSpPr>
            <a:spLocks noGrp="1" noChangeArrowheads="1"/>
          </p:cNvSpPr>
          <p:nvPr>
            <p:ph type="sldNum" sz="quarter" idx="5"/>
          </p:nvPr>
        </p:nvSpPr>
        <p:spPr>
          <a:noFill/>
        </p:spPr>
        <p:txBody>
          <a:bodyPr/>
          <a:lstStyle/>
          <a:p>
            <a:r>
              <a:rPr lang="en-US" smtClean="0"/>
              <a:t>1-</a:t>
            </a:r>
            <a:fld id="{E4AB7229-6412-4B1D-AE28-C8051C1177F5}" type="slidenum">
              <a:rPr lang="en-US" smtClean="0"/>
              <a:pPr/>
              <a:t>12</a:t>
            </a:fld>
            <a:endParaRPr lang="en-US" smtClean="0"/>
          </a:p>
        </p:txBody>
      </p:sp>
      <p:sp>
        <p:nvSpPr>
          <p:cNvPr id="26629" name="Rectangle 2"/>
          <p:cNvSpPr>
            <a:spLocks noGrp="1" noRot="1" noChangeAspect="1" noChangeArrowheads="1" noTextEdit="1"/>
          </p:cNvSpPr>
          <p:nvPr>
            <p:ph type="sldImg"/>
          </p:nvPr>
        </p:nvSpPr>
        <p:spPr>
          <a:xfrm>
            <a:off x="1143000" y="685800"/>
            <a:ext cx="4614863" cy="3460750"/>
          </a:xfrm>
          <a:ln w="12700" cap="flat">
            <a:solidFill>
              <a:schemeClr val="tx1"/>
            </a:solidFill>
          </a:ln>
        </p:spPr>
      </p:sp>
      <p:sp>
        <p:nvSpPr>
          <p:cNvPr id="26630" name="Rectangle 3"/>
          <p:cNvSpPr>
            <a:spLocks noGrp="1" noChangeArrowheads="1"/>
          </p:cNvSpPr>
          <p:nvPr>
            <p:ph type="body" idx="1"/>
          </p:nvPr>
        </p:nvSpPr>
        <p:spPr>
          <a:xfrm>
            <a:off x="803275" y="4205288"/>
            <a:ext cx="5476875" cy="4184650"/>
          </a:xfrm>
          <a:noFill/>
          <a:ln/>
        </p:spPr>
        <p:txBody>
          <a:bodyPr lIns="93804" tIns="46903" rIns="93804" bIns="46903"/>
          <a:lstStyle/>
          <a:p>
            <a:pPr eaLnBrk="1" hangingPunct="1">
              <a:spcBef>
                <a:spcPct val="10000"/>
              </a:spcBef>
              <a:buFontTx/>
              <a:buNone/>
            </a:pPr>
            <a:r>
              <a:rPr lang="en-US" b="1" dirty="0" err="1" smtClean="0">
                <a:latin typeface="Arial" charset="0"/>
              </a:rPr>
              <a:t>Regla</a:t>
            </a:r>
            <a:r>
              <a:rPr lang="en-US" b="1" dirty="0" smtClean="0">
                <a:latin typeface="Arial" charset="0"/>
              </a:rPr>
              <a:t> final de </a:t>
            </a:r>
            <a:r>
              <a:rPr lang="en-US" b="1" dirty="0" err="1" smtClean="0">
                <a:latin typeface="Arial" charset="0"/>
              </a:rPr>
              <a:t>renovación</a:t>
            </a:r>
            <a:r>
              <a:rPr lang="en-US" b="1" dirty="0" smtClean="0">
                <a:latin typeface="Arial" charset="0"/>
              </a:rPr>
              <a:t>, </a:t>
            </a:r>
            <a:r>
              <a:rPr lang="en-US" b="1" dirty="0" err="1" smtClean="0">
                <a:latin typeface="Arial" charset="0"/>
              </a:rPr>
              <a:t>reparación</a:t>
            </a:r>
            <a:r>
              <a:rPr lang="en-US" b="1" dirty="0" smtClean="0">
                <a:latin typeface="Arial" charset="0"/>
              </a:rPr>
              <a:t> y </a:t>
            </a:r>
            <a:r>
              <a:rPr lang="en-US" b="1" dirty="0" err="1" smtClean="0">
                <a:latin typeface="Arial" charset="0"/>
              </a:rPr>
              <a:t>pintura</a:t>
            </a:r>
            <a:r>
              <a:rPr lang="en-US" b="1" dirty="0" smtClean="0">
                <a:latin typeface="Arial" charset="0"/>
              </a:rPr>
              <a:t> de la EPA:</a:t>
            </a:r>
            <a:endParaRPr lang="en-US" dirty="0" smtClean="0">
              <a:latin typeface="Arial" charset="0"/>
            </a:endParaRPr>
          </a:p>
          <a:p>
            <a:pPr eaLnBrk="1" hangingPunct="1">
              <a:spcBef>
                <a:spcPct val="10000"/>
              </a:spcBef>
              <a:buFontTx/>
              <a:buNone/>
            </a:pPr>
            <a:r>
              <a:rPr lang="en-US" sz="1000" dirty="0" smtClean="0">
                <a:latin typeface="Arial" charset="0"/>
              </a:rPr>
              <a:t>Las personas y </a:t>
            </a:r>
            <a:r>
              <a:rPr lang="en-US" sz="1000" dirty="0" err="1" smtClean="0">
                <a:latin typeface="Arial" charset="0"/>
              </a:rPr>
              <a:t>empresas</a:t>
            </a:r>
            <a:r>
              <a:rPr lang="en-US" sz="1000" dirty="0" smtClean="0">
                <a:latin typeface="Arial" charset="0"/>
              </a:rPr>
              <a:t> </a:t>
            </a:r>
            <a:r>
              <a:rPr lang="en-US" sz="1000" dirty="0" err="1" smtClean="0">
                <a:latin typeface="Arial" charset="0"/>
              </a:rPr>
              <a:t>que</a:t>
            </a:r>
            <a:r>
              <a:rPr lang="en-US" sz="1000" dirty="0" smtClean="0">
                <a:latin typeface="Arial" charset="0"/>
              </a:rPr>
              <a:t> </a:t>
            </a:r>
            <a:r>
              <a:rPr lang="en-US" sz="1000" dirty="0" err="1" smtClean="0">
                <a:latin typeface="Arial" charset="0"/>
              </a:rPr>
              <a:t>realicen</a:t>
            </a:r>
            <a:r>
              <a:rPr lang="en-US" sz="1000" dirty="0" smtClean="0">
                <a:latin typeface="Arial" charset="0"/>
              </a:rPr>
              <a:t> </a:t>
            </a:r>
            <a:r>
              <a:rPr lang="en-US" sz="1000" dirty="0" err="1" smtClean="0">
                <a:latin typeface="Arial" charset="0"/>
              </a:rPr>
              <a:t>renovaciones</a:t>
            </a:r>
            <a:r>
              <a:rPr lang="en-US" sz="1000" dirty="0" smtClean="0">
                <a:latin typeface="Arial" charset="0"/>
              </a:rPr>
              <a:t>, </a:t>
            </a:r>
            <a:r>
              <a:rPr lang="en-US" sz="1000" dirty="0" err="1" smtClean="0">
                <a:latin typeface="Arial" charset="0"/>
              </a:rPr>
              <a:t>reparaciones</a:t>
            </a:r>
            <a:r>
              <a:rPr lang="en-US" sz="1000" dirty="0" smtClean="0">
                <a:latin typeface="Arial" charset="0"/>
              </a:rPr>
              <a:t> y </a:t>
            </a:r>
            <a:r>
              <a:rPr lang="en-US" sz="1000" dirty="0" err="1" smtClean="0">
                <a:latin typeface="Arial" charset="0"/>
              </a:rPr>
              <a:t>pintura</a:t>
            </a:r>
            <a:r>
              <a:rPr lang="en-US" sz="1000" dirty="0" smtClean="0">
                <a:latin typeface="Arial" charset="0"/>
              </a:rPr>
              <a:t> en </a:t>
            </a:r>
            <a:r>
              <a:rPr lang="en-US" sz="1000" dirty="0" err="1" smtClean="0">
                <a:latin typeface="Arial" charset="0"/>
              </a:rPr>
              <a:t>viviendas</a:t>
            </a:r>
            <a:r>
              <a:rPr lang="en-US" sz="1000" dirty="0" smtClean="0">
                <a:latin typeface="Arial" charset="0"/>
              </a:rPr>
              <a:t> </a:t>
            </a:r>
            <a:r>
              <a:rPr lang="en-US" sz="1000" dirty="0" err="1" smtClean="0">
                <a:latin typeface="Arial" charset="0"/>
              </a:rPr>
              <a:t>construidas</a:t>
            </a:r>
            <a:r>
              <a:rPr lang="en-US" sz="1000" dirty="0" smtClean="0">
                <a:latin typeface="Arial" charset="0"/>
              </a:rPr>
              <a:t> antes de 1978 y en </a:t>
            </a:r>
            <a:r>
              <a:rPr lang="en-US" sz="1000" dirty="0" err="1" smtClean="0">
                <a:latin typeface="Arial" charset="0"/>
              </a:rPr>
              <a:t>instalaciones</a:t>
            </a:r>
            <a:r>
              <a:rPr lang="en-US" sz="1000" dirty="0" smtClean="0">
                <a:latin typeface="Arial" charset="0"/>
              </a:rPr>
              <a:t> </a:t>
            </a:r>
            <a:r>
              <a:rPr lang="en-US" sz="1000" dirty="0" err="1" smtClean="0">
                <a:latin typeface="Arial" charset="0"/>
              </a:rPr>
              <a:t>ocupadas</a:t>
            </a:r>
            <a:r>
              <a:rPr lang="en-US" sz="1000" dirty="0" smtClean="0">
                <a:latin typeface="Arial" charset="0"/>
              </a:rPr>
              <a:t> </a:t>
            </a:r>
            <a:r>
              <a:rPr lang="en-US" sz="1000" dirty="0" err="1" smtClean="0">
                <a:latin typeface="Arial" charset="0"/>
              </a:rPr>
              <a:t>por</a:t>
            </a:r>
            <a:r>
              <a:rPr lang="en-US" sz="1000" dirty="0" smtClean="0">
                <a:latin typeface="Arial" charset="0"/>
              </a:rPr>
              <a:t> </a:t>
            </a:r>
            <a:r>
              <a:rPr lang="en-US" sz="1000" dirty="0" err="1" smtClean="0">
                <a:latin typeface="Arial" charset="0"/>
              </a:rPr>
              <a:t>niños</a:t>
            </a:r>
            <a:r>
              <a:rPr lang="en-US" sz="1000" dirty="0" smtClean="0">
                <a:latin typeface="Arial" charset="0"/>
              </a:rPr>
              <a:t> </a:t>
            </a:r>
            <a:r>
              <a:rPr lang="en-US" sz="1000" dirty="0" err="1" smtClean="0">
                <a:latin typeface="Arial" charset="0"/>
              </a:rPr>
              <a:t>deben</a:t>
            </a:r>
            <a:r>
              <a:rPr lang="en-US" sz="1000" dirty="0" smtClean="0">
                <a:latin typeface="Arial" charset="0"/>
              </a:rPr>
              <a:t> </a:t>
            </a:r>
            <a:r>
              <a:rPr lang="en-US" sz="1000" dirty="0" err="1" smtClean="0">
                <a:latin typeface="Arial" charset="0"/>
              </a:rPr>
              <a:t>entender</a:t>
            </a:r>
            <a:r>
              <a:rPr lang="en-US" sz="1000" dirty="0" smtClean="0">
                <a:latin typeface="Arial" charset="0"/>
              </a:rPr>
              <a:t> la </a:t>
            </a:r>
            <a:r>
              <a:rPr lang="en-US" sz="1000" dirty="0" err="1" smtClean="0">
                <a:latin typeface="Arial" charset="0"/>
              </a:rPr>
              <a:t>Regla</a:t>
            </a:r>
            <a:r>
              <a:rPr lang="en-US" sz="1000" dirty="0" smtClean="0">
                <a:latin typeface="Arial" charset="0"/>
              </a:rPr>
              <a:t> Final de la </a:t>
            </a:r>
            <a:r>
              <a:rPr lang="en-US" sz="1000" dirty="0" err="1" smtClean="0">
                <a:latin typeface="Arial" charset="0"/>
              </a:rPr>
              <a:t>Renovación</a:t>
            </a:r>
            <a:r>
              <a:rPr lang="en-US" sz="1000" dirty="0" smtClean="0">
                <a:latin typeface="Arial" charset="0"/>
              </a:rPr>
              <a:t>, </a:t>
            </a:r>
            <a:r>
              <a:rPr lang="en-US" sz="1000" dirty="0" err="1" smtClean="0">
                <a:latin typeface="Arial" charset="0"/>
              </a:rPr>
              <a:t>Reparación</a:t>
            </a:r>
            <a:r>
              <a:rPr lang="en-US" sz="1000" dirty="0" smtClean="0">
                <a:latin typeface="Arial" charset="0"/>
              </a:rPr>
              <a:t> y </a:t>
            </a:r>
            <a:r>
              <a:rPr lang="en-US" sz="1000" dirty="0" err="1" smtClean="0">
                <a:latin typeface="Arial" charset="0"/>
              </a:rPr>
              <a:t>Pintura</a:t>
            </a:r>
            <a:r>
              <a:rPr lang="en-US" sz="1000" dirty="0" smtClean="0">
                <a:latin typeface="Arial" charset="0"/>
              </a:rPr>
              <a:t> de la EPA. En el </a:t>
            </a:r>
            <a:r>
              <a:rPr lang="en-US" sz="1000" dirty="0" err="1" smtClean="0">
                <a:latin typeface="Arial" charset="0"/>
              </a:rPr>
              <a:t>Apéndice</a:t>
            </a:r>
            <a:r>
              <a:rPr lang="en-US" sz="1000" dirty="0" smtClean="0">
                <a:latin typeface="Arial" charset="0"/>
              </a:rPr>
              <a:t> 1 se </a:t>
            </a:r>
            <a:r>
              <a:rPr lang="en-US" sz="1000" dirty="0" err="1" smtClean="0">
                <a:latin typeface="Arial" charset="0"/>
              </a:rPr>
              <a:t>puede</a:t>
            </a:r>
            <a:r>
              <a:rPr lang="en-US" sz="1000" dirty="0" smtClean="0">
                <a:latin typeface="Arial" charset="0"/>
              </a:rPr>
              <a:t> </a:t>
            </a:r>
            <a:r>
              <a:rPr lang="en-US" sz="1000" dirty="0" err="1" smtClean="0">
                <a:latin typeface="Arial" charset="0"/>
              </a:rPr>
              <a:t>encontrar</a:t>
            </a:r>
            <a:r>
              <a:rPr lang="en-US" sz="1000" dirty="0" smtClean="0">
                <a:latin typeface="Arial" charset="0"/>
              </a:rPr>
              <a:t> la </a:t>
            </a:r>
            <a:r>
              <a:rPr lang="en-US" sz="1000" dirty="0" err="1" smtClean="0">
                <a:latin typeface="Arial" charset="0"/>
              </a:rPr>
              <a:t>Regla</a:t>
            </a:r>
            <a:r>
              <a:rPr lang="en-US" sz="1000" dirty="0" smtClean="0">
                <a:latin typeface="Arial" charset="0"/>
              </a:rPr>
              <a:t> Final de la </a:t>
            </a:r>
            <a:r>
              <a:rPr lang="en-US" sz="1000" dirty="0" err="1" smtClean="0">
                <a:latin typeface="Arial" charset="0"/>
              </a:rPr>
              <a:t>Renovación</a:t>
            </a:r>
            <a:r>
              <a:rPr lang="en-US" sz="1000" dirty="0" smtClean="0">
                <a:latin typeface="Arial" charset="0"/>
              </a:rPr>
              <a:t>, </a:t>
            </a:r>
            <a:r>
              <a:rPr lang="en-US" sz="1000" dirty="0" err="1" smtClean="0">
                <a:latin typeface="Arial" charset="0"/>
              </a:rPr>
              <a:t>Reparación</a:t>
            </a:r>
            <a:r>
              <a:rPr lang="en-US" sz="1000" dirty="0" smtClean="0">
                <a:latin typeface="Arial" charset="0"/>
              </a:rPr>
              <a:t> y </a:t>
            </a:r>
            <a:r>
              <a:rPr lang="en-US" sz="1000" dirty="0" err="1" smtClean="0">
                <a:latin typeface="Arial" charset="0"/>
              </a:rPr>
              <a:t>Pintura</a:t>
            </a:r>
            <a:r>
              <a:rPr lang="en-US" sz="1000" dirty="0" smtClean="0">
                <a:latin typeface="Arial" charset="0"/>
              </a:rPr>
              <a:t> de la EPA. </a:t>
            </a:r>
          </a:p>
          <a:p>
            <a:pPr eaLnBrk="1" hangingPunct="1">
              <a:spcBef>
                <a:spcPct val="10000"/>
              </a:spcBef>
              <a:buFontTx/>
              <a:buNone/>
            </a:pPr>
            <a:endParaRPr lang="en-US" sz="1000" dirty="0" smtClean="0">
              <a:latin typeface="Arial" charset="0"/>
            </a:endParaRPr>
          </a:p>
          <a:p>
            <a:pPr eaLnBrk="1" hangingPunct="1">
              <a:spcBef>
                <a:spcPct val="10000"/>
              </a:spcBef>
              <a:buFontTx/>
              <a:buNone/>
            </a:pPr>
            <a:r>
              <a:rPr lang="en-US" b="1" dirty="0" err="1" smtClean="0">
                <a:latin typeface="Arial" charset="0"/>
              </a:rPr>
              <a:t>Regla</a:t>
            </a:r>
            <a:r>
              <a:rPr lang="en-US" b="1" dirty="0" smtClean="0">
                <a:latin typeface="Arial" charset="0"/>
              </a:rPr>
              <a:t> del </a:t>
            </a:r>
            <a:r>
              <a:rPr lang="en-US" b="1" dirty="0" err="1" smtClean="0">
                <a:latin typeface="Arial" charset="0"/>
              </a:rPr>
              <a:t>Departamento</a:t>
            </a:r>
            <a:r>
              <a:rPr lang="en-US" b="1" dirty="0" smtClean="0">
                <a:latin typeface="Arial" charset="0"/>
              </a:rPr>
              <a:t> de </a:t>
            </a:r>
            <a:r>
              <a:rPr lang="en-US" b="1" dirty="0" err="1" smtClean="0">
                <a:latin typeface="Arial" charset="0"/>
              </a:rPr>
              <a:t>Vivienda</a:t>
            </a:r>
            <a:r>
              <a:rPr lang="en-US" b="1" dirty="0" smtClean="0">
                <a:latin typeface="Arial" charset="0"/>
              </a:rPr>
              <a:t> y </a:t>
            </a:r>
            <a:r>
              <a:rPr lang="en-US" b="1" dirty="0" err="1" smtClean="0">
                <a:latin typeface="Arial" charset="0"/>
              </a:rPr>
              <a:t>Urbanismo</a:t>
            </a:r>
            <a:r>
              <a:rPr lang="en-US" b="1" dirty="0" smtClean="0">
                <a:latin typeface="Arial" charset="0"/>
              </a:rPr>
              <a:t> </a:t>
            </a:r>
            <a:r>
              <a:rPr lang="en-US" b="1" dirty="0" err="1" smtClean="0">
                <a:latin typeface="Arial" charset="0"/>
              </a:rPr>
              <a:t>sobre</a:t>
            </a:r>
            <a:r>
              <a:rPr lang="en-US" b="1" dirty="0" smtClean="0">
                <a:latin typeface="Arial" charset="0"/>
              </a:rPr>
              <a:t> </a:t>
            </a:r>
            <a:r>
              <a:rPr lang="en-US" b="1" dirty="0" err="1" smtClean="0">
                <a:latin typeface="Arial" charset="0"/>
              </a:rPr>
              <a:t>trabajos</a:t>
            </a:r>
            <a:r>
              <a:rPr lang="en-US" b="1" dirty="0" smtClean="0">
                <a:latin typeface="Arial" charset="0"/>
              </a:rPr>
              <a:t> </a:t>
            </a:r>
            <a:r>
              <a:rPr lang="en-US" b="1" dirty="0" err="1" smtClean="0">
                <a:latin typeface="Arial" charset="0"/>
              </a:rPr>
              <a:t>seguros</a:t>
            </a:r>
            <a:r>
              <a:rPr lang="en-US" b="1" dirty="0" smtClean="0">
                <a:latin typeface="Arial" charset="0"/>
              </a:rPr>
              <a:t> con </a:t>
            </a:r>
            <a:r>
              <a:rPr lang="en-US" b="1" dirty="0" err="1" smtClean="0">
                <a:latin typeface="Arial" charset="0"/>
              </a:rPr>
              <a:t>plomo</a:t>
            </a:r>
            <a:r>
              <a:rPr lang="en-US" b="1" dirty="0" smtClean="0">
                <a:latin typeface="Arial" charset="0"/>
              </a:rPr>
              <a:t>:</a:t>
            </a:r>
            <a:endParaRPr lang="en-US" dirty="0" smtClean="0">
              <a:latin typeface="Arial" charset="0"/>
            </a:endParaRPr>
          </a:p>
          <a:p>
            <a:pPr eaLnBrk="1" hangingPunct="1">
              <a:spcBef>
                <a:spcPct val="10000"/>
              </a:spcBef>
              <a:buFontTx/>
              <a:buNone/>
            </a:pPr>
            <a:r>
              <a:rPr lang="en-US" sz="1000" dirty="0" smtClean="0">
                <a:latin typeface="Arial" charset="0"/>
              </a:rPr>
              <a:t>Las personas </a:t>
            </a:r>
            <a:r>
              <a:rPr lang="en-US" sz="1000" dirty="0" err="1" smtClean="0">
                <a:latin typeface="Arial" charset="0"/>
              </a:rPr>
              <a:t>que</a:t>
            </a:r>
            <a:r>
              <a:rPr lang="en-US" sz="1000" dirty="0" smtClean="0">
                <a:latin typeface="Arial" charset="0"/>
              </a:rPr>
              <a:t> </a:t>
            </a:r>
            <a:r>
              <a:rPr lang="en-US" sz="1000" dirty="0" err="1" smtClean="0">
                <a:latin typeface="Arial" charset="0"/>
              </a:rPr>
              <a:t>realicen</a:t>
            </a:r>
            <a:r>
              <a:rPr lang="en-US" sz="1000" dirty="0" smtClean="0">
                <a:latin typeface="Arial" charset="0"/>
              </a:rPr>
              <a:t> </a:t>
            </a:r>
            <a:r>
              <a:rPr lang="en-US" sz="1000" dirty="0" err="1" smtClean="0">
                <a:latin typeface="Arial" charset="0"/>
              </a:rPr>
              <a:t>renovaciones</a:t>
            </a:r>
            <a:r>
              <a:rPr lang="en-US" sz="1000" dirty="0" smtClean="0">
                <a:latin typeface="Arial" charset="0"/>
              </a:rPr>
              <a:t>, </a:t>
            </a:r>
            <a:r>
              <a:rPr lang="en-US" sz="1000" dirty="0" err="1" smtClean="0">
                <a:latin typeface="Arial" charset="0"/>
              </a:rPr>
              <a:t>remodelaciones</a:t>
            </a:r>
            <a:r>
              <a:rPr lang="en-US" sz="1000" dirty="0" smtClean="0">
                <a:latin typeface="Arial" charset="0"/>
              </a:rPr>
              <a:t> y </a:t>
            </a:r>
            <a:r>
              <a:rPr lang="en-US" sz="1000" dirty="0" err="1" smtClean="0">
                <a:latin typeface="Arial" charset="0"/>
              </a:rPr>
              <a:t>rehabilitaciones</a:t>
            </a:r>
            <a:r>
              <a:rPr lang="en-US" sz="1000" dirty="0" smtClean="0">
                <a:latin typeface="Arial" charset="0"/>
              </a:rPr>
              <a:t> en </a:t>
            </a:r>
            <a:r>
              <a:rPr lang="en-US" sz="1000" dirty="0" err="1" smtClean="0">
                <a:latin typeface="Arial" charset="0"/>
              </a:rPr>
              <a:t>viviendas</a:t>
            </a:r>
            <a:r>
              <a:rPr lang="en-US" sz="1000" dirty="0" smtClean="0">
                <a:latin typeface="Arial" charset="0"/>
              </a:rPr>
              <a:t> </a:t>
            </a:r>
            <a:r>
              <a:rPr lang="en-US" sz="1000" dirty="0" err="1" smtClean="0">
                <a:latin typeface="Arial" charset="0"/>
              </a:rPr>
              <a:t>construidas</a:t>
            </a:r>
            <a:r>
              <a:rPr lang="en-US" sz="1000" dirty="0" smtClean="0">
                <a:latin typeface="Arial" charset="0"/>
              </a:rPr>
              <a:t> antes de 1978 </a:t>
            </a:r>
            <a:r>
              <a:rPr lang="en-US" sz="1000" dirty="0" err="1" smtClean="0">
                <a:latin typeface="Arial" charset="0"/>
              </a:rPr>
              <a:t>beneficiarias</a:t>
            </a:r>
            <a:r>
              <a:rPr lang="en-US" sz="1000" dirty="0" smtClean="0">
                <a:latin typeface="Arial" charset="0"/>
              </a:rPr>
              <a:t> de </a:t>
            </a:r>
            <a:r>
              <a:rPr lang="en-US" sz="1000" dirty="0" err="1" smtClean="0">
                <a:latin typeface="Arial" charset="0"/>
              </a:rPr>
              <a:t>ayuda</a:t>
            </a:r>
            <a:r>
              <a:rPr lang="en-US" sz="1000" dirty="0" smtClean="0">
                <a:latin typeface="Arial" charset="0"/>
              </a:rPr>
              <a:t> federal </a:t>
            </a:r>
            <a:r>
              <a:rPr lang="en-US" sz="1000" dirty="0" err="1" smtClean="0">
                <a:latin typeface="Arial" charset="0"/>
              </a:rPr>
              <a:t>deben</a:t>
            </a:r>
            <a:r>
              <a:rPr lang="en-US" sz="1000" dirty="0" smtClean="0">
                <a:latin typeface="Arial" charset="0"/>
              </a:rPr>
              <a:t> </a:t>
            </a:r>
            <a:r>
              <a:rPr lang="en-US" sz="1000" dirty="0" err="1" smtClean="0">
                <a:latin typeface="Arial" charset="0"/>
              </a:rPr>
              <a:t>entender</a:t>
            </a:r>
            <a:r>
              <a:rPr lang="en-US" sz="1000" dirty="0" smtClean="0">
                <a:latin typeface="Arial" charset="0"/>
              </a:rPr>
              <a:t> la </a:t>
            </a:r>
            <a:r>
              <a:rPr lang="en-US" sz="1000" dirty="0" err="1" smtClean="0">
                <a:latin typeface="Arial" charset="0"/>
              </a:rPr>
              <a:t>regla</a:t>
            </a:r>
            <a:r>
              <a:rPr lang="en-US" sz="1000" dirty="0" smtClean="0">
                <a:latin typeface="Arial" charset="0"/>
              </a:rPr>
              <a:t> de </a:t>
            </a:r>
            <a:r>
              <a:rPr lang="en-US" sz="1000" dirty="0" err="1" smtClean="0">
                <a:latin typeface="Arial" charset="0"/>
              </a:rPr>
              <a:t>trabajo</a:t>
            </a:r>
            <a:r>
              <a:rPr lang="en-US" sz="1000" dirty="0" smtClean="0">
                <a:latin typeface="Arial" charset="0"/>
              </a:rPr>
              <a:t> </a:t>
            </a:r>
            <a:r>
              <a:rPr lang="en-US" sz="1000" dirty="0" err="1" smtClean="0">
                <a:latin typeface="Arial" charset="0"/>
              </a:rPr>
              <a:t>seguro</a:t>
            </a:r>
            <a:r>
              <a:rPr lang="en-US" sz="1000" dirty="0" smtClean="0">
                <a:latin typeface="Arial" charset="0"/>
              </a:rPr>
              <a:t> con </a:t>
            </a:r>
            <a:r>
              <a:rPr lang="en-US" sz="1000" dirty="0" err="1" smtClean="0">
                <a:latin typeface="Arial" charset="0"/>
              </a:rPr>
              <a:t>plomo</a:t>
            </a:r>
            <a:r>
              <a:rPr lang="en-US" sz="1000" dirty="0" smtClean="0">
                <a:latin typeface="Arial" charset="0"/>
              </a:rPr>
              <a:t> del HUD. En el </a:t>
            </a:r>
            <a:r>
              <a:rPr lang="en-US" sz="1000" dirty="0" err="1" smtClean="0">
                <a:latin typeface="Arial" charset="0"/>
              </a:rPr>
              <a:t>Apéndice</a:t>
            </a:r>
            <a:r>
              <a:rPr lang="en-US" sz="1000" dirty="0" smtClean="0">
                <a:latin typeface="Arial" charset="0"/>
              </a:rPr>
              <a:t> 2 hay </a:t>
            </a:r>
            <a:r>
              <a:rPr lang="en-US" sz="1000" dirty="0" err="1" smtClean="0">
                <a:latin typeface="Arial" charset="0"/>
              </a:rPr>
              <a:t>más</a:t>
            </a:r>
            <a:r>
              <a:rPr lang="en-US" sz="1000" dirty="0" smtClean="0">
                <a:latin typeface="Arial" charset="0"/>
              </a:rPr>
              <a:t> </a:t>
            </a:r>
            <a:r>
              <a:rPr lang="en-US" sz="1000" dirty="0" err="1" smtClean="0">
                <a:latin typeface="Arial" charset="0"/>
              </a:rPr>
              <a:t>información</a:t>
            </a:r>
            <a:r>
              <a:rPr lang="en-US" sz="1000" dirty="0" smtClean="0">
                <a:latin typeface="Arial" charset="0"/>
              </a:rPr>
              <a:t> </a:t>
            </a:r>
            <a:r>
              <a:rPr lang="en-US" sz="1000" dirty="0" err="1" smtClean="0">
                <a:latin typeface="Arial" charset="0"/>
              </a:rPr>
              <a:t>sobre</a:t>
            </a:r>
            <a:r>
              <a:rPr lang="en-US" sz="1000" dirty="0" smtClean="0">
                <a:latin typeface="Arial" charset="0"/>
              </a:rPr>
              <a:t> </a:t>
            </a:r>
            <a:r>
              <a:rPr lang="en-US" sz="1000" dirty="0" err="1" smtClean="0">
                <a:latin typeface="Arial" charset="0"/>
              </a:rPr>
              <a:t>esta</a:t>
            </a:r>
            <a:r>
              <a:rPr lang="en-US" sz="1000" dirty="0" smtClean="0">
                <a:latin typeface="Arial" charset="0"/>
              </a:rPr>
              <a:t> </a:t>
            </a:r>
            <a:r>
              <a:rPr lang="en-US" sz="1000" dirty="0" err="1" smtClean="0">
                <a:latin typeface="Arial" charset="0"/>
              </a:rPr>
              <a:t>regla</a:t>
            </a:r>
            <a:r>
              <a:rPr lang="en-US" sz="1000" dirty="0" smtClean="0">
                <a:latin typeface="Arial" charset="0"/>
              </a:rPr>
              <a:t> del HUD. </a:t>
            </a:r>
          </a:p>
          <a:p>
            <a:pPr eaLnBrk="1" hangingPunct="1">
              <a:spcBef>
                <a:spcPct val="10000"/>
              </a:spcBef>
              <a:buFontTx/>
              <a:buNone/>
            </a:pPr>
            <a:endParaRPr lang="en-US" sz="1000" dirty="0" smtClean="0">
              <a:latin typeface="Arial" charset="0"/>
            </a:endParaRPr>
          </a:p>
          <a:p>
            <a:pPr eaLnBrk="1" hangingPunct="1">
              <a:spcBef>
                <a:spcPct val="10000"/>
              </a:spcBef>
              <a:buFontTx/>
              <a:buNone/>
            </a:pPr>
            <a:r>
              <a:rPr lang="en-US" b="1" dirty="0" err="1" smtClean="0">
                <a:latin typeface="Arial" charset="0"/>
              </a:rPr>
              <a:t>Administración</a:t>
            </a:r>
            <a:r>
              <a:rPr lang="en-US" b="1" dirty="0" smtClean="0">
                <a:latin typeface="Arial" charset="0"/>
              </a:rPr>
              <a:t> de </a:t>
            </a:r>
            <a:r>
              <a:rPr lang="en-US" b="1" dirty="0" err="1" smtClean="0">
                <a:latin typeface="Arial" charset="0"/>
              </a:rPr>
              <a:t>Seguridad</a:t>
            </a:r>
            <a:r>
              <a:rPr lang="en-US" b="1" dirty="0" smtClean="0">
                <a:latin typeface="Arial" charset="0"/>
              </a:rPr>
              <a:t> y </a:t>
            </a:r>
            <a:r>
              <a:rPr lang="en-US" b="1" dirty="0" err="1" smtClean="0">
                <a:latin typeface="Arial" charset="0"/>
              </a:rPr>
              <a:t>Salud</a:t>
            </a:r>
            <a:r>
              <a:rPr lang="en-US" b="1" dirty="0" smtClean="0">
                <a:latin typeface="Arial" charset="0"/>
              </a:rPr>
              <a:t> </a:t>
            </a:r>
            <a:r>
              <a:rPr lang="en-US" b="1" dirty="0" err="1" smtClean="0">
                <a:latin typeface="Arial" charset="0"/>
              </a:rPr>
              <a:t>Ocupacional</a:t>
            </a:r>
            <a:r>
              <a:rPr lang="en-US" b="1" dirty="0" smtClean="0">
                <a:latin typeface="Arial" charset="0"/>
              </a:rPr>
              <a:t> de los </a:t>
            </a:r>
            <a:r>
              <a:rPr lang="en-US" b="1" dirty="0" err="1" smtClean="0">
                <a:latin typeface="Arial" charset="0"/>
              </a:rPr>
              <a:t>Estados</a:t>
            </a:r>
            <a:r>
              <a:rPr lang="en-US" b="1" dirty="0" smtClean="0">
                <a:latin typeface="Arial" charset="0"/>
              </a:rPr>
              <a:t> </a:t>
            </a:r>
            <a:r>
              <a:rPr lang="en-US" b="1" dirty="0" err="1" smtClean="0">
                <a:latin typeface="Arial" charset="0"/>
              </a:rPr>
              <a:t>Unidos</a:t>
            </a:r>
            <a:r>
              <a:rPr lang="en-US" b="1" dirty="0" smtClean="0">
                <a:latin typeface="Arial" charset="0"/>
              </a:rPr>
              <a:t> (OSHA)</a:t>
            </a:r>
            <a:r>
              <a:rPr lang="en-US" dirty="0" smtClean="0">
                <a:latin typeface="Arial" charset="0"/>
              </a:rPr>
              <a:t>: </a:t>
            </a:r>
          </a:p>
          <a:p>
            <a:pPr eaLnBrk="1" hangingPunct="1">
              <a:spcBef>
                <a:spcPct val="10000"/>
              </a:spcBef>
              <a:buFontTx/>
              <a:buNone/>
            </a:pPr>
            <a:r>
              <a:rPr lang="en-US" sz="1000" dirty="0" smtClean="0">
                <a:latin typeface="Arial" charset="0"/>
              </a:rPr>
              <a:t>La OSHA </a:t>
            </a:r>
            <a:r>
              <a:rPr lang="en-US" sz="1000" dirty="0" err="1" smtClean="0">
                <a:latin typeface="Arial" charset="0"/>
              </a:rPr>
              <a:t>tiene</a:t>
            </a:r>
            <a:r>
              <a:rPr lang="en-US" sz="1000" dirty="0" smtClean="0">
                <a:latin typeface="Arial" charset="0"/>
              </a:rPr>
              <a:t> </a:t>
            </a:r>
            <a:r>
              <a:rPr lang="en-US" sz="1000" dirty="0" err="1" smtClean="0">
                <a:latin typeface="Arial" charset="0"/>
              </a:rPr>
              <a:t>una</a:t>
            </a:r>
            <a:r>
              <a:rPr lang="en-US" sz="1000" dirty="0" smtClean="0">
                <a:latin typeface="Arial" charset="0"/>
              </a:rPr>
              <a:t> </a:t>
            </a:r>
            <a:r>
              <a:rPr lang="en-US" sz="1000" dirty="0" err="1" smtClean="0">
                <a:latin typeface="Arial" charset="0"/>
              </a:rPr>
              <a:t>norma</a:t>
            </a:r>
            <a:r>
              <a:rPr lang="en-US" sz="1000" dirty="0" smtClean="0">
                <a:latin typeface="Arial" charset="0"/>
              </a:rPr>
              <a:t> </a:t>
            </a:r>
            <a:r>
              <a:rPr lang="en-US" sz="1000" dirty="0" err="1" smtClean="0">
                <a:latin typeface="Arial" charset="0"/>
              </a:rPr>
              <a:t>sobre</a:t>
            </a:r>
            <a:r>
              <a:rPr lang="en-US" sz="1000" dirty="0" smtClean="0">
                <a:latin typeface="Arial" charset="0"/>
              </a:rPr>
              <a:t> </a:t>
            </a:r>
            <a:r>
              <a:rPr lang="en-US" sz="1000" dirty="0" err="1" smtClean="0">
                <a:latin typeface="Arial" charset="0"/>
              </a:rPr>
              <a:t>plomo</a:t>
            </a:r>
            <a:r>
              <a:rPr lang="en-US" sz="1000" dirty="0" smtClean="0">
                <a:latin typeface="Arial" charset="0"/>
              </a:rPr>
              <a:t> en la </a:t>
            </a:r>
            <a:r>
              <a:rPr lang="en-US" sz="1000" dirty="0" err="1" smtClean="0">
                <a:latin typeface="Arial" charset="0"/>
              </a:rPr>
              <a:t>construcción</a:t>
            </a:r>
            <a:r>
              <a:rPr lang="en-US" sz="1000" dirty="0" smtClean="0">
                <a:latin typeface="Arial" charset="0"/>
              </a:rPr>
              <a:t> </a:t>
            </a:r>
            <a:r>
              <a:rPr lang="en-US" sz="1000" dirty="0" err="1" smtClean="0">
                <a:latin typeface="Arial" charset="0"/>
              </a:rPr>
              <a:t>que</a:t>
            </a:r>
            <a:r>
              <a:rPr lang="en-US" sz="1000" dirty="0" smtClean="0">
                <a:latin typeface="Arial" charset="0"/>
              </a:rPr>
              <a:t> resume los </a:t>
            </a:r>
            <a:r>
              <a:rPr lang="en-US" sz="1000" dirty="0" err="1" smtClean="0">
                <a:latin typeface="Arial" charset="0"/>
              </a:rPr>
              <a:t>requisitos</a:t>
            </a:r>
            <a:r>
              <a:rPr lang="en-US" sz="1000" dirty="0" smtClean="0">
                <a:latin typeface="Arial" charset="0"/>
              </a:rPr>
              <a:t> de </a:t>
            </a:r>
            <a:r>
              <a:rPr lang="en-US" sz="1000" dirty="0" err="1" smtClean="0">
                <a:latin typeface="Arial" charset="0"/>
              </a:rPr>
              <a:t>protección</a:t>
            </a:r>
            <a:r>
              <a:rPr lang="en-US" sz="1000" dirty="0" smtClean="0">
                <a:latin typeface="Arial" charset="0"/>
              </a:rPr>
              <a:t> al </a:t>
            </a:r>
            <a:r>
              <a:rPr lang="en-US" sz="1000" dirty="0" err="1" smtClean="0">
                <a:latin typeface="Arial" charset="0"/>
              </a:rPr>
              <a:t>trabajador</a:t>
            </a:r>
            <a:r>
              <a:rPr lang="en-US" sz="1000" dirty="0" smtClean="0">
                <a:latin typeface="Arial" charset="0"/>
              </a:rPr>
              <a:t>.  Su </a:t>
            </a:r>
            <a:r>
              <a:rPr lang="en-US" sz="1000" dirty="0" err="1" smtClean="0">
                <a:latin typeface="Arial" charset="0"/>
              </a:rPr>
              <a:t>empleador</a:t>
            </a:r>
            <a:r>
              <a:rPr lang="en-US" sz="1000" dirty="0" smtClean="0">
                <a:latin typeface="Arial" charset="0"/>
              </a:rPr>
              <a:t> </a:t>
            </a:r>
            <a:r>
              <a:rPr lang="en-US" sz="1000" dirty="0" err="1" smtClean="0">
                <a:latin typeface="Arial" charset="0"/>
              </a:rPr>
              <a:t>debe</a:t>
            </a:r>
            <a:r>
              <a:rPr lang="en-US" sz="1000" dirty="0" smtClean="0">
                <a:latin typeface="Arial" charset="0"/>
              </a:rPr>
              <a:t> </a:t>
            </a:r>
            <a:r>
              <a:rPr lang="en-US" sz="1000" dirty="0" err="1" smtClean="0">
                <a:latin typeface="Arial" charset="0"/>
              </a:rPr>
              <a:t>estar</a:t>
            </a:r>
            <a:r>
              <a:rPr lang="en-US" sz="1000" dirty="0" smtClean="0">
                <a:latin typeface="Arial" charset="0"/>
              </a:rPr>
              <a:t> al </a:t>
            </a:r>
            <a:r>
              <a:rPr lang="en-US" sz="1000" dirty="0" err="1" smtClean="0">
                <a:latin typeface="Arial" charset="0"/>
              </a:rPr>
              <a:t>tanto</a:t>
            </a:r>
            <a:r>
              <a:rPr lang="en-US" sz="1000" dirty="0" smtClean="0">
                <a:latin typeface="Arial" charset="0"/>
              </a:rPr>
              <a:t> de </a:t>
            </a:r>
            <a:r>
              <a:rPr lang="en-US" sz="1000" dirty="0" err="1" smtClean="0">
                <a:latin typeface="Arial" charset="0"/>
              </a:rPr>
              <a:t>dichos</a:t>
            </a:r>
            <a:r>
              <a:rPr lang="en-US" sz="1000" dirty="0" smtClean="0">
                <a:latin typeface="Arial" charset="0"/>
              </a:rPr>
              <a:t> </a:t>
            </a:r>
            <a:r>
              <a:rPr lang="en-US" sz="1000" dirty="0" err="1" smtClean="0">
                <a:latin typeface="Arial" charset="0"/>
              </a:rPr>
              <a:t>requisitos</a:t>
            </a:r>
            <a:r>
              <a:rPr lang="en-US" sz="1000" dirty="0" smtClean="0">
                <a:latin typeface="Arial" charset="0"/>
              </a:rPr>
              <a:t>. Para </a:t>
            </a:r>
            <a:r>
              <a:rPr lang="en-US" sz="1000" dirty="0" err="1" smtClean="0">
                <a:latin typeface="Arial" charset="0"/>
              </a:rPr>
              <a:t>recibir</a:t>
            </a:r>
            <a:r>
              <a:rPr lang="en-US" sz="1000" dirty="0" smtClean="0">
                <a:latin typeface="Arial" charset="0"/>
              </a:rPr>
              <a:t> </a:t>
            </a:r>
            <a:r>
              <a:rPr lang="en-US" sz="1000" dirty="0" err="1" smtClean="0">
                <a:latin typeface="Arial" charset="0"/>
              </a:rPr>
              <a:t>información</a:t>
            </a:r>
            <a:r>
              <a:rPr lang="en-US" sz="1000" dirty="0" smtClean="0">
                <a:latin typeface="Arial" charset="0"/>
              </a:rPr>
              <a:t> </a:t>
            </a:r>
            <a:r>
              <a:rPr lang="en-US" sz="1000" dirty="0" err="1" smtClean="0">
                <a:latin typeface="Arial" charset="0"/>
              </a:rPr>
              <a:t>adicional</a:t>
            </a:r>
            <a:r>
              <a:rPr lang="en-US" sz="1000" dirty="0" smtClean="0">
                <a:latin typeface="Arial" charset="0"/>
              </a:rPr>
              <a:t> de la </a:t>
            </a:r>
            <a:r>
              <a:rPr lang="en-US" sz="1000" dirty="0" err="1" smtClean="0">
                <a:latin typeface="Arial" charset="0"/>
              </a:rPr>
              <a:t>regla</a:t>
            </a:r>
            <a:r>
              <a:rPr lang="en-US" sz="1000" dirty="0" smtClean="0">
                <a:latin typeface="Arial" charset="0"/>
              </a:rPr>
              <a:t> de OSHA </a:t>
            </a:r>
            <a:r>
              <a:rPr lang="en-US" sz="1000" dirty="0" err="1" smtClean="0">
                <a:latin typeface="Arial" charset="0"/>
              </a:rPr>
              <a:t>sobre</a:t>
            </a:r>
            <a:r>
              <a:rPr lang="en-US" sz="1000" dirty="0" smtClean="0">
                <a:latin typeface="Arial" charset="0"/>
              </a:rPr>
              <a:t> </a:t>
            </a:r>
            <a:r>
              <a:rPr lang="en-US" sz="1000" dirty="0" err="1" smtClean="0">
                <a:latin typeface="Arial" charset="0"/>
              </a:rPr>
              <a:t>Plomo</a:t>
            </a:r>
            <a:r>
              <a:rPr lang="en-US" sz="1000" dirty="0" smtClean="0">
                <a:latin typeface="Arial" charset="0"/>
              </a:rPr>
              <a:t> en la </a:t>
            </a:r>
            <a:r>
              <a:rPr lang="en-US" sz="1000" dirty="0" err="1" smtClean="0">
                <a:latin typeface="Arial" charset="0"/>
              </a:rPr>
              <a:t>Construcción</a:t>
            </a:r>
            <a:r>
              <a:rPr lang="en-US" sz="1000" dirty="0" smtClean="0">
                <a:latin typeface="Arial" charset="0"/>
              </a:rPr>
              <a:t>, </a:t>
            </a:r>
            <a:r>
              <a:rPr lang="en-US" sz="1000" dirty="0" err="1" smtClean="0">
                <a:latin typeface="Arial" charset="0"/>
              </a:rPr>
              <a:t>consulte</a:t>
            </a:r>
            <a:r>
              <a:rPr lang="en-US" sz="1000" dirty="0" smtClean="0">
                <a:latin typeface="Arial" charset="0"/>
              </a:rPr>
              <a:t> </a:t>
            </a:r>
            <a:r>
              <a:rPr lang="en-US" sz="1000" u="sng" dirty="0" smtClean="0">
                <a:latin typeface="Arial" charset="0"/>
                <a:hlinkClick r:id="rId3"/>
              </a:rPr>
              <a:t>www.osha.gov/Publications/osha3142.pdf</a:t>
            </a:r>
            <a:r>
              <a:rPr lang="en-US" sz="1000" dirty="0" smtClean="0">
                <a:latin typeface="Arial" charset="0"/>
              </a:rPr>
              <a:t>. </a:t>
            </a:r>
            <a:r>
              <a:rPr lang="en-US" sz="1000" dirty="0" err="1" smtClean="0">
                <a:latin typeface="Arial" pitchFamily="34" charset="0"/>
                <a:cs typeface="Arial" pitchFamily="34" charset="0"/>
              </a:rPr>
              <a:t>Otra</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publicación</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útil</a:t>
            </a:r>
            <a:r>
              <a:rPr lang="en-US" sz="1000" dirty="0" smtClean="0">
                <a:latin typeface="Arial" pitchFamily="34" charset="0"/>
                <a:cs typeface="Arial" pitchFamily="34" charset="0"/>
              </a:rPr>
              <a:t> de OSHA </a:t>
            </a:r>
            <a:r>
              <a:rPr lang="en-US" sz="1000" dirty="0" err="1" smtClean="0">
                <a:latin typeface="Arial" pitchFamily="34" charset="0"/>
                <a:cs typeface="Arial" pitchFamily="34" charset="0"/>
              </a:rPr>
              <a:t>aborda</a:t>
            </a:r>
            <a:r>
              <a:rPr lang="en-US" sz="1000" dirty="0" smtClean="0">
                <a:latin typeface="Arial" pitchFamily="34" charset="0"/>
                <a:cs typeface="Arial" pitchFamily="34" charset="0"/>
              </a:rPr>
              <a:t> los </a:t>
            </a:r>
            <a:r>
              <a:rPr lang="en-US" sz="1000" dirty="0" err="1" smtClean="0">
                <a:latin typeface="Arial" pitchFamily="34" charset="0"/>
                <a:cs typeface="Arial" pitchFamily="34" charset="0"/>
              </a:rPr>
              <a:t>riesgos</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generales</a:t>
            </a:r>
            <a:r>
              <a:rPr lang="en-US" sz="1000" dirty="0" smtClean="0">
                <a:latin typeface="Arial" pitchFamily="34" charset="0"/>
                <a:cs typeface="Arial" pitchFamily="34" charset="0"/>
              </a:rPr>
              <a:t> de </a:t>
            </a:r>
            <a:r>
              <a:rPr lang="en-US" sz="1000" dirty="0" err="1" smtClean="0">
                <a:latin typeface="Arial" pitchFamily="34" charset="0"/>
                <a:cs typeface="Arial" pitchFamily="34" charset="0"/>
              </a:rPr>
              <a:t>seguridad</a:t>
            </a:r>
            <a:r>
              <a:rPr lang="en-US" sz="1000" dirty="0" smtClean="0">
                <a:latin typeface="Arial" pitchFamily="34" charset="0"/>
                <a:cs typeface="Arial" pitchFamily="34" charset="0"/>
              </a:rPr>
              <a:t> y </a:t>
            </a:r>
            <a:r>
              <a:rPr lang="en-US" sz="1000" dirty="0" err="1" smtClean="0">
                <a:latin typeface="Arial" pitchFamily="34" charset="0"/>
                <a:cs typeface="Arial" pitchFamily="34" charset="0"/>
              </a:rPr>
              <a:t>salud</a:t>
            </a:r>
            <a:r>
              <a:rPr lang="en-US" sz="1000" dirty="0" smtClean="0">
                <a:latin typeface="Arial" pitchFamily="34" charset="0"/>
                <a:cs typeface="Arial" pitchFamily="34" charset="0"/>
              </a:rPr>
              <a:t> en la </a:t>
            </a:r>
            <a:r>
              <a:rPr lang="en-US" sz="1000" dirty="0" err="1" smtClean="0">
                <a:latin typeface="Arial" pitchFamily="34" charset="0"/>
                <a:cs typeface="Arial" pitchFamily="34" charset="0"/>
              </a:rPr>
              <a:t>construcción</a:t>
            </a:r>
            <a:r>
              <a:rPr lang="en-US" sz="1000" dirty="0" smtClean="0">
                <a:latin typeface="Arial" pitchFamily="34" charset="0"/>
                <a:cs typeface="Arial" pitchFamily="34" charset="0"/>
              </a:rPr>
              <a:t>; OSHA 3252 </a:t>
            </a:r>
            <a:r>
              <a:rPr lang="es-ES" sz="1000" dirty="0" smtClean="0">
                <a:latin typeface="Arial" pitchFamily="34" charset="0"/>
                <a:cs typeface="Arial" pitchFamily="34" charset="0"/>
              </a:rPr>
              <a:t>Guía de construcción, tamaño bolsillo. </a:t>
            </a:r>
            <a:r>
              <a:rPr lang="en-US" sz="1000" dirty="0" err="1" smtClean="0">
                <a:latin typeface="Arial" pitchFamily="34" charset="0"/>
                <a:cs typeface="Arial" pitchFamily="34" charset="0"/>
              </a:rPr>
              <a:t>Está</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disponible</a:t>
            </a:r>
            <a:r>
              <a:rPr lang="en-US" sz="1000" dirty="0" smtClean="0">
                <a:latin typeface="Arial" pitchFamily="34" charset="0"/>
                <a:cs typeface="Arial" pitchFamily="34" charset="0"/>
              </a:rPr>
              <a:t> en </a:t>
            </a:r>
            <a:r>
              <a:rPr lang="en-US" sz="1000" u="sng" dirty="0" smtClean="0">
                <a:latin typeface="Arial" pitchFamily="34" charset="0"/>
                <a:cs typeface="Arial" pitchFamily="34" charset="0"/>
                <a:hlinkClick r:id="rId4"/>
              </a:rPr>
              <a:t>https://www.osha.gov/Publications/osha3252.pdf</a:t>
            </a:r>
            <a:r>
              <a:rPr lang="en-US" sz="1000" dirty="0" smtClean="0">
                <a:latin typeface="Arial" pitchFamily="34" charset="0"/>
                <a:cs typeface="Arial" pitchFamily="34" charset="0"/>
              </a:rPr>
              <a:t>.</a:t>
            </a:r>
            <a:endParaRPr lang="en-US" sz="1000" dirty="0" smtClean="0">
              <a:latin typeface="Arial" pitchFamily="34" charset="0"/>
              <a:cs typeface="Arial" pitchFamily="34" charset="0"/>
            </a:endParaRPr>
          </a:p>
          <a:p>
            <a:pPr eaLnBrk="1" hangingPunct="1">
              <a:spcBef>
                <a:spcPct val="10000"/>
              </a:spcBef>
              <a:buFontTx/>
              <a:buNone/>
            </a:pPr>
            <a:endParaRPr lang="en-US" b="1" dirty="0" smtClean="0">
              <a:latin typeface="Arial" charset="0"/>
            </a:endParaRPr>
          </a:p>
          <a:p>
            <a:pPr eaLnBrk="1" hangingPunct="1">
              <a:spcBef>
                <a:spcPct val="10000"/>
              </a:spcBef>
              <a:buFontTx/>
              <a:buNone/>
            </a:pPr>
            <a:r>
              <a:rPr lang="en-US" b="1" dirty="0" err="1" smtClean="0">
                <a:latin typeface="Arial" charset="0"/>
              </a:rPr>
              <a:t>Reglamentos</a:t>
            </a:r>
            <a:r>
              <a:rPr lang="en-US" b="1" dirty="0" smtClean="0">
                <a:latin typeface="Arial" charset="0"/>
              </a:rPr>
              <a:t> </a:t>
            </a:r>
            <a:r>
              <a:rPr lang="en-US" b="1" dirty="0" err="1" smtClean="0">
                <a:latin typeface="Arial" charset="0"/>
              </a:rPr>
              <a:t>estatales</a:t>
            </a:r>
            <a:r>
              <a:rPr lang="en-US" b="1" dirty="0" smtClean="0">
                <a:latin typeface="Arial" charset="0"/>
              </a:rPr>
              <a:t> y locales:</a:t>
            </a:r>
            <a:r>
              <a:rPr lang="en-US" dirty="0" smtClean="0">
                <a:latin typeface="Arial" charset="0"/>
              </a:rPr>
              <a:t> </a:t>
            </a:r>
          </a:p>
          <a:p>
            <a:pPr eaLnBrk="1" hangingPunct="1">
              <a:spcBef>
                <a:spcPct val="10000"/>
              </a:spcBef>
              <a:buFontTx/>
              <a:buNone/>
            </a:pPr>
            <a:r>
              <a:rPr lang="en-US" sz="1000" dirty="0" smtClean="0">
                <a:latin typeface="Arial" charset="0"/>
              </a:rPr>
              <a:t>Es </a:t>
            </a:r>
            <a:r>
              <a:rPr lang="en-US" sz="1000" dirty="0" err="1" smtClean="0">
                <a:latin typeface="Arial" charset="0"/>
              </a:rPr>
              <a:t>posible</a:t>
            </a:r>
            <a:r>
              <a:rPr lang="en-US" sz="1000" dirty="0" smtClean="0">
                <a:latin typeface="Arial" charset="0"/>
              </a:rPr>
              <a:t> </a:t>
            </a:r>
            <a:r>
              <a:rPr lang="en-US" sz="1000" dirty="0" err="1" smtClean="0">
                <a:latin typeface="Arial" charset="0"/>
              </a:rPr>
              <a:t>que</a:t>
            </a:r>
            <a:r>
              <a:rPr lang="en-US" sz="1000" dirty="0" smtClean="0">
                <a:latin typeface="Arial" charset="0"/>
              </a:rPr>
              <a:t> se </a:t>
            </a:r>
            <a:r>
              <a:rPr lang="en-US" sz="1000" dirty="0" err="1" smtClean="0">
                <a:latin typeface="Arial" charset="0"/>
              </a:rPr>
              <a:t>apliquen</a:t>
            </a:r>
            <a:r>
              <a:rPr lang="en-US" sz="1000" dirty="0" smtClean="0">
                <a:latin typeface="Arial" charset="0"/>
              </a:rPr>
              <a:t> </a:t>
            </a:r>
            <a:r>
              <a:rPr lang="en-US" sz="1000" dirty="0" err="1" smtClean="0">
                <a:latin typeface="Arial" charset="0"/>
              </a:rPr>
              <a:t>reglamentos</a:t>
            </a:r>
            <a:r>
              <a:rPr lang="en-US" sz="1000" dirty="0" smtClean="0">
                <a:latin typeface="Arial" charset="0"/>
              </a:rPr>
              <a:t> </a:t>
            </a:r>
            <a:r>
              <a:rPr lang="en-US" sz="1000" dirty="0" err="1" smtClean="0">
                <a:latin typeface="Arial" charset="0"/>
              </a:rPr>
              <a:t>estatales</a:t>
            </a:r>
            <a:r>
              <a:rPr lang="en-US" sz="1000" dirty="0" smtClean="0">
                <a:latin typeface="Arial" charset="0"/>
              </a:rPr>
              <a:t> y locales al </a:t>
            </a:r>
            <a:r>
              <a:rPr lang="en-US" sz="1000" dirty="0" err="1" smtClean="0">
                <a:latin typeface="Arial" charset="0"/>
              </a:rPr>
              <a:t>trabajo</a:t>
            </a:r>
            <a:r>
              <a:rPr lang="en-US" sz="1000" dirty="0" smtClean="0">
                <a:latin typeface="Arial" charset="0"/>
              </a:rPr>
              <a:t> de </a:t>
            </a:r>
            <a:r>
              <a:rPr lang="en-US" sz="1000" dirty="0" err="1" smtClean="0">
                <a:latin typeface="Arial" charset="0"/>
              </a:rPr>
              <a:t>renovación</a:t>
            </a:r>
            <a:r>
              <a:rPr lang="en-US" sz="1000" dirty="0" smtClean="0">
                <a:latin typeface="Arial" charset="0"/>
              </a:rPr>
              <a:t> </a:t>
            </a:r>
            <a:r>
              <a:rPr lang="en-US" sz="1000" dirty="0" err="1" smtClean="0">
                <a:latin typeface="Arial" charset="0"/>
              </a:rPr>
              <a:t>que</a:t>
            </a:r>
            <a:r>
              <a:rPr lang="en-US" sz="1000" dirty="0" smtClean="0">
                <a:latin typeface="Arial" charset="0"/>
              </a:rPr>
              <a:t> </a:t>
            </a:r>
            <a:r>
              <a:rPr lang="en-US" sz="1000" dirty="0" err="1" smtClean="0">
                <a:latin typeface="Arial" charset="0"/>
              </a:rPr>
              <a:t>realiza</a:t>
            </a:r>
            <a:r>
              <a:rPr lang="en-US" sz="1000" dirty="0" smtClean="0">
                <a:latin typeface="Arial" charset="0"/>
              </a:rPr>
              <a:t>. Si </a:t>
            </a:r>
            <a:r>
              <a:rPr lang="en-US" sz="1000" dirty="0" err="1" smtClean="0">
                <a:latin typeface="Arial" charset="0"/>
              </a:rPr>
              <a:t>es</a:t>
            </a:r>
            <a:r>
              <a:rPr lang="en-US" sz="1000" dirty="0" smtClean="0">
                <a:latin typeface="Arial" charset="0"/>
              </a:rPr>
              <a:t> </a:t>
            </a:r>
            <a:r>
              <a:rPr lang="en-US" sz="1000" dirty="0" err="1" smtClean="0">
                <a:latin typeface="Arial" charset="0"/>
              </a:rPr>
              <a:t>así</a:t>
            </a:r>
            <a:r>
              <a:rPr lang="en-US" sz="1000" dirty="0" smtClean="0">
                <a:latin typeface="Arial" charset="0"/>
              </a:rPr>
              <a:t>, </a:t>
            </a:r>
            <a:r>
              <a:rPr lang="en-US" sz="1000" dirty="0" err="1" smtClean="0">
                <a:latin typeface="Arial" charset="0"/>
              </a:rPr>
              <a:t>estos</a:t>
            </a:r>
            <a:r>
              <a:rPr lang="en-US" sz="1000" dirty="0" smtClean="0">
                <a:latin typeface="Arial" charset="0"/>
              </a:rPr>
              <a:t> </a:t>
            </a:r>
            <a:r>
              <a:rPr lang="en-US" sz="1000" dirty="0" err="1" smtClean="0">
                <a:latin typeface="Arial" charset="0"/>
              </a:rPr>
              <a:t>requisitios</a:t>
            </a:r>
            <a:r>
              <a:rPr lang="en-US" sz="1000" dirty="0" smtClean="0">
                <a:latin typeface="Arial" charset="0"/>
              </a:rPr>
              <a:t> se </a:t>
            </a:r>
            <a:r>
              <a:rPr lang="en-US" sz="1000" dirty="0" err="1" smtClean="0">
                <a:latin typeface="Arial" charset="0"/>
              </a:rPr>
              <a:t>tratarán</a:t>
            </a:r>
            <a:r>
              <a:rPr lang="en-US" sz="1000" dirty="0" smtClean="0">
                <a:latin typeface="Arial" charset="0"/>
              </a:rPr>
              <a:t> en </a:t>
            </a:r>
            <a:r>
              <a:rPr lang="en-US" sz="1000" dirty="0" err="1" smtClean="0">
                <a:latin typeface="Arial" charset="0"/>
              </a:rPr>
              <a:t>este</a:t>
            </a:r>
            <a:r>
              <a:rPr lang="en-US" sz="1000" dirty="0" smtClean="0">
                <a:latin typeface="Arial" charset="0"/>
              </a:rPr>
              <a:t> </a:t>
            </a:r>
            <a:r>
              <a:rPr lang="en-US" sz="1000" dirty="0" err="1" smtClean="0">
                <a:latin typeface="Arial" charset="0"/>
              </a:rPr>
              <a:t>momento</a:t>
            </a:r>
            <a:r>
              <a:rPr lang="en-US" sz="1000" dirty="0" smtClean="0">
                <a:latin typeface="Arial" charset="0"/>
              </a:rPr>
              <a:t> en el </a:t>
            </a:r>
            <a:r>
              <a:rPr lang="en-US" sz="1000" dirty="0" err="1" smtClean="0">
                <a:latin typeface="Arial" charset="0"/>
              </a:rPr>
              <a:t>módulo</a:t>
            </a:r>
            <a:r>
              <a:rPr lang="en-US" sz="1000" dirty="0" smtClean="0">
                <a:latin typeface="Arial" charset="0"/>
              </a:rPr>
              <a:t>.</a:t>
            </a:r>
          </a:p>
          <a:p>
            <a:pPr eaLnBrk="1" hangingPunct="1">
              <a:spcBef>
                <a:spcPct val="10000"/>
              </a:spcBef>
              <a:buFontTx/>
              <a:buNone/>
            </a:pPr>
            <a:endParaRPr lang="en-US" sz="1000"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16387" name="Rectangle 6"/>
          <p:cNvSpPr>
            <a:spLocks noGrp="1" noChangeArrowheads="1"/>
          </p:cNvSpPr>
          <p:nvPr>
            <p:ph type="ftr" sz="quarter" idx="4"/>
          </p:nvPr>
        </p:nvSpPr>
        <p:spPr>
          <a:noFill/>
        </p:spPr>
        <p:txBody>
          <a:bodyPr/>
          <a:lstStyle/>
          <a:p>
            <a:r>
              <a:rPr lang="en-US" smtClean="0"/>
              <a:t>Octubre de 2011</a:t>
            </a:r>
          </a:p>
        </p:txBody>
      </p:sp>
      <p:sp>
        <p:nvSpPr>
          <p:cNvPr id="16388" name="Rectangle 7"/>
          <p:cNvSpPr>
            <a:spLocks noGrp="1" noChangeArrowheads="1"/>
          </p:cNvSpPr>
          <p:nvPr>
            <p:ph type="sldNum" sz="quarter" idx="5"/>
          </p:nvPr>
        </p:nvSpPr>
        <p:spPr>
          <a:noFill/>
        </p:spPr>
        <p:txBody>
          <a:bodyPr/>
          <a:lstStyle/>
          <a:p>
            <a:r>
              <a:rPr lang="en-US" smtClean="0"/>
              <a:t>1-</a:t>
            </a:r>
            <a:fld id="{AA820990-82A4-4681-A0FC-9ECABCADEC12}" type="slidenum">
              <a:rPr lang="en-US" smtClean="0"/>
              <a:pPr/>
              <a:t>2</a:t>
            </a:fld>
            <a:endParaRPr lang="en-US" smtClean="0"/>
          </a:p>
        </p:txBody>
      </p:sp>
      <p:sp>
        <p:nvSpPr>
          <p:cNvPr id="16389" name="Rectangle 2"/>
          <p:cNvSpPr>
            <a:spLocks noGrp="1" noRot="1" noChangeAspect="1" noChangeArrowheads="1" noTextEdit="1"/>
          </p:cNvSpPr>
          <p:nvPr>
            <p:ph type="sldImg"/>
          </p:nvPr>
        </p:nvSpPr>
        <p:spPr>
          <a:ln/>
        </p:spPr>
      </p:sp>
      <p:sp>
        <p:nvSpPr>
          <p:cNvPr id="16390" name="Rectangle 3"/>
          <p:cNvSpPr>
            <a:spLocks noGrp="1" noChangeArrowheads="1"/>
          </p:cNvSpPr>
          <p:nvPr>
            <p:ph type="body" idx="1"/>
          </p:nvPr>
        </p:nvSpPr>
        <p:spPr>
          <a:xfrm>
            <a:off x="533400" y="4191000"/>
            <a:ext cx="6096000" cy="3352800"/>
          </a:xfrm>
          <a:noFill/>
          <a:ln/>
        </p:spPr>
        <p:txBody>
          <a:bodyPr/>
          <a:lstStyle/>
          <a:p>
            <a:pPr marL="228600" indent="-228600" eaLnBrk="1" hangingPunct="1">
              <a:lnSpc>
                <a:spcPct val="90000"/>
              </a:lnSpc>
              <a:spcBef>
                <a:spcPct val="10000"/>
              </a:spcBef>
              <a:buFontTx/>
              <a:buNone/>
              <a:tabLst>
                <a:tab pos="571500" algn="l"/>
              </a:tabLst>
            </a:pPr>
            <a:r>
              <a:rPr lang="en-US" sz="900" b="1" smtClean="0">
                <a:latin typeface="Arial" charset="0"/>
              </a:rPr>
              <a:t>La regla de renovación, reparación y pintura no se aplica a trabajos de renovación que reúnan las siguientes exclusiones</a:t>
            </a:r>
            <a:r>
              <a:rPr lang="en-US" sz="900" smtClean="0">
                <a:latin typeface="Arial" charset="0"/>
              </a:rPr>
              <a:t>.</a:t>
            </a:r>
          </a:p>
          <a:p>
            <a:pPr marL="342900" lvl="1" indent="-228600" eaLnBrk="1" hangingPunct="1">
              <a:lnSpc>
                <a:spcPct val="90000"/>
              </a:lnSpc>
              <a:spcBef>
                <a:spcPct val="10000"/>
              </a:spcBef>
              <a:buClr>
                <a:srgbClr val="000000"/>
              </a:buClr>
              <a:tabLst>
                <a:tab pos="571500" algn="l"/>
              </a:tabLst>
            </a:pPr>
            <a:r>
              <a:rPr lang="en-US" sz="900" smtClean="0">
                <a:latin typeface="Arial" charset="0"/>
              </a:rPr>
              <a:t>Si la renovación afecta únicamente a componentes que no contienen pintura a base de plomo, la regla no se aplica a la renovación de éstos. </a:t>
            </a:r>
          </a:p>
          <a:p>
            <a:pPr marL="342900" lvl="1" indent="-228600" eaLnBrk="1" hangingPunct="1">
              <a:lnSpc>
                <a:spcPct val="90000"/>
              </a:lnSpc>
              <a:spcBef>
                <a:spcPct val="10000"/>
              </a:spcBef>
              <a:buClr>
                <a:srgbClr val="000000"/>
              </a:buClr>
              <a:tabLst>
                <a:tab pos="571500" algn="l"/>
              </a:tabLst>
            </a:pPr>
            <a:r>
              <a:rPr lang="en-US" sz="900" smtClean="0">
                <a:latin typeface="Arial" charset="0"/>
              </a:rPr>
              <a:t>La EPA ha establecido límites (a continuación) para reparaciones menores o mantenimiento. Los trabajos que no superen estos límites se eximen de los requisitos de prácticas de trabajo de la regla. Los límites de la EPA para reparaciones menores y mantenimiento son superiores a los límites fijados por el HUD (información del HUD en el siguiente recuadro).</a:t>
            </a:r>
          </a:p>
          <a:p>
            <a:pPr marL="342900" lvl="1" indent="-228600" eaLnBrk="1" hangingPunct="1">
              <a:lnSpc>
                <a:spcPct val="90000"/>
              </a:lnSpc>
              <a:spcBef>
                <a:spcPct val="10000"/>
              </a:spcBef>
              <a:buFontTx/>
              <a:buNone/>
              <a:tabLst>
                <a:tab pos="571500" algn="l"/>
              </a:tabLst>
            </a:pPr>
            <a:endParaRPr lang="en-US" sz="700" smtClean="0">
              <a:latin typeface="Arial" charset="0"/>
            </a:endParaRPr>
          </a:p>
          <a:p>
            <a:pPr marL="228600" indent="-228600" eaLnBrk="1" hangingPunct="1">
              <a:lnSpc>
                <a:spcPct val="90000"/>
              </a:lnSpc>
              <a:spcBef>
                <a:spcPct val="10000"/>
              </a:spcBef>
              <a:buFontTx/>
              <a:buNone/>
              <a:tabLst>
                <a:tab pos="571500" algn="l"/>
              </a:tabLst>
            </a:pPr>
            <a:r>
              <a:rPr lang="en-US" sz="900" b="1" smtClean="0">
                <a:latin typeface="Arial" charset="0"/>
              </a:rPr>
              <a:t>En la regla hay definiciones para las actividades de reparación menor y mantenimiento.</a:t>
            </a:r>
            <a:endParaRPr lang="en-US" sz="900" smtClean="0">
              <a:latin typeface="Arial" charset="0"/>
            </a:endParaRPr>
          </a:p>
          <a:p>
            <a:pPr marL="342900" lvl="1" indent="-228600" eaLnBrk="1" hangingPunct="1">
              <a:lnSpc>
                <a:spcPct val="90000"/>
              </a:lnSpc>
              <a:spcBef>
                <a:spcPct val="10000"/>
              </a:spcBef>
              <a:buClr>
                <a:srgbClr val="000000"/>
              </a:buClr>
              <a:tabLst>
                <a:tab pos="571500" algn="l"/>
              </a:tabLst>
            </a:pPr>
            <a:r>
              <a:rPr lang="en-US" sz="900" smtClean="0">
                <a:latin typeface="Arial" charset="0"/>
              </a:rPr>
              <a:t>La EPA ha definido las actividades de reparación menor y mantenimiento del siguiente modo.</a:t>
            </a:r>
          </a:p>
          <a:p>
            <a:pPr marL="628650" lvl="2" indent="-228600" eaLnBrk="1" hangingPunct="1">
              <a:lnSpc>
                <a:spcPct val="90000"/>
              </a:lnSpc>
              <a:buClr>
                <a:srgbClr val="000000"/>
              </a:buClr>
              <a:tabLst>
                <a:tab pos="571500" algn="l"/>
              </a:tabLst>
            </a:pPr>
            <a:r>
              <a:rPr lang="en-US" sz="900" u="sng" smtClean="0">
                <a:latin typeface="Arial" charset="0"/>
              </a:rPr>
              <a:t>Los trabajos de interiores que afectan a menos de 6 pies cuadrados (6 pies</a:t>
            </a:r>
            <a:r>
              <a:rPr lang="en-US" sz="900" u="sng" baseline="30000" smtClean="0">
                <a:latin typeface="Arial" charset="0"/>
              </a:rPr>
              <a:t>2</a:t>
            </a:r>
            <a:r>
              <a:rPr lang="en-US" sz="900" u="sng" smtClean="0">
                <a:latin typeface="Arial" charset="0"/>
              </a:rPr>
              <a:t>) por habitación de superficie pintada </a:t>
            </a:r>
            <a:r>
              <a:rPr lang="en-US" sz="900" smtClean="0">
                <a:latin typeface="Arial" charset="0"/>
              </a:rPr>
              <a:t>se eximen de los requisitos de prácticas de trabajo de esta regla. No se requiere limpieza ni verificación de la limpieza después de efectuar actividades menores de reparación y mantenimiento, a menos que impliquen cambio de ventanas, demolición u otras prácticas prohibidas.</a:t>
            </a:r>
          </a:p>
          <a:p>
            <a:pPr marL="628650" lvl="2" indent="-228600" eaLnBrk="1" hangingPunct="1">
              <a:lnSpc>
                <a:spcPct val="90000"/>
              </a:lnSpc>
              <a:buClr>
                <a:srgbClr val="000000"/>
              </a:buClr>
              <a:tabLst>
                <a:tab pos="571500" algn="l"/>
              </a:tabLst>
            </a:pPr>
            <a:r>
              <a:rPr lang="en-US" sz="900" u="sng" smtClean="0">
                <a:latin typeface="Arial" charset="0"/>
              </a:rPr>
              <a:t>Los trabajos de exteriores que afectan a menos de 20 pies cuadrados (20 pie</a:t>
            </a:r>
            <a:r>
              <a:rPr lang="en-US" sz="900" u="sng" baseline="30000" smtClean="0">
                <a:latin typeface="Arial" charset="0"/>
              </a:rPr>
              <a:t>2</a:t>
            </a:r>
            <a:r>
              <a:rPr lang="en-US" sz="900" u="sng" smtClean="0">
                <a:latin typeface="Arial" charset="0"/>
              </a:rPr>
              <a:t>) por lado de superficie pintada </a:t>
            </a:r>
            <a:r>
              <a:rPr lang="en-US" sz="900" smtClean="0">
                <a:latin typeface="Arial" charset="0"/>
              </a:rPr>
              <a:t>se eximen de los requisitos de prácticas de trabajo de esta regla. No se requiere limpieza ni verificación de la limpieza después de efectuar actividades menores de reparación y mantenimiento, a menos que impliquen un cambio de ventanas, tareas de demolición u otras prácticas prohibidas.</a:t>
            </a:r>
          </a:p>
          <a:p>
            <a:pPr marL="628650" lvl="2" indent="-228600" eaLnBrk="1" hangingPunct="1">
              <a:lnSpc>
                <a:spcPct val="90000"/>
              </a:lnSpc>
              <a:spcBef>
                <a:spcPct val="10000"/>
              </a:spcBef>
              <a:buClr>
                <a:srgbClr val="000000"/>
              </a:buClr>
              <a:buFontTx/>
              <a:buAutoNum type="arabicPeriod"/>
              <a:tabLst>
                <a:tab pos="571500" algn="l"/>
              </a:tabLst>
            </a:pPr>
            <a:r>
              <a:rPr lang="en-US" sz="900" smtClean="0">
                <a:latin typeface="Arial" charset="0"/>
              </a:rPr>
              <a:t>Las actividades de reparación menores y de mantenimiento no incluyen cambios de ventanas, tareas de demolición ni actividades que impliquen prácticas prohibidas. </a:t>
            </a:r>
          </a:p>
          <a:p>
            <a:pPr marL="628650" lvl="2" indent="-228600" eaLnBrk="1" hangingPunct="1">
              <a:lnSpc>
                <a:spcPct val="90000"/>
              </a:lnSpc>
              <a:spcBef>
                <a:spcPct val="10000"/>
              </a:spcBef>
              <a:buClr>
                <a:srgbClr val="000000"/>
              </a:buClr>
              <a:buFontTx/>
              <a:buAutoNum type="arabicPeriod"/>
              <a:tabLst>
                <a:tab pos="571500" algn="l"/>
              </a:tabLst>
            </a:pPr>
            <a:r>
              <a:rPr lang="en-US" sz="900" smtClean="0">
                <a:latin typeface="Arial" charset="0"/>
              </a:rPr>
              <a:t>Al retirar componentes pintados, toda el área quitada es la cantidad de superficie pintada alterada. Salvo en el caso de renovaciones de emergencia efectuadas en un período de 30 días, se considerará que el trabajo es el mismo al momento de determinar la cantidad de pintura alterada.</a:t>
            </a:r>
          </a:p>
          <a:p>
            <a:pPr marL="628650" lvl="2" indent="-228600" eaLnBrk="1" hangingPunct="1">
              <a:lnSpc>
                <a:spcPct val="90000"/>
              </a:lnSpc>
              <a:spcBef>
                <a:spcPct val="10000"/>
              </a:spcBef>
              <a:buClr>
                <a:srgbClr val="000000"/>
              </a:buClr>
              <a:buFontTx/>
              <a:buAutoNum type="arabicPeriod"/>
              <a:tabLst>
                <a:tab pos="571500" algn="l"/>
              </a:tabLst>
            </a:pPr>
            <a:endParaRPr lang="en-US" sz="900" smtClean="0">
              <a:latin typeface="Arial" charset="0"/>
            </a:endParaRPr>
          </a:p>
        </p:txBody>
      </p:sp>
      <p:sp>
        <p:nvSpPr>
          <p:cNvPr id="16391" name="Text Box 7"/>
          <p:cNvSpPr txBox="1">
            <a:spLocks noChangeArrowheads="1"/>
          </p:cNvSpPr>
          <p:nvPr/>
        </p:nvSpPr>
        <p:spPr bwMode="auto">
          <a:xfrm>
            <a:off x="609600" y="7696200"/>
            <a:ext cx="6096000" cy="1193800"/>
          </a:xfrm>
          <a:prstGeom prst="rect">
            <a:avLst/>
          </a:prstGeom>
          <a:solidFill>
            <a:srgbClr val="EAEAEA"/>
          </a:solidFill>
          <a:ln w="9525">
            <a:solidFill>
              <a:schemeClr val="tx1"/>
            </a:solidFill>
            <a:miter lim="800000"/>
            <a:headEnd/>
            <a:tailEnd/>
          </a:ln>
        </p:spPr>
        <p:txBody>
          <a:bodyPr lIns="0" tIns="46577" rIns="88119" bIns="46577">
            <a:spAutoFit/>
          </a:bodyPr>
          <a:lstStyle/>
          <a:p>
            <a:pPr marL="800100" lvl="2" defTabSz="931863" eaLnBrk="0" hangingPunct="0">
              <a:spcBef>
                <a:spcPct val="50000"/>
              </a:spcBef>
            </a:pPr>
            <a:r>
              <a:rPr lang="en-US" sz="900" b="1">
                <a:latin typeface="Arial" charset="0"/>
              </a:rPr>
              <a:t>La regla del HUD sobre trabajos seguros con plomo se aplica a todos los hogares construidos antes de 1978 que reciben ayuda federal para la vivienda, la que habitualmente se entrega a través de los gobiernos estatales y locales, en los que se vayan a afectar superficies pintadas mayores a las cantidades </a:t>
            </a:r>
            <a:r>
              <a:rPr lang="en-US" sz="900" b="1" i="1">
                <a:latin typeface="Arial" charset="0"/>
              </a:rPr>
              <a:t>de minimis</a:t>
            </a:r>
            <a:r>
              <a:rPr lang="en-US" sz="900" b="1">
                <a:latin typeface="Arial" charset="0"/>
              </a:rPr>
              <a:t> definidas por el HUD. Las cantidades </a:t>
            </a:r>
            <a:r>
              <a:rPr lang="en-US" sz="900" b="1" i="1">
                <a:latin typeface="Arial" charset="0"/>
              </a:rPr>
              <a:t>de minimis</a:t>
            </a:r>
            <a:r>
              <a:rPr lang="en-US" sz="900" b="1">
                <a:latin typeface="Arial" charset="0"/>
              </a:rPr>
              <a:t> del HUD</a:t>
            </a:r>
            <a:r>
              <a:rPr lang="en-US" sz="900">
                <a:latin typeface="Arial" charset="0"/>
              </a:rPr>
              <a:t> </a:t>
            </a:r>
            <a:r>
              <a:rPr lang="en-US" sz="900" b="1">
                <a:latin typeface="Arial" charset="0"/>
              </a:rPr>
              <a:t>son: 2 pies cuadrados de pintura interior a base de plomo, 20 pies cuadrados de pintura exterior a base de plomo ó 10% de la superficie total de un tipo de componente interior o exterior con una superficie pequeña que contenga pintura a base de plomo. Por ejemplo, antepechos de ventana, zócalos y molduras.</a:t>
            </a:r>
          </a:p>
        </p:txBody>
      </p:sp>
      <p:pic>
        <p:nvPicPr>
          <p:cNvPr id="16392" name="Picture 8" descr="HUD-seal-color 300 DPI"/>
          <p:cNvPicPr>
            <a:picLocks noChangeAspect="1" noChangeArrowheads="1"/>
          </p:cNvPicPr>
          <p:nvPr/>
        </p:nvPicPr>
        <p:blipFill>
          <a:blip r:embed="rId3"/>
          <a:srcRect/>
          <a:stretch>
            <a:fillRect/>
          </a:stretch>
        </p:blipFill>
        <p:spPr bwMode="auto">
          <a:xfrm>
            <a:off x="685800" y="8077200"/>
            <a:ext cx="533400" cy="473075"/>
          </a:xfrm>
          <a:prstGeom prst="rect">
            <a:avLst/>
          </a:prstGeom>
          <a:noFill/>
          <a:ln w="9525">
            <a:noFill/>
            <a:miter lim="800000"/>
            <a:headEnd/>
            <a:tailEnd/>
          </a:ln>
        </p:spPr>
      </p:pic>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17411" name="Rectangle 6"/>
          <p:cNvSpPr>
            <a:spLocks noGrp="1" noChangeArrowheads="1"/>
          </p:cNvSpPr>
          <p:nvPr>
            <p:ph type="ftr" sz="quarter" idx="4"/>
          </p:nvPr>
        </p:nvSpPr>
        <p:spPr>
          <a:noFill/>
        </p:spPr>
        <p:txBody>
          <a:bodyPr/>
          <a:lstStyle/>
          <a:p>
            <a:r>
              <a:rPr lang="en-US" smtClean="0"/>
              <a:t>Octubre de 2011</a:t>
            </a:r>
          </a:p>
        </p:txBody>
      </p:sp>
      <p:sp>
        <p:nvSpPr>
          <p:cNvPr id="17412" name="Rectangle 7"/>
          <p:cNvSpPr>
            <a:spLocks noGrp="1" noChangeArrowheads="1"/>
          </p:cNvSpPr>
          <p:nvPr>
            <p:ph type="sldNum" sz="quarter" idx="5"/>
          </p:nvPr>
        </p:nvSpPr>
        <p:spPr>
          <a:noFill/>
        </p:spPr>
        <p:txBody>
          <a:bodyPr/>
          <a:lstStyle/>
          <a:p>
            <a:r>
              <a:rPr lang="en-US" smtClean="0"/>
              <a:t>1-</a:t>
            </a:r>
            <a:fld id="{918B2D47-16EF-4C58-BD6E-A5D036AC824C}" type="slidenum">
              <a:rPr lang="en-US" smtClean="0"/>
              <a:pPr/>
              <a:t>3</a:t>
            </a:fld>
            <a:endParaRPr lang="en-US" smtClean="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xfrm>
            <a:off x="730250" y="4279900"/>
            <a:ext cx="5530850" cy="4179888"/>
          </a:xfrm>
          <a:noFill/>
          <a:ln/>
        </p:spPr>
        <p:txBody>
          <a:bodyPr/>
          <a:lstStyle/>
          <a:p>
            <a:pPr marL="228600" indent="-228600" eaLnBrk="1" hangingPunct="1">
              <a:buClr>
                <a:srgbClr val="000000"/>
              </a:buClr>
            </a:pPr>
            <a:r>
              <a:rPr lang="es-ES_tradnl" sz="1000" smtClean="0">
                <a:latin typeface="Arial" charset="0"/>
              </a:rPr>
              <a:t>N</a:t>
            </a:r>
            <a:r>
              <a:rPr lang="en-US" sz="1000" smtClean="0">
                <a:latin typeface="Arial" charset="0"/>
              </a:rPr>
              <a:t>inguna empresa que trabaje con viviendas de interés o con instalaciones ocupadas por niños, donde los trabajos vayan a alterar la pintura a base de plomo, podrá realizar, ofrecer o afirmar que efectúa renovaciones sin contar con su certificación de empresa entregada por la EPA o un estado, territorio o tribu indígena del acuerdo con autorización de la EPA.</a:t>
            </a:r>
          </a:p>
          <a:p>
            <a:pPr marL="228600" indent="-228600" eaLnBrk="1" hangingPunct="1">
              <a:buClr>
                <a:srgbClr val="000000"/>
              </a:buClr>
            </a:pPr>
            <a:r>
              <a:rPr lang="en-US" sz="1000" smtClean="0">
                <a:latin typeface="Arial" charset="0"/>
              </a:rPr>
              <a:t>Sólo se necesita una certificación de empresa de renovaciones otorgada por la EPA para que una empresa de renovaciones trabaje en cualquier estado, territorio o área tribal no autorizados. La certificación de la empresa no es lo mismo que la certificación personal que logra cada renovador al aprobar satisfactoriamente el curso.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18435" name="Rectangle 6"/>
          <p:cNvSpPr>
            <a:spLocks noGrp="1" noChangeArrowheads="1"/>
          </p:cNvSpPr>
          <p:nvPr>
            <p:ph type="ftr" sz="quarter" idx="4"/>
          </p:nvPr>
        </p:nvSpPr>
        <p:spPr>
          <a:noFill/>
        </p:spPr>
        <p:txBody>
          <a:bodyPr/>
          <a:lstStyle/>
          <a:p>
            <a:r>
              <a:rPr lang="en-US" smtClean="0"/>
              <a:t>Octubre de 2011</a:t>
            </a:r>
          </a:p>
        </p:txBody>
      </p:sp>
      <p:sp>
        <p:nvSpPr>
          <p:cNvPr id="18436" name="Rectangle 7"/>
          <p:cNvSpPr>
            <a:spLocks noGrp="1" noChangeArrowheads="1"/>
          </p:cNvSpPr>
          <p:nvPr>
            <p:ph type="sldNum" sz="quarter" idx="5"/>
          </p:nvPr>
        </p:nvSpPr>
        <p:spPr>
          <a:noFill/>
        </p:spPr>
        <p:txBody>
          <a:bodyPr/>
          <a:lstStyle/>
          <a:p>
            <a:r>
              <a:rPr lang="en-US" smtClean="0"/>
              <a:t>1-</a:t>
            </a:r>
            <a:fld id="{C849074E-F766-48D8-9CB8-FECCADC0DDE6}" type="slidenum">
              <a:rPr lang="en-US" smtClean="0"/>
              <a:pPr/>
              <a:t>4</a:t>
            </a:fld>
            <a:endParaRPr lang="en-US" smtClean="0"/>
          </a:p>
        </p:txBody>
      </p:sp>
      <p:sp>
        <p:nvSpPr>
          <p:cNvPr id="18437"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xfrm>
            <a:off x="949325" y="4279900"/>
            <a:ext cx="5141913" cy="4483100"/>
          </a:xfrm>
        </p:spPr>
        <p:txBody>
          <a:bodyPr/>
          <a:lstStyle/>
          <a:p>
            <a:pPr marL="190500" indent="-190500" eaLnBrk="1" hangingPunct="1">
              <a:lnSpc>
                <a:spcPct val="90000"/>
              </a:lnSpc>
              <a:buClr>
                <a:srgbClr val="000000"/>
              </a:buClr>
              <a:buFont typeface="Arial" charset="0"/>
              <a:buChar char="•"/>
              <a:tabLst>
                <a:tab pos="0" algn="l"/>
              </a:tabLst>
              <a:defRPr/>
            </a:pPr>
            <a:r>
              <a:rPr lang="en-US" sz="950" dirty="0" smtClean="0">
                <a:latin typeface="Arial" charset="0"/>
              </a:rPr>
              <a:t>La </a:t>
            </a:r>
            <a:r>
              <a:rPr lang="en-US" sz="950" dirty="0" err="1" smtClean="0">
                <a:latin typeface="Arial" charset="0"/>
              </a:rPr>
              <a:t>empresa</a:t>
            </a:r>
            <a:r>
              <a:rPr lang="en-US" sz="950" dirty="0" smtClean="0">
                <a:latin typeface="Arial" charset="0"/>
              </a:rPr>
              <a:t> </a:t>
            </a:r>
            <a:r>
              <a:rPr lang="en-US" sz="950" dirty="0" err="1" smtClean="0">
                <a:latin typeface="Arial" charset="0"/>
              </a:rPr>
              <a:t>certificada</a:t>
            </a:r>
            <a:r>
              <a:rPr lang="en-US" sz="950" dirty="0" smtClean="0">
                <a:latin typeface="Arial" charset="0"/>
              </a:rPr>
              <a:t> </a:t>
            </a:r>
            <a:r>
              <a:rPr lang="en-US" sz="950" dirty="0" err="1" smtClean="0">
                <a:latin typeface="Arial" charset="0"/>
              </a:rPr>
              <a:t>debe</a:t>
            </a:r>
            <a:r>
              <a:rPr lang="en-US" sz="950" dirty="0" smtClean="0">
                <a:latin typeface="Arial" charset="0"/>
              </a:rPr>
              <a:t> </a:t>
            </a:r>
            <a:r>
              <a:rPr lang="en-US" sz="950" dirty="0" err="1" smtClean="0">
                <a:latin typeface="Arial" charset="0"/>
              </a:rPr>
              <a:t>asegurarse</a:t>
            </a:r>
            <a:r>
              <a:rPr lang="en-US" sz="950" dirty="0" smtClean="0">
                <a:latin typeface="Arial" charset="0"/>
              </a:rPr>
              <a:t> de </a:t>
            </a:r>
            <a:r>
              <a:rPr lang="en-US" sz="950" dirty="0" err="1" smtClean="0">
                <a:latin typeface="Arial" charset="0"/>
              </a:rPr>
              <a:t>que</a:t>
            </a:r>
            <a:r>
              <a:rPr lang="en-US" sz="950" dirty="0" smtClean="0">
                <a:latin typeface="Arial" charset="0"/>
              </a:rPr>
              <a:t> </a:t>
            </a:r>
            <a:r>
              <a:rPr lang="en-US" sz="950" dirty="0" err="1" smtClean="0">
                <a:latin typeface="Arial" charset="0"/>
              </a:rPr>
              <a:t>todos</a:t>
            </a:r>
            <a:r>
              <a:rPr lang="en-US" sz="950" dirty="0" smtClean="0">
                <a:latin typeface="Arial" charset="0"/>
              </a:rPr>
              <a:t> los </a:t>
            </a:r>
            <a:r>
              <a:rPr lang="en-US" sz="950" dirty="0" err="1" smtClean="0">
                <a:latin typeface="Arial" charset="0"/>
              </a:rPr>
              <a:t>que</a:t>
            </a:r>
            <a:r>
              <a:rPr lang="en-US" sz="950" dirty="0" smtClean="0">
                <a:latin typeface="Arial" charset="0"/>
              </a:rPr>
              <a:t> </a:t>
            </a:r>
            <a:r>
              <a:rPr lang="en-US" sz="950" dirty="0" err="1" smtClean="0">
                <a:latin typeface="Arial" charset="0"/>
              </a:rPr>
              <a:t>participan</a:t>
            </a:r>
            <a:r>
              <a:rPr lang="en-US" sz="950" dirty="0" smtClean="0">
                <a:latin typeface="Arial" charset="0"/>
              </a:rPr>
              <a:t> en el </a:t>
            </a:r>
            <a:r>
              <a:rPr lang="en-US" sz="950" dirty="0" err="1" smtClean="0">
                <a:latin typeface="Arial" charset="0"/>
              </a:rPr>
              <a:t>trabajo</a:t>
            </a:r>
            <a:r>
              <a:rPr lang="en-US" sz="950" dirty="0" smtClean="0">
                <a:latin typeface="Arial" charset="0"/>
              </a:rPr>
              <a:t> de </a:t>
            </a:r>
            <a:r>
              <a:rPr lang="en-US" sz="950" dirty="0" err="1" smtClean="0">
                <a:latin typeface="Arial" charset="0"/>
              </a:rPr>
              <a:t>renovación</a:t>
            </a:r>
            <a:r>
              <a:rPr lang="en-US" sz="950" dirty="0" smtClean="0">
                <a:latin typeface="Arial" charset="0"/>
              </a:rPr>
              <a:t>, </a:t>
            </a:r>
            <a:r>
              <a:rPr lang="en-US" sz="950" dirty="0" err="1" smtClean="0">
                <a:latin typeface="Arial" charset="0"/>
              </a:rPr>
              <a:t>reparación</a:t>
            </a:r>
            <a:r>
              <a:rPr lang="en-US" sz="950" dirty="0" smtClean="0">
                <a:latin typeface="Arial" charset="0"/>
              </a:rPr>
              <a:t> o </a:t>
            </a:r>
            <a:r>
              <a:rPr lang="en-US" sz="950" dirty="0" err="1" smtClean="0">
                <a:latin typeface="Arial" charset="0"/>
              </a:rPr>
              <a:t>pintura</a:t>
            </a:r>
            <a:r>
              <a:rPr lang="en-US" sz="950" dirty="0" smtClean="0">
                <a:latin typeface="Arial" charset="0"/>
              </a:rPr>
              <a:t> </a:t>
            </a:r>
            <a:r>
              <a:rPr lang="en-US" sz="950" dirty="0" err="1" smtClean="0">
                <a:latin typeface="Arial" charset="0"/>
              </a:rPr>
              <a:t>cuenten</a:t>
            </a:r>
            <a:r>
              <a:rPr lang="en-US" sz="950" dirty="0" smtClean="0">
                <a:latin typeface="Arial" charset="0"/>
              </a:rPr>
              <a:t> con </a:t>
            </a:r>
            <a:r>
              <a:rPr lang="en-US" sz="950" dirty="0" err="1" smtClean="0">
                <a:latin typeface="Arial" charset="0"/>
              </a:rPr>
              <a:t>capacitación</a:t>
            </a:r>
            <a:r>
              <a:rPr lang="en-US" sz="950" dirty="0" smtClean="0">
                <a:latin typeface="Arial" charset="0"/>
              </a:rPr>
              <a:t> </a:t>
            </a:r>
            <a:r>
              <a:rPr lang="en-US" sz="950" dirty="0" err="1" smtClean="0">
                <a:latin typeface="Arial" charset="0"/>
              </a:rPr>
              <a:t>para</a:t>
            </a:r>
            <a:r>
              <a:rPr lang="en-US" sz="950" dirty="0" smtClean="0">
                <a:latin typeface="Arial" charset="0"/>
              </a:rPr>
              <a:t> </a:t>
            </a:r>
            <a:r>
              <a:rPr lang="en-US" sz="950" dirty="0" err="1" smtClean="0">
                <a:latin typeface="Arial" charset="0"/>
              </a:rPr>
              <a:t>aplicar</a:t>
            </a:r>
            <a:r>
              <a:rPr lang="en-US" sz="950" dirty="0" smtClean="0">
                <a:latin typeface="Arial" charset="0"/>
              </a:rPr>
              <a:t> </a:t>
            </a:r>
            <a:r>
              <a:rPr lang="en-US" sz="950" dirty="0" err="1" smtClean="0">
                <a:latin typeface="Arial" charset="0"/>
              </a:rPr>
              <a:t>prácticas</a:t>
            </a:r>
            <a:r>
              <a:rPr lang="en-US" sz="950" dirty="0" smtClean="0">
                <a:latin typeface="Arial" charset="0"/>
              </a:rPr>
              <a:t> de </a:t>
            </a:r>
            <a:r>
              <a:rPr lang="en-US" sz="950" dirty="0" err="1" smtClean="0">
                <a:latin typeface="Arial" charset="0"/>
              </a:rPr>
              <a:t>trabajo</a:t>
            </a:r>
            <a:r>
              <a:rPr lang="en-US" sz="950" dirty="0" smtClean="0">
                <a:latin typeface="Arial" charset="0"/>
              </a:rPr>
              <a:t> </a:t>
            </a:r>
            <a:r>
              <a:rPr lang="en-US" sz="950" dirty="0" err="1" smtClean="0">
                <a:latin typeface="Arial" charset="0"/>
              </a:rPr>
              <a:t>seguras</a:t>
            </a:r>
            <a:r>
              <a:rPr lang="en-US" sz="950" dirty="0" smtClean="0">
                <a:latin typeface="Arial" charset="0"/>
              </a:rPr>
              <a:t> con el </a:t>
            </a:r>
            <a:r>
              <a:rPr lang="en-US" sz="950" dirty="0" err="1" smtClean="0">
                <a:latin typeface="Arial" charset="0"/>
              </a:rPr>
              <a:t>plomo</a:t>
            </a:r>
            <a:r>
              <a:rPr lang="en-US" sz="950" dirty="0" smtClean="0">
                <a:latin typeface="Arial" charset="0"/>
              </a:rPr>
              <a:t> </a:t>
            </a:r>
            <a:r>
              <a:rPr lang="en-US" sz="950" dirty="0" err="1" smtClean="0">
                <a:latin typeface="Arial" charset="0"/>
              </a:rPr>
              <a:t>durante</a:t>
            </a:r>
            <a:r>
              <a:rPr lang="en-US" sz="950" dirty="0" smtClean="0">
                <a:latin typeface="Arial" charset="0"/>
              </a:rPr>
              <a:t> el </a:t>
            </a:r>
            <a:r>
              <a:rPr lang="en-US" sz="950" dirty="0" err="1" smtClean="0">
                <a:latin typeface="Arial" charset="0"/>
              </a:rPr>
              <a:t>trabajo</a:t>
            </a:r>
            <a:r>
              <a:rPr lang="en-US" sz="950" dirty="0" smtClean="0">
                <a:latin typeface="Arial" charset="0"/>
              </a:rPr>
              <a:t>. La EPA </a:t>
            </a:r>
            <a:r>
              <a:rPr lang="en-US" sz="950" dirty="0" err="1" smtClean="0">
                <a:latin typeface="Arial" charset="0"/>
              </a:rPr>
              <a:t>exige</a:t>
            </a:r>
            <a:r>
              <a:rPr lang="en-US" sz="950" dirty="0" smtClean="0">
                <a:latin typeface="Arial" charset="0"/>
              </a:rPr>
              <a:t> </a:t>
            </a:r>
            <a:r>
              <a:rPr lang="en-US" sz="950" dirty="0" err="1" smtClean="0">
                <a:latin typeface="Arial" charset="0"/>
              </a:rPr>
              <a:t>que</a:t>
            </a:r>
            <a:r>
              <a:rPr lang="en-US" sz="950" dirty="0" smtClean="0">
                <a:latin typeface="Arial" charset="0"/>
              </a:rPr>
              <a:t> </a:t>
            </a:r>
            <a:r>
              <a:rPr lang="en-US" sz="950" dirty="0" err="1" smtClean="0">
                <a:latin typeface="Arial" charset="0"/>
              </a:rPr>
              <a:t>todas</a:t>
            </a:r>
            <a:r>
              <a:rPr lang="en-US" sz="950" dirty="0" smtClean="0">
                <a:latin typeface="Arial" charset="0"/>
              </a:rPr>
              <a:t> </a:t>
            </a:r>
            <a:r>
              <a:rPr lang="en-US" sz="950" dirty="0" err="1" smtClean="0">
                <a:latin typeface="Arial" charset="0"/>
              </a:rPr>
              <a:t>las</a:t>
            </a:r>
            <a:r>
              <a:rPr lang="en-US" sz="950" dirty="0" smtClean="0">
                <a:latin typeface="Arial" charset="0"/>
              </a:rPr>
              <a:t> personas </a:t>
            </a:r>
            <a:r>
              <a:rPr lang="en-US" sz="950" dirty="0" err="1" smtClean="0">
                <a:latin typeface="Arial" charset="0"/>
              </a:rPr>
              <a:t>que</a:t>
            </a:r>
            <a:r>
              <a:rPr lang="en-US" sz="950" dirty="0" smtClean="0">
                <a:latin typeface="Arial" charset="0"/>
              </a:rPr>
              <a:t> se </a:t>
            </a:r>
            <a:r>
              <a:rPr lang="en-US" sz="950" dirty="0" err="1" smtClean="0">
                <a:latin typeface="Arial" charset="0"/>
              </a:rPr>
              <a:t>encuentran</a:t>
            </a:r>
            <a:r>
              <a:rPr lang="en-US" sz="950" dirty="0" smtClean="0">
                <a:latin typeface="Arial" charset="0"/>
              </a:rPr>
              <a:t> en el </a:t>
            </a:r>
            <a:r>
              <a:rPr lang="en-US" sz="950" dirty="0" err="1" smtClean="0">
                <a:latin typeface="Arial" charset="0"/>
              </a:rPr>
              <a:t>trabajo</a:t>
            </a:r>
            <a:r>
              <a:rPr lang="en-US" sz="950" dirty="0" smtClean="0">
                <a:latin typeface="Arial" charset="0"/>
              </a:rPr>
              <a:t> </a:t>
            </a:r>
            <a:r>
              <a:rPr lang="en-US" sz="950" dirty="0" err="1" smtClean="0">
                <a:latin typeface="Arial" charset="0"/>
              </a:rPr>
              <a:t>estén</a:t>
            </a:r>
            <a:r>
              <a:rPr lang="en-US" sz="950" dirty="0" smtClean="0">
                <a:latin typeface="Arial" charset="0"/>
              </a:rPr>
              <a:t> </a:t>
            </a:r>
            <a:r>
              <a:rPr lang="en-US" sz="950" dirty="0" err="1" smtClean="0">
                <a:latin typeface="Arial" charset="0"/>
              </a:rPr>
              <a:t>capacitadas</a:t>
            </a:r>
            <a:r>
              <a:rPr lang="en-US" sz="950" dirty="0" smtClean="0">
                <a:latin typeface="Arial" charset="0"/>
              </a:rPr>
              <a:t>. La persona </a:t>
            </a:r>
            <a:r>
              <a:rPr lang="en-US" sz="950" dirty="0" err="1" smtClean="0">
                <a:latin typeface="Arial" charset="0"/>
              </a:rPr>
              <a:t>encargada</a:t>
            </a:r>
            <a:r>
              <a:rPr lang="en-US" sz="950" dirty="0" smtClean="0">
                <a:latin typeface="Arial" charset="0"/>
              </a:rPr>
              <a:t> de </a:t>
            </a:r>
            <a:r>
              <a:rPr lang="en-US" sz="950" dirty="0" err="1" smtClean="0">
                <a:latin typeface="Arial" charset="0"/>
              </a:rPr>
              <a:t>las</a:t>
            </a:r>
            <a:r>
              <a:rPr lang="en-US" sz="950" dirty="0" smtClean="0">
                <a:latin typeface="Arial" charset="0"/>
              </a:rPr>
              <a:t> </a:t>
            </a:r>
            <a:r>
              <a:rPr lang="en-US" sz="950" dirty="0" err="1" smtClean="0">
                <a:latin typeface="Arial" charset="0"/>
              </a:rPr>
              <a:t>prácticas</a:t>
            </a:r>
            <a:r>
              <a:rPr lang="en-US" sz="950" dirty="0" smtClean="0">
                <a:latin typeface="Arial" charset="0"/>
              </a:rPr>
              <a:t> de </a:t>
            </a:r>
            <a:r>
              <a:rPr lang="en-US" sz="950" dirty="0" err="1" smtClean="0">
                <a:latin typeface="Arial" charset="0"/>
              </a:rPr>
              <a:t>trabajo</a:t>
            </a:r>
            <a:r>
              <a:rPr lang="en-US" sz="950" dirty="0" smtClean="0">
                <a:latin typeface="Arial" charset="0"/>
              </a:rPr>
              <a:t> </a:t>
            </a:r>
            <a:r>
              <a:rPr lang="en-US" sz="950" dirty="0" err="1" smtClean="0">
                <a:latin typeface="Arial" charset="0"/>
              </a:rPr>
              <a:t>seguras</a:t>
            </a:r>
            <a:r>
              <a:rPr lang="en-US" sz="950" dirty="0" smtClean="0">
                <a:latin typeface="Arial" charset="0"/>
              </a:rPr>
              <a:t> con el </a:t>
            </a:r>
            <a:r>
              <a:rPr lang="en-US" sz="950" dirty="0" err="1" smtClean="0">
                <a:latin typeface="Arial" charset="0"/>
              </a:rPr>
              <a:t>plomo</a:t>
            </a:r>
            <a:r>
              <a:rPr lang="en-US" sz="950" dirty="0" smtClean="0">
                <a:latin typeface="Arial" charset="0"/>
              </a:rPr>
              <a:t> </a:t>
            </a:r>
            <a:r>
              <a:rPr lang="en-US" sz="950" dirty="0" err="1" smtClean="0">
                <a:latin typeface="Arial" charset="0"/>
              </a:rPr>
              <a:t>debe</a:t>
            </a:r>
            <a:r>
              <a:rPr lang="en-US" sz="950" dirty="0" smtClean="0">
                <a:latin typeface="Arial" charset="0"/>
              </a:rPr>
              <a:t> ser un </a:t>
            </a:r>
            <a:r>
              <a:rPr lang="en-US" sz="950" dirty="0" err="1" smtClean="0">
                <a:latin typeface="Arial" charset="0"/>
              </a:rPr>
              <a:t>renovador</a:t>
            </a:r>
            <a:r>
              <a:rPr lang="en-US" sz="950" dirty="0" smtClean="0">
                <a:latin typeface="Arial" charset="0"/>
              </a:rPr>
              <a:t> </a:t>
            </a:r>
            <a:r>
              <a:rPr lang="en-US" sz="950" dirty="0" err="1" smtClean="0">
                <a:latin typeface="Arial" charset="0"/>
              </a:rPr>
              <a:t>certificado</a:t>
            </a:r>
            <a:r>
              <a:rPr lang="en-US" sz="950" dirty="0" smtClean="0">
                <a:latin typeface="Arial" charset="0"/>
              </a:rPr>
              <a:t>. Los </a:t>
            </a:r>
            <a:r>
              <a:rPr lang="en-US" sz="950" dirty="0" err="1" smtClean="0">
                <a:latin typeface="Arial" charset="0"/>
              </a:rPr>
              <a:t>demás</a:t>
            </a:r>
            <a:r>
              <a:rPr lang="en-US" sz="950" dirty="0" smtClean="0">
                <a:latin typeface="Arial" charset="0"/>
              </a:rPr>
              <a:t> </a:t>
            </a:r>
            <a:r>
              <a:rPr lang="en-US" sz="950" dirty="0" err="1" smtClean="0">
                <a:latin typeface="Arial" charset="0"/>
              </a:rPr>
              <a:t>empleados</a:t>
            </a:r>
            <a:r>
              <a:rPr lang="en-US" sz="950" dirty="0" smtClean="0">
                <a:latin typeface="Arial" charset="0"/>
              </a:rPr>
              <a:t> de la </a:t>
            </a:r>
            <a:r>
              <a:rPr lang="en-US" sz="950" dirty="0" err="1" smtClean="0">
                <a:latin typeface="Arial" charset="0"/>
              </a:rPr>
              <a:t>empresa</a:t>
            </a:r>
            <a:r>
              <a:rPr lang="en-US" sz="950" dirty="0" smtClean="0">
                <a:latin typeface="Arial" charset="0"/>
              </a:rPr>
              <a:t> (</a:t>
            </a:r>
            <a:r>
              <a:rPr lang="en-US" sz="950" dirty="0" err="1" smtClean="0">
                <a:latin typeface="Arial" charset="0"/>
              </a:rPr>
              <a:t>renovadores</a:t>
            </a:r>
            <a:r>
              <a:rPr lang="en-US" sz="950" dirty="0" smtClean="0">
                <a:latin typeface="Arial" charset="0"/>
              </a:rPr>
              <a:t> no </a:t>
            </a:r>
            <a:r>
              <a:rPr lang="en-US" sz="950" dirty="0" err="1" smtClean="0">
                <a:latin typeface="Arial" charset="0"/>
              </a:rPr>
              <a:t>certificados</a:t>
            </a:r>
            <a:r>
              <a:rPr lang="en-US" sz="950" dirty="0" smtClean="0">
                <a:latin typeface="Arial" charset="0"/>
              </a:rPr>
              <a:t>) </a:t>
            </a:r>
            <a:r>
              <a:rPr lang="en-US" sz="950" dirty="0" err="1" smtClean="0">
                <a:latin typeface="Arial" charset="0"/>
              </a:rPr>
              <a:t>que</a:t>
            </a:r>
            <a:r>
              <a:rPr lang="en-US" sz="950" dirty="0" smtClean="0">
                <a:latin typeface="Arial" charset="0"/>
              </a:rPr>
              <a:t> </a:t>
            </a:r>
            <a:r>
              <a:rPr lang="en-US" sz="950" dirty="0" err="1" smtClean="0">
                <a:latin typeface="Arial" charset="0"/>
              </a:rPr>
              <a:t>estén</a:t>
            </a:r>
            <a:r>
              <a:rPr lang="en-US" sz="950" dirty="0" smtClean="0">
                <a:latin typeface="Arial" charset="0"/>
              </a:rPr>
              <a:t> </a:t>
            </a:r>
            <a:r>
              <a:rPr lang="en-US" sz="950" dirty="0" err="1" smtClean="0">
                <a:latin typeface="Arial" charset="0"/>
              </a:rPr>
              <a:t>cumpliendo</a:t>
            </a:r>
            <a:r>
              <a:rPr lang="en-US" sz="950" dirty="0" smtClean="0">
                <a:latin typeface="Arial" charset="0"/>
              </a:rPr>
              <a:t> </a:t>
            </a:r>
            <a:r>
              <a:rPr lang="en-US" sz="950" dirty="0" err="1" smtClean="0">
                <a:latin typeface="Arial" charset="0"/>
              </a:rPr>
              <a:t>labores</a:t>
            </a:r>
            <a:r>
              <a:rPr lang="en-US" sz="950" dirty="0" smtClean="0">
                <a:latin typeface="Arial" charset="0"/>
              </a:rPr>
              <a:t> </a:t>
            </a:r>
            <a:r>
              <a:rPr lang="en-US" sz="950" dirty="0" err="1" smtClean="0">
                <a:latin typeface="Arial" charset="0"/>
              </a:rPr>
              <a:t>deben</a:t>
            </a:r>
            <a:r>
              <a:rPr lang="en-US" sz="950" dirty="0" smtClean="0">
                <a:latin typeface="Arial" charset="0"/>
              </a:rPr>
              <a:t> </a:t>
            </a:r>
            <a:r>
              <a:rPr lang="en-US" sz="950" dirty="0" err="1" smtClean="0">
                <a:latin typeface="Arial" charset="0"/>
              </a:rPr>
              <a:t>recibir</a:t>
            </a:r>
            <a:r>
              <a:rPr lang="en-US" sz="950" dirty="0" smtClean="0">
                <a:latin typeface="Arial" charset="0"/>
              </a:rPr>
              <a:t> </a:t>
            </a:r>
            <a:r>
              <a:rPr lang="en-US" sz="950" dirty="0" err="1" smtClean="0">
                <a:latin typeface="Arial" charset="0"/>
              </a:rPr>
              <a:t>capacitación</a:t>
            </a:r>
            <a:r>
              <a:rPr lang="en-US" sz="950" dirty="0" smtClean="0">
                <a:latin typeface="Arial" charset="0"/>
              </a:rPr>
              <a:t> en el </a:t>
            </a:r>
            <a:r>
              <a:rPr lang="en-US" sz="950" dirty="0" err="1" smtClean="0">
                <a:latin typeface="Arial" charset="0"/>
              </a:rPr>
              <a:t>trabajo</a:t>
            </a:r>
            <a:r>
              <a:rPr lang="en-US" sz="950" dirty="0" smtClean="0">
                <a:latin typeface="Arial" charset="0"/>
              </a:rPr>
              <a:t> </a:t>
            </a:r>
            <a:r>
              <a:rPr lang="en-US" sz="950" dirty="0" err="1" smtClean="0">
                <a:latin typeface="Arial" charset="0"/>
              </a:rPr>
              <a:t>por</a:t>
            </a:r>
            <a:r>
              <a:rPr lang="en-US" sz="950" dirty="0" smtClean="0">
                <a:latin typeface="Arial" charset="0"/>
              </a:rPr>
              <a:t> parte de un </a:t>
            </a:r>
            <a:r>
              <a:rPr lang="en-US" sz="950" dirty="0" err="1" smtClean="0">
                <a:latin typeface="Arial" charset="0"/>
              </a:rPr>
              <a:t>renovador</a:t>
            </a:r>
            <a:r>
              <a:rPr lang="en-US" sz="950" dirty="0" smtClean="0">
                <a:latin typeface="Arial" charset="0"/>
              </a:rPr>
              <a:t> </a:t>
            </a:r>
            <a:r>
              <a:rPr lang="en-US" sz="950" dirty="0" err="1" smtClean="0">
                <a:latin typeface="Arial" charset="0"/>
              </a:rPr>
              <a:t>certificado</a:t>
            </a:r>
            <a:r>
              <a:rPr lang="en-US" sz="950" dirty="0" smtClean="0">
                <a:latin typeface="Arial" charset="0"/>
              </a:rPr>
              <a:t> o ser </a:t>
            </a:r>
            <a:r>
              <a:rPr lang="en-US" sz="950" dirty="0" err="1" smtClean="0">
                <a:latin typeface="Arial" charset="0"/>
              </a:rPr>
              <a:t>renovadores</a:t>
            </a:r>
            <a:r>
              <a:rPr lang="en-US" sz="950" dirty="0" smtClean="0">
                <a:latin typeface="Arial" charset="0"/>
              </a:rPr>
              <a:t> </a:t>
            </a:r>
            <a:r>
              <a:rPr lang="en-US" sz="950" dirty="0" err="1" smtClean="0">
                <a:latin typeface="Arial" charset="0"/>
              </a:rPr>
              <a:t>certificados</a:t>
            </a:r>
            <a:r>
              <a:rPr lang="en-US" sz="950" dirty="0" smtClean="0">
                <a:latin typeface="Arial" charset="0"/>
              </a:rPr>
              <a:t> </a:t>
            </a:r>
            <a:r>
              <a:rPr lang="en-US" sz="950" dirty="0" err="1" smtClean="0">
                <a:latin typeface="Arial" charset="0"/>
              </a:rPr>
              <a:t>directamente</a:t>
            </a:r>
            <a:r>
              <a:rPr lang="en-US" sz="950" dirty="0" smtClean="0">
                <a:latin typeface="Arial" charset="0"/>
              </a:rPr>
              <a:t>. Lo anterior se </a:t>
            </a:r>
            <a:r>
              <a:rPr lang="en-US" sz="950" dirty="0" err="1" smtClean="0">
                <a:latin typeface="Arial" charset="0"/>
              </a:rPr>
              <a:t>puede</a:t>
            </a:r>
            <a:r>
              <a:rPr lang="en-US" sz="950" dirty="0" smtClean="0">
                <a:latin typeface="Arial" charset="0"/>
              </a:rPr>
              <a:t> </a:t>
            </a:r>
            <a:r>
              <a:rPr lang="en-US" sz="950" dirty="0" err="1" smtClean="0">
                <a:latin typeface="Arial" charset="0"/>
              </a:rPr>
              <a:t>lograr</a:t>
            </a:r>
            <a:r>
              <a:rPr lang="en-US" sz="950" dirty="0" smtClean="0">
                <a:latin typeface="Arial" charset="0"/>
              </a:rPr>
              <a:t> </a:t>
            </a:r>
            <a:r>
              <a:rPr lang="en-US" sz="950" dirty="0" err="1" smtClean="0">
                <a:latin typeface="Arial" charset="0"/>
              </a:rPr>
              <a:t>si</a:t>
            </a:r>
            <a:r>
              <a:rPr lang="en-US" sz="950" dirty="0" smtClean="0">
                <a:latin typeface="Arial" charset="0"/>
              </a:rPr>
              <a:t>: </a:t>
            </a:r>
          </a:p>
          <a:p>
            <a:pPr lvl="1" indent="-228600" eaLnBrk="1" hangingPunct="1">
              <a:lnSpc>
                <a:spcPct val="90000"/>
              </a:lnSpc>
              <a:buClr>
                <a:srgbClr val="000000"/>
              </a:buClr>
              <a:buFont typeface="Arial" charset="0"/>
              <a:buChar char="•"/>
              <a:tabLst>
                <a:tab pos="0" algn="l"/>
              </a:tabLst>
              <a:defRPr/>
            </a:pPr>
            <a:r>
              <a:rPr lang="en-US" sz="950" dirty="0" err="1" smtClean="0">
                <a:latin typeface="Arial" charset="0"/>
              </a:rPr>
              <a:t>Todos</a:t>
            </a:r>
            <a:r>
              <a:rPr lang="en-US" sz="950" dirty="0" smtClean="0">
                <a:latin typeface="Arial" charset="0"/>
              </a:rPr>
              <a:t> los </a:t>
            </a:r>
            <a:r>
              <a:rPr lang="en-US" sz="950" dirty="0" err="1" smtClean="0">
                <a:latin typeface="Arial" charset="0"/>
              </a:rPr>
              <a:t>empleados</a:t>
            </a:r>
            <a:r>
              <a:rPr lang="en-US" sz="950" dirty="0" smtClean="0">
                <a:latin typeface="Arial" charset="0"/>
              </a:rPr>
              <a:t> se </a:t>
            </a:r>
            <a:r>
              <a:rPr lang="en-US" sz="950" dirty="0" err="1" smtClean="0">
                <a:latin typeface="Arial" charset="0"/>
              </a:rPr>
              <a:t>capacitan</a:t>
            </a:r>
            <a:r>
              <a:rPr lang="en-US" sz="950" dirty="0" smtClean="0">
                <a:latin typeface="Arial" charset="0"/>
              </a:rPr>
              <a:t> </a:t>
            </a:r>
            <a:r>
              <a:rPr lang="en-US" sz="950" dirty="0" err="1" smtClean="0">
                <a:latin typeface="Arial" charset="0"/>
              </a:rPr>
              <a:t>como</a:t>
            </a:r>
            <a:r>
              <a:rPr lang="en-US" sz="950" dirty="0" smtClean="0">
                <a:latin typeface="Arial" charset="0"/>
              </a:rPr>
              <a:t> </a:t>
            </a:r>
            <a:r>
              <a:rPr lang="en-US" sz="950" dirty="0" err="1" smtClean="0">
                <a:latin typeface="Arial" charset="0"/>
              </a:rPr>
              <a:t>renovadores</a:t>
            </a:r>
            <a:r>
              <a:rPr lang="en-US" sz="950" dirty="0" smtClean="0">
                <a:latin typeface="Arial" charset="0"/>
              </a:rPr>
              <a:t> </a:t>
            </a:r>
            <a:r>
              <a:rPr lang="en-US" sz="950" dirty="0" err="1" smtClean="0">
                <a:latin typeface="Arial" charset="0"/>
              </a:rPr>
              <a:t>certificados</a:t>
            </a:r>
            <a:r>
              <a:rPr lang="en-US" sz="950" dirty="0" smtClean="0">
                <a:latin typeface="Arial" charset="0"/>
              </a:rPr>
              <a:t>; o</a:t>
            </a:r>
          </a:p>
          <a:p>
            <a:pPr lvl="1" indent="-228600" eaLnBrk="1" hangingPunct="1">
              <a:lnSpc>
                <a:spcPct val="90000"/>
              </a:lnSpc>
              <a:buClr>
                <a:srgbClr val="000000"/>
              </a:buClr>
              <a:buFont typeface="Arial" charset="0"/>
              <a:buChar char="•"/>
              <a:tabLst>
                <a:tab pos="0" algn="l"/>
              </a:tabLst>
              <a:defRPr/>
            </a:pPr>
            <a:r>
              <a:rPr lang="en-US" sz="950" dirty="0" smtClean="0">
                <a:latin typeface="Arial" charset="0"/>
              </a:rPr>
              <a:t>Al </a:t>
            </a:r>
            <a:r>
              <a:rPr lang="en-US" sz="950" dirty="0" err="1" smtClean="0">
                <a:latin typeface="Arial" charset="0"/>
              </a:rPr>
              <a:t>menos</a:t>
            </a:r>
            <a:r>
              <a:rPr lang="en-US" sz="950" dirty="0" smtClean="0">
                <a:latin typeface="Arial" charset="0"/>
              </a:rPr>
              <a:t> </a:t>
            </a:r>
            <a:r>
              <a:rPr lang="en-US" sz="950" dirty="0" err="1" smtClean="0">
                <a:latin typeface="Arial" charset="0"/>
              </a:rPr>
              <a:t>una</a:t>
            </a:r>
            <a:r>
              <a:rPr lang="en-US" sz="950" dirty="0" smtClean="0">
                <a:latin typeface="Arial" charset="0"/>
              </a:rPr>
              <a:t> persona se </a:t>
            </a:r>
            <a:r>
              <a:rPr lang="en-US" sz="950" dirty="0" err="1" smtClean="0">
                <a:latin typeface="Arial" charset="0"/>
              </a:rPr>
              <a:t>capacita</a:t>
            </a:r>
            <a:r>
              <a:rPr lang="en-US" sz="950" dirty="0" smtClean="0">
                <a:latin typeface="Arial" charset="0"/>
              </a:rPr>
              <a:t> </a:t>
            </a:r>
            <a:r>
              <a:rPr lang="en-US" sz="950" dirty="0" err="1" smtClean="0">
                <a:latin typeface="Arial" charset="0"/>
              </a:rPr>
              <a:t>como</a:t>
            </a:r>
            <a:r>
              <a:rPr lang="en-US" sz="950" dirty="0" smtClean="0">
                <a:latin typeface="Arial" charset="0"/>
              </a:rPr>
              <a:t> </a:t>
            </a:r>
            <a:r>
              <a:rPr lang="en-US" sz="950" dirty="0" err="1" smtClean="0">
                <a:latin typeface="Arial" charset="0"/>
              </a:rPr>
              <a:t>renovador</a:t>
            </a:r>
            <a:r>
              <a:rPr lang="en-US" sz="950" dirty="0" smtClean="0">
                <a:latin typeface="Arial" charset="0"/>
              </a:rPr>
              <a:t> </a:t>
            </a:r>
            <a:r>
              <a:rPr lang="en-US" sz="950" dirty="0" err="1" smtClean="0">
                <a:latin typeface="Arial" charset="0"/>
              </a:rPr>
              <a:t>certificado</a:t>
            </a:r>
            <a:r>
              <a:rPr lang="en-US" sz="950" dirty="0" smtClean="0">
                <a:latin typeface="Arial" charset="0"/>
              </a:rPr>
              <a:t> </a:t>
            </a:r>
            <a:r>
              <a:rPr lang="en-US" sz="950" dirty="0" err="1" smtClean="0">
                <a:latin typeface="Arial" charset="0"/>
              </a:rPr>
              <a:t>para</a:t>
            </a:r>
            <a:r>
              <a:rPr lang="en-US" sz="950" dirty="0" smtClean="0">
                <a:latin typeface="Arial" charset="0"/>
              </a:rPr>
              <a:t> </a:t>
            </a:r>
            <a:r>
              <a:rPr lang="en-US" sz="950" dirty="0" err="1" smtClean="0">
                <a:latin typeface="Arial" charset="0"/>
              </a:rPr>
              <a:t>que</a:t>
            </a:r>
            <a:r>
              <a:rPr lang="en-US" sz="950" dirty="0" smtClean="0">
                <a:latin typeface="Arial" charset="0"/>
              </a:rPr>
              <a:t> </a:t>
            </a:r>
            <a:r>
              <a:rPr lang="en-US" sz="950" dirty="0" err="1" smtClean="0">
                <a:latin typeface="Arial" charset="0"/>
              </a:rPr>
              <a:t>posteriormente</a:t>
            </a:r>
            <a:r>
              <a:rPr lang="en-US" sz="950" dirty="0" smtClean="0">
                <a:latin typeface="Arial" charset="0"/>
              </a:rPr>
              <a:t> </a:t>
            </a:r>
            <a:r>
              <a:rPr lang="en-US" sz="950" dirty="0" err="1" smtClean="0">
                <a:latin typeface="Arial" charset="0"/>
              </a:rPr>
              <a:t>capacite</a:t>
            </a:r>
            <a:r>
              <a:rPr lang="en-US" sz="950" dirty="0" smtClean="0">
                <a:latin typeface="Arial" charset="0"/>
              </a:rPr>
              <a:t> al </a:t>
            </a:r>
            <a:r>
              <a:rPr lang="en-US" sz="950" dirty="0" err="1" smtClean="0">
                <a:latin typeface="Arial" charset="0"/>
              </a:rPr>
              <a:t>resto</a:t>
            </a:r>
            <a:r>
              <a:rPr lang="en-US" sz="950" dirty="0" smtClean="0">
                <a:latin typeface="Arial" charset="0"/>
              </a:rPr>
              <a:t> de los </a:t>
            </a:r>
            <a:r>
              <a:rPr lang="en-US" sz="950" dirty="0" err="1" smtClean="0">
                <a:latin typeface="Arial" charset="0"/>
              </a:rPr>
              <a:t>empleados</a:t>
            </a:r>
            <a:r>
              <a:rPr lang="en-US" sz="950" dirty="0" smtClean="0">
                <a:latin typeface="Arial" charset="0"/>
              </a:rPr>
              <a:t> en </a:t>
            </a:r>
            <a:r>
              <a:rPr lang="en-US" sz="950" dirty="0" err="1" smtClean="0">
                <a:latin typeface="Arial" charset="0"/>
              </a:rPr>
              <a:t>prácticas</a:t>
            </a:r>
            <a:r>
              <a:rPr lang="en-US" sz="950" dirty="0" smtClean="0">
                <a:latin typeface="Arial" charset="0"/>
              </a:rPr>
              <a:t> de </a:t>
            </a:r>
            <a:r>
              <a:rPr lang="en-US" sz="950" dirty="0" err="1" smtClean="0">
                <a:latin typeface="Arial" charset="0"/>
              </a:rPr>
              <a:t>trabajo</a:t>
            </a:r>
            <a:r>
              <a:rPr lang="en-US" sz="950" dirty="0" smtClean="0">
                <a:latin typeface="Arial" charset="0"/>
              </a:rPr>
              <a:t> </a:t>
            </a:r>
            <a:r>
              <a:rPr lang="en-US" sz="950" dirty="0" err="1" smtClean="0">
                <a:latin typeface="Arial" charset="0"/>
              </a:rPr>
              <a:t>seguras</a:t>
            </a:r>
            <a:r>
              <a:rPr lang="en-US" sz="950" dirty="0" smtClean="0">
                <a:latin typeface="Arial" charset="0"/>
              </a:rPr>
              <a:t> con el </a:t>
            </a:r>
            <a:r>
              <a:rPr lang="en-US" sz="950" dirty="0" err="1" smtClean="0">
                <a:latin typeface="Arial" charset="0"/>
              </a:rPr>
              <a:t>plomo</a:t>
            </a:r>
            <a:r>
              <a:rPr lang="en-US" sz="950" dirty="0" smtClean="0">
                <a:latin typeface="Arial" charset="0"/>
              </a:rPr>
              <a:t>. Se </a:t>
            </a:r>
            <a:r>
              <a:rPr lang="en-US" sz="950" dirty="0" err="1" smtClean="0">
                <a:latin typeface="Arial" charset="0"/>
              </a:rPr>
              <a:t>debe</a:t>
            </a:r>
            <a:r>
              <a:rPr lang="en-US" sz="950" dirty="0" smtClean="0">
                <a:latin typeface="Arial" charset="0"/>
              </a:rPr>
              <a:t> </a:t>
            </a:r>
            <a:r>
              <a:rPr lang="en-US" sz="950" dirty="0" err="1" smtClean="0">
                <a:latin typeface="Arial" charset="0"/>
              </a:rPr>
              <a:t>recordar</a:t>
            </a:r>
            <a:r>
              <a:rPr lang="en-US" sz="950" dirty="0" smtClean="0">
                <a:latin typeface="Arial" charset="0"/>
              </a:rPr>
              <a:t> </a:t>
            </a:r>
            <a:r>
              <a:rPr lang="en-US" sz="950" dirty="0" err="1" smtClean="0">
                <a:latin typeface="Arial" charset="0"/>
              </a:rPr>
              <a:t>que</a:t>
            </a:r>
            <a:r>
              <a:rPr lang="en-US" sz="950" dirty="0" smtClean="0">
                <a:latin typeface="Arial" charset="0"/>
              </a:rPr>
              <a:t> </a:t>
            </a:r>
            <a:r>
              <a:rPr lang="en-US" sz="950" dirty="0" err="1" smtClean="0">
                <a:latin typeface="Arial" charset="0"/>
              </a:rPr>
              <a:t>esta</a:t>
            </a:r>
            <a:r>
              <a:rPr lang="en-US" sz="950" dirty="0" smtClean="0">
                <a:latin typeface="Arial" charset="0"/>
              </a:rPr>
              <a:t> </a:t>
            </a:r>
            <a:r>
              <a:rPr lang="en-US" sz="950" dirty="0" err="1" smtClean="0">
                <a:latin typeface="Arial" charset="0"/>
              </a:rPr>
              <a:t>capacitación</a:t>
            </a:r>
            <a:r>
              <a:rPr lang="en-US" sz="950" dirty="0" smtClean="0">
                <a:latin typeface="Arial" charset="0"/>
              </a:rPr>
              <a:t> </a:t>
            </a:r>
            <a:r>
              <a:rPr lang="en-US" sz="950" dirty="0" err="1" smtClean="0">
                <a:latin typeface="Arial" charset="0"/>
              </a:rPr>
              <a:t>tiene</a:t>
            </a:r>
            <a:r>
              <a:rPr lang="en-US" sz="950" dirty="0" smtClean="0">
                <a:latin typeface="Arial" charset="0"/>
              </a:rPr>
              <a:t> </a:t>
            </a:r>
            <a:r>
              <a:rPr lang="en-US" sz="950" dirty="0" err="1" smtClean="0">
                <a:latin typeface="Arial" charset="0"/>
              </a:rPr>
              <a:t>que</a:t>
            </a:r>
            <a:r>
              <a:rPr lang="en-US" sz="950" dirty="0" smtClean="0">
                <a:latin typeface="Arial" charset="0"/>
              </a:rPr>
              <a:t> ser </a:t>
            </a:r>
            <a:r>
              <a:rPr lang="en-US" sz="950" dirty="0" err="1" smtClean="0">
                <a:latin typeface="Arial" charset="0"/>
              </a:rPr>
              <a:t>impartida</a:t>
            </a:r>
            <a:r>
              <a:rPr lang="en-US" sz="950" dirty="0" smtClean="0">
                <a:latin typeface="Arial" charset="0"/>
              </a:rPr>
              <a:t> </a:t>
            </a:r>
            <a:r>
              <a:rPr lang="en-US" sz="950" dirty="0" err="1" smtClean="0">
                <a:latin typeface="Arial" charset="0"/>
              </a:rPr>
              <a:t>por</a:t>
            </a:r>
            <a:r>
              <a:rPr lang="en-US" sz="950" dirty="0" smtClean="0">
                <a:latin typeface="Arial" charset="0"/>
              </a:rPr>
              <a:t> un </a:t>
            </a:r>
            <a:r>
              <a:rPr lang="en-US" sz="950" dirty="0" err="1" smtClean="0">
                <a:latin typeface="Arial" charset="0"/>
              </a:rPr>
              <a:t>renovador</a:t>
            </a:r>
            <a:r>
              <a:rPr lang="en-US" sz="950" dirty="0" smtClean="0">
                <a:latin typeface="Arial" charset="0"/>
              </a:rPr>
              <a:t> </a:t>
            </a:r>
            <a:r>
              <a:rPr lang="en-US" sz="950" dirty="0" err="1" smtClean="0">
                <a:latin typeface="Arial" charset="0"/>
              </a:rPr>
              <a:t>certificado</a:t>
            </a:r>
            <a:r>
              <a:rPr lang="en-US" sz="950" dirty="0" smtClean="0">
                <a:latin typeface="Arial" charset="0"/>
              </a:rPr>
              <a:t>.</a:t>
            </a:r>
          </a:p>
          <a:p>
            <a:pPr marL="190500" indent="-190500" eaLnBrk="1" hangingPunct="1">
              <a:lnSpc>
                <a:spcPct val="90000"/>
              </a:lnSpc>
              <a:buClr>
                <a:srgbClr val="000000"/>
              </a:buClr>
              <a:buFont typeface="Arial" charset="0"/>
              <a:buChar char="•"/>
              <a:tabLst>
                <a:tab pos="0" algn="l"/>
              </a:tabLst>
              <a:defRPr/>
            </a:pPr>
            <a:r>
              <a:rPr lang="en-US" sz="950" dirty="0" smtClean="0">
                <a:latin typeface="Arial" charset="0"/>
              </a:rPr>
              <a:t>La </a:t>
            </a:r>
            <a:r>
              <a:rPr lang="en-US" sz="950" dirty="0" err="1" smtClean="0">
                <a:latin typeface="Arial" charset="0"/>
              </a:rPr>
              <a:t>empresa</a:t>
            </a:r>
            <a:r>
              <a:rPr lang="en-US" sz="950" dirty="0" smtClean="0">
                <a:latin typeface="Arial" charset="0"/>
              </a:rPr>
              <a:t> </a:t>
            </a:r>
            <a:r>
              <a:rPr lang="en-US" sz="950" dirty="0" err="1" smtClean="0">
                <a:latin typeface="Arial" charset="0"/>
              </a:rPr>
              <a:t>certificada</a:t>
            </a:r>
            <a:r>
              <a:rPr lang="en-US" sz="950" dirty="0" smtClean="0">
                <a:latin typeface="Arial" charset="0"/>
              </a:rPr>
              <a:t> </a:t>
            </a:r>
            <a:r>
              <a:rPr lang="en-US" sz="950" dirty="0" err="1" smtClean="0">
                <a:latin typeface="Arial" charset="0"/>
              </a:rPr>
              <a:t>debe</a:t>
            </a:r>
            <a:r>
              <a:rPr lang="en-US" sz="950" dirty="0" smtClean="0">
                <a:latin typeface="Arial" charset="0"/>
              </a:rPr>
              <a:t> </a:t>
            </a:r>
            <a:r>
              <a:rPr lang="en-US" sz="950" dirty="0" err="1" smtClean="0">
                <a:latin typeface="Arial" charset="0"/>
              </a:rPr>
              <a:t>designar</a:t>
            </a:r>
            <a:r>
              <a:rPr lang="en-US" sz="950" dirty="0" smtClean="0">
                <a:latin typeface="Arial" charset="0"/>
              </a:rPr>
              <a:t> a un </a:t>
            </a:r>
            <a:r>
              <a:rPr lang="en-US" sz="950" dirty="0" err="1" smtClean="0">
                <a:latin typeface="Arial" charset="0"/>
              </a:rPr>
              <a:t>renovador</a:t>
            </a:r>
            <a:r>
              <a:rPr lang="en-US" sz="950" dirty="0" smtClean="0">
                <a:latin typeface="Arial" charset="0"/>
              </a:rPr>
              <a:t> </a:t>
            </a:r>
            <a:r>
              <a:rPr lang="en-US" sz="950" dirty="0" err="1" smtClean="0">
                <a:latin typeface="Arial" charset="0"/>
              </a:rPr>
              <a:t>certificado</a:t>
            </a:r>
            <a:r>
              <a:rPr lang="en-US" sz="950" dirty="0" smtClean="0">
                <a:latin typeface="Arial" charset="0"/>
              </a:rPr>
              <a:t> </a:t>
            </a:r>
            <a:r>
              <a:rPr lang="en-US" sz="950" dirty="0" err="1" smtClean="0">
                <a:latin typeface="Arial" charset="0"/>
              </a:rPr>
              <a:t>para</a:t>
            </a:r>
            <a:r>
              <a:rPr lang="en-US" sz="950" dirty="0" smtClean="0">
                <a:latin typeface="Arial" charset="0"/>
              </a:rPr>
              <a:t>: </a:t>
            </a:r>
            <a:r>
              <a:rPr lang="en-US" sz="950" dirty="0" err="1" smtClean="0">
                <a:latin typeface="Arial" charset="0"/>
              </a:rPr>
              <a:t>realizar</a:t>
            </a:r>
            <a:r>
              <a:rPr lang="en-US" sz="950" dirty="0" smtClean="0">
                <a:latin typeface="Arial" charset="0"/>
              </a:rPr>
              <a:t> </a:t>
            </a:r>
            <a:r>
              <a:rPr lang="en-US" sz="950" dirty="0" err="1" smtClean="0">
                <a:latin typeface="Arial" charset="0"/>
              </a:rPr>
              <a:t>las</a:t>
            </a:r>
            <a:r>
              <a:rPr lang="en-US" sz="950" dirty="0" smtClean="0">
                <a:latin typeface="Arial" charset="0"/>
              </a:rPr>
              <a:t> </a:t>
            </a:r>
            <a:r>
              <a:rPr lang="en-US" sz="950" dirty="0" err="1" smtClean="0">
                <a:latin typeface="Arial" charset="0"/>
              </a:rPr>
              <a:t>actividades</a:t>
            </a:r>
            <a:r>
              <a:rPr lang="en-US" sz="950" dirty="0" smtClean="0">
                <a:latin typeface="Arial" charset="0"/>
              </a:rPr>
              <a:t> de </a:t>
            </a:r>
            <a:r>
              <a:rPr lang="en-US" sz="950" dirty="0" err="1" smtClean="0">
                <a:latin typeface="Arial" charset="0"/>
              </a:rPr>
              <a:t>instalación</a:t>
            </a:r>
            <a:r>
              <a:rPr lang="en-US" sz="950" dirty="0" smtClean="0">
                <a:latin typeface="Arial" charset="0"/>
              </a:rPr>
              <a:t>, </a:t>
            </a:r>
            <a:r>
              <a:rPr lang="en-US" sz="950" dirty="0" err="1" smtClean="0">
                <a:latin typeface="Arial" charset="0"/>
              </a:rPr>
              <a:t>garantizar</a:t>
            </a:r>
            <a:r>
              <a:rPr lang="en-US" sz="950" dirty="0" smtClean="0">
                <a:latin typeface="Arial" charset="0"/>
              </a:rPr>
              <a:t> </a:t>
            </a:r>
            <a:r>
              <a:rPr lang="en-US" sz="950" dirty="0" err="1" smtClean="0">
                <a:latin typeface="Arial" charset="0"/>
              </a:rPr>
              <a:t>que</a:t>
            </a:r>
            <a:r>
              <a:rPr lang="en-US" sz="950" dirty="0" smtClean="0">
                <a:latin typeface="Arial" charset="0"/>
              </a:rPr>
              <a:t> la </a:t>
            </a:r>
            <a:r>
              <a:rPr lang="en-US" sz="950" dirty="0" err="1" smtClean="0">
                <a:latin typeface="Arial" charset="0"/>
              </a:rPr>
              <a:t>renovación</a:t>
            </a:r>
            <a:r>
              <a:rPr lang="en-US" sz="950" dirty="0" smtClean="0">
                <a:latin typeface="Arial" charset="0"/>
              </a:rPr>
              <a:t> se </a:t>
            </a:r>
            <a:r>
              <a:rPr lang="en-US" sz="950" dirty="0" err="1" smtClean="0">
                <a:latin typeface="Arial" charset="0"/>
              </a:rPr>
              <a:t>efectúe</a:t>
            </a:r>
            <a:r>
              <a:rPr lang="en-US" sz="950" dirty="0" smtClean="0">
                <a:latin typeface="Arial" charset="0"/>
              </a:rPr>
              <a:t> de </a:t>
            </a:r>
            <a:r>
              <a:rPr lang="en-US" sz="950" dirty="0" err="1" smtClean="0">
                <a:latin typeface="Arial" charset="0"/>
              </a:rPr>
              <a:t>acuerdo</a:t>
            </a:r>
            <a:r>
              <a:rPr lang="en-US" sz="950" dirty="0" smtClean="0">
                <a:latin typeface="Arial" charset="0"/>
              </a:rPr>
              <a:t> con </a:t>
            </a:r>
            <a:r>
              <a:rPr lang="en-US" sz="950" dirty="0" err="1" smtClean="0">
                <a:latin typeface="Arial" charset="0"/>
              </a:rPr>
              <a:t>las</a:t>
            </a:r>
            <a:r>
              <a:rPr lang="en-US" sz="950" dirty="0" smtClean="0">
                <a:latin typeface="Arial" charset="0"/>
              </a:rPr>
              <a:t> </a:t>
            </a:r>
            <a:r>
              <a:rPr lang="en-US" sz="950" dirty="0" err="1" smtClean="0">
                <a:latin typeface="Arial" charset="0"/>
              </a:rPr>
              <a:t>normas</a:t>
            </a:r>
            <a:r>
              <a:rPr lang="en-US" sz="950" dirty="0" smtClean="0">
                <a:latin typeface="Arial" charset="0"/>
              </a:rPr>
              <a:t> de </a:t>
            </a:r>
            <a:r>
              <a:rPr lang="en-US" sz="950" dirty="0" err="1" smtClean="0">
                <a:latin typeface="Arial" charset="0"/>
              </a:rPr>
              <a:t>las</a:t>
            </a:r>
            <a:r>
              <a:rPr lang="en-US" sz="950" dirty="0" smtClean="0">
                <a:latin typeface="Arial" charset="0"/>
              </a:rPr>
              <a:t> </a:t>
            </a:r>
            <a:r>
              <a:rPr lang="en-US" sz="950" dirty="0" err="1" smtClean="0">
                <a:latin typeface="Arial" charset="0"/>
              </a:rPr>
              <a:t>prácticas</a:t>
            </a:r>
            <a:r>
              <a:rPr lang="en-US" sz="950" dirty="0" smtClean="0">
                <a:latin typeface="Arial" charset="0"/>
              </a:rPr>
              <a:t> de </a:t>
            </a:r>
            <a:r>
              <a:rPr lang="en-US" sz="950" dirty="0" err="1" smtClean="0">
                <a:latin typeface="Arial" charset="0"/>
              </a:rPr>
              <a:t>trabajo</a:t>
            </a:r>
            <a:r>
              <a:rPr lang="en-US" sz="950" dirty="0" smtClean="0">
                <a:latin typeface="Arial" charset="0"/>
              </a:rPr>
              <a:t>, </a:t>
            </a:r>
            <a:r>
              <a:rPr lang="en-US" sz="950" dirty="0" err="1" smtClean="0">
                <a:latin typeface="Arial" charset="0"/>
              </a:rPr>
              <a:t>revisar</a:t>
            </a:r>
            <a:r>
              <a:rPr lang="en-US" sz="950" dirty="0" smtClean="0">
                <a:latin typeface="Arial" charset="0"/>
              </a:rPr>
              <a:t> el </a:t>
            </a:r>
            <a:r>
              <a:rPr lang="en-US" sz="950" dirty="0" err="1" smtClean="0">
                <a:latin typeface="Arial" charset="0"/>
              </a:rPr>
              <a:t>trabajo</a:t>
            </a:r>
            <a:r>
              <a:rPr lang="en-US" sz="950" dirty="0" smtClean="0">
                <a:latin typeface="Arial" charset="0"/>
              </a:rPr>
              <a:t> y </a:t>
            </a:r>
            <a:r>
              <a:rPr lang="en-US" sz="950" dirty="0" err="1" smtClean="0">
                <a:latin typeface="Arial" charset="0"/>
              </a:rPr>
              <a:t>las</a:t>
            </a:r>
            <a:r>
              <a:rPr lang="en-US" sz="950" dirty="0" smtClean="0">
                <a:latin typeface="Arial" charset="0"/>
              </a:rPr>
              <a:t> </a:t>
            </a:r>
            <a:r>
              <a:rPr lang="en-US" sz="950" dirty="0" err="1" smtClean="0">
                <a:latin typeface="Arial" charset="0"/>
              </a:rPr>
              <a:t>actividades</a:t>
            </a:r>
            <a:r>
              <a:rPr lang="en-US" sz="950" dirty="0" smtClean="0">
                <a:latin typeface="Arial" charset="0"/>
              </a:rPr>
              <a:t> de </a:t>
            </a:r>
            <a:r>
              <a:rPr lang="en-US" sz="950" dirty="0" err="1" smtClean="0">
                <a:latin typeface="Arial" charset="0"/>
              </a:rPr>
              <a:t>limpieza</a:t>
            </a:r>
            <a:r>
              <a:rPr lang="en-US" sz="950" dirty="0" smtClean="0">
                <a:latin typeface="Arial" charset="0"/>
              </a:rPr>
              <a:t> </a:t>
            </a:r>
            <a:r>
              <a:rPr lang="en-US" sz="950" dirty="0" err="1" smtClean="0">
                <a:latin typeface="Arial" charset="0"/>
              </a:rPr>
              <a:t>mediante</a:t>
            </a:r>
            <a:r>
              <a:rPr lang="en-US" sz="950" dirty="0" smtClean="0">
                <a:latin typeface="Arial" charset="0"/>
              </a:rPr>
              <a:t> el </a:t>
            </a:r>
            <a:r>
              <a:rPr lang="en-US" sz="950" dirty="0" err="1" smtClean="0">
                <a:latin typeface="Arial" charset="0"/>
              </a:rPr>
              <a:t>procedimiento</a:t>
            </a:r>
            <a:r>
              <a:rPr lang="en-US" sz="950" dirty="0" smtClean="0">
                <a:latin typeface="Arial" charset="0"/>
              </a:rPr>
              <a:t> de </a:t>
            </a:r>
            <a:r>
              <a:rPr lang="en-US" sz="950" dirty="0" err="1" smtClean="0">
                <a:latin typeface="Arial" charset="0"/>
              </a:rPr>
              <a:t>verificación</a:t>
            </a:r>
            <a:r>
              <a:rPr lang="en-US" sz="950" dirty="0" smtClean="0">
                <a:latin typeface="Arial" charset="0"/>
              </a:rPr>
              <a:t> de </a:t>
            </a:r>
            <a:r>
              <a:rPr lang="en-US" sz="950" dirty="0" err="1" smtClean="0">
                <a:latin typeface="Arial" charset="0"/>
              </a:rPr>
              <a:t>limpieza</a:t>
            </a:r>
            <a:r>
              <a:rPr lang="en-US" sz="950" dirty="0" smtClean="0">
                <a:latin typeface="Arial" charset="0"/>
              </a:rPr>
              <a:t> y </a:t>
            </a:r>
            <a:r>
              <a:rPr lang="en-US" sz="950" dirty="0" err="1" smtClean="0">
                <a:latin typeface="Arial" charset="0"/>
              </a:rPr>
              <a:t>capacitar</a:t>
            </a:r>
            <a:r>
              <a:rPr lang="en-US" sz="950" dirty="0" smtClean="0">
                <a:latin typeface="Arial" charset="0"/>
              </a:rPr>
              <a:t> al personal de </a:t>
            </a:r>
            <a:r>
              <a:rPr lang="en-US" sz="950" dirty="0" err="1" smtClean="0">
                <a:latin typeface="Arial" charset="0"/>
              </a:rPr>
              <a:t>renovación</a:t>
            </a:r>
            <a:r>
              <a:rPr lang="en-US" sz="950" dirty="0" smtClean="0">
                <a:latin typeface="Arial" charset="0"/>
              </a:rPr>
              <a:t> no </a:t>
            </a:r>
            <a:r>
              <a:rPr lang="en-US" sz="950" dirty="0" err="1" smtClean="0">
                <a:latin typeface="Arial" charset="0"/>
              </a:rPr>
              <a:t>certificado</a:t>
            </a:r>
            <a:r>
              <a:rPr lang="en-US" sz="950" dirty="0" smtClean="0">
                <a:latin typeface="Arial" charset="0"/>
              </a:rPr>
              <a:t> en el </a:t>
            </a:r>
            <a:r>
              <a:rPr lang="en-US" sz="950" dirty="0" err="1" smtClean="0">
                <a:latin typeface="Arial" charset="0"/>
              </a:rPr>
              <a:t>trabajo</a:t>
            </a:r>
            <a:r>
              <a:rPr lang="en-US" sz="950" dirty="0" smtClean="0">
                <a:latin typeface="Arial" charset="0"/>
              </a:rPr>
              <a:t> en </a:t>
            </a:r>
            <a:r>
              <a:rPr lang="en-US" sz="950" dirty="0" err="1" smtClean="0">
                <a:latin typeface="Arial" charset="0"/>
              </a:rPr>
              <a:t>las</a:t>
            </a:r>
            <a:r>
              <a:rPr lang="en-US" sz="950" dirty="0" smtClean="0">
                <a:latin typeface="Arial" charset="0"/>
              </a:rPr>
              <a:t> </a:t>
            </a:r>
            <a:r>
              <a:rPr lang="en-US" sz="950" dirty="0" err="1" smtClean="0">
                <a:latin typeface="Arial" charset="0"/>
              </a:rPr>
              <a:t>normas</a:t>
            </a:r>
            <a:r>
              <a:rPr lang="en-US" sz="950" dirty="0" smtClean="0">
                <a:latin typeface="Arial" charset="0"/>
              </a:rPr>
              <a:t> de </a:t>
            </a:r>
            <a:r>
              <a:rPr lang="en-US" sz="950" dirty="0" err="1" smtClean="0">
                <a:latin typeface="Arial" charset="0"/>
              </a:rPr>
              <a:t>trabajo</a:t>
            </a:r>
            <a:r>
              <a:rPr lang="en-US" sz="950" dirty="0" smtClean="0">
                <a:latin typeface="Arial" charset="0"/>
              </a:rPr>
              <a:t> </a:t>
            </a:r>
            <a:r>
              <a:rPr lang="en-US" sz="950" dirty="0" err="1" smtClean="0">
                <a:latin typeface="Arial" charset="0"/>
              </a:rPr>
              <a:t>seguras</a:t>
            </a:r>
            <a:r>
              <a:rPr lang="en-US" sz="950" dirty="0" smtClean="0">
                <a:latin typeface="Arial" charset="0"/>
              </a:rPr>
              <a:t> con el </a:t>
            </a:r>
            <a:r>
              <a:rPr lang="en-US" sz="950" dirty="0" err="1" smtClean="0">
                <a:latin typeface="Arial" charset="0"/>
              </a:rPr>
              <a:t>plomo</a:t>
            </a:r>
            <a:r>
              <a:rPr lang="en-US" sz="950" dirty="0" smtClean="0">
                <a:latin typeface="Arial" charset="0"/>
              </a:rPr>
              <a:t>.</a:t>
            </a:r>
          </a:p>
          <a:p>
            <a:pPr marL="190500" indent="-190500" eaLnBrk="1" hangingPunct="1">
              <a:lnSpc>
                <a:spcPct val="90000"/>
              </a:lnSpc>
              <a:buClr>
                <a:srgbClr val="000000"/>
              </a:buClr>
              <a:buFont typeface="Arial" charset="0"/>
              <a:buChar char="•"/>
              <a:tabLst>
                <a:tab pos="0" algn="l"/>
              </a:tabLst>
              <a:defRPr/>
            </a:pPr>
            <a:r>
              <a:rPr lang="en-US" sz="950" dirty="0" smtClean="0">
                <a:latin typeface="Arial" charset="0"/>
              </a:rPr>
              <a:t>La </a:t>
            </a:r>
            <a:r>
              <a:rPr lang="en-US" sz="950" dirty="0" err="1" smtClean="0">
                <a:latin typeface="Arial" charset="0"/>
              </a:rPr>
              <a:t>empresa</a:t>
            </a:r>
            <a:r>
              <a:rPr lang="en-US" sz="950" dirty="0" smtClean="0">
                <a:latin typeface="Arial" charset="0"/>
              </a:rPr>
              <a:t> </a:t>
            </a:r>
            <a:r>
              <a:rPr lang="en-US" sz="950" dirty="0" err="1" smtClean="0">
                <a:latin typeface="Arial" charset="0"/>
              </a:rPr>
              <a:t>certificada</a:t>
            </a:r>
            <a:r>
              <a:rPr lang="en-US" sz="950" dirty="0" smtClean="0">
                <a:latin typeface="Arial" charset="0"/>
              </a:rPr>
              <a:t> </a:t>
            </a:r>
            <a:r>
              <a:rPr lang="en-US" sz="950" dirty="0" err="1" smtClean="0">
                <a:latin typeface="Arial" charset="0"/>
              </a:rPr>
              <a:t>debe</a:t>
            </a:r>
            <a:r>
              <a:rPr lang="en-US" sz="950" dirty="0" smtClean="0">
                <a:latin typeface="Arial" charset="0"/>
              </a:rPr>
              <a:t> </a:t>
            </a:r>
            <a:r>
              <a:rPr lang="en-US" sz="950" dirty="0" err="1" smtClean="0">
                <a:latin typeface="Arial" charset="0"/>
              </a:rPr>
              <a:t>garantizar</a:t>
            </a:r>
            <a:r>
              <a:rPr lang="en-US" sz="950" dirty="0" smtClean="0">
                <a:latin typeface="Arial" charset="0"/>
              </a:rPr>
              <a:t> </a:t>
            </a:r>
            <a:r>
              <a:rPr lang="en-US" sz="950" dirty="0" err="1" smtClean="0">
                <a:latin typeface="Arial" charset="0"/>
              </a:rPr>
              <a:t>que</a:t>
            </a:r>
            <a:r>
              <a:rPr lang="en-US" sz="950" dirty="0" smtClean="0">
                <a:latin typeface="Arial" charset="0"/>
              </a:rPr>
              <a:t> la </a:t>
            </a:r>
            <a:r>
              <a:rPr lang="en-US" sz="950" dirty="0" err="1" smtClean="0">
                <a:latin typeface="Arial" charset="0"/>
              </a:rPr>
              <a:t>renovación</a:t>
            </a:r>
            <a:r>
              <a:rPr lang="en-US" sz="950" dirty="0" smtClean="0">
                <a:latin typeface="Arial" charset="0"/>
              </a:rPr>
              <a:t> se </a:t>
            </a:r>
            <a:r>
              <a:rPr lang="en-US" sz="950" dirty="0" err="1" smtClean="0">
                <a:latin typeface="Arial" charset="0"/>
              </a:rPr>
              <a:t>efectúa</a:t>
            </a:r>
            <a:r>
              <a:rPr lang="en-US" sz="950" dirty="0" smtClean="0">
                <a:latin typeface="Arial" charset="0"/>
              </a:rPr>
              <a:t> de </a:t>
            </a:r>
            <a:r>
              <a:rPr lang="en-US" sz="950" dirty="0" err="1" smtClean="0">
                <a:latin typeface="Arial" charset="0"/>
              </a:rPr>
              <a:t>conformidad</a:t>
            </a:r>
            <a:r>
              <a:rPr lang="en-US" sz="950" dirty="0" smtClean="0">
                <a:latin typeface="Arial" charset="0"/>
              </a:rPr>
              <a:t> con los </a:t>
            </a:r>
            <a:r>
              <a:rPr lang="en-US" sz="950" dirty="0" err="1" smtClean="0">
                <a:latin typeface="Arial" charset="0"/>
              </a:rPr>
              <a:t>requisitos</a:t>
            </a:r>
            <a:r>
              <a:rPr lang="en-US" sz="950" dirty="0" smtClean="0">
                <a:latin typeface="Arial" charset="0"/>
              </a:rPr>
              <a:t> de </a:t>
            </a:r>
            <a:r>
              <a:rPr lang="en-US" sz="950" dirty="0" err="1" smtClean="0">
                <a:latin typeface="Arial" charset="0"/>
              </a:rPr>
              <a:t>las</a:t>
            </a:r>
            <a:r>
              <a:rPr lang="en-US" sz="950" dirty="0" smtClean="0">
                <a:latin typeface="Arial" charset="0"/>
              </a:rPr>
              <a:t> </a:t>
            </a:r>
            <a:r>
              <a:rPr lang="en-US" sz="950" dirty="0" err="1" smtClean="0">
                <a:latin typeface="Arial" charset="0"/>
              </a:rPr>
              <a:t>prácticas</a:t>
            </a:r>
            <a:r>
              <a:rPr lang="en-US" sz="950" dirty="0" smtClean="0">
                <a:latin typeface="Arial" charset="0"/>
              </a:rPr>
              <a:t> de </a:t>
            </a:r>
            <a:r>
              <a:rPr lang="en-US" sz="950" dirty="0" err="1" smtClean="0">
                <a:latin typeface="Arial" charset="0"/>
              </a:rPr>
              <a:t>trabajo</a:t>
            </a:r>
            <a:r>
              <a:rPr lang="en-US" sz="950" dirty="0" smtClean="0">
                <a:latin typeface="Arial" charset="0"/>
              </a:rPr>
              <a:t> </a:t>
            </a:r>
            <a:r>
              <a:rPr lang="en-US" sz="950" dirty="0" err="1" smtClean="0">
                <a:latin typeface="Arial" charset="0"/>
              </a:rPr>
              <a:t>contenidas</a:t>
            </a:r>
            <a:r>
              <a:rPr lang="en-US" sz="950" dirty="0" smtClean="0">
                <a:latin typeface="Arial" charset="0"/>
              </a:rPr>
              <a:t> en la </a:t>
            </a:r>
            <a:r>
              <a:rPr lang="en-US" sz="950" dirty="0" err="1" smtClean="0">
                <a:latin typeface="Arial" charset="0"/>
              </a:rPr>
              <a:t>regla</a:t>
            </a:r>
            <a:r>
              <a:rPr lang="en-US" sz="950" dirty="0" smtClean="0">
                <a:latin typeface="Arial" charset="0"/>
              </a:rPr>
              <a:t>.</a:t>
            </a:r>
          </a:p>
          <a:p>
            <a:pPr marL="190500" indent="-190500" eaLnBrk="1" hangingPunct="1">
              <a:lnSpc>
                <a:spcPct val="90000"/>
              </a:lnSpc>
              <a:buClr>
                <a:srgbClr val="000000"/>
              </a:buClr>
              <a:buFont typeface="Arial" charset="0"/>
              <a:buChar char="•"/>
              <a:tabLst>
                <a:tab pos="0" algn="l"/>
              </a:tabLst>
              <a:defRPr/>
            </a:pPr>
            <a:r>
              <a:rPr lang="en-US" sz="950" dirty="0" smtClean="0">
                <a:latin typeface="Arial" charset="0"/>
              </a:rPr>
              <a:t>La </a:t>
            </a:r>
            <a:r>
              <a:rPr lang="en-US" sz="950" dirty="0" err="1" smtClean="0">
                <a:latin typeface="Arial" charset="0"/>
              </a:rPr>
              <a:t>empresa</a:t>
            </a:r>
            <a:r>
              <a:rPr lang="en-US" sz="950" dirty="0" smtClean="0">
                <a:latin typeface="Arial" charset="0"/>
              </a:rPr>
              <a:t> </a:t>
            </a:r>
            <a:r>
              <a:rPr lang="en-US" sz="950" dirty="0" err="1" smtClean="0">
                <a:latin typeface="Arial" charset="0"/>
              </a:rPr>
              <a:t>certificada</a:t>
            </a:r>
            <a:r>
              <a:rPr lang="en-US" sz="950" dirty="0" smtClean="0">
                <a:latin typeface="Arial" charset="0"/>
              </a:rPr>
              <a:t> </a:t>
            </a:r>
            <a:r>
              <a:rPr lang="en-US" sz="950" dirty="0" err="1" smtClean="0">
                <a:latin typeface="Arial" charset="0"/>
              </a:rPr>
              <a:t>debe</a:t>
            </a:r>
            <a:r>
              <a:rPr lang="en-US" sz="950" dirty="0" smtClean="0">
                <a:latin typeface="Arial" charset="0"/>
              </a:rPr>
              <a:t> </a:t>
            </a:r>
            <a:r>
              <a:rPr lang="en-US" sz="950" dirty="0" err="1" smtClean="0">
                <a:latin typeface="Arial" charset="0"/>
              </a:rPr>
              <a:t>cumplir</a:t>
            </a:r>
            <a:r>
              <a:rPr lang="en-US" sz="950" dirty="0" smtClean="0">
                <a:latin typeface="Arial" charset="0"/>
              </a:rPr>
              <a:t> con los </a:t>
            </a:r>
            <a:r>
              <a:rPr lang="en-US" sz="950" dirty="0" err="1" smtClean="0">
                <a:latin typeface="Arial" charset="0"/>
              </a:rPr>
              <a:t>requisitos</a:t>
            </a:r>
            <a:r>
              <a:rPr lang="en-US" sz="950" dirty="0" smtClean="0">
                <a:latin typeface="Arial" charset="0"/>
              </a:rPr>
              <a:t> de </a:t>
            </a:r>
            <a:r>
              <a:rPr lang="en-US" sz="950" dirty="0" err="1" smtClean="0">
                <a:latin typeface="Arial" charset="0"/>
              </a:rPr>
              <a:t>educación</a:t>
            </a:r>
            <a:r>
              <a:rPr lang="en-US" sz="950" dirty="0" smtClean="0">
                <a:latin typeface="Arial" charset="0"/>
              </a:rPr>
              <a:t> antes de la </a:t>
            </a:r>
            <a:r>
              <a:rPr lang="en-US" sz="950" dirty="0" err="1" smtClean="0">
                <a:latin typeface="Arial" charset="0"/>
              </a:rPr>
              <a:t>renovación</a:t>
            </a:r>
            <a:r>
              <a:rPr lang="en-US" sz="950" dirty="0" smtClean="0">
                <a:latin typeface="Arial" charset="0"/>
              </a:rPr>
              <a:t>. </a:t>
            </a:r>
          </a:p>
          <a:p>
            <a:pPr marL="190500" indent="-190500" eaLnBrk="1" hangingPunct="1">
              <a:lnSpc>
                <a:spcPct val="90000"/>
              </a:lnSpc>
              <a:buClr>
                <a:srgbClr val="000000"/>
              </a:buClr>
              <a:buFont typeface="Arial" charset="0"/>
              <a:buChar char="•"/>
              <a:tabLst>
                <a:tab pos="0" algn="l"/>
              </a:tabLst>
              <a:defRPr/>
            </a:pPr>
            <a:r>
              <a:rPr lang="en-US" sz="950" dirty="0" smtClean="0">
                <a:latin typeface="Arial" charset="0"/>
              </a:rPr>
              <a:t>La </a:t>
            </a:r>
            <a:r>
              <a:rPr lang="en-US" sz="950" dirty="0" err="1" smtClean="0">
                <a:latin typeface="Arial" charset="0"/>
              </a:rPr>
              <a:t>empresa</a:t>
            </a:r>
            <a:r>
              <a:rPr lang="en-US" sz="950" dirty="0" smtClean="0">
                <a:latin typeface="Arial" charset="0"/>
              </a:rPr>
              <a:t> </a:t>
            </a:r>
            <a:r>
              <a:rPr lang="en-US" sz="950" dirty="0" err="1" smtClean="0">
                <a:latin typeface="Arial" charset="0"/>
              </a:rPr>
              <a:t>certificada</a:t>
            </a:r>
            <a:r>
              <a:rPr lang="en-US" sz="950" dirty="0" smtClean="0">
                <a:latin typeface="Arial" charset="0"/>
              </a:rPr>
              <a:t> </a:t>
            </a:r>
            <a:r>
              <a:rPr lang="en-US" sz="950" dirty="0" err="1" smtClean="0">
                <a:latin typeface="Arial" charset="0"/>
              </a:rPr>
              <a:t>también</a:t>
            </a:r>
            <a:r>
              <a:rPr lang="en-US" sz="950" dirty="0" smtClean="0">
                <a:latin typeface="Arial" charset="0"/>
              </a:rPr>
              <a:t> </a:t>
            </a:r>
            <a:r>
              <a:rPr lang="en-US" sz="950" dirty="0" err="1" smtClean="0">
                <a:latin typeface="Arial" charset="0"/>
              </a:rPr>
              <a:t>está</a:t>
            </a:r>
            <a:r>
              <a:rPr lang="en-US" sz="950" dirty="0" smtClean="0">
                <a:latin typeface="Arial" charset="0"/>
              </a:rPr>
              <a:t> </a:t>
            </a:r>
            <a:r>
              <a:rPr lang="en-US" sz="950" dirty="0" err="1" smtClean="0">
                <a:latin typeface="Arial" charset="0"/>
              </a:rPr>
              <a:t>encargada</a:t>
            </a:r>
            <a:r>
              <a:rPr lang="en-US" sz="950" dirty="0" smtClean="0">
                <a:latin typeface="Arial" charset="0"/>
              </a:rPr>
              <a:t> de </a:t>
            </a:r>
            <a:r>
              <a:rPr lang="en-US" sz="950" dirty="0" err="1" smtClean="0">
                <a:latin typeface="Arial" charset="0"/>
              </a:rPr>
              <a:t>llevar</a:t>
            </a:r>
            <a:r>
              <a:rPr lang="en-US" sz="950" dirty="0" smtClean="0">
                <a:latin typeface="Arial" charset="0"/>
              </a:rPr>
              <a:t> </a:t>
            </a:r>
            <a:r>
              <a:rPr lang="en-US" sz="950" dirty="0" err="1" smtClean="0">
                <a:latin typeface="Arial" charset="0"/>
              </a:rPr>
              <a:t>todos</a:t>
            </a:r>
            <a:r>
              <a:rPr lang="en-US" sz="950" dirty="0" smtClean="0">
                <a:latin typeface="Arial" charset="0"/>
              </a:rPr>
              <a:t> los </a:t>
            </a:r>
            <a:r>
              <a:rPr lang="en-US" sz="950" dirty="0" err="1" smtClean="0">
                <a:latin typeface="Arial" charset="0"/>
              </a:rPr>
              <a:t>registros</a:t>
            </a:r>
            <a:r>
              <a:rPr lang="en-US" sz="950" dirty="0" smtClean="0">
                <a:latin typeface="Arial" charset="0"/>
              </a:rPr>
              <a:t>, tales </a:t>
            </a:r>
            <a:r>
              <a:rPr lang="en-US" sz="950" dirty="0" err="1" smtClean="0">
                <a:latin typeface="Arial" charset="0"/>
              </a:rPr>
              <a:t>como</a:t>
            </a:r>
            <a:r>
              <a:rPr lang="en-US" sz="950" dirty="0" smtClean="0">
                <a:latin typeface="Arial" charset="0"/>
              </a:rPr>
              <a:t>:</a:t>
            </a:r>
          </a:p>
          <a:p>
            <a:pPr lvl="1" indent="-228600" eaLnBrk="1" hangingPunct="1">
              <a:lnSpc>
                <a:spcPct val="90000"/>
              </a:lnSpc>
              <a:buClr>
                <a:srgbClr val="000000"/>
              </a:buClr>
              <a:buFont typeface="Arial" charset="0"/>
              <a:buChar char="•"/>
              <a:tabLst>
                <a:tab pos="0" algn="l"/>
              </a:tabLst>
              <a:defRPr/>
            </a:pPr>
            <a:r>
              <a:rPr lang="en-US" sz="950" dirty="0" err="1" smtClean="0">
                <a:latin typeface="Arial" charset="0"/>
              </a:rPr>
              <a:t>Documentación</a:t>
            </a:r>
            <a:r>
              <a:rPr lang="en-US" sz="950" dirty="0" smtClean="0">
                <a:latin typeface="Arial" charset="0"/>
              </a:rPr>
              <a:t> </a:t>
            </a:r>
            <a:r>
              <a:rPr lang="en-US" sz="950" dirty="0" err="1" smtClean="0">
                <a:latin typeface="Arial" charset="0"/>
              </a:rPr>
              <a:t>sobre</a:t>
            </a:r>
            <a:r>
              <a:rPr lang="en-US" sz="950" dirty="0" smtClean="0">
                <a:latin typeface="Arial" charset="0"/>
              </a:rPr>
              <a:t> </a:t>
            </a:r>
            <a:r>
              <a:rPr lang="en-US" sz="950" dirty="0" err="1" smtClean="0">
                <a:latin typeface="Arial" charset="0"/>
              </a:rPr>
              <a:t>educación</a:t>
            </a:r>
            <a:r>
              <a:rPr lang="en-US" sz="950" dirty="0" smtClean="0">
                <a:latin typeface="Arial" charset="0"/>
              </a:rPr>
              <a:t> </a:t>
            </a:r>
            <a:r>
              <a:rPr lang="en-US" sz="950" dirty="0" err="1" smtClean="0">
                <a:latin typeface="Arial" charset="0"/>
              </a:rPr>
              <a:t>previa</a:t>
            </a:r>
            <a:r>
              <a:rPr lang="en-US" sz="950" dirty="0" smtClean="0">
                <a:latin typeface="Arial" charset="0"/>
              </a:rPr>
              <a:t> a la </a:t>
            </a:r>
            <a:r>
              <a:rPr lang="en-US" sz="950" dirty="0" err="1" smtClean="0">
                <a:latin typeface="Arial" charset="0"/>
              </a:rPr>
              <a:t>renovación</a:t>
            </a:r>
            <a:r>
              <a:rPr lang="en-US" sz="950" dirty="0" smtClean="0">
                <a:latin typeface="Arial" charset="0"/>
              </a:rPr>
              <a:t> (</a:t>
            </a:r>
            <a:r>
              <a:rPr lang="en-US" sz="950" dirty="0" err="1" smtClean="0">
                <a:latin typeface="Arial" charset="0"/>
              </a:rPr>
              <a:t>comprobante</a:t>
            </a:r>
            <a:r>
              <a:rPr lang="en-US" sz="950" dirty="0" smtClean="0">
                <a:latin typeface="Arial" charset="0"/>
              </a:rPr>
              <a:t> de </a:t>
            </a:r>
            <a:r>
              <a:rPr lang="en-US" sz="950" dirty="0" err="1" smtClean="0">
                <a:latin typeface="Arial" charset="0"/>
              </a:rPr>
              <a:t>recibo</a:t>
            </a:r>
            <a:r>
              <a:rPr lang="en-US" sz="950" dirty="0" smtClean="0">
                <a:latin typeface="Arial" charset="0"/>
              </a:rPr>
              <a:t>, </a:t>
            </a:r>
            <a:r>
              <a:rPr lang="en-US" sz="950" dirty="0" err="1" smtClean="0">
                <a:latin typeface="Arial" charset="0"/>
              </a:rPr>
              <a:t>comprobante</a:t>
            </a:r>
            <a:r>
              <a:rPr lang="en-US" sz="950" dirty="0" smtClean="0">
                <a:latin typeface="Arial" charset="0"/>
              </a:rPr>
              <a:t> de </a:t>
            </a:r>
            <a:r>
              <a:rPr lang="en-US" sz="950" dirty="0" err="1" smtClean="0">
                <a:latin typeface="Arial" charset="0"/>
              </a:rPr>
              <a:t>entrega</a:t>
            </a:r>
            <a:r>
              <a:rPr lang="en-US" sz="950" dirty="0" smtClean="0">
                <a:latin typeface="Arial" charset="0"/>
              </a:rPr>
              <a:t>, </a:t>
            </a:r>
            <a:r>
              <a:rPr lang="en-US" sz="950" dirty="0" err="1" smtClean="0">
                <a:latin typeface="Arial" charset="0"/>
              </a:rPr>
              <a:t>exenciones</a:t>
            </a:r>
            <a:r>
              <a:rPr lang="en-US" sz="950" dirty="0" smtClean="0">
                <a:latin typeface="Arial" charset="0"/>
              </a:rPr>
              <a:t> de </a:t>
            </a:r>
            <a:r>
              <a:rPr lang="en-US" sz="950" dirty="0" err="1" smtClean="0">
                <a:latin typeface="Arial" charset="0"/>
              </a:rPr>
              <a:t>responsabilidad</a:t>
            </a:r>
            <a:r>
              <a:rPr lang="en-US" sz="950" dirty="0" smtClean="0">
                <a:latin typeface="Arial" charset="0"/>
              </a:rPr>
              <a:t>, etc.);</a:t>
            </a:r>
          </a:p>
          <a:p>
            <a:pPr lvl="1" indent="-228600" eaLnBrk="1" hangingPunct="1">
              <a:lnSpc>
                <a:spcPct val="90000"/>
              </a:lnSpc>
              <a:buClr>
                <a:srgbClr val="000000"/>
              </a:buClr>
              <a:buFont typeface="Arial" charset="0"/>
              <a:buChar char="•"/>
              <a:tabLst>
                <a:tab pos="0" algn="l"/>
              </a:tabLst>
              <a:defRPr/>
            </a:pPr>
            <a:r>
              <a:rPr lang="en-US" sz="950" dirty="0" err="1" smtClean="0">
                <a:latin typeface="Arial" charset="0"/>
              </a:rPr>
              <a:t>Documentación</a:t>
            </a:r>
            <a:r>
              <a:rPr lang="en-US" sz="950" dirty="0" smtClean="0">
                <a:latin typeface="Arial" charset="0"/>
              </a:rPr>
              <a:t> </a:t>
            </a:r>
            <a:r>
              <a:rPr lang="en-US" sz="950" dirty="0" err="1" smtClean="0">
                <a:latin typeface="Arial" charset="0"/>
              </a:rPr>
              <a:t>sobre</a:t>
            </a:r>
            <a:r>
              <a:rPr lang="en-US" sz="950" dirty="0" smtClean="0">
                <a:latin typeface="Arial" charset="0"/>
              </a:rPr>
              <a:t> la </a:t>
            </a:r>
            <a:r>
              <a:rPr lang="en-US" sz="950" dirty="0" err="1" smtClean="0">
                <a:latin typeface="Arial" charset="0"/>
              </a:rPr>
              <a:t>pintura</a:t>
            </a:r>
            <a:r>
              <a:rPr lang="en-US" sz="950" dirty="0" smtClean="0">
                <a:latin typeface="Arial" charset="0"/>
              </a:rPr>
              <a:t> a base de </a:t>
            </a:r>
            <a:r>
              <a:rPr lang="en-US" sz="950" dirty="0" err="1" smtClean="0">
                <a:latin typeface="Arial" charset="0"/>
              </a:rPr>
              <a:t>plomo</a:t>
            </a:r>
            <a:r>
              <a:rPr lang="en-US" sz="950" dirty="0" smtClean="0">
                <a:latin typeface="Arial" charset="0"/>
              </a:rPr>
              <a:t>;</a:t>
            </a:r>
          </a:p>
          <a:p>
            <a:pPr lvl="1" indent="-228600" eaLnBrk="1" hangingPunct="1">
              <a:lnSpc>
                <a:spcPct val="90000"/>
              </a:lnSpc>
              <a:buClr>
                <a:srgbClr val="000000"/>
              </a:buClr>
              <a:buFont typeface="Arial" charset="0"/>
              <a:buChar char="•"/>
              <a:tabLst>
                <a:tab pos="0" algn="l"/>
              </a:tabLst>
              <a:defRPr/>
            </a:pPr>
            <a:r>
              <a:rPr lang="en-US" sz="950" dirty="0" err="1" smtClean="0">
                <a:latin typeface="Arial" charset="0"/>
              </a:rPr>
              <a:t>Registros</a:t>
            </a:r>
            <a:r>
              <a:rPr lang="en-US" sz="950" dirty="0" smtClean="0">
                <a:latin typeface="Arial" charset="0"/>
              </a:rPr>
              <a:t> de </a:t>
            </a:r>
            <a:r>
              <a:rPr lang="en-US" sz="950" dirty="0" err="1" smtClean="0">
                <a:latin typeface="Arial" charset="0"/>
              </a:rPr>
              <a:t>capacitación</a:t>
            </a:r>
            <a:r>
              <a:rPr lang="en-US" sz="950" dirty="0" smtClean="0">
                <a:latin typeface="Arial" charset="0"/>
              </a:rPr>
              <a:t> y </a:t>
            </a:r>
            <a:r>
              <a:rPr lang="en-US" sz="950" dirty="0" err="1" smtClean="0">
                <a:latin typeface="Arial" charset="0"/>
              </a:rPr>
              <a:t>certificación</a:t>
            </a:r>
            <a:r>
              <a:rPr lang="en-US" sz="950" dirty="0" smtClean="0">
                <a:latin typeface="Arial" charset="0"/>
              </a:rPr>
              <a:t>; y,</a:t>
            </a:r>
          </a:p>
          <a:p>
            <a:pPr lvl="1" indent="-228600" eaLnBrk="1" hangingPunct="1">
              <a:lnSpc>
                <a:spcPct val="90000"/>
              </a:lnSpc>
              <a:buClr>
                <a:srgbClr val="000000"/>
              </a:buClr>
              <a:buFont typeface="Arial" charset="0"/>
              <a:buChar char="•"/>
              <a:tabLst>
                <a:tab pos="0" algn="l"/>
              </a:tabLst>
              <a:defRPr/>
            </a:pPr>
            <a:r>
              <a:rPr lang="en-US" sz="950" dirty="0" err="1" smtClean="0">
                <a:latin typeface="Arial" charset="0"/>
              </a:rPr>
              <a:t>Registros</a:t>
            </a:r>
            <a:r>
              <a:rPr lang="en-US" sz="950" dirty="0" smtClean="0">
                <a:latin typeface="Arial" charset="0"/>
              </a:rPr>
              <a:t> de </a:t>
            </a:r>
            <a:r>
              <a:rPr lang="en-US" sz="950" dirty="0" err="1" smtClean="0">
                <a:latin typeface="Arial" charset="0"/>
              </a:rPr>
              <a:t>verificación</a:t>
            </a:r>
            <a:r>
              <a:rPr lang="en-US" sz="950" dirty="0" smtClean="0">
                <a:latin typeface="Arial" charset="0"/>
              </a:rPr>
              <a:t> de </a:t>
            </a:r>
            <a:r>
              <a:rPr lang="en-US" sz="950" dirty="0" err="1" smtClean="0">
                <a:latin typeface="Arial" charset="0"/>
              </a:rPr>
              <a:t>limpieza</a:t>
            </a:r>
            <a:r>
              <a:rPr lang="en-US" sz="950" dirty="0" smtClean="0">
                <a:latin typeface="Arial" charset="0"/>
              </a:rPr>
              <a:t>.</a:t>
            </a:r>
          </a:p>
          <a:p>
            <a:pPr lvl="1" indent="-228600" eaLnBrk="1" hangingPunct="1">
              <a:lnSpc>
                <a:spcPct val="90000"/>
              </a:lnSpc>
              <a:buFontTx/>
              <a:buNone/>
              <a:tabLst>
                <a:tab pos="0" algn="l"/>
              </a:tabLst>
              <a:defRPr/>
            </a:pPr>
            <a:r>
              <a:rPr lang="en-US" sz="950" dirty="0" smtClean="0">
                <a:latin typeface="Arial" charset="0"/>
              </a:rPr>
              <a:t>Nota: El </a:t>
            </a:r>
            <a:r>
              <a:rPr lang="en-US" sz="950" dirty="0" err="1" smtClean="0">
                <a:latin typeface="Arial" charset="0"/>
              </a:rPr>
              <a:t>módulo</a:t>
            </a:r>
            <a:r>
              <a:rPr lang="en-US" sz="950" dirty="0" smtClean="0">
                <a:latin typeface="Arial" charset="0"/>
              </a:rPr>
              <a:t> 6 </a:t>
            </a:r>
            <a:r>
              <a:rPr lang="en-US" sz="950" dirty="0" err="1" smtClean="0">
                <a:latin typeface="Arial" charset="0"/>
              </a:rPr>
              <a:t>detalla</a:t>
            </a:r>
            <a:r>
              <a:rPr lang="en-US" sz="950" dirty="0" smtClean="0">
                <a:latin typeface="Arial" charset="0"/>
              </a:rPr>
              <a:t> la </a:t>
            </a:r>
            <a:r>
              <a:rPr lang="en-US" sz="950" dirty="0" err="1" smtClean="0">
                <a:latin typeface="Arial" charset="0"/>
              </a:rPr>
              <a:t>gestión</a:t>
            </a:r>
            <a:r>
              <a:rPr lang="en-US" sz="950" dirty="0" smtClean="0">
                <a:latin typeface="Arial" charset="0"/>
              </a:rPr>
              <a:t> de </a:t>
            </a:r>
            <a:r>
              <a:rPr lang="en-US" sz="950" dirty="0" err="1" smtClean="0">
                <a:latin typeface="Arial" charset="0"/>
              </a:rPr>
              <a:t>registros</a:t>
            </a:r>
            <a:r>
              <a:rPr lang="en-US" sz="950" dirty="0" smtClean="0">
                <a:latin typeface="Arial" charset="0"/>
              </a:rPr>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19459" name="Rectangle 6"/>
          <p:cNvSpPr>
            <a:spLocks noGrp="1" noChangeArrowheads="1"/>
          </p:cNvSpPr>
          <p:nvPr>
            <p:ph type="ftr" sz="quarter" idx="4"/>
          </p:nvPr>
        </p:nvSpPr>
        <p:spPr>
          <a:noFill/>
        </p:spPr>
        <p:txBody>
          <a:bodyPr/>
          <a:lstStyle/>
          <a:p>
            <a:r>
              <a:rPr lang="en-US" smtClean="0"/>
              <a:t>Octubre de 2011</a:t>
            </a:r>
          </a:p>
        </p:txBody>
      </p:sp>
      <p:sp>
        <p:nvSpPr>
          <p:cNvPr id="19460" name="Rectangle 7"/>
          <p:cNvSpPr>
            <a:spLocks noGrp="1" noChangeArrowheads="1"/>
          </p:cNvSpPr>
          <p:nvPr>
            <p:ph type="sldNum" sz="quarter" idx="5"/>
          </p:nvPr>
        </p:nvSpPr>
        <p:spPr>
          <a:noFill/>
        </p:spPr>
        <p:txBody>
          <a:bodyPr/>
          <a:lstStyle/>
          <a:p>
            <a:r>
              <a:rPr lang="en-US" smtClean="0"/>
              <a:t>1-</a:t>
            </a:r>
            <a:fld id="{D4003FD4-911D-4445-B96C-CCC8BFE7DD18}" type="slidenum">
              <a:rPr lang="en-US" smtClean="0"/>
              <a:pPr/>
              <a:t>5</a:t>
            </a:fld>
            <a:endParaRPr lang="en-US" smtClean="0"/>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xfrm>
            <a:off x="990600" y="4267200"/>
            <a:ext cx="5295900" cy="3429000"/>
          </a:xfrm>
          <a:noFill/>
          <a:ln/>
        </p:spPr>
        <p:txBody>
          <a:bodyPr/>
          <a:lstStyle/>
          <a:p>
            <a:pPr eaLnBrk="1" hangingPunct="1">
              <a:lnSpc>
                <a:spcPct val="90000"/>
              </a:lnSpc>
              <a:spcBef>
                <a:spcPct val="10000"/>
              </a:spcBef>
              <a:buFontTx/>
              <a:buNone/>
            </a:pPr>
            <a:r>
              <a:rPr lang="es-ES_tradnl" sz="900" smtClean="0">
                <a:latin typeface="Arial" charset="0"/>
              </a:rPr>
              <a:t>T</a:t>
            </a:r>
            <a:r>
              <a:rPr lang="en-US" sz="900" smtClean="0">
                <a:latin typeface="Arial" charset="0"/>
              </a:rPr>
              <a:t>odas las renovaciones deberán ser dirigidas por renovadores certificados. Una persona puede convertirse en un renovador certificado completando:</a:t>
            </a:r>
            <a:br>
              <a:rPr lang="en-US" sz="900" smtClean="0">
                <a:latin typeface="Arial" charset="0"/>
              </a:rPr>
            </a:br>
            <a:endParaRPr lang="en-US" sz="900" smtClean="0">
              <a:latin typeface="Arial" charset="0"/>
            </a:endParaRPr>
          </a:p>
          <a:p>
            <a:pPr eaLnBrk="1" hangingPunct="1">
              <a:lnSpc>
                <a:spcPct val="90000"/>
              </a:lnSpc>
              <a:buFontTx/>
              <a:buNone/>
            </a:pPr>
            <a:r>
              <a:rPr lang="en-US" sz="900" smtClean="0">
                <a:latin typeface="Arial" charset="0"/>
              </a:rPr>
              <a:t>1) Un curso de capacitación de 8 horas aprobado por la EPA sobre prácticas de trabajo seguras con el plomo con un proveedor de capacitación acreditado por la EPA, o</a:t>
            </a:r>
          </a:p>
          <a:p>
            <a:pPr eaLnBrk="1" hangingPunct="1">
              <a:lnSpc>
                <a:spcPct val="90000"/>
              </a:lnSpc>
              <a:buFontTx/>
              <a:buNone/>
            </a:pPr>
            <a:r>
              <a:rPr lang="en-US" sz="900" smtClean="0">
                <a:latin typeface="Arial" charset="0"/>
              </a:rPr>
              <a:t>2) Un curso de capacitación de perfeccionamiento de 4 horas aprobado por la EPA sobre prácticas de trabajo seguras con el plomo con un proveedor de capacitación acreditado por la EPA, si han completado con éxito un curso de renovación de la EPA o del HUD, o un curso de trabajadores o supervisores de reducción acreditado por la EPA o por un programa estatal o de una tribu autorizados por la EPA. </a:t>
            </a:r>
            <a:br>
              <a:rPr lang="en-US" sz="900" smtClean="0">
                <a:latin typeface="Arial" charset="0"/>
              </a:rPr>
            </a:br>
            <a:endParaRPr lang="en-US" sz="900" smtClean="0">
              <a:latin typeface="Arial" charset="0"/>
            </a:endParaRPr>
          </a:p>
          <a:p>
            <a:pPr eaLnBrk="1" hangingPunct="1">
              <a:lnSpc>
                <a:spcPct val="90000"/>
              </a:lnSpc>
              <a:spcBef>
                <a:spcPct val="10000"/>
              </a:spcBef>
              <a:buFontTx/>
              <a:buNone/>
            </a:pPr>
            <a:r>
              <a:rPr lang="en-US" sz="900" smtClean="0">
                <a:latin typeface="Arial" charset="0"/>
              </a:rPr>
              <a:t>La aprobación satisfactoria del curso le otorga una certificación durante 5 años como renovador certificado. Para conservar la certificación, los renovadores certificados deben asistir a un curso de perfeccionamiento de 4 horas aprobado por la EPA e impartido por un proveedor de capacitación acreditado por la EPA, antes de que la certificación expire.</a:t>
            </a:r>
          </a:p>
          <a:p>
            <a:pPr eaLnBrk="1" hangingPunct="1">
              <a:lnSpc>
                <a:spcPct val="90000"/>
              </a:lnSpc>
              <a:spcBef>
                <a:spcPct val="10000"/>
              </a:spcBef>
              <a:buFontTx/>
              <a:buNone/>
            </a:pPr>
            <a:endParaRPr lang="en-US" sz="900" smtClean="0">
              <a:latin typeface="Arial" charset="0"/>
            </a:endParaRPr>
          </a:p>
          <a:p>
            <a:pPr eaLnBrk="1" hangingPunct="1">
              <a:lnSpc>
                <a:spcPct val="90000"/>
              </a:lnSpc>
              <a:spcBef>
                <a:spcPct val="10000"/>
              </a:spcBef>
              <a:buFontTx/>
              <a:buNone/>
            </a:pPr>
            <a:r>
              <a:rPr lang="en-US" sz="900" smtClean="0">
                <a:latin typeface="Arial" charset="0"/>
              </a:rPr>
              <a:t>No es necesario presentar una solicitud ni pagar para convertirse en renovador certificado. En lugar de esto, el certificado de aprobación del curso sirve como certificación de renovador. Debe haber una "copia" del certificado de aprobación del curso inicial o del curso de perfeccionamiento disponible en la obra mientras se trabaja.</a:t>
            </a:r>
          </a:p>
          <a:p>
            <a:pPr eaLnBrk="1" hangingPunct="1">
              <a:lnSpc>
                <a:spcPct val="90000"/>
              </a:lnSpc>
              <a:spcBef>
                <a:spcPct val="10000"/>
              </a:spcBef>
              <a:buFontTx/>
              <a:buNone/>
            </a:pPr>
            <a:endParaRPr lang="en-US" sz="900" smtClean="0">
              <a:latin typeface="Arial" charset="0"/>
            </a:endParaRPr>
          </a:p>
          <a:p>
            <a:pPr eaLnBrk="1" hangingPunct="1">
              <a:lnSpc>
                <a:spcPct val="90000"/>
              </a:lnSpc>
              <a:buFontTx/>
              <a:buNone/>
            </a:pPr>
            <a:r>
              <a:rPr lang="en-US" sz="900" smtClean="0">
                <a:latin typeface="Arial" charset="0"/>
              </a:rPr>
              <a:t>Los estados, los territorios y las tribus podrán establecer requisitos para los renovadores individuales que trabajen en sus jurisdicciones. Asegúrese de determinar si su gobierno estatal, territorial o tribal cuenta con reglamentos adicionales que puedan afectar su campo de acción y lugar de trabajo autorizado.</a:t>
            </a:r>
          </a:p>
          <a:p>
            <a:pPr eaLnBrk="1" hangingPunct="1">
              <a:lnSpc>
                <a:spcPct val="90000"/>
              </a:lnSpc>
              <a:buFontTx/>
              <a:buNone/>
            </a:pPr>
            <a:endParaRPr lang="en-US" sz="900" smtClean="0">
              <a:latin typeface="Arial" charset="0"/>
            </a:endParaRPr>
          </a:p>
        </p:txBody>
      </p:sp>
      <p:sp>
        <p:nvSpPr>
          <p:cNvPr id="19463" name="Text Box 4"/>
          <p:cNvSpPr txBox="1">
            <a:spLocks noChangeArrowheads="1"/>
          </p:cNvSpPr>
          <p:nvPr/>
        </p:nvSpPr>
        <p:spPr bwMode="auto">
          <a:xfrm>
            <a:off x="990600" y="7702550"/>
            <a:ext cx="5257800" cy="1168400"/>
          </a:xfrm>
          <a:prstGeom prst="rect">
            <a:avLst/>
          </a:prstGeom>
          <a:solidFill>
            <a:srgbClr val="EAEAEA"/>
          </a:solidFill>
          <a:ln w="9525">
            <a:solidFill>
              <a:schemeClr val="tx1"/>
            </a:solidFill>
            <a:miter lim="800000"/>
            <a:headEnd/>
            <a:tailEnd/>
          </a:ln>
        </p:spPr>
        <p:txBody>
          <a:bodyPr lIns="0" tIns="46577" rIns="88119" bIns="46577">
            <a:spAutoFit/>
          </a:bodyPr>
          <a:lstStyle/>
          <a:p>
            <a:pPr marL="931863" lvl="2" defTabSz="931863" eaLnBrk="0" hangingPunct="0">
              <a:spcBef>
                <a:spcPct val="50000"/>
              </a:spcBef>
            </a:pPr>
            <a:endParaRPr lang="en-US" sz="1000" b="1">
              <a:latin typeface="Arial" charset="0"/>
            </a:endParaRPr>
          </a:p>
          <a:p>
            <a:pPr marL="931863" lvl="2" defTabSz="931863" eaLnBrk="0" hangingPunct="0">
              <a:spcBef>
                <a:spcPct val="50000"/>
              </a:spcBef>
            </a:pPr>
            <a:r>
              <a:rPr lang="en-US" sz="1000" b="1">
                <a:latin typeface="Arial" charset="0"/>
              </a:rPr>
              <a:t>El HUD exige que todos los trabajadores sean capacitados por un instructor, a menos que estén supervisados por un supervisor certificado en reducción (que también debe ser un renovador autorizado en virtud de la regla RRP).</a:t>
            </a:r>
          </a:p>
          <a:p>
            <a:pPr marL="931863" lvl="2" defTabSz="931863" eaLnBrk="0" hangingPunct="0">
              <a:spcBef>
                <a:spcPct val="50000"/>
              </a:spcBef>
            </a:pPr>
            <a:endParaRPr lang="en-US" sz="1000" b="1">
              <a:latin typeface="Arial" charset="0"/>
            </a:endParaRPr>
          </a:p>
        </p:txBody>
      </p:sp>
      <p:pic>
        <p:nvPicPr>
          <p:cNvPr id="19464" name="Picture 5" descr="HUD-seal-color 300 DPI"/>
          <p:cNvPicPr>
            <a:picLocks noChangeAspect="1" noChangeArrowheads="1"/>
          </p:cNvPicPr>
          <p:nvPr/>
        </p:nvPicPr>
        <p:blipFill>
          <a:blip r:embed="rId3"/>
          <a:srcRect/>
          <a:stretch>
            <a:fillRect/>
          </a:stretch>
        </p:blipFill>
        <p:spPr bwMode="auto">
          <a:xfrm>
            <a:off x="1143000" y="7980363"/>
            <a:ext cx="584200" cy="560387"/>
          </a:xfrm>
          <a:prstGeom prst="rect">
            <a:avLst/>
          </a:prstGeom>
          <a:noFill/>
          <a:ln w="9525">
            <a:noFill/>
            <a:miter lim="800000"/>
            <a:headEnd/>
            <a:tailEnd/>
          </a:ln>
        </p:spPr>
      </p:pic>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20483" name="Rectangle 6"/>
          <p:cNvSpPr>
            <a:spLocks noGrp="1" noChangeArrowheads="1"/>
          </p:cNvSpPr>
          <p:nvPr>
            <p:ph type="ftr" sz="quarter" idx="4"/>
          </p:nvPr>
        </p:nvSpPr>
        <p:spPr>
          <a:noFill/>
        </p:spPr>
        <p:txBody>
          <a:bodyPr/>
          <a:lstStyle/>
          <a:p>
            <a:r>
              <a:rPr lang="en-US" smtClean="0"/>
              <a:t>Octubre de 2011</a:t>
            </a:r>
          </a:p>
        </p:txBody>
      </p:sp>
      <p:sp>
        <p:nvSpPr>
          <p:cNvPr id="20484" name="Rectangle 7"/>
          <p:cNvSpPr>
            <a:spLocks noGrp="1" noChangeArrowheads="1"/>
          </p:cNvSpPr>
          <p:nvPr>
            <p:ph type="sldNum" sz="quarter" idx="5"/>
          </p:nvPr>
        </p:nvSpPr>
        <p:spPr>
          <a:noFill/>
        </p:spPr>
        <p:txBody>
          <a:bodyPr/>
          <a:lstStyle/>
          <a:p>
            <a:r>
              <a:rPr lang="en-US" smtClean="0"/>
              <a:t>1-</a:t>
            </a:r>
            <a:fld id="{9619852D-309E-4283-94AB-9FED427947B9}" type="slidenum">
              <a:rPr lang="en-US" smtClean="0"/>
              <a:pPr/>
              <a:t>6</a:t>
            </a:fld>
            <a:endParaRPr lang="en-US"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xfrm>
            <a:off x="876300" y="4279900"/>
            <a:ext cx="5141913" cy="4181475"/>
          </a:xfrm>
          <a:noFill/>
          <a:ln/>
        </p:spPr>
        <p:txBody>
          <a:bodyPr/>
          <a:lstStyle/>
          <a:p>
            <a:pPr marL="228600" indent="-228600" eaLnBrk="1" hangingPunct="1">
              <a:buFontTx/>
              <a:buNone/>
            </a:pPr>
            <a:r>
              <a:rPr lang="en-US" sz="1000" b="1" smtClean="0">
                <a:latin typeface="Arial" charset="0"/>
              </a:rPr>
              <a:t>La regla RRP requiere que un renovador certificado </a:t>
            </a:r>
            <a:r>
              <a:rPr lang="en-US" sz="1000" b="1" u="sng" smtClean="0">
                <a:latin typeface="Arial" charset="0"/>
              </a:rPr>
              <a:t>individual</a:t>
            </a:r>
            <a:r>
              <a:rPr lang="en-US" sz="1000" b="1" smtClean="0">
                <a:latin typeface="Arial" charset="0"/>
              </a:rPr>
              <a:t> se encargue de las labores de renovación, al margen del nivel de capacitación y certificación de las demás personas que se desempeñan en el lugar de trabajo. Dicho renovador certificado </a:t>
            </a:r>
            <a:r>
              <a:rPr lang="en-US" sz="1000" b="1" u="sng" smtClean="0">
                <a:latin typeface="Arial" charset="0"/>
              </a:rPr>
              <a:t>individual</a:t>
            </a:r>
            <a:r>
              <a:rPr lang="en-US" sz="1000" b="1" smtClean="0">
                <a:latin typeface="Arial" charset="0"/>
              </a:rPr>
              <a:t> tendrá las siguientes responsabilidades.</a:t>
            </a:r>
            <a:endParaRPr lang="en-US" sz="1000" smtClean="0">
              <a:latin typeface="Arial" charset="0"/>
            </a:endParaRPr>
          </a:p>
          <a:p>
            <a:pPr marL="342900" lvl="1" indent="-228600" eaLnBrk="1" hangingPunct="1">
              <a:buClr>
                <a:srgbClr val="000000"/>
              </a:buClr>
              <a:buFontTx/>
              <a:buAutoNum type="arabicPeriod"/>
            </a:pPr>
            <a:r>
              <a:rPr lang="en-US" sz="1000" smtClean="0">
                <a:latin typeface="Arial" charset="0"/>
              </a:rPr>
              <a:t>Efectuar el trabajo y guiar a los trabajadores de renovación no certificados.</a:t>
            </a:r>
          </a:p>
          <a:p>
            <a:pPr marL="342900" lvl="1" indent="-228600" eaLnBrk="1" hangingPunct="1">
              <a:buClr>
                <a:srgbClr val="000000"/>
              </a:buClr>
              <a:buFontTx/>
              <a:buAutoNum type="arabicPeriod"/>
            </a:pPr>
            <a:r>
              <a:rPr lang="en-US" sz="1000" smtClean="0">
                <a:latin typeface="Arial" charset="0"/>
              </a:rPr>
              <a:t>Capacitar en el trabajo a todos los trabajadores no certificados en materia de prácticas de trabajo seguras con el plomo.</a:t>
            </a:r>
          </a:p>
          <a:p>
            <a:pPr marL="342900" lvl="1" indent="-228600" eaLnBrk="1" hangingPunct="1">
              <a:buClr>
                <a:srgbClr val="000000"/>
              </a:buClr>
              <a:buFontTx/>
              <a:buAutoNum type="arabicPeriod"/>
            </a:pPr>
            <a:r>
              <a:rPr lang="en-US" sz="1000" smtClean="0">
                <a:latin typeface="Arial" charset="0"/>
              </a:rPr>
              <a:t>Conservar copias de los certificados de capacitación inicial o perfeccionamiento en la obra.</a:t>
            </a:r>
          </a:p>
          <a:p>
            <a:pPr marL="342900" lvl="1" indent="-228600" eaLnBrk="1" hangingPunct="1">
              <a:buClr>
                <a:srgbClr val="000000"/>
              </a:buClr>
              <a:buFontTx/>
              <a:buAutoNum type="arabicPeriod"/>
            </a:pPr>
            <a:r>
              <a:rPr lang="en-US" sz="1000" smtClean="0">
                <a:latin typeface="Arial" charset="0"/>
              </a:rPr>
              <a:t>Realizar pruebas a la pintura a base de plomo, recurriendo a kits de prueba reconocidos por la EPA </a:t>
            </a:r>
            <a:r>
              <a:rPr lang="es-ES_tradnl" sz="1000" smtClean="0">
                <a:latin typeface="Arial" charset="0"/>
              </a:rPr>
              <a:t>o un análisis de plomo de muestras de cáscaras de pintura </a:t>
            </a:r>
            <a:r>
              <a:rPr lang="en-US" sz="1000" smtClean="0">
                <a:latin typeface="Arial" charset="0"/>
              </a:rPr>
              <a:t>e informar los resultados.</a:t>
            </a:r>
          </a:p>
          <a:p>
            <a:pPr marL="342900" lvl="1" indent="-228600" eaLnBrk="1" hangingPunct="1">
              <a:buClr>
                <a:srgbClr val="000000"/>
              </a:buClr>
              <a:buFontTx/>
              <a:buAutoNum type="arabicPeriod"/>
            </a:pPr>
            <a:r>
              <a:rPr lang="en-US" sz="1000" smtClean="0">
                <a:latin typeface="Arial" charset="0"/>
              </a:rPr>
              <a:t>Permanecer en la obra durante la colocación de letreros, la instalación del área de trabajo y las etapas de limpieza del trabajo.</a:t>
            </a:r>
          </a:p>
          <a:p>
            <a:pPr marL="342900" lvl="1" indent="-228600" eaLnBrk="1" hangingPunct="1">
              <a:buClr>
                <a:srgbClr val="000000"/>
              </a:buClr>
              <a:buFontTx/>
              <a:buAutoNum type="arabicPeriod"/>
            </a:pPr>
            <a:r>
              <a:rPr lang="en-US" sz="1000" smtClean="0">
                <a:latin typeface="Arial" charset="0"/>
              </a:rPr>
              <a:t>Si no se encuentra en la obra, estar disponible por teléfono o buscapersonas.</a:t>
            </a:r>
          </a:p>
          <a:p>
            <a:pPr marL="342900" lvl="1" indent="-228600" eaLnBrk="1" hangingPunct="1">
              <a:buClr>
                <a:srgbClr val="000000"/>
              </a:buClr>
              <a:buFontTx/>
              <a:buAutoNum type="arabicPeriod"/>
            </a:pPr>
            <a:r>
              <a:rPr lang="en-US" sz="1000" smtClean="0">
                <a:latin typeface="Arial" charset="0"/>
              </a:rPr>
              <a:t>Asegurarse de que se conserve la contención en una forma que impida el escape de polvo y escombros. Esta responsabilidad implica la necesidad de determinar qué prácticas de trabajo se van a emplear para minimizar el polvo.</a:t>
            </a:r>
          </a:p>
          <a:p>
            <a:pPr marL="342900" lvl="1" indent="-228600" eaLnBrk="1" hangingPunct="1">
              <a:buClr>
                <a:srgbClr val="000000"/>
              </a:buClr>
              <a:buFontTx/>
              <a:buAutoNum type="arabicPeriod"/>
            </a:pPr>
            <a:r>
              <a:rPr lang="en-US" sz="1000" smtClean="0">
                <a:latin typeface="Arial" charset="0"/>
              </a:rPr>
              <a:t>Realizar el procedimiento de verificación de limpieza para garantizar que el trabajo esté finalizado y que el área de trabajo esté en condiciones de ser ocupada nuevamente.</a:t>
            </a:r>
          </a:p>
          <a:p>
            <a:pPr marL="342900" lvl="1" indent="-228600" eaLnBrk="1" hangingPunct="1">
              <a:buClr>
                <a:srgbClr val="000000"/>
              </a:buClr>
              <a:buFontTx/>
              <a:buAutoNum type="arabicPeriod"/>
            </a:pPr>
            <a:r>
              <a:rPr lang="en-US" sz="1000" smtClean="0">
                <a:latin typeface="Arial" charset="0"/>
              </a:rPr>
              <a:t>Preparar un resumen del trabajo, conservar los registros de capacitación y certificación, y certificar que todo el trabajo se haya efectuado de un modo seguro con respecto al plomo.</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21507" name="Rectangle 6"/>
          <p:cNvSpPr>
            <a:spLocks noGrp="1" noChangeArrowheads="1"/>
          </p:cNvSpPr>
          <p:nvPr>
            <p:ph type="ftr" sz="quarter" idx="4"/>
          </p:nvPr>
        </p:nvSpPr>
        <p:spPr>
          <a:noFill/>
        </p:spPr>
        <p:txBody>
          <a:bodyPr/>
          <a:lstStyle/>
          <a:p>
            <a:r>
              <a:rPr lang="en-US" smtClean="0"/>
              <a:t>Octubre de 2011</a:t>
            </a:r>
          </a:p>
        </p:txBody>
      </p:sp>
      <p:sp>
        <p:nvSpPr>
          <p:cNvPr id="21508" name="Rectangle 7"/>
          <p:cNvSpPr>
            <a:spLocks noGrp="1" noChangeArrowheads="1"/>
          </p:cNvSpPr>
          <p:nvPr>
            <p:ph type="sldNum" sz="quarter" idx="5"/>
          </p:nvPr>
        </p:nvSpPr>
        <p:spPr>
          <a:noFill/>
        </p:spPr>
        <p:txBody>
          <a:bodyPr/>
          <a:lstStyle/>
          <a:p>
            <a:r>
              <a:rPr lang="en-US" smtClean="0"/>
              <a:t>1-</a:t>
            </a:r>
            <a:fld id="{8E7C4B30-BA41-481A-B750-F9C9CF8D579B}" type="slidenum">
              <a:rPr lang="en-US" smtClean="0"/>
              <a:pPr/>
              <a:t>7</a:t>
            </a:fld>
            <a:endParaRPr lang="en-US" smtClean="0"/>
          </a:p>
        </p:txBody>
      </p:sp>
      <p:sp>
        <p:nvSpPr>
          <p:cNvPr id="21509" name="Rectangle 2"/>
          <p:cNvSpPr>
            <a:spLocks noGrp="1" noRot="1" noChangeAspect="1" noChangeArrowheads="1" noTextEdit="1"/>
          </p:cNvSpPr>
          <p:nvPr>
            <p:ph type="sldImg"/>
          </p:nvPr>
        </p:nvSpPr>
        <p:spPr>
          <a:ln/>
        </p:spPr>
      </p:sp>
      <p:sp>
        <p:nvSpPr>
          <p:cNvPr id="21510" name="Rectangle 3"/>
          <p:cNvSpPr>
            <a:spLocks noGrp="1" noChangeArrowheads="1"/>
          </p:cNvSpPr>
          <p:nvPr>
            <p:ph type="body" idx="1"/>
          </p:nvPr>
        </p:nvSpPr>
        <p:spPr>
          <a:xfrm>
            <a:off x="533400" y="4191000"/>
            <a:ext cx="6172200" cy="4648200"/>
          </a:xfrm>
          <a:noFill/>
          <a:ln/>
        </p:spPr>
        <p:txBody>
          <a:bodyPr/>
          <a:lstStyle/>
          <a:p>
            <a:pPr eaLnBrk="1" hangingPunct="1">
              <a:lnSpc>
                <a:spcPct val="90000"/>
              </a:lnSpc>
              <a:spcBef>
                <a:spcPct val="10000"/>
              </a:spcBef>
              <a:buFontTx/>
              <a:buNone/>
            </a:pPr>
            <a:r>
              <a:rPr lang="en-US" sz="900" b="1" dirty="0" err="1" smtClean="0">
                <a:latin typeface="Arial" charset="0"/>
              </a:rPr>
              <a:t>Exclusiones</a:t>
            </a:r>
            <a:r>
              <a:rPr lang="en-US" sz="900" b="1" dirty="0" smtClean="0">
                <a:latin typeface="Arial" charset="0"/>
              </a:rPr>
              <a:t>: </a:t>
            </a:r>
            <a:r>
              <a:rPr lang="en-US" sz="900" dirty="0" smtClean="0">
                <a:latin typeface="Arial" charset="0"/>
              </a:rPr>
              <a:t>  La </a:t>
            </a:r>
            <a:r>
              <a:rPr lang="en-US" sz="900" dirty="0" err="1" smtClean="0">
                <a:latin typeface="Arial" charset="0"/>
              </a:rPr>
              <a:t>regla</a:t>
            </a:r>
            <a:r>
              <a:rPr lang="en-US" sz="900" dirty="0" smtClean="0">
                <a:latin typeface="Arial" charset="0"/>
              </a:rPr>
              <a:t> </a:t>
            </a:r>
            <a:r>
              <a:rPr lang="en-US" sz="900" dirty="0" err="1" smtClean="0">
                <a:latin typeface="Arial" charset="0"/>
              </a:rPr>
              <a:t>educacional</a:t>
            </a:r>
            <a:r>
              <a:rPr lang="en-US" sz="900" dirty="0" smtClean="0">
                <a:latin typeface="Arial" charset="0"/>
              </a:rPr>
              <a:t> </a:t>
            </a:r>
            <a:r>
              <a:rPr lang="en-US" sz="900" dirty="0" err="1" smtClean="0">
                <a:latin typeface="Arial" charset="0"/>
              </a:rPr>
              <a:t>previa</a:t>
            </a:r>
            <a:r>
              <a:rPr lang="en-US" sz="900" dirty="0" smtClean="0">
                <a:latin typeface="Arial" charset="0"/>
              </a:rPr>
              <a:t> a la </a:t>
            </a:r>
            <a:r>
              <a:rPr lang="en-US" sz="900" dirty="0" err="1" smtClean="0">
                <a:latin typeface="Arial" charset="0"/>
              </a:rPr>
              <a:t>renovación</a:t>
            </a:r>
            <a:r>
              <a:rPr lang="en-US" sz="900" dirty="0" smtClean="0">
                <a:latin typeface="Arial" charset="0"/>
              </a:rPr>
              <a:t> </a:t>
            </a:r>
            <a:r>
              <a:rPr lang="en-US" sz="900" dirty="0" err="1" smtClean="0">
                <a:latin typeface="Arial" charset="0"/>
              </a:rPr>
              <a:t>abarca</a:t>
            </a:r>
            <a:r>
              <a:rPr lang="en-US" sz="900" dirty="0" smtClean="0">
                <a:latin typeface="Arial" charset="0"/>
              </a:rPr>
              <a:t> </a:t>
            </a:r>
            <a:r>
              <a:rPr lang="en-US" sz="900" dirty="0" err="1" smtClean="0">
                <a:latin typeface="Arial" charset="0"/>
              </a:rPr>
              <a:t>las</a:t>
            </a:r>
            <a:r>
              <a:rPr lang="en-US" sz="900" dirty="0" smtClean="0">
                <a:latin typeface="Arial" charset="0"/>
              </a:rPr>
              <a:t> </a:t>
            </a:r>
            <a:r>
              <a:rPr lang="en-US" sz="900" dirty="0" err="1" smtClean="0">
                <a:latin typeface="Arial" charset="0"/>
              </a:rPr>
              <a:t>mismas</a:t>
            </a:r>
            <a:r>
              <a:rPr lang="en-US" sz="900" dirty="0" smtClean="0">
                <a:latin typeface="Arial" charset="0"/>
              </a:rPr>
              <a:t> </a:t>
            </a:r>
            <a:r>
              <a:rPr lang="en-US" sz="900" dirty="0" err="1" smtClean="0">
                <a:latin typeface="Arial" charset="0"/>
              </a:rPr>
              <a:t>actividades</a:t>
            </a:r>
            <a:r>
              <a:rPr lang="en-US" sz="900" dirty="0" smtClean="0">
                <a:latin typeface="Arial" charset="0"/>
              </a:rPr>
              <a:t> de </a:t>
            </a:r>
            <a:r>
              <a:rPr lang="en-US" sz="900" dirty="0" err="1" smtClean="0">
                <a:latin typeface="Arial" charset="0"/>
              </a:rPr>
              <a:t>renovación</a:t>
            </a:r>
            <a:r>
              <a:rPr lang="en-US" sz="900" dirty="0" smtClean="0">
                <a:latin typeface="Arial" charset="0"/>
              </a:rPr>
              <a:t> </a:t>
            </a:r>
            <a:r>
              <a:rPr lang="en-US" sz="900" dirty="0" err="1" smtClean="0">
                <a:latin typeface="Arial" charset="0"/>
              </a:rPr>
              <a:t>que</a:t>
            </a:r>
            <a:r>
              <a:rPr lang="en-US" sz="900" dirty="0" smtClean="0">
                <a:latin typeface="Arial" charset="0"/>
              </a:rPr>
              <a:t> se </a:t>
            </a:r>
            <a:r>
              <a:rPr lang="en-US" sz="900" dirty="0" err="1" smtClean="0">
                <a:latin typeface="Arial" charset="0"/>
              </a:rPr>
              <a:t>encuentran</a:t>
            </a:r>
            <a:r>
              <a:rPr lang="en-US" sz="900" dirty="0" smtClean="0">
                <a:latin typeface="Arial" charset="0"/>
              </a:rPr>
              <a:t> </a:t>
            </a:r>
            <a:r>
              <a:rPr lang="en-US" sz="900" dirty="0" err="1" smtClean="0">
                <a:latin typeface="Arial" charset="0"/>
              </a:rPr>
              <a:t>enmarcadas</a:t>
            </a:r>
            <a:r>
              <a:rPr lang="en-US" sz="900" dirty="0" smtClean="0">
                <a:latin typeface="Arial" charset="0"/>
              </a:rPr>
              <a:t> </a:t>
            </a:r>
            <a:r>
              <a:rPr lang="en-US" sz="900" dirty="0" err="1" smtClean="0">
                <a:latin typeface="Arial" charset="0"/>
              </a:rPr>
              <a:t>dentro</a:t>
            </a:r>
            <a:r>
              <a:rPr lang="en-US" sz="900" dirty="0" smtClean="0">
                <a:latin typeface="Arial" charset="0"/>
              </a:rPr>
              <a:t> de la </a:t>
            </a:r>
            <a:r>
              <a:rPr lang="en-US" sz="900" dirty="0" err="1" smtClean="0">
                <a:latin typeface="Arial" charset="0"/>
              </a:rPr>
              <a:t>regla</a:t>
            </a:r>
            <a:r>
              <a:rPr lang="en-US" sz="900" dirty="0" smtClean="0">
                <a:latin typeface="Arial" charset="0"/>
              </a:rPr>
              <a:t> de </a:t>
            </a:r>
            <a:r>
              <a:rPr lang="en-US" sz="900" dirty="0" err="1" smtClean="0">
                <a:latin typeface="Arial" charset="0"/>
              </a:rPr>
              <a:t>renovación</a:t>
            </a:r>
            <a:r>
              <a:rPr lang="en-US" sz="900" dirty="0" smtClean="0">
                <a:latin typeface="Arial" charset="0"/>
              </a:rPr>
              <a:t>, </a:t>
            </a:r>
            <a:r>
              <a:rPr lang="en-US" sz="900" dirty="0" err="1" smtClean="0">
                <a:latin typeface="Arial" charset="0"/>
              </a:rPr>
              <a:t>reparación</a:t>
            </a:r>
            <a:r>
              <a:rPr lang="en-US" sz="900" dirty="0" smtClean="0">
                <a:latin typeface="Arial" charset="0"/>
              </a:rPr>
              <a:t> y </a:t>
            </a:r>
            <a:r>
              <a:rPr lang="en-US" sz="900" dirty="0" err="1" smtClean="0">
                <a:latin typeface="Arial" charset="0"/>
              </a:rPr>
              <a:t>pintura</a:t>
            </a:r>
            <a:r>
              <a:rPr lang="en-US" sz="900" dirty="0" smtClean="0">
                <a:latin typeface="Arial" charset="0"/>
              </a:rPr>
              <a:t>. Se </a:t>
            </a:r>
            <a:r>
              <a:rPr lang="en-US" sz="900" dirty="0" err="1" smtClean="0">
                <a:latin typeface="Arial" charset="0"/>
              </a:rPr>
              <a:t>aplican</a:t>
            </a:r>
            <a:r>
              <a:rPr lang="en-US" sz="900" dirty="0" smtClean="0">
                <a:latin typeface="Arial" charset="0"/>
              </a:rPr>
              <a:t> </a:t>
            </a:r>
            <a:r>
              <a:rPr lang="en-US" sz="900" dirty="0" err="1" smtClean="0">
                <a:latin typeface="Arial" charset="0"/>
              </a:rPr>
              <a:t>las</a:t>
            </a:r>
            <a:r>
              <a:rPr lang="en-US" sz="900" dirty="0" smtClean="0">
                <a:latin typeface="Arial" charset="0"/>
              </a:rPr>
              <a:t> </a:t>
            </a:r>
            <a:r>
              <a:rPr lang="en-US" sz="900" dirty="0" err="1" smtClean="0">
                <a:latin typeface="Arial" charset="0"/>
              </a:rPr>
              <a:t>mismas</a:t>
            </a:r>
            <a:r>
              <a:rPr lang="en-US" sz="900" dirty="0" smtClean="0">
                <a:latin typeface="Arial" charset="0"/>
              </a:rPr>
              <a:t> </a:t>
            </a:r>
            <a:r>
              <a:rPr lang="en-US" sz="900" dirty="0" err="1" smtClean="0">
                <a:latin typeface="Arial" charset="0"/>
              </a:rPr>
              <a:t>exclusiones</a:t>
            </a:r>
            <a:r>
              <a:rPr lang="en-US" sz="900" dirty="0" smtClean="0">
                <a:latin typeface="Arial" charset="0"/>
              </a:rPr>
              <a:t>, salvo </a:t>
            </a:r>
            <a:r>
              <a:rPr lang="en-US" sz="900" dirty="0" err="1" smtClean="0">
                <a:latin typeface="Arial" charset="0"/>
              </a:rPr>
              <a:t>que</a:t>
            </a:r>
            <a:r>
              <a:rPr lang="en-US" sz="900" dirty="0" smtClean="0">
                <a:latin typeface="Arial" charset="0"/>
              </a:rPr>
              <a:t> el </a:t>
            </a:r>
            <a:r>
              <a:rPr lang="en-US" sz="900" dirty="0" err="1" smtClean="0">
                <a:latin typeface="Arial" charset="0"/>
              </a:rPr>
              <a:t>propietario</a:t>
            </a:r>
            <a:r>
              <a:rPr lang="en-US" sz="900" dirty="0" smtClean="0">
                <a:latin typeface="Arial" charset="0"/>
              </a:rPr>
              <a:t> u </a:t>
            </a:r>
            <a:r>
              <a:rPr lang="en-US" sz="900" dirty="0" err="1" smtClean="0">
                <a:latin typeface="Arial" charset="0"/>
              </a:rPr>
              <a:t>ocupante</a:t>
            </a:r>
            <a:r>
              <a:rPr lang="en-US" sz="900" dirty="0" smtClean="0">
                <a:latin typeface="Arial" charset="0"/>
              </a:rPr>
              <a:t> no </a:t>
            </a:r>
            <a:r>
              <a:rPr lang="en-US" sz="900" dirty="0" err="1" smtClean="0">
                <a:latin typeface="Arial" charset="0"/>
              </a:rPr>
              <a:t>puede</a:t>
            </a:r>
            <a:r>
              <a:rPr lang="en-US" sz="900" dirty="0" smtClean="0">
                <a:latin typeface="Arial" charset="0"/>
              </a:rPr>
              <a:t> </a:t>
            </a:r>
            <a:r>
              <a:rPr lang="en-US" sz="900" dirty="0" err="1" smtClean="0">
                <a:latin typeface="Arial" charset="0"/>
              </a:rPr>
              <a:t>renunciar</a:t>
            </a:r>
            <a:r>
              <a:rPr lang="en-US" sz="900" dirty="0" smtClean="0">
                <a:latin typeface="Arial" charset="0"/>
              </a:rPr>
              <a:t> </a:t>
            </a:r>
            <a:r>
              <a:rPr lang="en-US" sz="900" dirty="0" err="1" smtClean="0">
                <a:latin typeface="Arial" charset="0"/>
              </a:rPr>
              <a:t>voluntariamente</a:t>
            </a:r>
            <a:r>
              <a:rPr lang="en-US" sz="900" dirty="0" smtClean="0">
                <a:latin typeface="Arial" charset="0"/>
              </a:rPr>
              <a:t> a la </a:t>
            </a:r>
            <a:r>
              <a:rPr lang="en-US" sz="900" dirty="0" err="1" smtClean="0">
                <a:latin typeface="Arial" charset="0"/>
              </a:rPr>
              <a:t>entrega</a:t>
            </a:r>
            <a:r>
              <a:rPr lang="en-US" sz="900" dirty="0" smtClean="0">
                <a:latin typeface="Arial" charset="0"/>
              </a:rPr>
              <a:t> del </a:t>
            </a:r>
            <a:r>
              <a:rPr lang="en-US" sz="900" dirty="0" err="1" smtClean="0">
                <a:latin typeface="Arial" charset="0"/>
              </a:rPr>
              <a:t>folleto</a:t>
            </a:r>
            <a:r>
              <a:rPr lang="en-US" sz="900" dirty="0" smtClean="0">
                <a:latin typeface="Arial" charset="0"/>
              </a:rPr>
              <a:t>. (</a:t>
            </a:r>
            <a:r>
              <a:rPr lang="en-US" sz="900" dirty="0" err="1" smtClean="0">
                <a:latin typeface="Arial" charset="0"/>
              </a:rPr>
              <a:t>Consulte</a:t>
            </a:r>
            <a:r>
              <a:rPr lang="en-US" sz="900" dirty="0" smtClean="0">
                <a:latin typeface="Arial" charset="0"/>
              </a:rPr>
              <a:t> el </a:t>
            </a:r>
            <a:r>
              <a:rPr lang="en-US" sz="900" dirty="0" err="1" smtClean="0">
                <a:latin typeface="Arial" charset="0"/>
              </a:rPr>
              <a:t>módulo</a:t>
            </a:r>
            <a:r>
              <a:rPr lang="en-US" sz="900" dirty="0" smtClean="0">
                <a:latin typeface="Arial" charset="0"/>
              </a:rPr>
              <a:t> 2 </a:t>
            </a:r>
            <a:r>
              <a:rPr lang="en-US" sz="900" dirty="0" err="1" smtClean="0">
                <a:latin typeface="Arial" charset="0"/>
              </a:rPr>
              <a:t>para</a:t>
            </a:r>
            <a:r>
              <a:rPr lang="en-US" sz="900" dirty="0" smtClean="0">
                <a:latin typeface="Arial" charset="0"/>
              </a:rPr>
              <a:t> </a:t>
            </a:r>
            <a:r>
              <a:rPr lang="en-US" sz="900" dirty="0" err="1" smtClean="0">
                <a:latin typeface="Arial" charset="0"/>
              </a:rPr>
              <a:t>obtener</a:t>
            </a:r>
            <a:r>
              <a:rPr lang="en-US" sz="900" dirty="0" smtClean="0">
                <a:latin typeface="Arial" charset="0"/>
              </a:rPr>
              <a:t> </a:t>
            </a:r>
            <a:r>
              <a:rPr lang="en-US" sz="900" dirty="0" err="1" smtClean="0">
                <a:latin typeface="Arial" charset="0"/>
              </a:rPr>
              <a:t>más</a:t>
            </a:r>
            <a:r>
              <a:rPr lang="en-US" sz="900" dirty="0" smtClean="0">
                <a:latin typeface="Arial" charset="0"/>
              </a:rPr>
              <a:t> </a:t>
            </a:r>
            <a:r>
              <a:rPr lang="en-US" sz="900" dirty="0" err="1" smtClean="0">
                <a:latin typeface="Arial" charset="0"/>
              </a:rPr>
              <a:t>información</a:t>
            </a:r>
            <a:r>
              <a:rPr lang="en-US" sz="900" dirty="0" smtClean="0">
                <a:latin typeface="Arial" charset="0"/>
              </a:rPr>
              <a:t> </a:t>
            </a:r>
            <a:r>
              <a:rPr lang="en-US" sz="900" dirty="0" err="1" smtClean="0">
                <a:latin typeface="Arial" charset="0"/>
              </a:rPr>
              <a:t>sobre</a:t>
            </a:r>
            <a:r>
              <a:rPr lang="en-US" sz="900" dirty="0" smtClean="0">
                <a:latin typeface="Arial" charset="0"/>
              </a:rPr>
              <a:t> </a:t>
            </a:r>
            <a:r>
              <a:rPr lang="en-US" sz="900" dirty="0" err="1" smtClean="0">
                <a:latin typeface="Arial" charset="0"/>
              </a:rPr>
              <a:t>las</a:t>
            </a:r>
            <a:r>
              <a:rPr lang="en-US" sz="900" dirty="0" smtClean="0">
                <a:latin typeface="Arial" charset="0"/>
              </a:rPr>
              <a:t> </a:t>
            </a:r>
            <a:r>
              <a:rPr lang="en-US" sz="900" dirty="0" err="1" smtClean="0">
                <a:latin typeface="Arial" charset="0"/>
              </a:rPr>
              <a:t>exclusiones</a:t>
            </a:r>
            <a:r>
              <a:rPr lang="en-US" sz="900" dirty="0" smtClean="0">
                <a:latin typeface="Arial" charset="0"/>
              </a:rPr>
              <a:t>.)</a:t>
            </a:r>
            <a:endParaRPr lang="en-US" sz="700" dirty="0" smtClean="0">
              <a:latin typeface="Arial" charset="0"/>
            </a:endParaRPr>
          </a:p>
          <a:p>
            <a:pPr eaLnBrk="1" hangingPunct="1">
              <a:lnSpc>
                <a:spcPct val="90000"/>
              </a:lnSpc>
              <a:spcBef>
                <a:spcPct val="10000"/>
              </a:spcBef>
              <a:buFontTx/>
              <a:buNone/>
            </a:pPr>
            <a:endParaRPr lang="en-US" sz="900" dirty="0" smtClean="0">
              <a:latin typeface="Arial" charset="0"/>
            </a:endParaRPr>
          </a:p>
          <a:p>
            <a:pPr eaLnBrk="1" hangingPunct="1">
              <a:lnSpc>
                <a:spcPct val="90000"/>
              </a:lnSpc>
              <a:spcBef>
                <a:spcPct val="10000"/>
              </a:spcBef>
              <a:buFontTx/>
              <a:buNone/>
            </a:pPr>
            <a:r>
              <a:rPr lang="en-US" sz="900" b="1" dirty="0" err="1" smtClean="0">
                <a:latin typeface="Arial" charset="0"/>
              </a:rPr>
              <a:t>Trabajo</a:t>
            </a:r>
            <a:r>
              <a:rPr lang="en-US" sz="900" b="1" dirty="0" smtClean="0">
                <a:latin typeface="Arial" charset="0"/>
              </a:rPr>
              <a:t> en </a:t>
            </a:r>
            <a:r>
              <a:rPr lang="en-US" sz="900" b="1" dirty="0" err="1" smtClean="0">
                <a:latin typeface="Arial" charset="0"/>
              </a:rPr>
              <a:t>viviendas</a:t>
            </a:r>
            <a:r>
              <a:rPr lang="en-US" sz="900" b="1" dirty="0" smtClean="0">
                <a:latin typeface="Arial" charset="0"/>
              </a:rPr>
              <a:t>: </a:t>
            </a:r>
            <a:r>
              <a:rPr lang="en-US" sz="900" dirty="0" smtClean="0">
                <a:latin typeface="Arial" charset="0"/>
              </a:rPr>
              <a:t>Las </a:t>
            </a:r>
            <a:r>
              <a:rPr lang="en-US" sz="900" dirty="0" err="1" smtClean="0">
                <a:latin typeface="Arial" charset="0"/>
              </a:rPr>
              <a:t>empresas</a:t>
            </a:r>
            <a:r>
              <a:rPr lang="en-US" sz="900" dirty="0" smtClean="0">
                <a:latin typeface="Arial" charset="0"/>
              </a:rPr>
              <a:t> de </a:t>
            </a:r>
            <a:r>
              <a:rPr lang="en-US" sz="900" dirty="0" err="1" smtClean="0">
                <a:latin typeface="Arial" charset="0"/>
              </a:rPr>
              <a:t>renovación</a:t>
            </a:r>
            <a:r>
              <a:rPr lang="en-US" sz="900" dirty="0" smtClean="0">
                <a:latin typeface="Arial" charset="0"/>
              </a:rPr>
              <a:t> </a:t>
            </a:r>
            <a:r>
              <a:rPr lang="en-US" sz="900" dirty="0" err="1" smtClean="0">
                <a:latin typeface="Arial" charset="0"/>
              </a:rPr>
              <a:t>certificada</a:t>
            </a:r>
            <a:r>
              <a:rPr lang="en-US" sz="900" dirty="0" smtClean="0">
                <a:latin typeface="Arial" charset="0"/>
              </a:rPr>
              <a:t> </a:t>
            </a:r>
            <a:r>
              <a:rPr lang="en-US" sz="900" dirty="0" err="1" smtClean="0">
                <a:latin typeface="Arial" charset="0"/>
              </a:rPr>
              <a:t>deben</a:t>
            </a:r>
            <a:r>
              <a:rPr lang="en-US" sz="900" dirty="0" smtClean="0">
                <a:latin typeface="Arial" charset="0"/>
              </a:rPr>
              <a:t> </a:t>
            </a:r>
            <a:r>
              <a:rPr lang="en-US" sz="900" dirty="0" err="1" smtClean="0">
                <a:latin typeface="Arial" charset="0"/>
              </a:rPr>
              <a:t>distribuir</a:t>
            </a:r>
            <a:r>
              <a:rPr lang="en-US" sz="900" dirty="0" smtClean="0">
                <a:latin typeface="Arial" charset="0"/>
              </a:rPr>
              <a:t> el </a:t>
            </a:r>
            <a:r>
              <a:rPr lang="en-US" sz="900" dirty="0" err="1" smtClean="0">
                <a:latin typeface="Arial" charset="0"/>
              </a:rPr>
              <a:t>folleto</a:t>
            </a:r>
            <a:r>
              <a:rPr lang="en-US" sz="900" dirty="0" smtClean="0">
                <a:latin typeface="Arial" charset="0"/>
              </a:rPr>
              <a:t> </a:t>
            </a:r>
            <a:r>
              <a:rPr lang="en-US" sz="900" i="1" dirty="0" err="1" smtClean="0">
                <a:latin typeface="Arial" charset="0"/>
              </a:rPr>
              <a:t>Renovar</a:t>
            </a:r>
            <a:r>
              <a:rPr lang="en-US" sz="900" i="1" dirty="0" smtClean="0">
                <a:latin typeface="Arial" charset="0"/>
              </a:rPr>
              <a:t> </a:t>
            </a:r>
            <a:r>
              <a:rPr lang="en-US" sz="900" i="1" dirty="0" err="1" smtClean="0">
                <a:latin typeface="Arial" charset="0"/>
              </a:rPr>
              <a:t>correctamente</a:t>
            </a:r>
            <a:r>
              <a:rPr lang="en-US" sz="900" dirty="0" smtClean="0">
                <a:latin typeface="Arial" charset="0"/>
              </a:rPr>
              <a:t> en un </a:t>
            </a:r>
            <a:r>
              <a:rPr lang="en-US" sz="900" dirty="0" err="1" smtClean="0">
                <a:latin typeface="Arial" charset="0"/>
              </a:rPr>
              <a:t>plazo</a:t>
            </a:r>
            <a:r>
              <a:rPr lang="en-US" sz="900" dirty="0" smtClean="0">
                <a:latin typeface="Arial" charset="0"/>
              </a:rPr>
              <a:t> no mayor a 60 </a:t>
            </a:r>
            <a:r>
              <a:rPr lang="en-US" sz="900" dirty="0" err="1" smtClean="0">
                <a:latin typeface="Arial" charset="0"/>
              </a:rPr>
              <a:t>días</a:t>
            </a:r>
            <a:r>
              <a:rPr lang="en-US" sz="900" dirty="0" smtClean="0">
                <a:latin typeface="Arial" charset="0"/>
              </a:rPr>
              <a:t> antes del </a:t>
            </a:r>
            <a:r>
              <a:rPr lang="en-US" sz="900" dirty="0" err="1" smtClean="0">
                <a:latin typeface="Arial" charset="0"/>
              </a:rPr>
              <a:t>comienzo</a:t>
            </a:r>
            <a:r>
              <a:rPr lang="en-US" sz="900" dirty="0" smtClean="0">
                <a:latin typeface="Arial" charset="0"/>
              </a:rPr>
              <a:t> de la </a:t>
            </a:r>
            <a:r>
              <a:rPr lang="en-US" sz="900" dirty="0" err="1" smtClean="0">
                <a:latin typeface="Arial" charset="0"/>
              </a:rPr>
              <a:t>renovación</a:t>
            </a:r>
            <a:r>
              <a:rPr lang="en-US" sz="900" dirty="0" smtClean="0">
                <a:latin typeface="Arial" charset="0"/>
              </a:rPr>
              <a:t> a los </a:t>
            </a:r>
            <a:r>
              <a:rPr lang="en-US" sz="900" dirty="0" err="1" smtClean="0">
                <a:latin typeface="Arial" charset="0"/>
              </a:rPr>
              <a:t>propietarios</a:t>
            </a:r>
            <a:r>
              <a:rPr lang="en-US" sz="900" dirty="0" smtClean="0">
                <a:latin typeface="Arial" charset="0"/>
              </a:rPr>
              <a:t> de </a:t>
            </a:r>
            <a:r>
              <a:rPr lang="en-US" sz="900" dirty="0" err="1" smtClean="0">
                <a:latin typeface="Arial" charset="0"/>
              </a:rPr>
              <a:t>las</a:t>
            </a:r>
            <a:r>
              <a:rPr lang="en-US" sz="900" dirty="0" smtClean="0">
                <a:latin typeface="Arial" charset="0"/>
              </a:rPr>
              <a:t> </a:t>
            </a:r>
            <a:r>
              <a:rPr lang="en-US" sz="900" dirty="0" err="1" smtClean="0">
                <a:latin typeface="Arial" charset="0"/>
              </a:rPr>
              <a:t>viviendas</a:t>
            </a:r>
            <a:r>
              <a:rPr lang="en-US" sz="900" dirty="0" smtClean="0">
                <a:latin typeface="Arial" charset="0"/>
              </a:rPr>
              <a:t> </a:t>
            </a:r>
            <a:r>
              <a:rPr lang="en-US" sz="900" dirty="0" err="1" smtClean="0">
                <a:latin typeface="Arial" charset="0"/>
              </a:rPr>
              <a:t>construidas</a:t>
            </a:r>
            <a:r>
              <a:rPr lang="en-US" sz="900" dirty="0" smtClean="0">
                <a:latin typeface="Arial" charset="0"/>
              </a:rPr>
              <a:t> antes de 1978 </a:t>
            </a:r>
            <a:r>
              <a:rPr lang="en-US" sz="900" dirty="0" err="1" smtClean="0">
                <a:latin typeface="Arial" charset="0"/>
              </a:rPr>
              <a:t>que</a:t>
            </a:r>
            <a:r>
              <a:rPr lang="en-US" sz="900" dirty="0" smtClean="0">
                <a:latin typeface="Arial" charset="0"/>
              </a:rPr>
              <a:t> se van a </a:t>
            </a:r>
            <a:r>
              <a:rPr lang="en-US" sz="900" dirty="0" err="1" smtClean="0">
                <a:latin typeface="Arial" charset="0"/>
              </a:rPr>
              <a:t>renovar</a:t>
            </a:r>
            <a:r>
              <a:rPr lang="en-US" sz="900" dirty="0" smtClean="0">
                <a:latin typeface="Arial" charset="0"/>
              </a:rPr>
              <a:t>. Las </a:t>
            </a:r>
            <a:r>
              <a:rPr lang="en-US" sz="900" dirty="0" err="1" smtClean="0">
                <a:latin typeface="Arial" charset="0"/>
              </a:rPr>
              <a:t>empresas</a:t>
            </a:r>
            <a:r>
              <a:rPr lang="en-US" sz="900" dirty="0" smtClean="0">
                <a:latin typeface="Arial" charset="0"/>
              </a:rPr>
              <a:t> </a:t>
            </a:r>
            <a:r>
              <a:rPr lang="en-US" sz="900" dirty="0" err="1" smtClean="0">
                <a:latin typeface="Arial" charset="0"/>
              </a:rPr>
              <a:t>deben</a:t>
            </a:r>
            <a:r>
              <a:rPr lang="en-US" sz="900" dirty="0" smtClean="0">
                <a:latin typeface="Arial" charset="0"/>
              </a:rPr>
              <a:t> </a:t>
            </a:r>
            <a:r>
              <a:rPr lang="en-US" sz="900" dirty="0" err="1" smtClean="0">
                <a:latin typeface="Arial" charset="0"/>
              </a:rPr>
              <a:t>obtener</a:t>
            </a:r>
            <a:r>
              <a:rPr lang="en-US" sz="900" dirty="0" smtClean="0">
                <a:latin typeface="Arial" charset="0"/>
              </a:rPr>
              <a:t> el </a:t>
            </a:r>
            <a:r>
              <a:rPr lang="en-US" sz="900" dirty="0" err="1" smtClean="0">
                <a:latin typeface="Arial" charset="0"/>
              </a:rPr>
              <a:t>acuse</a:t>
            </a:r>
            <a:r>
              <a:rPr lang="en-US" sz="900" dirty="0" smtClean="0">
                <a:latin typeface="Arial" charset="0"/>
              </a:rPr>
              <a:t> de </a:t>
            </a:r>
            <a:r>
              <a:rPr lang="en-US" sz="900" dirty="0" err="1" smtClean="0">
                <a:latin typeface="Arial" charset="0"/>
              </a:rPr>
              <a:t>recibo</a:t>
            </a:r>
            <a:r>
              <a:rPr lang="en-US" sz="900" dirty="0" smtClean="0">
                <a:latin typeface="Arial" charset="0"/>
              </a:rPr>
              <a:t> </a:t>
            </a:r>
            <a:r>
              <a:rPr lang="en-US" sz="900" dirty="0" err="1" smtClean="0">
                <a:latin typeface="Arial" charset="0"/>
              </a:rPr>
              <a:t>por</a:t>
            </a:r>
            <a:r>
              <a:rPr lang="en-US" sz="900" dirty="0" smtClean="0">
                <a:latin typeface="Arial" charset="0"/>
              </a:rPr>
              <a:t> </a:t>
            </a:r>
            <a:r>
              <a:rPr lang="en-US" sz="900" dirty="0" err="1" smtClean="0">
                <a:latin typeface="Arial" charset="0"/>
              </a:rPr>
              <a:t>escrito</a:t>
            </a:r>
            <a:r>
              <a:rPr lang="en-US" sz="900" dirty="0" smtClean="0">
                <a:latin typeface="Arial" charset="0"/>
              </a:rPr>
              <a:t> del </a:t>
            </a:r>
            <a:r>
              <a:rPr lang="en-US" sz="900" dirty="0" err="1" smtClean="0">
                <a:latin typeface="Arial" charset="0"/>
              </a:rPr>
              <a:t>propietario</a:t>
            </a:r>
            <a:r>
              <a:rPr lang="en-US" sz="900" dirty="0" smtClean="0">
                <a:latin typeface="Arial" charset="0"/>
              </a:rPr>
              <a:t> o la </a:t>
            </a:r>
            <a:r>
              <a:rPr lang="en-US" sz="900" dirty="0" err="1" smtClean="0">
                <a:latin typeface="Arial" charset="0"/>
              </a:rPr>
              <a:t>prueba</a:t>
            </a:r>
            <a:r>
              <a:rPr lang="en-US" sz="900" dirty="0" smtClean="0">
                <a:latin typeface="Arial" charset="0"/>
              </a:rPr>
              <a:t> de </a:t>
            </a:r>
            <a:r>
              <a:rPr lang="en-US" sz="900" dirty="0" err="1" smtClean="0">
                <a:latin typeface="Arial" charset="0"/>
              </a:rPr>
              <a:t>que</a:t>
            </a:r>
            <a:r>
              <a:rPr lang="en-US" sz="900" dirty="0" smtClean="0">
                <a:latin typeface="Arial" charset="0"/>
              </a:rPr>
              <a:t> el </a:t>
            </a:r>
            <a:r>
              <a:rPr lang="en-US" sz="900" dirty="0" err="1" smtClean="0">
                <a:latin typeface="Arial" charset="0"/>
              </a:rPr>
              <a:t>folleto</a:t>
            </a:r>
            <a:r>
              <a:rPr lang="en-US" sz="900" dirty="0" smtClean="0">
                <a:latin typeface="Arial" charset="0"/>
              </a:rPr>
              <a:t> se </a:t>
            </a:r>
            <a:r>
              <a:rPr lang="en-US" sz="900" dirty="0" err="1" smtClean="0">
                <a:latin typeface="Arial" charset="0"/>
              </a:rPr>
              <a:t>envió</a:t>
            </a:r>
            <a:r>
              <a:rPr lang="en-US" sz="900" dirty="0" smtClean="0">
                <a:latin typeface="Arial" charset="0"/>
              </a:rPr>
              <a:t> </a:t>
            </a:r>
            <a:r>
              <a:rPr lang="en-US" sz="900" dirty="0" err="1" smtClean="0">
                <a:latin typeface="Arial" charset="0"/>
              </a:rPr>
              <a:t>por</a:t>
            </a:r>
            <a:r>
              <a:rPr lang="en-US" sz="900" dirty="0" smtClean="0">
                <a:latin typeface="Arial" charset="0"/>
              </a:rPr>
              <a:t> </a:t>
            </a:r>
            <a:r>
              <a:rPr lang="en-US" sz="900" dirty="0" err="1" smtClean="0">
                <a:latin typeface="Arial" charset="0"/>
              </a:rPr>
              <a:t>correo</a:t>
            </a:r>
            <a:r>
              <a:rPr lang="en-US" sz="900" dirty="0" smtClean="0">
                <a:latin typeface="Arial" charset="0"/>
              </a:rPr>
              <a:t> </a:t>
            </a:r>
            <a:r>
              <a:rPr lang="en-US" sz="900" dirty="0" err="1" smtClean="0">
                <a:latin typeface="Arial" charset="0"/>
              </a:rPr>
              <a:t>certificado</a:t>
            </a:r>
            <a:r>
              <a:rPr lang="en-US" sz="900" dirty="0" smtClean="0">
                <a:latin typeface="Arial" charset="0"/>
              </a:rPr>
              <a:t>, con </a:t>
            </a:r>
            <a:r>
              <a:rPr lang="en-US" sz="900" dirty="0" err="1" smtClean="0">
                <a:latin typeface="Arial" charset="0"/>
              </a:rPr>
              <a:t>solicitud</a:t>
            </a:r>
            <a:r>
              <a:rPr lang="en-US" sz="900" dirty="0" smtClean="0">
                <a:latin typeface="Arial" charset="0"/>
              </a:rPr>
              <a:t> de </a:t>
            </a:r>
            <a:r>
              <a:rPr lang="en-US" sz="900" dirty="0" err="1" smtClean="0">
                <a:latin typeface="Arial" charset="0"/>
              </a:rPr>
              <a:t>confirmación</a:t>
            </a:r>
            <a:r>
              <a:rPr lang="en-US" sz="900" dirty="0" smtClean="0">
                <a:latin typeface="Arial" charset="0"/>
              </a:rPr>
              <a:t> de </a:t>
            </a:r>
            <a:r>
              <a:rPr lang="en-US" sz="900" dirty="0" err="1" smtClean="0">
                <a:latin typeface="Arial" charset="0"/>
              </a:rPr>
              <a:t>entrega</a:t>
            </a:r>
            <a:r>
              <a:rPr lang="en-US" sz="900" dirty="0" smtClean="0">
                <a:latin typeface="Arial" charset="0"/>
              </a:rPr>
              <a:t>, al </a:t>
            </a:r>
            <a:r>
              <a:rPr lang="en-US" sz="900" dirty="0" err="1" smtClean="0">
                <a:latin typeface="Arial" charset="0"/>
              </a:rPr>
              <a:t>menos</a:t>
            </a:r>
            <a:r>
              <a:rPr lang="en-US" sz="900" dirty="0" smtClean="0">
                <a:latin typeface="Arial" charset="0"/>
              </a:rPr>
              <a:t> 7 </a:t>
            </a:r>
            <a:r>
              <a:rPr lang="en-US" sz="900" dirty="0" err="1" smtClean="0">
                <a:latin typeface="Arial" charset="0"/>
              </a:rPr>
              <a:t>días</a:t>
            </a:r>
            <a:r>
              <a:rPr lang="en-US" sz="900" dirty="0" smtClean="0">
                <a:latin typeface="Arial" charset="0"/>
              </a:rPr>
              <a:t> antes del </a:t>
            </a:r>
            <a:r>
              <a:rPr lang="en-US" sz="900" dirty="0" err="1" smtClean="0">
                <a:latin typeface="Arial" charset="0"/>
              </a:rPr>
              <a:t>comienzo</a:t>
            </a:r>
            <a:r>
              <a:rPr lang="en-US" sz="900" dirty="0" smtClean="0">
                <a:latin typeface="Arial" charset="0"/>
              </a:rPr>
              <a:t> de la </a:t>
            </a:r>
            <a:r>
              <a:rPr lang="en-US" sz="900" dirty="0" err="1" smtClean="0">
                <a:latin typeface="Arial" charset="0"/>
              </a:rPr>
              <a:t>renovación</a:t>
            </a:r>
            <a:r>
              <a:rPr lang="en-US" sz="900" dirty="0" smtClean="0">
                <a:latin typeface="Arial" charset="0"/>
              </a:rPr>
              <a:t>. Para los </a:t>
            </a:r>
            <a:r>
              <a:rPr lang="en-US" sz="900" dirty="0" err="1" smtClean="0">
                <a:latin typeface="Arial" charset="0"/>
              </a:rPr>
              <a:t>arrendatarios</a:t>
            </a:r>
            <a:r>
              <a:rPr lang="en-US" sz="900" dirty="0" smtClean="0">
                <a:latin typeface="Arial" charset="0"/>
              </a:rPr>
              <a:t>, </a:t>
            </a:r>
            <a:r>
              <a:rPr lang="en-US" sz="900" dirty="0" err="1" smtClean="0">
                <a:latin typeface="Arial" charset="0"/>
              </a:rPr>
              <a:t>las</a:t>
            </a:r>
            <a:r>
              <a:rPr lang="en-US" sz="900" dirty="0" smtClean="0">
                <a:latin typeface="Arial" charset="0"/>
              </a:rPr>
              <a:t> </a:t>
            </a:r>
            <a:r>
              <a:rPr lang="en-US" sz="900" dirty="0" err="1" smtClean="0">
                <a:latin typeface="Arial" charset="0"/>
              </a:rPr>
              <a:t>empresas</a:t>
            </a:r>
            <a:r>
              <a:rPr lang="en-US" sz="900" dirty="0" smtClean="0">
                <a:latin typeface="Arial" charset="0"/>
              </a:rPr>
              <a:t> </a:t>
            </a:r>
            <a:r>
              <a:rPr lang="en-US" sz="900" dirty="0" err="1" smtClean="0">
                <a:latin typeface="Arial" charset="0"/>
              </a:rPr>
              <a:t>certificadas</a:t>
            </a:r>
            <a:r>
              <a:rPr lang="en-US" sz="900" dirty="0" smtClean="0">
                <a:latin typeface="Arial" charset="0"/>
              </a:rPr>
              <a:t> </a:t>
            </a:r>
            <a:r>
              <a:rPr lang="en-US" sz="900" dirty="0" err="1" smtClean="0">
                <a:latin typeface="Arial" charset="0"/>
              </a:rPr>
              <a:t>deben</a:t>
            </a:r>
            <a:r>
              <a:rPr lang="en-US" sz="900" dirty="0" smtClean="0">
                <a:latin typeface="Arial" charset="0"/>
              </a:rPr>
              <a:t> </a:t>
            </a:r>
            <a:r>
              <a:rPr lang="en-US" sz="900" dirty="0" err="1" smtClean="0">
                <a:latin typeface="Arial" charset="0"/>
              </a:rPr>
              <a:t>obtener</a:t>
            </a:r>
            <a:r>
              <a:rPr lang="en-US" sz="900" dirty="0" smtClean="0">
                <a:latin typeface="Arial" charset="0"/>
              </a:rPr>
              <a:t> un </a:t>
            </a:r>
            <a:r>
              <a:rPr lang="en-US" sz="900" dirty="0" err="1" smtClean="0">
                <a:latin typeface="Arial" charset="0"/>
              </a:rPr>
              <a:t>acuse</a:t>
            </a:r>
            <a:r>
              <a:rPr lang="en-US" sz="900" dirty="0" smtClean="0">
                <a:latin typeface="Arial" charset="0"/>
              </a:rPr>
              <a:t> de </a:t>
            </a:r>
            <a:r>
              <a:rPr lang="en-US" sz="900" dirty="0" err="1" smtClean="0">
                <a:latin typeface="Arial" charset="0"/>
              </a:rPr>
              <a:t>recibo</a:t>
            </a:r>
            <a:r>
              <a:rPr lang="en-US" sz="900" dirty="0" smtClean="0">
                <a:latin typeface="Arial" charset="0"/>
              </a:rPr>
              <a:t> </a:t>
            </a:r>
            <a:r>
              <a:rPr lang="en-US" sz="900" dirty="0" err="1" smtClean="0">
                <a:latin typeface="Arial" charset="0"/>
              </a:rPr>
              <a:t>por</a:t>
            </a:r>
            <a:r>
              <a:rPr lang="en-US" sz="900" dirty="0" smtClean="0">
                <a:latin typeface="Arial" charset="0"/>
              </a:rPr>
              <a:t> </a:t>
            </a:r>
            <a:r>
              <a:rPr lang="en-US" sz="900" dirty="0" err="1" smtClean="0">
                <a:latin typeface="Arial" charset="0"/>
              </a:rPr>
              <a:t>escrito</a:t>
            </a:r>
            <a:r>
              <a:rPr lang="en-US" sz="900" dirty="0" smtClean="0">
                <a:latin typeface="Arial" charset="0"/>
              </a:rPr>
              <a:t> o un </a:t>
            </a:r>
            <a:r>
              <a:rPr lang="en-US" sz="900" dirty="0" err="1" smtClean="0">
                <a:latin typeface="Arial" charset="0"/>
              </a:rPr>
              <a:t>documento</a:t>
            </a:r>
            <a:r>
              <a:rPr lang="en-US" sz="900" dirty="0" smtClean="0">
                <a:latin typeface="Arial" charset="0"/>
              </a:rPr>
              <a:t> </a:t>
            </a:r>
            <a:r>
              <a:rPr lang="en-US" sz="900" dirty="0" err="1" smtClean="0">
                <a:latin typeface="Arial" charset="0"/>
              </a:rPr>
              <a:t>donde</a:t>
            </a:r>
            <a:r>
              <a:rPr lang="en-US" sz="900" dirty="0" smtClean="0">
                <a:latin typeface="Arial" charset="0"/>
              </a:rPr>
              <a:t> se </a:t>
            </a:r>
            <a:r>
              <a:rPr lang="en-US" sz="900" dirty="0" err="1" smtClean="0">
                <a:latin typeface="Arial" charset="0"/>
              </a:rPr>
              <a:t>señale</a:t>
            </a:r>
            <a:r>
              <a:rPr lang="en-US" sz="900" dirty="0" smtClean="0">
                <a:latin typeface="Arial" charset="0"/>
              </a:rPr>
              <a:t> </a:t>
            </a:r>
            <a:r>
              <a:rPr lang="en-US" sz="900" dirty="0" err="1" smtClean="0">
                <a:latin typeface="Arial" charset="0"/>
              </a:rPr>
              <a:t>que</a:t>
            </a:r>
            <a:r>
              <a:rPr lang="en-US" sz="900" dirty="0" smtClean="0">
                <a:latin typeface="Arial" charset="0"/>
              </a:rPr>
              <a:t> la </a:t>
            </a:r>
            <a:r>
              <a:rPr lang="en-US" sz="900" dirty="0" err="1" smtClean="0">
                <a:latin typeface="Arial" charset="0"/>
              </a:rPr>
              <a:t>empresa</a:t>
            </a:r>
            <a:r>
              <a:rPr lang="en-US" sz="900" dirty="0" smtClean="0">
                <a:latin typeface="Arial" charset="0"/>
              </a:rPr>
              <a:t> </a:t>
            </a:r>
            <a:r>
              <a:rPr lang="en-US" sz="900" dirty="0" err="1" smtClean="0">
                <a:latin typeface="Arial" charset="0"/>
              </a:rPr>
              <a:t>entregó</a:t>
            </a:r>
            <a:r>
              <a:rPr lang="en-US" sz="900" dirty="0" smtClean="0">
                <a:latin typeface="Arial" charset="0"/>
              </a:rPr>
              <a:t> el </a:t>
            </a:r>
            <a:r>
              <a:rPr lang="en-US" sz="900" dirty="0" err="1" smtClean="0">
                <a:latin typeface="Arial" charset="0"/>
              </a:rPr>
              <a:t>folleto</a:t>
            </a:r>
            <a:r>
              <a:rPr lang="en-US" sz="900" dirty="0" smtClean="0">
                <a:latin typeface="Arial" charset="0"/>
              </a:rPr>
              <a:t> y no </a:t>
            </a:r>
            <a:r>
              <a:rPr lang="en-US" sz="900" dirty="0" err="1" smtClean="0">
                <a:latin typeface="Arial" charset="0"/>
              </a:rPr>
              <a:t>pudo</a:t>
            </a:r>
            <a:r>
              <a:rPr lang="en-US" sz="900" dirty="0" smtClean="0">
                <a:latin typeface="Arial" charset="0"/>
              </a:rPr>
              <a:t> </a:t>
            </a:r>
            <a:r>
              <a:rPr lang="en-US" sz="900" dirty="0" err="1" smtClean="0">
                <a:latin typeface="Arial" charset="0"/>
              </a:rPr>
              <a:t>obtener</a:t>
            </a:r>
            <a:r>
              <a:rPr lang="en-US" sz="900" dirty="0" smtClean="0">
                <a:latin typeface="Arial" charset="0"/>
              </a:rPr>
              <a:t> un </a:t>
            </a:r>
            <a:r>
              <a:rPr lang="en-US" sz="900" dirty="0" err="1" smtClean="0">
                <a:latin typeface="Arial" charset="0"/>
              </a:rPr>
              <a:t>acuse</a:t>
            </a:r>
            <a:r>
              <a:rPr lang="en-US" sz="900" dirty="0" smtClean="0">
                <a:latin typeface="Arial" charset="0"/>
              </a:rPr>
              <a:t> de </a:t>
            </a:r>
            <a:r>
              <a:rPr lang="en-US" sz="900" dirty="0" err="1" smtClean="0">
                <a:latin typeface="Arial" charset="0"/>
              </a:rPr>
              <a:t>recibo</a:t>
            </a:r>
            <a:r>
              <a:rPr lang="en-US" sz="900" dirty="0" smtClean="0">
                <a:latin typeface="Arial" charset="0"/>
              </a:rPr>
              <a:t> </a:t>
            </a:r>
            <a:r>
              <a:rPr lang="en-US" sz="900" dirty="0" err="1" smtClean="0">
                <a:latin typeface="Arial" charset="0"/>
              </a:rPr>
              <a:t>por</a:t>
            </a:r>
            <a:r>
              <a:rPr lang="en-US" sz="900" dirty="0" smtClean="0">
                <a:latin typeface="Arial" charset="0"/>
              </a:rPr>
              <a:t> </a:t>
            </a:r>
            <a:r>
              <a:rPr lang="en-US" sz="900" dirty="0" err="1" smtClean="0">
                <a:latin typeface="Arial" charset="0"/>
              </a:rPr>
              <a:t>escrito</a:t>
            </a:r>
            <a:r>
              <a:rPr lang="en-US" sz="900" dirty="0" smtClean="0">
                <a:latin typeface="Arial" charset="0"/>
              </a:rPr>
              <a:t>. </a:t>
            </a:r>
            <a:r>
              <a:rPr lang="en-US" sz="900" dirty="0" err="1" smtClean="0">
                <a:latin typeface="Arial" charset="0"/>
              </a:rPr>
              <a:t>Todas</a:t>
            </a:r>
            <a:r>
              <a:rPr lang="en-US" sz="900" dirty="0" smtClean="0">
                <a:latin typeface="Arial" charset="0"/>
              </a:rPr>
              <a:t> </a:t>
            </a:r>
            <a:r>
              <a:rPr lang="en-US" sz="900" dirty="0" err="1" smtClean="0">
                <a:latin typeface="Arial" charset="0"/>
              </a:rPr>
              <a:t>las</a:t>
            </a:r>
            <a:r>
              <a:rPr lang="en-US" sz="900" dirty="0" smtClean="0">
                <a:latin typeface="Arial" charset="0"/>
              </a:rPr>
              <a:t> </a:t>
            </a:r>
            <a:r>
              <a:rPr lang="en-US" sz="900" dirty="0" err="1" smtClean="0">
                <a:latin typeface="Arial" charset="0"/>
              </a:rPr>
              <a:t>pruebas</a:t>
            </a:r>
            <a:r>
              <a:rPr lang="en-US" sz="900" dirty="0" smtClean="0">
                <a:latin typeface="Arial" charset="0"/>
              </a:rPr>
              <a:t> de </a:t>
            </a:r>
            <a:r>
              <a:rPr lang="en-US" sz="900" dirty="0" err="1" smtClean="0">
                <a:latin typeface="Arial" charset="0"/>
              </a:rPr>
              <a:t>registros</a:t>
            </a:r>
            <a:r>
              <a:rPr lang="en-US" sz="900" dirty="0" smtClean="0">
                <a:latin typeface="Arial" charset="0"/>
              </a:rPr>
              <a:t> de </a:t>
            </a:r>
            <a:r>
              <a:rPr lang="en-US" sz="900" dirty="0" err="1" smtClean="0">
                <a:latin typeface="Arial" charset="0"/>
              </a:rPr>
              <a:t>recepción</a:t>
            </a:r>
            <a:r>
              <a:rPr lang="en-US" sz="900" dirty="0" smtClean="0">
                <a:latin typeface="Arial" charset="0"/>
              </a:rPr>
              <a:t>, </a:t>
            </a:r>
            <a:r>
              <a:rPr lang="en-US" sz="900" dirty="0" err="1" smtClean="0">
                <a:latin typeface="Arial" charset="0"/>
              </a:rPr>
              <a:t>correo</a:t>
            </a:r>
            <a:r>
              <a:rPr lang="en-US" sz="900" dirty="0" smtClean="0">
                <a:latin typeface="Arial" charset="0"/>
              </a:rPr>
              <a:t> o </a:t>
            </a:r>
            <a:r>
              <a:rPr lang="en-US" sz="900" dirty="0" err="1" smtClean="0">
                <a:latin typeface="Arial" charset="0"/>
              </a:rPr>
              <a:t>entrega</a:t>
            </a:r>
            <a:r>
              <a:rPr lang="en-US" sz="900" dirty="0" smtClean="0">
                <a:latin typeface="Arial" charset="0"/>
              </a:rPr>
              <a:t> se </a:t>
            </a:r>
            <a:r>
              <a:rPr lang="en-US" sz="900" dirty="0" err="1" smtClean="0">
                <a:latin typeface="Arial" charset="0"/>
              </a:rPr>
              <a:t>deben</a:t>
            </a:r>
            <a:r>
              <a:rPr lang="en-US" sz="900" dirty="0" smtClean="0">
                <a:latin typeface="Arial" charset="0"/>
              </a:rPr>
              <a:t> </a:t>
            </a:r>
            <a:r>
              <a:rPr lang="en-US" sz="900" dirty="0" err="1" smtClean="0">
                <a:latin typeface="Arial" charset="0"/>
              </a:rPr>
              <a:t>conservar</a:t>
            </a:r>
            <a:r>
              <a:rPr lang="en-US" sz="900" dirty="0" smtClean="0">
                <a:latin typeface="Arial" charset="0"/>
              </a:rPr>
              <a:t> </a:t>
            </a:r>
            <a:r>
              <a:rPr lang="en-US" sz="900" dirty="0" err="1" smtClean="0">
                <a:latin typeface="Arial" charset="0"/>
              </a:rPr>
              <a:t>durante</a:t>
            </a:r>
            <a:r>
              <a:rPr lang="en-US" sz="900" dirty="0" smtClean="0">
                <a:latin typeface="Arial" charset="0"/>
              </a:rPr>
              <a:t> 3 </a:t>
            </a:r>
            <a:r>
              <a:rPr lang="en-US" sz="900" dirty="0" err="1" smtClean="0">
                <a:latin typeface="Arial" charset="0"/>
              </a:rPr>
              <a:t>años</a:t>
            </a:r>
            <a:r>
              <a:rPr lang="en-US" sz="900" dirty="0" smtClean="0">
                <a:latin typeface="Arial" charset="0"/>
              </a:rPr>
              <a:t> </a:t>
            </a:r>
            <a:r>
              <a:rPr lang="en-US" sz="900" dirty="0" err="1" smtClean="0">
                <a:latin typeface="Arial" charset="0"/>
              </a:rPr>
              <a:t>después</a:t>
            </a:r>
            <a:r>
              <a:rPr lang="en-US" sz="900" dirty="0" smtClean="0">
                <a:latin typeface="Arial" charset="0"/>
              </a:rPr>
              <a:t> de la </a:t>
            </a:r>
            <a:r>
              <a:rPr lang="en-US" sz="900" dirty="0" err="1" smtClean="0">
                <a:latin typeface="Arial" charset="0"/>
              </a:rPr>
              <a:t>finalización</a:t>
            </a:r>
            <a:r>
              <a:rPr lang="en-US" sz="900" dirty="0" smtClean="0">
                <a:latin typeface="Arial" charset="0"/>
              </a:rPr>
              <a:t> de la </a:t>
            </a:r>
            <a:r>
              <a:rPr lang="en-US" sz="900" dirty="0" err="1" smtClean="0">
                <a:latin typeface="Arial" charset="0"/>
              </a:rPr>
              <a:t>renovación</a:t>
            </a:r>
            <a:r>
              <a:rPr lang="en-US" sz="900" dirty="0" smtClean="0">
                <a:latin typeface="Arial" charset="0"/>
              </a:rPr>
              <a:t>. Los </a:t>
            </a:r>
            <a:r>
              <a:rPr lang="en-US" sz="900" dirty="0" err="1" smtClean="0">
                <a:latin typeface="Arial" charset="0"/>
              </a:rPr>
              <a:t>formularios</a:t>
            </a:r>
            <a:r>
              <a:rPr lang="en-US" sz="900" dirty="0" smtClean="0">
                <a:latin typeface="Arial" charset="0"/>
              </a:rPr>
              <a:t> de </a:t>
            </a:r>
            <a:r>
              <a:rPr lang="en-US" sz="900" dirty="0" err="1" smtClean="0">
                <a:latin typeface="Arial" charset="0"/>
              </a:rPr>
              <a:t>muestra</a:t>
            </a:r>
            <a:r>
              <a:rPr lang="en-US" sz="900" dirty="0" smtClean="0">
                <a:latin typeface="Arial" charset="0"/>
              </a:rPr>
              <a:t> </a:t>
            </a:r>
            <a:r>
              <a:rPr lang="en-US" sz="900" dirty="0" err="1" smtClean="0">
                <a:latin typeface="Arial" charset="0"/>
              </a:rPr>
              <a:t>para</a:t>
            </a:r>
            <a:r>
              <a:rPr lang="en-US" sz="900" dirty="0" smtClean="0">
                <a:latin typeface="Arial" charset="0"/>
              </a:rPr>
              <a:t> </a:t>
            </a:r>
            <a:r>
              <a:rPr lang="en-US" sz="900" dirty="0" err="1" smtClean="0">
                <a:latin typeface="Arial" charset="0"/>
              </a:rPr>
              <a:t>documentar</a:t>
            </a:r>
            <a:r>
              <a:rPr lang="en-US" sz="900" dirty="0" smtClean="0">
                <a:latin typeface="Arial" charset="0"/>
              </a:rPr>
              <a:t> la </a:t>
            </a:r>
            <a:r>
              <a:rPr lang="en-US" sz="900" dirty="0" err="1" smtClean="0">
                <a:latin typeface="Arial" charset="0"/>
              </a:rPr>
              <a:t>confirmación</a:t>
            </a:r>
            <a:r>
              <a:rPr lang="en-US" sz="900" dirty="0" smtClean="0">
                <a:latin typeface="Arial" charset="0"/>
              </a:rPr>
              <a:t> de </a:t>
            </a:r>
            <a:r>
              <a:rPr lang="en-US" sz="900" dirty="0" err="1" smtClean="0">
                <a:latin typeface="Arial" charset="0"/>
              </a:rPr>
              <a:t>recepción</a:t>
            </a:r>
            <a:r>
              <a:rPr lang="en-US" sz="900" dirty="0" smtClean="0">
                <a:latin typeface="Arial" charset="0"/>
              </a:rPr>
              <a:t> se </a:t>
            </a:r>
            <a:r>
              <a:rPr lang="en-US" sz="900" dirty="0" err="1" smtClean="0">
                <a:latin typeface="Arial" charset="0"/>
              </a:rPr>
              <a:t>incluyen</a:t>
            </a:r>
            <a:r>
              <a:rPr lang="en-US" sz="900" dirty="0" smtClean="0">
                <a:latin typeface="Arial" charset="0"/>
              </a:rPr>
              <a:t> en el </a:t>
            </a:r>
            <a:r>
              <a:rPr lang="en-US" sz="900" dirty="0" err="1" smtClean="0">
                <a:latin typeface="Arial" charset="0"/>
              </a:rPr>
              <a:t>folleto</a:t>
            </a:r>
            <a:r>
              <a:rPr lang="en-US" sz="900" i="1" dirty="0" err="1" smtClean="0">
                <a:latin typeface="Arial" charset="0"/>
              </a:rPr>
              <a:t>Renovar</a:t>
            </a:r>
            <a:r>
              <a:rPr lang="en-US" sz="900" i="1" dirty="0" smtClean="0">
                <a:latin typeface="Arial" charset="0"/>
              </a:rPr>
              <a:t> </a:t>
            </a:r>
            <a:r>
              <a:rPr lang="en-US" sz="900" i="1" dirty="0" err="1" smtClean="0">
                <a:latin typeface="Arial" charset="0"/>
              </a:rPr>
              <a:t>correctamente</a:t>
            </a:r>
            <a:r>
              <a:rPr lang="en-US" sz="900" i="1" dirty="0" smtClean="0">
                <a:latin typeface="Arial" charset="0"/>
              </a:rPr>
              <a:t> </a:t>
            </a:r>
            <a:r>
              <a:rPr lang="en-US" sz="900" dirty="0" smtClean="0">
                <a:latin typeface="Arial" charset="0"/>
              </a:rPr>
              <a:t>.</a:t>
            </a:r>
            <a:endParaRPr lang="en-US" sz="700" dirty="0" smtClean="0">
              <a:latin typeface="Arial" charset="0"/>
            </a:endParaRPr>
          </a:p>
          <a:p>
            <a:pPr eaLnBrk="1" hangingPunct="1">
              <a:lnSpc>
                <a:spcPct val="90000"/>
              </a:lnSpc>
              <a:spcBef>
                <a:spcPct val="10000"/>
              </a:spcBef>
              <a:buFontTx/>
              <a:buNone/>
            </a:pPr>
            <a:endParaRPr lang="en-US" sz="900" dirty="0" smtClean="0">
              <a:latin typeface="Arial" charset="0"/>
            </a:endParaRPr>
          </a:p>
          <a:p>
            <a:pPr>
              <a:lnSpc>
                <a:spcPct val="80000"/>
              </a:lnSpc>
              <a:spcBef>
                <a:spcPct val="10000"/>
              </a:spcBef>
              <a:buNone/>
              <a:tabLst>
                <a:tab pos="342900" algn="l"/>
              </a:tabLst>
              <a:defRPr/>
            </a:pPr>
            <a:r>
              <a:rPr lang="en-US" sz="900" b="1" dirty="0" err="1" smtClean="0">
                <a:solidFill>
                  <a:srgbClr val="000000"/>
                </a:solidFill>
                <a:latin typeface="Arial" pitchFamily="34" charset="0"/>
                <a:cs typeface="Arial" pitchFamily="34" charset="0"/>
                <a:sym typeface="Times New Roman" charset="0"/>
              </a:rPr>
              <a:t>Trabajo</a:t>
            </a:r>
            <a:r>
              <a:rPr lang="en-US" sz="900" b="1" dirty="0" smtClean="0">
                <a:solidFill>
                  <a:srgbClr val="000000"/>
                </a:solidFill>
                <a:latin typeface="Arial" pitchFamily="34" charset="0"/>
                <a:cs typeface="Arial" pitchFamily="34" charset="0"/>
                <a:sym typeface="Times New Roman" charset="0"/>
              </a:rPr>
              <a:t> en </a:t>
            </a:r>
            <a:r>
              <a:rPr lang="en-US" sz="900" b="1" dirty="0" err="1" smtClean="0">
                <a:solidFill>
                  <a:srgbClr val="000000"/>
                </a:solidFill>
                <a:latin typeface="Arial" pitchFamily="34" charset="0"/>
                <a:cs typeface="Arial" pitchFamily="34" charset="0"/>
                <a:sym typeface="Times New Roman" charset="0"/>
              </a:rPr>
              <a:t>áreas</a:t>
            </a:r>
            <a:r>
              <a:rPr lang="en-US" sz="900" b="1" dirty="0" smtClean="0">
                <a:solidFill>
                  <a:srgbClr val="000000"/>
                </a:solidFill>
                <a:latin typeface="Arial" pitchFamily="34" charset="0"/>
                <a:cs typeface="Arial" pitchFamily="34" charset="0"/>
                <a:sym typeface="Times New Roman" charset="0"/>
              </a:rPr>
              <a:t> </a:t>
            </a:r>
            <a:r>
              <a:rPr lang="en-US" sz="900" b="1" dirty="0" err="1" smtClean="0">
                <a:solidFill>
                  <a:srgbClr val="000000"/>
                </a:solidFill>
                <a:latin typeface="Arial" pitchFamily="34" charset="0"/>
                <a:cs typeface="Arial" pitchFamily="34" charset="0"/>
                <a:sym typeface="Times New Roman" charset="0"/>
              </a:rPr>
              <a:t>comunes</a:t>
            </a:r>
            <a:r>
              <a:rPr lang="en-US" sz="900" b="1" dirty="0" smtClean="0">
                <a:solidFill>
                  <a:srgbClr val="000000"/>
                </a:solidFill>
                <a:latin typeface="Arial" pitchFamily="34" charset="0"/>
                <a:cs typeface="Arial" pitchFamily="34" charset="0"/>
                <a:sym typeface="Times New Roman" charset="0"/>
              </a:rPr>
              <a:t>:</a:t>
            </a:r>
            <a:r>
              <a:rPr lang="en-US" sz="900" dirty="0" smtClean="0">
                <a:solidFill>
                  <a:srgbClr val="000000"/>
                </a:solidFill>
                <a:latin typeface="Arial" pitchFamily="34" charset="0"/>
                <a:cs typeface="Arial" pitchFamily="34" charset="0"/>
                <a:sym typeface="Times New Roman" charset="0"/>
              </a:rPr>
              <a:t>  Las </a:t>
            </a:r>
            <a:r>
              <a:rPr lang="en-US" sz="900" dirty="0" err="1" smtClean="0">
                <a:solidFill>
                  <a:srgbClr val="000000"/>
                </a:solidFill>
                <a:latin typeface="Arial" pitchFamily="34" charset="0"/>
                <a:cs typeface="Arial" pitchFamily="34" charset="0"/>
                <a:sym typeface="Times New Roman" charset="0"/>
              </a:rPr>
              <a:t>empresas</a:t>
            </a:r>
            <a:r>
              <a:rPr lang="en-US" sz="900" dirty="0" smtClean="0">
                <a:solidFill>
                  <a:srgbClr val="000000"/>
                </a:solidFill>
                <a:latin typeface="Arial" pitchFamily="34" charset="0"/>
                <a:cs typeface="Arial" pitchFamily="34" charset="0"/>
                <a:sym typeface="Times New Roman" charset="0"/>
              </a:rPr>
              <a:t> de </a:t>
            </a:r>
            <a:r>
              <a:rPr lang="en-US" sz="900" dirty="0" err="1" smtClean="0">
                <a:solidFill>
                  <a:srgbClr val="000000"/>
                </a:solidFill>
                <a:latin typeface="Arial" pitchFamily="34" charset="0"/>
                <a:cs typeface="Arial" pitchFamily="34" charset="0"/>
                <a:sym typeface="Times New Roman" charset="0"/>
              </a:rPr>
              <a:t>renovación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certificada</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deben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proporcionar</a:t>
            </a:r>
            <a:r>
              <a:rPr lang="en-US" sz="900" dirty="0" smtClean="0">
                <a:solidFill>
                  <a:srgbClr val="000000"/>
                </a:solidFill>
                <a:latin typeface="Arial" pitchFamily="34" charset="0"/>
                <a:cs typeface="Arial" pitchFamily="34" charset="0"/>
                <a:sym typeface="Times New Roman" charset="0"/>
              </a:rPr>
              <a:t> el </a:t>
            </a:r>
            <a:r>
              <a:rPr lang="en-US" sz="900" dirty="0" err="1" smtClean="0">
                <a:solidFill>
                  <a:srgbClr val="000000"/>
                </a:solidFill>
                <a:latin typeface="Arial" pitchFamily="34" charset="0"/>
                <a:cs typeface="Arial" pitchFamily="34" charset="0"/>
                <a:sym typeface="Times New Roman" charset="0"/>
              </a:rPr>
              <a:t>folleto</a:t>
            </a:r>
            <a:r>
              <a:rPr lang="en-US" sz="900" dirty="0" smtClean="0">
                <a:solidFill>
                  <a:srgbClr val="000000"/>
                </a:solidFill>
                <a:latin typeface="Arial" pitchFamily="34" charset="0"/>
                <a:cs typeface="Arial" pitchFamily="34" charset="0"/>
                <a:sym typeface="Times New Roman" charset="0"/>
              </a:rPr>
              <a:t> </a:t>
            </a:r>
            <a:r>
              <a:rPr lang="en-US" sz="900" i="1" dirty="0" err="1" smtClean="0">
                <a:solidFill>
                  <a:srgbClr val="000000"/>
                </a:solidFill>
                <a:latin typeface="Arial" pitchFamily="34" charset="0"/>
                <a:cs typeface="Arial" pitchFamily="34" charset="0"/>
                <a:sym typeface="Times New Roman" charset="0"/>
              </a:rPr>
              <a:t>Renovar</a:t>
            </a:r>
            <a:r>
              <a:rPr lang="en-US" sz="900" i="1" dirty="0" smtClean="0">
                <a:solidFill>
                  <a:srgbClr val="000000"/>
                </a:solidFill>
                <a:latin typeface="Arial" pitchFamily="34" charset="0"/>
                <a:cs typeface="Arial" pitchFamily="34" charset="0"/>
                <a:sym typeface="Times New Roman" charset="0"/>
              </a:rPr>
              <a:t> </a:t>
            </a:r>
            <a:r>
              <a:rPr lang="en-US" sz="900" i="1" dirty="0" err="1" smtClean="0">
                <a:solidFill>
                  <a:srgbClr val="000000"/>
                </a:solidFill>
                <a:latin typeface="Arial" pitchFamily="34" charset="0"/>
                <a:cs typeface="Arial" pitchFamily="34" charset="0"/>
                <a:sym typeface="Times New Roman" charset="0"/>
              </a:rPr>
              <a:t>correctamente</a:t>
            </a:r>
            <a:r>
              <a:rPr lang="en-US" sz="900" i="1" dirty="0" smtClean="0">
                <a:solidFill>
                  <a:srgbClr val="000000"/>
                </a:solidFill>
                <a:latin typeface="Arial" pitchFamily="34" charset="0"/>
                <a:cs typeface="Arial" pitchFamily="34" charset="0"/>
                <a:sym typeface="Times New Roman" charset="0"/>
              </a:rPr>
              <a:t> </a:t>
            </a:r>
            <a:r>
              <a:rPr lang="en-US" sz="900" dirty="0" smtClean="0">
                <a:solidFill>
                  <a:srgbClr val="000000"/>
                </a:solidFill>
                <a:latin typeface="Arial" pitchFamily="34" charset="0"/>
                <a:cs typeface="Arial" pitchFamily="34" charset="0"/>
                <a:sym typeface="Times New Roman" charset="0"/>
              </a:rPr>
              <a:t>en un </a:t>
            </a:r>
            <a:r>
              <a:rPr lang="en-US" sz="900" dirty="0" err="1" smtClean="0">
                <a:solidFill>
                  <a:srgbClr val="000000"/>
                </a:solidFill>
                <a:latin typeface="Arial" pitchFamily="34" charset="0"/>
                <a:cs typeface="Arial" pitchFamily="34" charset="0"/>
                <a:sym typeface="Times New Roman" charset="0"/>
              </a:rPr>
              <a:t>plazo</a:t>
            </a:r>
            <a:r>
              <a:rPr lang="en-US" sz="900" dirty="0" smtClean="0">
                <a:solidFill>
                  <a:srgbClr val="000000"/>
                </a:solidFill>
                <a:latin typeface="Arial" pitchFamily="34" charset="0"/>
                <a:cs typeface="Arial" pitchFamily="34" charset="0"/>
                <a:sym typeface="Times New Roman" charset="0"/>
              </a:rPr>
              <a:t> </a:t>
            </a:r>
            <a:r>
              <a:rPr lang="es-ES_tradnl" sz="900" dirty="0" smtClean="0">
                <a:solidFill>
                  <a:srgbClr val="000000"/>
                </a:solidFill>
                <a:latin typeface="Arial" pitchFamily="34" charset="0"/>
                <a:cs typeface="Arial" pitchFamily="34" charset="0"/>
                <a:sym typeface="Times New Roman" charset="0"/>
              </a:rPr>
              <a:t>de </a:t>
            </a:r>
            <a:r>
              <a:rPr lang="en-US" sz="900" dirty="0" smtClean="0">
                <a:solidFill>
                  <a:srgbClr val="000000"/>
                </a:solidFill>
                <a:latin typeface="Arial" pitchFamily="34" charset="0"/>
                <a:cs typeface="Arial" pitchFamily="34" charset="0"/>
                <a:sym typeface="Times New Roman" charset="0"/>
              </a:rPr>
              <a:t>no </a:t>
            </a:r>
            <a:r>
              <a:rPr lang="es-ES_tradnl" sz="900" dirty="0" smtClean="0">
                <a:solidFill>
                  <a:srgbClr val="000000"/>
                </a:solidFill>
                <a:latin typeface="Arial" pitchFamily="34" charset="0"/>
                <a:cs typeface="Arial" pitchFamily="34" charset="0"/>
                <a:sym typeface="Times New Roman" charset="0"/>
              </a:rPr>
              <a:t>más de </a:t>
            </a:r>
            <a:r>
              <a:rPr lang="en-US" sz="900" dirty="0" smtClean="0">
                <a:solidFill>
                  <a:srgbClr val="000000"/>
                </a:solidFill>
                <a:latin typeface="Arial" pitchFamily="34" charset="0"/>
                <a:cs typeface="Arial" pitchFamily="34" charset="0"/>
                <a:sym typeface="Times New Roman" charset="0"/>
              </a:rPr>
              <a:t>60 </a:t>
            </a:r>
            <a:r>
              <a:rPr lang="en-US" sz="900" dirty="0" err="1" smtClean="0">
                <a:solidFill>
                  <a:srgbClr val="000000"/>
                </a:solidFill>
                <a:latin typeface="Arial" pitchFamily="34" charset="0"/>
                <a:cs typeface="Arial" pitchFamily="34" charset="0"/>
                <a:sym typeface="Times New Roman" charset="0"/>
              </a:rPr>
              <a:t>días</a:t>
            </a:r>
            <a:r>
              <a:rPr lang="en-US" sz="900" dirty="0" smtClean="0">
                <a:solidFill>
                  <a:srgbClr val="000000"/>
                </a:solidFill>
                <a:latin typeface="Arial" pitchFamily="34" charset="0"/>
                <a:cs typeface="Arial" pitchFamily="34" charset="0"/>
                <a:sym typeface="Times New Roman" charset="0"/>
              </a:rPr>
              <a:t> antes del </a:t>
            </a:r>
            <a:r>
              <a:rPr lang="en-US" sz="900" dirty="0" err="1" smtClean="0">
                <a:solidFill>
                  <a:srgbClr val="000000"/>
                </a:solidFill>
                <a:latin typeface="Arial" pitchFamily="34" charset="0"/>
                <a:cs typeface="Arial" pitchFamily="34" charset="0"/>
                <a:sym typeface="Times New Roman" charset="0"/>
              </a:rPr>
              <a:t>comienzo</a:t>
            </a:r>
            <a:r>
              <a:rPr lang="en-US" sz="900" dirty="0" smtClean="0">
                <a:solidFill>
                  <a:srgbClr val="000000"/>
                </a:solidFill>
                <a:latin typeface="Arial" pitchFamily="34" charset="0"/>
                <a:cs typeface="Arial" pitchFamily="34" charset="0"/>
                <a:sym typeface="Times New Roman" charset="0"/>
              </a:rPr>
              <a:t> de la </a:t>
            </a:r>
            <a:r>
              <a:rPr lang="en-US" sz="900" dirty="0" err="1" smtClean="0">
                <a:solidFill>
                  <a:srgbClr val="000000"/>
                </a:solidFill>
                <a:latin typeface="Arial" pitchFamily="34" charset="0"/>
                <a:cs typeface="Arial" pitchFamily="34" charset="0"/>
                <a:sym typeface="Times New Roman" charset="0"/>
              </a:rPr>
              <a:t>renovación</a:t>
            </a:r>
            <a:r>
              <a:rPr lang="en-US" sz="900" dirty="0" smtClean="0">
                <a:solidFill>
                  <a:srgbClr val="000000"/>
                </a:solidFill>
                <a:latin typeface="Arial" pitchFamily="34" charset="0"/>
                <a:cs typeface="Arial" pitchFamily="34" charset="0"/>
                <a:sym typeface="Times New Roman" charset="0"/>
              </a:rPr>
              <a:t>, al </a:t>
            </a:r>
            <a:r>
              <a:rPr lang="en-US" sz="900" dirty="0" err="1" smtClean="0">
                <a:solidFill>
                  <a:srgbClr val="000000"/>
                </a:solidFill>
                <a:latin typeface="Arial" pitchFamily="34" charset="0"/>
                <a:cs typeface="Arial" pitchFamily="34" charset="0"/>
                <a:sym typeface="Times New Roman" charset="0"/>
              </a:rPr>
              <a:t>propietario</a:t>
            </a:r>
            <a:r>
              <a:rPr lang="en-US" sz="900" dirty="0" smtClean="0">
                <a:solidFill>
                  <a:srgbClr val="000000"/>
                </a:solidFill>
                <a:latin typeface="Arial" pitchFamily="34" charset="0"/>
                <a:cs typeface="Arial" pitchFamily="34" charset="0"/>
                <a:sym typeface="Times New Roman" charset="0"/>
              </a:rPr>
              <a:t> de la </a:t>
            </a:r>
            <a:r>
              <a:rPr lang="en-US" sz="900" dirty="0" err="1" smtClean="0">
                <a:solidFill>
                  <a:srgbClr val="000000"/>
                </a:solidFill>
                <a:latin typeface="Arial" pitchFamily="34" charset="0"/>
                <a:cs typeface="Arial" pitchFamily="34" charset="0"/>
                <a:sym typeface="Times New Roman" charset="0"/>
              </a:rPr>
              <a:t>vivienda</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construida</a:t>
            </a:r>
            <a:r>
              <a:rPr lang="en-US" sz="900" dirty="0" smtClean="0">
                <a:solidFill>
                  <a:srgbClr val="000000"/>
                </a:solidFill>
                <a:latin typeface="Arial" pitchFamily="34" charset="0"/>
                <a:cs typeface="Arial" pitchFamily="34" charset="0"/>
                <a:sym typeface="Times New Roman" charset="0"/>
              </a:rPr>
              <a:t> antes de 1978 </a:t>
            </a:r>
            <a:r>
              <a:rPr lang="en-US" sz="900" dirty="0" err="1" smtClean="0">
                <a:solidFill>
                  <a:srgbClr val="000000"/>
                </a:solidFill>
                <a:latin typeface="Arial" pitchFamily="34" charset="0"/>
                <a:cs typeface="Arial" pitchFamily="34" charset="0"/>
                <a:sym typeface="Times New Roman" charset="0"/>
              </a:rPr>
              <a:t>que</a:t>
            </a:r>
            <a:r>
              <a:rPr lang="en-US" sz="900" dirty="0" smtClean="0">
                <a:solidFill>
                  <a:srgbClr val="000000"/>
                </a:solidFill>
                <a:latin typeface="Arial" pitchFamily="34" charset="0"/>
                <a:cs typeface="Arial" pitchFamily="34" charset="0"/>
                <a:sym typeface="Times New Roman" charset="0"/>
              </a:rPr>
              <a:t> se </a:t>
            </a:r>
            <a:r>
              <a:rPr lang="en-US" sz="900" dirty="0" err="1" smtClean="0">
                <a:solidFill>
                  <a:srgbClr val="000000"/>
                </a:solidFill>
                <a:latin typeface="Arial" pitchFamily="34" charset="0"/>
                <a:cs typeface="Arial" pitchFamily="34" charset="0"/>
                <a:sym typeface="Times New Roman" charset="0"/>
              </a:rPr>
              <a:t>está</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renovando</a:t>
            </a:r>
            <a:r>
              <a:rPr lang="en-US" sz="900" dirty="0" smtClean="0">
                <a:solidFill>
                  <a:srgbClr val="000000"/>
                </a:solidFill>
                <a:latin typeface="Arial" pitchFamily="34" charset="0"/>
                <a:cs typeface="Arial" pitchFamily="34" charset="0"/>
                <a:sym typeface="Times New Roman" charset="0"/>
              </a:rPr>
              <a:t>.  Las </a:t>
            </a:r>
            <a:r>
              <a:rPr lang="en-US" sz="900" dirty="0" err="1" smtClean="0">
                <a:solidFill>
                  <a:srgbClr val="000000"/>
                </a:solidFill>
                <a:latin typeface="Arial" pitchFamily="34" charset="0"/>
                <a:cs typeface="Arial" pitchFamily="34" charset="0"/>
                <a:sym typeface="Times New Roman" charset="0"/>
              </a:rPr>
              <a:t>empresas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deben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proporcionar</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una</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notificación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por</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escrito</a:t>
            </a:r>
            <a:r>
              <a:rPr lang="en-US" sz="900" dirty="0" smtClean="0">
                <a:solidFill>
                  <a:srgbClr val="000000"/>
                </a:solidFill>
                <a:latin typeface="Arial" pitchFamily="34" charset="0"/>
                <a:cs typeface="Arial" pitchFamily="34" charset="0"/>
                <a:sym typeface="Times New Roman" charset="0"/>
              </a:rPr>
              <a:t> a </a:t>
            </a:r>
            <a:r>
              <a:rPr lang="en-US" sz="900" dirty="0" err="1" smtClean="0">
                <a:solidFill>
                  <a:srgbClr val="000000"/>
                </a:solidFill>
                <a:latin typeface="Arial" pitchFamily="34" charset="0"/>
                <a:cs typeface="Arial" pitchFamily="34" charset="0"/>
                <a:sym typeface="Times New Roman" charset="0"/>
              </a:rPr>
              <a:t>todos</a:t>
            </a:r>
            <a:r>
              <a:rPr lang="en-US" sz="900" dirty="0" smtClean="0">
                <a:solidFill>
                  <a:srgbClr val="000000"/>
                </a:solidFill>
                <a:latin typeface="Arial" pitchFamily="34" charset="0"/>
                <a:cs typeface="Arial" pitchFamily="34" charset="0"/>
                <a:sym typeface="Times New Roman" charset="0"/>
              </a:rPr>
              <a:t> </a:t>
            </a:r>
            <a:r>
              <a:rPr lang="es-ES_tradnl" sz="900" dirty="0" smtClean="0">
                <a:solidFill>
                  <a:srgbClr val="000000"/>
                </a:solidFill>
                <a:latin typeface="Arial" pitchFamily="34" charset="0"/>
                <a:cs typeface="Arial" pitchFamily="34" charset="0"/>
                <a:sym typeface="Times New Roman" charset="0"/>
              </a:rPr>
              <a:t>los que </a:t>
            </a:r>
            <a:r>
              <a:rPr lang="en-US" sz="900" dirty="0" err="1" smtClean="0">
                <a:solidFill>
                  <a:srgbClr val="000000"/>
                </a:solidFill>
                <a:latin typeface="Arial" pitchFamily="34" charset="0"/>
                <a:cs typeface="Arial" pitchFamily="34" charset="0"/>
                <a:sym typeface="Times New Roman" charset="0"/>
              </a:rPr>
              <a:t>residen</a:t>
            </a:r>
            <a:r>
              <a:rPr lang="en-US" sz="900" dirty="0" smtClean="0">
                <a:solidFill>
                  <a:srgbClr val="000000"/>
                </a:solidFill>
                <a:latin typeface="Arial" pitchFamily="34" charset="0"/>
                <a:cs typeface="Arial" pitchFamily="34" charset="0"/>
                <a:sym typeface="Times New Roman" charset="0"/>
              </a:rPr>
              <a:t> en </a:t>
            </a:r>
            <a:r>
              <a:rPr lang="en-US" sz="900" dirty="0" err="1" smtClean="0">
                <a:solidFill>
                  <a:srgbClr val="000000"/>
                </a:solidFill>
                <a:latin typeface="Arial" pitchFamily="34" charset="0"/>
                <a:cs typeface="Arial" pitchFamily="34" charset="0"/>
                <a:sym typeface="Times New Roman" charset="0"/>
              </a:rPr>
              <a:t>las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unidades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afectadas</a:t>
            </a:r>
            <a:r>
              <a:rPr lang="en-US" sz="900" dirty="0" smtClean="0">
                <a:solidFill>
                  <a:srgbClr val="000000"/>
                </a:solidFill>
                <a:latin typeface="Arial" pitchFamily="34" charset="0"/>
                <a:cs typeface="Arial" pitchFamily="34" charset="0"/>
                <a:sym typeface="Times New Roman" charset="0"/>
              </a:rPr>
              <a:t> de la </a:t>
            </a:r>
            <a:r>
              <a:rPr lang="en-US" sz="900" dirty="0" err="1" smtClean="0">
                <a:solidFill>
                  <a:srgbClr val="000000"/>
                </a:solidFill>
                <a:latin typeface="Arial" pitchFamily="34" charset="0"/>
                <a:cs typeface="Arial" pitchFamily="34" charset="0"/>
                <a:sym typeface="Times New Roman" charset="0"/>
              </a:rPr>
              <a:t>propiedad</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que</a:t>
            </a:r>
            <a:r>
              <a:rPr lang="en-US" sz="900" dirty="0" smtClean="0">
                <a:solidFill>
                  <a:srgbClr val="000000"/>
                </a:solidFill>
                <a:latin typeface="Arial" pitchFamily="34" charset="0"/>
                <a:cs typeface="Arial" pitchFamily="34" charset="0"/>
                <a:sym typeface="Times New Roman" charset="0"/>
              </a:rPr>
              <a:t> se </a:t>
            </a:r>
            <a:r>
              <a:rPr lang="en-US" sz="900" dirty="0" err="1" smtClean="0">
                <a:solidFill>
                  <a:srgbClr val="000000"/>
                </a:solidFill>
                <a:latin typeface="Arial" pitchFamily="34" charset="0"/>
                <a:cs typeface="Arial" pitchFamily="34" charset="0"/>
                <a:sym typeface="Times New Roman" charset="0"/>
              </a:rPr>
              <a:t>está</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renovando</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además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deben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informar</a:t>
            </a:r>
            <a:r>
              <a:rPr lang="en-US" sz="900" dirty="0" smtClean="0">
                <a:solidFill>
                  <a:srgbClr val="000000"/>
                </a:solidFill>
                <a:latin typeface="Arial" pitchFamily="34" charset="0"/>
                <a:cs typeface="Arial" pitchFamily="34" charset="0"/>
                <a:sym typeface="Times New Roman" charset="0"/>
              </a:rPr>
              <a:t> a los </a:t>
            </a:r>
            <a:r>
              <a:rPr lang="en-US" sz="900" dirty="0" err="1" smtClean="0">
                <a:solidFill>
                  <a:srgbClr val="000000"/>
                </a:solidFill>
                <a:latin typeface="Arial" pitchFamily="34" charset="0"/>
                <a:cs typeface="Arial" pitchFamily="34" charset="0"/>
                <a:sym typeface="Times New Roman" charset="0"/>
              </a:rPr>
              <a:t>residentes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afectados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sobre</a:t>
            </a:r>
            <a:r>
              <a:rPr lang="en-US" sz="900" dirty="0" smtClean="0">
                <a:solidFill>
                  <a:srgbClr val="000000"/>
                </a:solidFill>
                <a:latin typeface="Arial" pitchFamily="34" charset="0"/>
                <a:cs typeface="Arial" pitchFamily="34" charset="0"/>
                <a:sym typeface="Times New Roman" charset="0"/>
              </a:rPr>
              <a:t> la </a:t>
            </a:r>
            <a:r>
              <a:rPr lang="en-US" sz="900" dirty="0" err="1" smtClean="0">
                <a:solidFill>
                  <a:srgbClr val="000000"/>
                </a:solidFill>
                <a:latin typeface="Arial" pitchFamily="34" charset="0"/>
                <a:cs typeface="Arial" pitchFamily="34" charset="0"/>
                <a:sym typeface="Times New Roman" charset="0"/>
              </a:rPr>
              <a:t>ubicación</a:t>
            </a:r>
            <a:r>
              <a:rPr lang="en-US" sz="900" dirty="0" smtClean="0">
                <a:solidFill>
                  <a:srgbClr val="000000"/>
                </a:solidFill>
                <a:latin typeface="Arial" pitchFamily="34" charset="0"/>
                <a:cs typeface="Arial" pitchFamily="34" charset="0"/>
                <a:sym typeface="Times New Roman" charset="0"/>
              </a:rPr>
              <a:t> de la </a:t>
            </a:r>
            <a:r>
              <a:rPr lang="en-US" sz="900" dirty="0" err="1" smtClean="0">
                <a:solidFill>
                  <a:srgbClr val="000000"/>
                </a:solidFill>
                <a:latin typeface="Arial" pitchFamily="34" charset="0"/>
                <a:cs typeface="Arial" pitchFamily="34" charset="0"/>
                <a:sym typeface="Times New Roman" charset="0"/>
              </a:rPr>
              <a:t>información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publicada</a:t>
            </a:r>
            <a:r>
              <a:rPr lang="en-US" sz="900" dirty="0" smtClean="0">
                <a:solidFill>
                  <a:srgbClr val="000000"/>
                </a:solidFill>
                <a:latin typeface="Arial" pitchFamily="34" charset="0"/>
                <a:cs typeface="Arial" pitchFamily="34" charset="0"/>
                <a:sym typeface="Times New Roman" charset="0"/>
              </a:rPr>
              <a:t>, en </a:t>
            </a:r>
            <a:r>
              <a:rPr lang="en-US" sz="900" dirty="0" err="1" smtClean="0">
                <a:solidFill>
                  <a:srgbClr val="000000"/>
                </a:solidFill>
                <a:latin typeface="Arial" pitchFamily="34" charset="0"/>
                <a:cs typeface="Arial" pitchFamily="34" charset="0"/>
                <a:sym typeface="Times New Roman" charset="0"/>
              </a:rPr>
              <a:t>caso</a:t>
            </a:r>
            <a:r>
              <a:rPr lang="en-US" sz="900" dirty="0" smtClean="0">
                <a:solidFill>
                  <a:srgbClr val="000000"/>
                </a:solidFill>
                <a:latin typeface="Arial" pitchFamily="34" charset="0"/>
                <a:cs typeface="Arial" pitchFamily="34" charset="0"/>
                <a:sym typeface="Times New Roman" charset="0"/>
              </a:rPr>
              <a:t> de </a:t>
            </a:r>
            <a:r>
              <a:rPr lang="en-US" sz="900" dirty="0" err="1" smtClean="0">
                <a:solidFill>
                  <a:srgbClr val="000000"/>
                </a:solidFill>
                <a:latin typeface="Arial" pitchFamily="34" charset="0"/>
                <a:cs typeface="Arial" pitchFamily="34" charset="0"/>
                <a:sym typeface="Times New Roman" charset="0"/>
              </a:rPr>
              <a:t>que</a:t>
            </a:r>
            <a:r>
              <a:rPr lang="en-US" sz="900" dirty="0" smtClean="0">
                <a:solidFill>
                  <a:srgbClr val="000000"/>
                </a:solidFill>
                <a:latin typeface="Arial" pitchFamily="34" charset="0"/>
                <a:cs typeface="Arial" pitchFamily="34" charset="0"/>
                <a:sym typeface="Times New Roman" charset="0"/>
              </a:rPr>
              <a:t> el </a:t>
            </a:r>
            <a:r>
              <a:rPr lang="en-US" sz="900" dirty="0" err="1" smtClean="0">
                <a:solidFill>
                  <a:srgbClr val="000000"/>
                </a:solidFill>
                <a:latin typeface="Arial" pitchFamily="34" charset="0"/>
                <a:cs typeface="Arial" pitchFamily="34" charset="0"/>
                <a:sym typeface="Times New Roman" charset="0"/>
              </a:rPr>
              <a:t>trabajo</a:t>
            </a:r>
            <a:r>
              <a:rPr lang="en-US" sz="900" dirty="0" smtClean="0">
                <a:solidFill>
                  <a:srgbClr val="000000"/>
                </a:solidFill>
                <a:latin typeface="Arial" pitchFamily="34" charset="0"/>
                <a:cs typeface="Arial" pitchFamily="34" charset="0"/>
                <a:sym typeface="Times New Roman" charset="0"/>
              </a:rPr>
              <a:t> en </a:t>
            </a:r>
            <a:r>
              <a:rPr lang="en-US" sz="900" dirty="0" err="1" smtClean="0">
                <a:solidFill>
                  <a:srgbClr val="000000"/>
                </a:solidFill>
                <a:latin typeface="Arial" pitchFamily="34" charset="0"/>
                <a:cs typeface="Arial" pitchFamily="34" charset="0"/>
                <a:sym typeface="Times New Roman" charset="0"/>
              </a:rPr>
              <a:t>las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áreas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comunes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cercanas</a:t>
            </a:r>
            <a:r>
              <a:rPr lang="en-US" sz="900" dirty="0" smtClean="0">
                <a:solidFill>
                  <a:srgbClr val="000000"/>
                </a:solidFill>
                <a:latin typeface="Arial" pitchFamily="34" charset="0"/>
                <a:cs typeface="Arial" pitchFamily="34" charset="0"/>
                <a:sym typeface="Times New Roman" charset="0"/>
              </a:rPr>
              <a:t> los </a:t>
            </a:r>
            <a:r>
              <a:rPr lang="en-US" sz="900" dirty="0" err="1" smtClean="0">
                <a:solidFill>
                  <a:srgbClr val="000000"/>
                </a:solidFill>
                <a:latin typeface="Arial" pitchFamily="34" charset="0"/>
                <a:cs typeface="Arial" pitchFamily="34" charset="0"/>
                <a:sym typeface="Times New Roman" charset="0"/>
              </a:rPr>
              <a:t>afecte</a:t>
            </a:r>
            <a:r>
              <a:rPr lang="en-US" sz="900" dirty="0" smtClean="0">
                <a:solidFill>
                  <a:srgbClr val="000000"/>
                </a:solidFill>
                <a:latin typeface="Arial" pitchFamily="34" charset="0"/>
                <a:cs typeface="Arial" pitchFamily="34" charset="0"/>
                <a:sym typeface="Times New Roman" charset="0"/>
              </a:rPr>
              <a:t>. La </a:t>
            </a:r>
            <a:r>
              <a:rPr lang="en-US" sz="900" dirty="0" err="1" smtClean="0">
                <a:solidFill>
                  <a:srgbClr val="000000"/>
                </a:solidFill>
                <a:latin typeface="Arial" pitchFamily="34" charset="0"/>
                <a:cs typeface="Arial" pitchFamily="34" charset="0"/>
                <a:sym typeface="Times New Roman" charset="0"/>
              </a:rPr>
              <a:t>siguiente</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información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sobre</a:t>
            </a:r>
            <a:r>
              <a:rPr lang="en-US" sz="900" dirty="0" smtClean="0">
                <a:solidFill>
                  <a:srgbClr val="000000"/>
                </a:solidFill>
                <a:latin typeface="Arial" pitchFamily="34" charset="0"/>
                <a:cs typeface="Arial" pitchFamily="34" charset="0"/>
                <a:sym typeface="Times New Roman" charset="0"/>
              </a:rPr>
              <a:t> el </a:t>
            </a:r>
            <a:r>
              <a:rPr lang="en-US" sz="900" dirty="0" err="1" smtClean="0">
                <a:solidFill>
                  <a:srgbClr val="000000"/>
                </a:solidFill>
                <a:latin typeface="Arial" pitchFamily="34" charset="0"/>
                <a:cs typeface="Arial" pitchFamily="34" charset="0"/>
                <a:sym typeface="Times New Roman" charset="0"/>
              </a:rPr>
              <a:t>trabajo</a:t>
            </a:r>
            <a:r>
              <a:rPr lang="en-US" sz="900" dirty="0" smtClean="0">
                <a:solidFill>
                  <a:srgbClr val="000000"/>
                </a:solidFill>
                <a:latin typeface="Arial" pitchFamily="34" charset="0"/>
                <a:cs typeface="Arial" pitchFamily="34" charset="0"/>
                <a:sym typeface="Times New Roman" charset="0"/>
              </a:rPr>
              <a:t> se </a:t>
            </a:r>
            <a:r>
              <a:rPr lang="en-US" sz="900" dirty="0" err="1" smtClean="0">
                <a:solidFill>
                  <a:srgbClr val="000000"/>
                </a:solidFill>
                <a:latin typeface="Arial" pitchFamily="34" charset="0"/>
                <a:cs typeface="Arial" pitchFamily="34" charset="0"/>
                <a:sym typeface="Times New Roman" charset="0"/>
              </a:rPr>
              <a:t>debe</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publicar</a:t>
            </a:r>
            <a:r>
              <a:rPr lang="en-US" sz="900" dirty="0" smtClean="0">
                <a:solidFill>
                  <a:srgbClr val="000000"/>
                </a:solidFill>
                <a:latin typeface="Arial" pitchFamily="34" charset="0"/>
                <a:cs typeface="Arial" pitchFamily="34" charset="0"/>
                <a:sym typeface="Times New Roman" charset="0"/>
              </a:rPr>
              <a:t> en </a:t>
            </a:r>
            <a:r>
              <a:rPr lang="en-US" sz="900" dirty="0" err="1" smtClean="0">
                <a:solidFill>
                  <a:srgbClr val="000000"/>
                </a:solidFill>
                <a:latin typeface="Arial" pitchFamily="34" charset="0"/>
                <a:cs typeface="Arial" pitchFamily="34" charset="0"/>
                <a:sym typeface="Times New Roman" charset="0"/>
              </a:rPr>
              <a:t>las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áreas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comunes</a:t>
            </a:r>
            <a:r>
              <a:rPr lang="en-US" sz="900" dirty="0" smtClean="0">
                <a:solidFill>
                  <a:srgbClr val="000000"/>
                </a:solidFill>
                <a:latin typeface="Arial" pitchFamily="34" charset="0"/>
                <a:cs typeface="Arial" pitchFamily="34" charset="0"/>
                <a:sym typeface="Times New Roman" charset="0"/>
              </a:rPr>
              <a:t>:</a:t>
            </a:r>
          </a:p>
          <a:p>
            <a:pPr marL="342900" lvl="1" indent="-228600">
              <a:lnSpc>
                <a:spcPct val="80000"/>
              </a:lnSpc>
              <a:spcBef>
                <a:spcPct val="10000"/>
              </a:spcBef>
              <a:tabLst>
                <a:tab pos="342900" algn="l"/>
              </a:tabLst>
              <a:defRPr/>
            </a:pPr>
            <a:r>
              <a:rPr lang="es-US" sz="900" dirty="0" smtClean="0">
                <a:solidFill>
                  <a:srgbClr val="000000"/>
                </a:solidFill>
                <a:latin typeface="Arial" pitchFamily="34" charset="0"/>
                <a:cs typeface="Arial" pitchFamily="34" charset="0"/>
                <a:sym typeface="Times New Roman" charset="0"/>
              </a:rPr>
              <a:t>Descripción de la naturaleza y ubicación del trabajo;</a:t>
            </a:r>
          </a:p>
          <a:p>
            <a:pPr marL="342900" lvl="1" indent="-228600">
              <a:lnSpc>
                <a:spcPct val="80000"/>
              </a:lnSpc>
              <a:spcBef>
                <a:spcPct val="10000"/>
              </a:spcBef>
              <a:tabLst>
                <a:tab pos="342900" algn="l"/>
              </a:tabLst>
              <a:defRPr/>
            </a:pPr>
            <a:r>
              <a:rPr lang="es-US" sz="900" dirty="0" smtClean="0">
                <a:solidFill>
                  <a:srgbClr val="000000"/>
                </a:solidFill>
                <a:latin typeface="Arial" pitchFamily="34" charset="0"/>
                <a:cs typeface="Arial" pitchFamily="34" charset="0"/>
                <a:sym typeface="Times New Roman" charset="0"/>
              </a:rPr>
              <a:t>Lista de las fechas de inicio y término del trabajo; y</a:t>
            </a:r>
          </a:p>
          <a:p>
            <a:pPr marL="342900" lvl="1" indent="-228600">
              <a:lnSpc>
                <a:spcPct val="80000"/>
              </a:lnSpc>
              <a:spcBef>
                <a:spcPct val="10000"/>
              </a:spcBef>
              <a:tabLst>
                <a:tab pos="342900" algn="l"/>
              </a:tabLst>
              <a:defRPr/>
            </a:pPr>
            <a:r>
              <a:rPr lang="es-US" sz="900" dirty="0" smtClean="0">
                <a:solidFill>
                  <a:srgbClr val="000000"/>
                </a:solidFill>
                <a:latin typeface="Arial" pitchFamily="34" charset="0"/>
                <a:cs typeface="Arial" pitchFamily="34" charset="0"/>
                <a:sym typeface="Times New Roman" charset="0"/>
              </a:rPr>
              <a:t>Entrega del folleto </a:t>
            </a:r>
            <a:r>
              <a:rPr lang="es-US" sz="900" i="1" dirty="0" smtClean="0">
                <a:solidFill>
                  <a:srgbClr val="000000"/>
                </a:solidFill>
                <a:latin typeface="Arial" pitchFamily="34" charset="0"/>
                <a:cs typeface="Arial" pitchFamily="34" charset="0"/>
                <a:sym typeface="Times New Roman" charset="0"/>
              </a:rPr>
              <a:t>Renovar correctamente</a:t>
            </a:r>
            <a:r>
              <a:rPr lang="es-US" sz="900" dirty="0" smtClean="0">
                <a:solidFill>
                  <a:srgbClr val="000000"/>
                </a:solidFill>
                <a:latin typeface="Arial" pitchFamily="34" charset="0"/>
                <a:cs typeface="Arial" pitchFamily="34" charset="0"/>
                <a:sym typeface="Times New Roman" charset="0"/>
              </a:rPr>
              <a:t> o de información sobre cómo obtener una copia gratuita de éste.  </a:t>
            </a:r>
            <a:r>
              <a:rPr lang="es-US" sz="900" dirty="0" smtClean="0">
                <a:solidFill>
                  <a:srgbClr val="000000"/>
                </a:solidFill>
                <a:latin typeface="Arial" pitchFamily="34" charset="0"/>
                <a:cs typeface="Arial" pitchFamily="34" charset="0"/>
                <a:sym typeface="Times New Roman" charset="0"/>
              </a:rPr>
              <a:t>Esta </a:t>
            </a:r>
            <a:r>
              <a:rPr lang="es-US" sz="900" dirty="0" smtClean="0">
                <a:solidFill>
                  <a:srgbClr val="000000"/>
                </a:solidFill>
                <a:latin typeface="Arial" pitchFamily="34" charset="0"/>
                <a:cs typeface="Arial" pitchFamily="34" charset="0"/>
                <a:sym typeface="Times New Roman" charset="0"/>
              </a:rPr>
              <a:t>información se puede proporcionar a los arrendatarios por correo, personalmente o mediante la instalación de letreros que la incluyan, en lugares donde los residentes de todas las unidades afectadas puedan verlas. </a:t>
            </a:r>
          </a:p>
          <a:p>
            <a:pPr>
              <a:lnSpc>
                <a:spcPct val="80000"/>
              </a:lnSpc>
              <a:spcBef>
                <a:spcPct val="10000"/>
              </a:spcBef>
              <a:buNone/>
              <a:tabLst>
                <a:tab pos="342900" algn="l"/>
              </a:tabLst>
              <a:defRPr/>
            </a:pPr>
            <a:endParaRPr lang="en-US" sz="900" dirty="0" smtClean="0">
              <a:solidFill>
                <a:srgbClr val="000000"/>
              </a:solidFill>
              <a:latin typeface="Arial" pitchFamily="34" charset="0"/>
              <a:cs typeface="Arial" pitchFamily="34" charset="0"/>
              <a:sym typeface="Times New Roman" charset="0"/>
            </a:endParaRPr>
          </a:p>
          <a:p>
            <a:pPr>
              <a:lnSpc>
                <a:spcPct val="80000"/>
              </a:lnSpc>
              <a:spcBef>
                <a:spcPct val="10000"/>
              </a:spcBef>
              <a:buNone/>
              <a:tabLst>
                <a:tab pos="342900" algn="l"/>
              </a:tabLst>
              <a:defRPr/>
            </a:pPr>
            <a:r>
              <a:rPr lang="en-US" sz="900" b="1" dirty="0" err="1" smtClean="0">
                <a:solidFill>
                  <a:srgbClr val="000000"/>
                </a:solidFill>
                <a:latin typeface="Arial" pitchFamily="34" charset="0"/>
                <a:cs typeface="Arial" pitchFamily="34" charset="0"/>
                <a:sym typeface="Times New Roman" charset="0"/>
              </a:rPr>
              <a:t>Trabajo</a:t>
            </a:r>
            <a:r>
              <a:rPr lang="en-US" sz="900" b="1" dirty="0" smtClean="0">
                <a:solidFill>
                  <a:srgbClr val="000000"/>
                </a:solidFill>
                <a:latin typeface="Arial" pitchFamily="34" charset="0"/>
                <a:cs typeface="Arial" pitchFamily="34" charset="0"/>
                <a:sym typeface="Times New Roman" charset="0"/>
              </a:rPr>
              <a:t> en </a:t>
            </a:r>
            <a:r>
              <a:rPr lang="en-US" sz="900" b="1" dirty="0" err="1" smtClean="0">
                <a:solidFill>
                  <a:srgbClr val="000000"/>
                </a:solidFill>
                <a:latin typeface="Arial" pitchFamily="34" charset="0"/>
                <a:cs typeface="Arial" pitchFamily="34" charset="0"/>
                <a:sym typeface="Times New Roman" charset="0"/>
              </a:rPr>
              <a:t>instalaciones</a:t>
            </a:r>
            <a:r>
              <a:rPr lang="en-US" sz="900" b="1" dirty="0" smtClean="0">
                <a:solidFill>
                  <a:srgbClr val="000000"/>
                </a:solidFill>
                <a:latin typeface="Arial" pitchFamily="34" charset="0"/>
                <a:cs typeface="Arial" pitchFamily="34" charset="0"/>
                <a:sym typeface="Times New Roman" charset="0"/>
              </a:rPr>
              <a:t> </a:t>
            </a:r>
            <a:r>
              <a:rPr lang="en-US" sz="900" b="1" dirty="0" err="1" smtClean="0">
                <a:solidFill>
                  <a:srgbClr val="000000"/>
                </a:solidFill>
                <a:latin typeface="Arial" pitchFamily="34" charset="0"/>
                <a:cs typeface="Arial" pitchFamily="34" charset="0"/>
                <a:sym typeface="Times New Roman" charset="0"/>
              </a:rPr>
              <a:t>habitadas</a:t>
            </a:r>
            <a:r>
              <a:rPr lang="en-US" sz="900" b="1" dirty="0" smtClean="0">
                <a:solidFill>
                  <a:srgbClr val="000000"/>
                </a:solidFill>
                <a:latin typeface="Arial" pitchFamily="34" charset="0"/>
                <a:cs typeface="Arial" pitchFamily="34" charset="0"/>
                <a:sym typeface="Times New Roman" charset="0"/>
              </a:rPr>
              <a:t> </a:t>
            </a:r>
            <a:r>
              <a:rPr lang="en-US" sz="900" b="1" dirty="0" err="1" smtClean="0">
                <a:solidFill>
                  <a:srgbClr val="000000"/>
                </a:solidFill>
                <a:latin typeface="Arial" pitchFamily="34" charset="0"/>
                <a:cs typeface="Arial" pitchFamily="34" charset="0"/>
                <a:sym typeface="Times New Roman" charset="0"/>
              </a:rPr>
              <a:t>por</a:t>
            </a:r>
            <a:r>
              <a:rPr lang="en-US" sz="900" b="1" dirty="0" smtClean="0">
                <a:solidFill>
                  <a:srgbClr val="000000"/>
                </a:solidFill>
                <a:latin typeface="Arial" pitchFamily="34" charset="0"/>
                <a:cs typeface="Arial" pitchFamily="34" charset="0"/>
                <a:sym typeface="Times New Roman" charset="0"/>
              </a:rPr>
              <a:t> </a:t>
            </a:r>
            <a:r>
              <a:rPr lang="en-US" sz="900" b="1" dirty="0" err="1" smtClean="0">
                <a:solidFill>
                  <a:srgbClr val="000000"/>
                </a:solidFill>
                <a:latin typeface="Arial" pitchFamily="34" charset="0"/>
                <a:cs typeface="Arial" pitchFamily="34" charset="0"/>
                <a:sym typeface="Times New Roman" charset="0"/>
              </a:rPr>
              <a:t>niños</a:t>
            </a:r>
            <a:r>
              <a:rPr lang="en-US" sz="900" b="1" dirty="0" smtClean="0">
                <a:solidFill>
                  <a:srgbClr val="000000"/>
                </a:solidFill>
                <a:latin typeface="Arial" pitchFamily="34" charset="0"/>
                <a:cs typeface="Arial" pitchFamily="34" charset="0"/>
                <a:sym typeface="Times New Roman" charset="0"/>
              </a:rPr>
              <a:t>:</a:t>
            </a:r>
            <a:r>
              <a:rPr lang="en-US" sz="900" dirty="0" smtClean="0">
                <a:solidFill>
                  <a:srgbClr val="000000"/>
                </a:solidFill>
                <a:latin typeface="Arial" pitchFamily="34" charset="0"/>
                <a:cs typeface="Arial" pitchFamily="34" charset="0"/>
                <a:sym typeface="Times New Roman" charset="0"/>
              </a:rPr>
              <a:t>  Las </a:t>
            </a:r>
            <a:r>
              <a:rPr lang="en-US" sz="900" dirty="0" err="1" smtClean="0">
                <a:solidFill>
                  <a:srgbClr val="000000"/>
                </a:solidFill>
                <a:latin typeface="Arial" pitchFamily="34" charset="0"/>
                <a:cs typeface="Arial" pitchFamily="34" charset="0"/>
                <a:sym typeface="Times New Roman" charset="0"/>
              </a:rPr>
              <a:t>empresas</a:t>
            </a:r>
            <a:r>
              <a:rPr lang="en-US" sz="900" dirty="0" smtClean="0">
                <a:solidFill>
                  <a:srgbClr val="000000"/>
                </a:solidFill>
                <a:latin typeface="Arial" pitchFamily="34" charset="0"/>
                <a:cs typeface="Arial" pitchFamily="34" charset="0"/>
                <a:sym typeface="Times New Roman" charset="0"/>
              </a:rPr>
              <a:t> de </a:t>
            </a:r>
            <a:r>
              <a:rPr lang="en-US" sz="900" dirty="0" err="1" smtClean="0">
                <a:solidFill>
                  <a:srgbClr val="000000"/>
                </a:solidFill>
                <a:latin typeface="Arial" pitchFamily="34" charset="0"/>
                <a:cs typeface="Arial" pitchFamily="34" charset="0"/>
                <a:sym typeface="Times New Roman" charset="0"/>
              </a:rPr>
              <a:t>renovación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certificadas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deben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distribuir</a:t>
            </a:r>
            <a:r>
              <a:rPr lang="en-US" sz="900" dirty="0" smtClean="0">
                <a:solidFill>
                  <a:srgbClr val="000000"/>
                </a:solidFill>
                <a:latin typeface="Arial" pitchFamily="34" charset="0"/>
                <a:cs typeface="Arial" pitchFamily="34" charset="0"/>
                <a:sym typeface="Times New Roman" charset="0"/>
              </a:rPr>
              <a:t> el </a:t>
            </a:r>
            <a:r>
              <a:rPr lang="en-US" sz="900" dirty="0" err="1" smtClean="0">
                <a:solidFill>
                  <a:srgbClr val="000000"/>
                </a:solidFill>
                <a:latin typeface="Arial" pitchFamily="34" charset="0"/>
                <a:cs typeface="Arial" pitchFamily="34" charset="0"/>
                <a:sym typeface="Times New Roman" charset="0"/>
              </a:rPr>
              <a:t>folleto</a:t>
            </a:r>
            <a:r>
              <a:rPr lang="en-US" sz="900" dirty="0" smtClean="0">
                <a:solidFill>
                  <a:srgbClr val="000000"/>
                </a:solidFill>
                <a:latin typeface="Arial" pitchFamily="34" charset="0"/>
                <a:cs typeface="Arial" pitchFamily="34" charset="0"/>
                <a:sym typeface="Times New Roman" charset="0"/>
              </a:rPr>
              <a:t> </a:t>
            </a:r>
            <a:r>
              <a:rPr lang="en-US" sz="900" i="1" dirty="0" err="1" smtClean="0">
                <a:solidFill>
                  <a:srgbClr val="000000"/>
                </a:solidFill>
                <a:latin typeface="Arial" pitchFamily="34" charset="0"/>
                <a:cs typeface="Arial" pitchFamily="34" charset="0"/>
                <a:sym typeface="Times New Roman" charset="0"/>
              </a:rPr>
              <a:t>Renovar</a:t>
            </a:r>
            <a:r>
              <a:rPr lang="en-US" sz="900" i="1" dirty="0" smtClean="0">
                <a:solidFill>
                  <a:srgbClr val="000000"/>
                </a:solidFill>
                <a:latin typeface="Arial" pitchFamily="34" charset="0"/>
                <a:cs typeface="Arial" pitchFamily="34" charset="0"/>
                <a:sym typeface="Times New Roman" charset="0"/>
              </a:rPr>
              <a:t> </a:t>
            </a:r>
            <a:r>
              <a:rPr lang="en-US" sz="900" i="1" dirty="0" err="1" smtClean="0">
                <a:solidFill>
                  <a:srgbClr val="000000"/>
                </a:solidFill>
                <a:latin typeface="Arial" pitchFamily="34" charset="0"/>
                <a:cs typeface="Arial" pitchFamily="34" charset="0"/>
                <a:sym typeface="Times New Roman" charset="0"/>
              </a:rPr>
              <a:t>correctamente</a:t>
            </a:r>
            <a:r>
              <a:rPr lang="en-US" sz="900" dirty="0" smtClean="0">
                <a:solidFill>
                  <a:srgbClr val="000000"/>
                </a:solidFill>
                <a:latin typeface="Arial" pitchFamily="34" charset="0"/>
                <a:cs typeface="Arial" pitchFamily="34" charset="0"/>
                <a:sym typeface="Times New Roman" charset="0"/>
              </a:rPr>
              <a:t> en un </a:t>
            </a:r>
            <a:r>
              <a:rPr lang="en-US" sz="900" dirty="0" err="1" smtClean="0">
                <a:solidFill>
                  <a:srgbClr val="000000"/>
                </a:solidFill>
                <a:latin typeface="Arial" pitchFamily="34" charset="0"/>
                <a:cs typeface="Arial" pitchFamily="34" charset="0"/>
                <a:sym typeface="Times New Roman" charset="0"/>
              </a:rPr>
              <a:t>plazo</a:t>
            </a:r>
            <a:r>
              <a:rPr lang="en-US" sz="900" dirty="0" smtClean="0">
                <a:solidFill>
                  <a:srgbClr val="000000"/>
                </a:solidFill>
                <a:latin typeface="Arial" pitchFamily="34" charset="0"/>
                <a:cs typeface="Arial" pitchFamily="34" charset="0"/>
                <a:sym typeface="Times New Roman" charset="0"/>
              </a:rPr>
              <a:t> </a:t>
            </a:r>
            <a:r>
              <a:rPr lang="es-ES_tradnl" sz="900" dirty="0" smtClean="0">
                <a:solidFill>
                  <a:srgbClr val="000000"/>
                </a:solidFill>
                <a:latin typeface="Arial" pitchFamily="34" charset="0"/>
                <a:cs typeface="Arial" pitchFamily="34" charset="0"/>
                <a:sym typeface="Times New Roman" charset="0"/>
              </a:rPr>
              <a:t>de </a:t>
            </a:r>
            <a:r>
              <a:rPr lang="en-US" sz="900" dirty="0" smtClean="0">
                <a:solidFill>
                  <a:srgbClr val="000000"/>
                </a:solidFill>
                <a:latin typeface="Arial" pitchFamily="34" charset="0"/>
                <a:cs typeface="Arial" pitchFamily="34" charset="0"/>
                <a:sym typeface="Times New Roman" charset="0"/>
              </a:rPr>
              <a:t>no </a:t>
            </a:r>
            <a:r>
              <a:rPr lang="es-ES_tradnl" sz="900" dirty="0" smtClean="0">
                <a:solidFill>
                  <a:srgbClr val="000000"/>
                </a:solidFill>
                <a:latin typeface="Arial" pitchFamily="34" charset="0"/>
                <a:cs typeface="Arial" pitchFamily="34" charset="0"/>
                <a:sym typeface="Times New Roman" charset="0"/>
              </a:rPr>
              <a:t>más</a:t>
            </a:r>
            <a:r>
              <a:rPr lang="en-US" sz="900" dirty="0" smtClean="0">
                <a:solidFill>
                  <a:srgbClr val="000000"/>
                </a:solidFill>
                <a:latin typeface="Arial" pitchFamily="34" charset="0"/>
                <a:cs typeface="Arial" pitchFamily="34" charset="0"/>
                <a:sym typeface="Times New Roman" charset="0"/>
              </a:rPr>
              <a:t> </a:t>
            </a:r>
            <a:r>
              <a:rPr lang="es-ES_tradnl" sz="900" dirty="0" smtClean="0">
                <a:solidFill>
                  <a:srgbClr val="000000"/>
                </a:solidFill>
                <a:latin typeface="Arial" pitchFamily="34" charset="0"/>
                <a:cs typeface="Arial" pitchFamily="34" charset="0"/>
                <a:sym typeface="Times New Roman" charset="0"/>
              </a:rPr>
              <a:t>de </a:t>
            </a:r>
            <a:r>
              <a:rPr lang="en-US" sz="900" dirty="0" smtClean="0">
                <a:solidFill>
                  <a:srgbClr val="000000"/>
                </a:solidFill>
                <a:latin typeface="Arial" pitchFamily="34" charset="0"/>
                <a:cs typeface="Arial" pitchFamily="34" charset="0"/>
                <a:sym typeface="Times New Roman" charset="0"/>
              </a:rPr>
              <a:t>60 </a:t>
            </a:r>
            <a:r>
              <a:rPr lang="en-US" sz="900" dirty="0" err="1" smtClean="0">
                <a:solidFill>
                  <a:srgbClr val="000000"/>
                </a:solidFill>
                <a:latin typeface="Arial" pitchFamily="34" charset="0"/>
                <a:cs typeface="Arial" pitchFamily="34" charset="0"/>
                <a:sym typeface="Times New Roman" charset="0"/>
              </a:rPr>
              <a:t>días</a:t>
            </a:r>
            <a:r>
              <a:rPr lang="en-US" sz="900" dirty="0" smtClean="0">
                <a:solidFill>
                  <a:srgbClr val="000000"/>
                </a:solidFill>
                <a:latin typeface="Arial" pitchFamily="34" charset="0"/>
                <a:cs typeface="Arial" pitchFamily="34" charset="0"/>
                <a:sym typeface="Times New Roman" charset="0"/>
              </a:rPr>
              <a:t> antes del </a:t>
            </a:r>
            <a:r>
              <a:rPr lang="en-US" sz="900" dirty="0" err="1" smtClean="0">
                <a:solidFill>
                  <a:srgbClr val="000000"/>
                </a:solidFill>
                <a:latin typeface="Arial" pitchFamily="34" charset="0"/>
                <a:cs typeface="Arial" pitchFamily="34" charset="0"/>
                <a:sym typeface="Times New Roman" charset="0"/>
              </a:rPr>
              <a:t>comienzo</a:t>
            </a:r>
            <a:r>
              <a:rPr lang="en-US" sz="900" dirty="0" smtClean="0">
                <a:solidFill>
                  <a:srgbClr val="000000"/>
                </a:solidFill>
                <a:latin typeface="Arial" pitchFamily="34" charset="0"/>
                <a:cs typeface="Arial" pitchFamily="34" charset="0"/>
                <a:sym typeface="Times New Roman" charset="0"/>
              </a:rPr>
              <a:t> de la </a:t>
            </a:r>
            <a:r>
              <a:rPr lang="en-US" sz="900" dirty="0" err="1" smtClean="0">
                <a:solidFill>
                  <a:srgbClr val="000000"/>
                </a:solidFill>
                <a:latin typeface="Arial" pitchFamily="34" charset="0"/>
                <a:cs typeface="Arial" pitchFamily="34" charset="0"/>
                <a:sym typeface="Times New Roman" charset="0"/>
              </a:rPr>
              <a:t>renovación</a:t>
            </a:r>
            <a:r>
              <a:rPr lang="en-US" sz="900" dirty="0" smtClean="0">
                <a:solidFill>
                  <a:srgbClr val="000000"/>
                </a:solidFill>
                <a:latin typeface="Arial" pitchFamily="34" charset="0"/>
                <a:cs typeface="Arial" pitchFamily="34" charset="0"/>
                <a:sym typeface="Times New Roman" charset="0"/>
              </a:rPr>
              <a:t>, al </a:t>
            </a:r>
            <a:r>
              <a:rPr lang="en-US" sz="900" dirty="0" err="1" smtClean="0">
                <a:solidFill>
                  <a:srgbClr val="000000"/>
                </a:solidFill>
                <a:latin typeface="Arial" pitchFamily="34" charset="0"/>
                <a:cs typeface="Arial" pitchFamily="34" charset="0"/>
                <a:sym typeface="Times New Roman" charset="0"/>
              </a:rPr>
              <a:t>propietario</a:t>
            </a:r>
            <a:r>
              <a:rPr lang="en-US" sz="900" dirty="0" smtClean="0">
                <a:solidFill>
                  <a:srgbClr val="000000"/>
                </a:solidFill>
                <a:latin typeface="Arial" pitchFamily="34" charset="0"/>
                <a:cs typeface="Arial" pitchFamily="34" charset="0"/>
                <a:sym typeface="Times New Roman" charset="0"/>
              </a:rPr>
              <a:t> de la </a:t>
            </a:r>
            <a:r>
              <a:rPr lang="en-US" sz="900" dirty="0" err="1" smtClean="0">
                <a:solidFill>
                  <a:srgbClr val="000000"/>
                </a:solidFill>
                <a:latin typeface="Arial" pitchFamily="34" charset="0"/>
                <a:cs typeface="Arial" pitchFamily="34" charset="0"/>
                <a:sym typeface="Times New Roman" charset="0"/>
              </a:rPr>
              <a:t>construcción</a:t>
            </a:r>
            <a:r>
              <a:rPr lang="en-US" sz="900" dirty="0" smtClean="0">
                <a:solidFill>
                  <a:srgbClr val="000000"/>
                </a:solidFill>
                <a:latin typeface="Arial" pitchFamily="34" charset="0"/>
                <a:cs typeface="Arial" pitchFamily="34" charset="0"/>
                <a:sym typeface="Times New Roman" charset="0"/>
              </a:rPr>
              <a:t> y a un </a:t>
            </a:r>
            <a:r>
              <a:rPr lang="en-US" sz="900" dirty="0" err="1" smtClean="0">
                <a:solidFill>
                  <a:srgbClr val="000000"/>
                </a:solidFill>
                <a:latin typeface="Arial" pitchFamily="34" charset="0"/>
                <a:cs typeface="Arial" pitchFamily="34" charset="0"/>
                <a:sym typeface="Times New Roman" charset="0"/>
              </a:rPr>
              <a:t>representante</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adulto</a:t>
            </a:r>
            <a:r>
              <a:rPr lang="en-US" sz="900" dirty="0" smtClean="0">
                <a:solidFill>
                  <a:srgbClr val="000000"/>
                </a:solidFill>
                <a:latin typeface="Arial" pitchFamily="34" charset="0"/>
                <a:cs typeface="Arial" pitchFamily="34" charset="0"/>
                <a:sym typeface="Times New Roman" charset="0"/>
              </a:rPr>
              <a:t> de la </a:t>
            </a:r>
            <a:r>
              <a:rPr lang="en-US" sz="900" dirty="0" err="1" smtClean="0">
                <a:solidFill>
                  <a:srgbClr val="000000"/>
                </a:solidFill>
                <a:latin typeface="Arial" pitchFamily="34" charset="0"/>
                <a:cs typeface="Arial" pitchFamily="34" charset="0"/>
                <a:sym typeface="Times New Roman" charset="0"/>
              </a:rPr>
              <a:t>instalación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habitada</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por</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niños</a:t>
            </a:r>
            <a:r>
              <a:rPr lang="en-US" sz="900" dirty="0" smtClean="0">
                <a:solidFill>
                  <a:srgbClr val="000000"/>
                </a:solidFill>
                <a:latin typeface="Arial" pitchFamily="34" charset="0"/>
                <a:cs typeface="Arial" pitchFamily="34" charset="0"/>
                <a:sym typeface="Times New Roman" charset="0"/>
              </a:rPr>
              <a:t>, con los </a:t>
            </a:r>
            <a:r>
              <a:rPr lang="en-US" sz="900" dirty="0" err="1" smtClean="0">
                <a:solidFill>
                  <a:srgbClr val="000000"/>
                </a:solidFill>
                <a:latin typeface="Arial" pitchFamily="34" charset="0"/>
                <a:cs typeface="Arial" pitchFamily="34" charset="0"/>
                <a:sym typeface="Times New Roman" charset="0"/>
              </a:rPr>
              <a:t>mismos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requisitos</a:t>
            </a:r>
            <a:r>
              <a:rPr lang="en-US" sz="900" dirty="0" smtClean="0">
                <a:solidFill>
                  <a:srgbClr val="000000"/>
                </a:solidFill>
                <a:latin typeface="Arial" pitchFamily="34" charset="0"/>
                <a:cs typeface="Arial" pitchFamily="34" charset="0"/>
                <a:sym typeface="Times New Roman" charset="0"/>
              </a:rPr>
              <a:t> de </a:t>
            </a:r>
            <a:r>
              <a:rPr lang="en-US" sz="900" dirty="0" err="1" smtClean="0">
                <a:solidFill>
                  <a:srgbClr val="000000"/>
                </a:solidFill>
                <a:latin typeface="Arial" pitchFamily="34" charset="0"/>
                <a:cs typeface="Arial" pitchFamily="34" charset="0"/>
                <a:sym typeface="Times New Roman" charset="0"/>
              </a:rPr>
              <a:t>documentación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que</a:t>
            </a:r>
            <a:r>
              <a:rPr lang="en-US" sz="900" dirty="0" smtClean="0">
                <a:solidFill>
                  <a:srgbClr val="000000"/>
                </a:solidFill>
                <a:latin typeface="Arial" pitchFamily="34" charset="0"/>
                <a:cs typeface="Arial" pitchFamily="34" charset="0"/>
                <a:sym typeface="Times New Roman" charset="0"/>
              </a:rPr>
              <a:t> se </a:t>
            </a:r>
            <a:r>
              <a:rPr lang="en-US" sz="900" dirty="0" err="1" smtClean="0">
                <a:solidFill>
                  <a:srgbClr val="000000"/>
                </a:solidFill>
                <a:latin typeface="Arial" pitchFamily="34" charset="0"/>
                <a:cs typeface="Arial" pitchFamily="34" charset="0"/>
                <a:sym typeface="Times New Roman" charset="0"/>
              </a:rPr>
              <a:t>estipulan</a:t>
            </a:r>
            <a:r>
              <a:rPr lang="en-US" sz="900" dirty="0" smtClean="0">
                <a:solidFill>
                  <a:srgbClr val="000000"/>
                </a:solidFill>
                <a:latin typeface="Arial" pitchFamily="34" charset="0"/>
                <a:cs typeface="Arial" pitchFamily="34" charset="0"/>
                <a:sym typeface="Times New Roman" charset="0"/>
              </a:rPr>
              <a:t> en el </a:t>
            </a:r>
            <a:r>
              <a:rPr lang="en-US" sz="900" dirty="0" err="1" smtClean="0">
                <a:solidFill>
                  <a:srgbClr val="000000"/>
                </a:solidFill>
                <a:latin typeface="Arial" pitchFamily="34" charset="0"/>
                <a:cs typeface="Arial" pitchFamily="34" charset="0"/>
                <a:sym typeface="Times New Roman" charset="0"/>
              </a:rPr>
              <a:t>caso</a:t>
            </a:r>
            <a:r>
              <a:rPr lang="en-US" sz="900" dirty="0" smtClean="0">
                <a:solidFill>
                  <a:srgbClr val="000000"/>
                </a:solidFill>
                <a:latin typeface="Arial" pitchFamily="34" charset="0"/>
                <a:cs typeface="Arial" pitchFamily="34" charset="0"/>
                <a:sym typeface="Times New Roman" charset="0"/>
              </a:rPr>
              <a:t> de </a:t>
            </a:r>
            <a:r>
              <a:rPr lang="en-US" sz="900" dirty="0" err="1" smtClean="0">
                <a:solidFill>
                  <a:srgbClr val="000000"/>
                </a:solidFill>
                <a:latin typeface="Arial" pitchFamily="34" charset="0"/>
                <a:cs typeface="Arial" pitchFamily="34" charset="0"/>
                <a:sym typeface="Times New Roman" charset="0"/>
              </a:rPr>
              <a:t>las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viviendas</a:t>
            </a:r>
            <a:r>
              <a:rPr lang="en-US" sz="900" dirty="0" smtClean="0">
                <a:solidFill>
                  <a:srgbClr val="000000"/>
                </a:solidFill>
                <a:latin typeface="Arial" pitchFamily="34" charset="0"/>
                <a:cs typeface="Arial" pitchFamily="34" charset="0"/>
                <a:sym typeface="Times New Roman" charset="0"/>
              </a:rPr>
              <a:t>. Las </a:t>
            </a:r>
            <a:r>
              <a:rPr lang="en-US" sz="900" dirty="0" err="1" smtClean="0">
                <a:solidFill>
                  <a:srgbClr val="000000"/>
                </a:solidFill>
                <a:latin typeface="Arial" pitchFamily="34" charset="0"/>
                <a:cs typeface="Arial" pitchFamily="34" charset="0"/>
                <a:sym typeface="Times New Roman" charset="0"/>
              </a:rPr>
              <a:t>empresas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también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deben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proporcionar</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una</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notificación</a:t>
            </a:r>
            <a:r>
              <a:rPr lang="en-US" sz="900" dirty="0" smtClean="0">
                <a:solidFill>
                  <a:srgbClr val="000000"/>
                </a:solidFill>
                <a:latin typeface="Arial" pitchFamily="34" charset="0"/>
                <a:cs typeface="Arial" pitchFamily="34" charset="0"/>
                <a:sym typeface="Times New Roman" charset="0"/>
              </a:rPr>
              <a:t> a los padres y </a:t>
            </a:r>
            <a:r>
              <a:rPr lang="en-US" sz="900" dirty="0" err="1" smtClean="0">
                <a:solidFill>
                  <a:srgbClr val="000000"/>
                </a:solidFill>
                <a:latin typeface="Arial" pitchFamily="34" charset="0"/>
                <a:cs typeface="Arial" pitchFamily="34" charset="0"/>
                <a:sym typeface="Times New Roman" charset="0"/>
              </a:rPr>
              <a:t>tutores</a:t>
            </a:r>
            <a:r>
              <a:rPr lang="en-US" sz="900" dirty="0" smtClean="0">
                <a:solidFill>
                  <a:srgbClr val="000000"/>
                </a:solidFill>
                <a:latin typeface="Arial" pitchFamily="34" charset="0"/>
                <a:cs typeface="Arial" pitchFamily="34" charset="0"/>
                <a:sym typeface="Times New Roman" charset="0"/>
              </a:rPr>
              <a:t> de los </a:t>
            </a:r>
            <a:r>
              <a:rPr lang="en-US" sz="900" dirty="0" err="1" smtClean="0">
                <a:solidFill>
                  <a:srgbClr val="000000"/>
                </a:solidFill>
                <a:latin typeface="Arial" pitchFamily="34" charset="0"/>
                <a:cs typeface="Arial" pitchFamily="34" charset="0"/>
                <a:sym typeface="Times New Roman" charset="0"/>
              </a:rPr>
              <a:t>niños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que</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usan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las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instalaciones</a:t>
            </a:r>
            <a:r>
              <a:rPr lang="en-US" sz="900" dirty="0" smtClean="0">
                <a:solidFill>
                  <a:srgbClr val="000000"/>
                </a:solidFill>
                <a:latin typeface="Arial" pitchFamily="34" charset="0"/>
                <a:cs typeface="Arial" pitchFamily="34" charset="0"/>
                <a:sym typeface="Times New Roman" charset="0"/>
              </a:rPr>
              <a:t>, con los </a:t>
            </a:r>
            <a:r>
              <a:rPr lang="en-US" sz="900" dirty="0" err="1" smtClean="0">
                <a:solidFill>
                  <a:srgbClr val="000000"/>
                </a:solidFill>
                <a:latin typeface="Arial" pitchFamily="34" charset="0"/>
                <a:cs typeface="Arial" pitchFamily="34" charset="0"/>
                <a:sym typeface="Times New Roman" charset="0"/>
              </a:rPr>
              <a:t>mismos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requisitos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que</a:t>
            </a:r>
            <a:r>
              <a:rPr lang="en-US" sz="900" dirty="0" smtClean="0">
                <a:solidFill>
                  <a:srgbClr val="000000"/>
                </a:solidFill>
                <a:latin typeface="Arial" pitchFamily="34" charset="0"/>
                <a:cs typeface="Arial" pitchFamily="34" charset="0"/>
                <a:sym typeface="Times New Roman" charset="0"/>
              </a:rPr>
              <a:t> se </a:t>
            </a:r>
            <a:r>
              <a:rPr lang="en-US" sz="900" dirty="0" err="1" smtClean="0">
                <a:solidFill>
                  <a:srgbClr val="000000"/>
                </a:solidFill>
                <a:latin typeface="Arial" pitchFamily="34" charset="0"/>
                <a:cs typeface="Arial" pitchFamily="34" charset="0"/>
                <a:sym typeface="Times New Roman" charset="0"/>
              </a:rPr>
              <a:t>estipulan</a:t>
            </a:r>
            <a:r>
              <a:rPr lang="en-US" sz="900" dirty="0" smtClean="0">
                <a:solidFill>
                  <a:srgbClr val="000000"/>
                </a:solidFill>
                <a:latin typeface="Arial" pitchFamily="34" charset="0"/>
                <a:cs typeface="Arial" pitchFamily="34" charset="0"/>
                <a:sym typeface="Times New Roman" charset="0"/>
              </a:rPr>
              <a:t> en el </a:t>
            </a:r>
            <a:r>
              <a:rPr lang="en-US" sz="900" dirty="0" err="1" smtClean="0">
                <a:solidFill>
                  <a:srgbClr val="000000"/>
                </a:solidFill>
                <a:latin typeface="Arial" pitchFamily="34" charset="0"/>
                <a:cs typeface="Arial" pitchFamily="34" charset="0"/>
                <a:sym typeface="Times New Roman" charset="0"/>
              </a:rPr>
              <a:t>caso</a:t>
            </a:r>
            <a:r>
              <a:rPr lang="en-US" sz="900" dirty="0" smtClean="0">
                <a:solidFill>
                  <a:srgbClr val="000000"/>
                </a:solidFill>
                <a:latin typeface="Arial" pitchFamily="34" charset="0"/>
                <a:cs typeface="Arial" pitchFamily="34" charset="0"/>
                <a:sym typeface="Times New Roman" charset="0"/>
              </a:rPr>
              <a:t> de los </a:t>
            </a:r>
            <a:r>
              <a:rPr lang="en-US" sz="900" dirty="0" err="1" smtClean="0">
                <a:solidFill>
                  <a:srgbClr val="000000"/>
                </a:solidFill>
                <a:latin typeface="Arial" pitchFamily="34" charset="0"/>
                <a:cs typeface="Arial" pitchFamily="34" charset="0"/>
                <a:sym typeface="Times New Roman" charset="0"/>
              </a:rPr>
              <a:t>arrendatarios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afectados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por</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las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renovaciones</a:t>
            </a:r>
            <a:r>
              <a:rPr lang="en-US" sz="900" dirty="0" smtClean="0">
                <a:solidFill>
                  <a:srgbClr val="000000"/>
                </a:solidFill>
                <a:latin typeface="Arial" pitchFamily="34" charset="0"/>
                <a:cs typeface="Arial" pitchFamily="34" charset="0"/>
                <a:sym typeface="Times New Roman" charset="0"/>
              </a:rPr>
              <a:t> en </a:t>
            </a:r>
            <a:r>
              <a:rPr lang="en-US" sz="900" dirty="0" err="1" smtClean="0">
                <a:solidFill>
                  <a:srgbClr val="000000"/>
                </a:solidFill>
                <a:latin typeface="Arial" pitchFamily="34" charset="0"/>
                <a:cs typeface="Arial" pitchFamily="34" charset="0"/>
                <a:sym typeface="Times New Roman" charset="0"/>
              </a:rPr>
              <a:t>áreas</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comunes</a:t>
            </a:r>
            <a:r>
              <a:rPr lang="en-US" sz="900" dirty="0" smtClean="0">
                <a:solidFill>
                  <a:srgbClr val="000000"/>
                </a:solidFill>
                <a:latin typeface="Arial" pitchFamily="34" charset="0"/>
                <a:cs typeface="Arial" pitchFamily="34" charset="0"/>
                <a:sym typeface="Times New Roman" charset="0"/>
              </a:rPr>
              <a:t>.  </a:t>
            </a:r>
          </a:p>
          <a:p>
            <a:pPr>
              <a:lnSpc>
                <a:spcPct val="80000"/>
              </a:lnSpc>
              <a:spcBef>
                <a:spcPts val="0"/>
              </a:spcBef>
              <a:buNone/>
              <a:tabLst>
                <a:tab pos="342900" algn="l"/>
              </a:tabLst>
              <a:defRPr/>
            </a:pPr>
            <a:endParaRPr lang="en-US" sz="900" dirty="0" smtClean="0">
              <a:solidFill>
                <a:srgbClr val="000000"/>
              </a:solidFill>
              <a:latin typeface="Arial" pitchFamily="34" charset="0"/>
              <a:cs typeface="Arial" pitchFamily="34" charset="0"/>
              <a:sym typeface="Times New Roman" charset="0"/>
            </a:endParaRPr>
          </a:p>
          <a:p>
            <a:pPr>
              <a:lnSpc>
                <a:spcPct val="80000"/>
              </a:lnSpc>
              <a:spcBef>
                <a:spcPts val="0"/>
              </a:spcBef>
              <a:buNone/>
              <a:tabLst>
                <a:tab pos="342900" algn="l"/>
              </a:tabLst>
              <a:defRPr/>
            </a:pPr>
            <a:r>
              <a:rPr lang="en-US" sz="900" dirty="0" smtClean="0">
                <a:solidFill>
                  <a:srgbClr val="000000"/>
                </a:solidFill>
                <a:latin typeface="Arial" pitchFamily="34" charset="0"/>
                <a:cs typeface="Arial" pitchFamily="34" charset="0"/>
                <a:sym typeface="Times New Roman" charset="0"/>
              </a:rPr>
              <a:t>Para </a:t>
            </a:r>
            <a:r>
              <a:rPr lang="en-US" sz="900" dirty="0" err="1" smtClean="0">
                <a:solidFill>
                  <a:srgbClr val="000000"/>
                </a:solidFill>
                <a:latin typeface="Arial" pitchFamily="34" charset="0"/>
                <a:cs typeface="Arial" pitchFamily="34" charset="0"/>
                <a:sym typeface="Times New Roman" charset="0"/>
              </a:rPr>
              <a:t>obtener</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copias</a:t>
            </a:r>
            <a:r>
              <a:rPr lang="en-US" sz="900" dirty="0" smtClean="0">
                <a:solidFill>
                  <a:srgbClr val="000000"/>
                </a:solidFill>
                <a:latin typeface="Arial" pitchFamily="34" charset="0"/>
                <a:cs typeface="Arial" pitchFamily="34" charset="0"/>
                <a:sym typeface="Times New Roman" charset="0"/>
              </a:rPr>
              <a:t> del </a:t>
            </a:r>
            <a:r>
              <a:rPr lang="en-US" sz="900" dirty="0" err="1" smtClean="0">
                <a:solidFill>
                  <a:srgbClr val="000000"/>
                </a:solidFill>
                <a:latin typeface="Arial" pitchFamily="34" charset="0"/>
                <a:cs typeface="Arial" pitchFamily="34" charset="0"/>
                <a:sym typeface="Times New Roman" charset="0"/>
              </a:rPr>
              <a:t>folleto</a:t>
            </a:r>
            <a:r>
              <a:rPr lang="en-US" sz="900" dirty="0" smtClean="0">
                <a:solidFill>
                  <a:srgbClr val="000000"/>
                </a:solidFill>
                <a:latin typeface="Arial" pitchFamily="34" charset="0"/>
                <a:cs typeface="Arial" pitchFamily="34" charset="0"/>
                <a:sym typeface="Times New Roman" charset="0"/>
              </a:rPr>
              <a:t> </a:t>
            </a:r>
            <a:r>
              <a:rPr lang="en-US" sz="900" i="1" dirty="0" err="1" smtClean="0">
                <a:solidFill>
                  <a:srgbClr val="000000"/>
                </a:solidFill>
                <a:latin typeface="Arial" pitchFamily="34" charset="0"/>
                <a:cs typeface="Arial" pitchFamily="34" charset="0"/>
                <a:sym typeface="Times New Roman" charset="0"/>
              </a:rPr>
              <a:t>Renovar</a:t>
            </a:r>
            <a:r>
              <a:rPr lang="en-US" sz="900" i="1" dirty="0" smtClean="0">
                <a:solidFill>
                  <a:srgbClr val="000000"/>
                </a:solidFill>
                <a:latin typeface="Arial" pitchFamily="34" charset="0"/>
                <a:cs typeface="Arial" pitchFamily="34" charset="0"/>
                <a:sym typeface="Times New Roman" charset="0"/>
              </a:rPr>
              <a:t> </a:t>
            </a:r>
            <a:r>
              <a:rPr lang="en-US" sz="900" i="1" dirty="0" err="1" smtClean="0">
                <a:solidFill>
                  <a:srgbClr val="000000"/>
                </a:solidFill>
                <a:latin typeface="Arial" pitchFamily="34" charset="0"/>
                <a:cs typeface="Arial" pitchFamily="34" charset="0"/>
                <a:sym typeface="Times New Roman" charset="0"/>
              </a:rPr>
              <a:t>correctamente</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visite</a:t>
            </a:r>
            <a:r>
              <a:rPr lang="en-US" sz="900" dirty="0" smtClean="0">
                <a:solidFill>
                  <a:srgbClr val="000000"/>
                </a:solidFill>
                <a:latin typeface="Arial" pitchFamily="34" charset="0"/>
                <a:cs typeface="Arial" pitchFamily="34" charset="0"/>
                <a:sym typeface="Times New Roman" charset="0"/>
              </a:rPr>
              <a:t> el </a:t>
            </a:r>
            <a:r>
              <a:rPr lang="en-US" sz="900" dirty="0" err="1" smtClean="0">
                <a:solidFill>
                  <a:srgbClr val="000000"/>
                </a:solidFill>
                <a:latin typeface="Arial" pitchFamily="34" charset="0"/>
                <a:cs typeface="Arial" pitchFamily="34" charset="0"/>
                <a:sym typeface="Times New Roman" charset="0"/>
              </a:rPr>
              <a:t>sitio</a:t>
            </a:r>
            <a:r>
              <a:rPr lang="en-US" sz="900" dirty="0" smtClean="0">
                <a:solidFill>
                  <a:srgbClr val="000000"/>
                </a:solidFill>
                <a:latin typeface="Arial" pitchFamily="34" charset="0"/>
                <a:cs typeface="Arial" pitchFamily="34" charset="0"/>
                <a:sym typeface="Times New Roman" charset="0"/>
              </a:rPr>
              <a:t> Web de la EPA en </a:t>
            </a:r>
            <a:r>
              <a:rPr lang="en-US" sz="900" dirty="0" smtClean="0">
                <a:solidFill>
                  <a:srgbClr val="0000CC"/>
                </a:solidFill>
                <a:latin typeface="Arial" pitchFamily="34" charset="0"/>
                <a:cs typeface="Arial" pitchFamily="34" charset="0"/>
                <a:sym typeface="Times New Roman" charset="0"/>
              </a:rPr>
              <a:t>www.epa.gov/lead</a:t>
            </a:r>
            <a:r>
              <a:rPr lang="en-US" sz="900" dirty="0" smtClean="0">
                <a:solidFill>
                  <a:srgbClr val="000000"/>
                </a:solidFill>
                <a:latin typeface="Arial" pitchFamily="34" charset="0"/>
                <a:cs typeface="Arial" pitchFamily="34" charset="0"/>
                <a:sym typeface="Times New Roman" charset="0"/>
              </a:rPr>
              <a:t>, o </a:t>
            </a:r>
            <a:r>
              <a:rPr lang="en-US" sz="900" dirty="0" err="1" smtClean="0">
                <a:solidFill>
                  <a:srgbClr val="000000"/>
                </a:solidFill>
                <a:latin typeface="Arial" pitchFamily="34" charset="0"/>
                <a:cs typeface="Arial" pitchFamily="34" charset="0"/>
                <a:sym typeface="Times New Roman" charset="0"/>
              </a:rPr>
              <a:t>comuníquese</a:t>
            </a:r>
            <a:r>
              <a:rPr lang="en-US" sz="900" dirty="0" smtClean="0">
                <a:solidFill>
                  <a:srgbClr val="000000"/>
                </a:solidFill>
                <a:latin typeface="Arial" pitchFamily="34" charset="0"/>
                <a:cs typeface="Arial" pitchFamily="34" charset="0"/>
                <a:sym typeface="Times New Roman" charset="0"/>
              </a:rPr>
              <a:t> con el Centro </a:t>
            </a:r>
            <a:r>
              <a:rPr lang="en-US" sz="900" dirty="0" err="1" smtClean="0">
                <a:solidFill>
                  <a:srgbClr val="000000"/>
                </a:solidFill>
                <a:latin typeface="Arial" pitchFamily="34" charset="0"/>
                <a:cs typeface="Arial" pitchFamily="34" charset="0"/>
                <a:sym typeface="Times New Roman" charset="0"/>
              </a:rPr>
              <a:t>Nacional</a:t>
            </a:r>
            <a:r>
              <a:rPr lang="en-US" sz="900" dirty="0" smtClean="0">
                <a:solidFill>
                  <a:srgbClr val="000000"/>
                </a:solidFill>
                <a:latin typeface="Arial" pitchFamily="34" charset="0"/>
                <a:cs typeface="Arial" pitchFamily="34" charset="0"/>
                <a:sym typeface="Times New Roman" charset="0"/>
              </a:rPr>
              <a:t> de </a:t>
            </a:r>
            <a:r>
              <a:rPr lang="en-US" sz="900" dirty="0" err="1" smtClean="0">
                <a:solidFill>
                  <a:srgbClr val="000000"/>
                </a:solidFill>
                <a:latin typeface="Arial" pitchFamily="34" charset="0"/>
                <a:cs typeface="Arial" pitchFamily="34" charset="0"/>
                <a:sym typeface="Times New Roman" charset="0"/>
              </a:rPr>
              <a:t>Información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sobre</a:t>
            </a:r>
            <a:r>
              <a:rPr lang="en-US" sz="900" dirty="0" smtClean="0">
                <a:solidFill>
                  <a:srgbClr val="000000"/>
                </a:solidFill>
                <a:latin typeface="Arial" pitchFamily="34" charset="0"/>
                <a:cs typeface="Arial" pitchFamily="34" charset="0"/>
                <a:sym typeface="Times New Roman" charset="0"/>
              </a:rPr>
              <a:t> el </a:t>
            </a:r>
            <a:r>
              <a:rPr lang="en-US" sz="900" dirty="0" err="1" smtClean="0">
                <a:solidFill>
                  <a:srgbClr val="000000"/>
                </a:solidFill>
                <a:latin typeface="Arial" pitchFamily="34" charset="0"/>
                <a:cs typeface="Arial" pitchFamily="34" charset="0"/>
                <a:sym typeface="Times New Roman" charset="0"/>
              </a:rPr>
              <a:t>Plomo</a:t>
            </a:r>
            <a:r>
              <a:rPr lang="en-US" sz="900" dirty="0" smtClean="0">
                <a:solidFill>
                  <a:srgbClr val="000000"/>
                </a:solidFill>
                <a:latin typeface="Arial" pitchFamily="34" charset="0"/>
                <a:cs typeface="Arial" pitchFamily="34" charset="0"/>
                <a:sym typeface="Times New Roman" charset="0"/>
              </a:rPr>
              <a:t> al 1-800-424-LEAD (5323). El </a:t>
            </a:r>
            <a:r>
              <a:rPr lang="en-US" sz="900" dirty="0" err="1" smtClean="0">
                <a:solidFill>
                  <a:srgbClr val="000000"/>
                </a:solidFill>
                <a:latin typeface="Arial" pitchFamily="34" charset="0"/>
                <a:cs typeface="Arial" pitchFamily="34" charset="0"/>
                <a:sym typeface="Times New Roman" charset="0"/>
              </a:rPr>
              <a:t>folleto</a:t>
            </a:r>
            <a:r>
              <a:rPr lang="en-US" sz="900" dirty="0" smtClean="0">
                <a:solidFill>
                  <a:srgbClr val="000000"/>
                </a:solidFill>
                <a:latin typeface="Arial" pitchFamily="34" charset="0"/>
                <a:cs typeface="Arial" pitchFamily="34" charset="0"/>
                <a:sym typeface="Times New Roman" charset="0"/>
              </a:rPr>
              <a:t> se </a:t>
            </a:r>
            <a:r>
              <a:rPr lang="en-US" sz="900" dirty="0" err="1" smtClean="0">
                <a:solidFill>
                  <a:srgbClr val="000000"/>
                </a:solidFill>
                <a:latin typeface="Arial" pitchFamily="34" charset="0"/>
                <a:cs typeface="Arial" pitchFamily="34" charset="0"/>
                <a:sym typeface="Times New Roman" charset="0"/>
              </a:rPr>
              <a:t>puede</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copiar</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para</a:t>
            </a:r>
            <a:r>
              <a:rPr lang="en-US" sz="900" dirty="0" smtClean="0">
                <a:solidFill>
                  <a:srgbClr val="000000"/>
                </a:solidFill>
                <a:latin typeface="Arial" pitchFamily="34" charset="0"/>
                <a:cs typeface="Arial" pitchFamily="34" charset="0"/>
                <a:sym typeface="Times New Roman" charset="0"/>
              </a:rPr>
              <a:t> </a:t>
            </a:r>
            <a:r>
              <a:rPr lang="es-ES_tradnl" sz="900" dirty="0" smtClean="0">
                <a:solidFill>
                  <a:srgbClr val="000000"/>
                </a:solidFill>
                <a:latin typeface="Arial" pitchFamily="34" charset="0"/>
                <a:cs typeface="Arial" pitchFamily="34" charset="0"/>
                <a:sym typeface="Times New Roman" charset="0"/>
              </a:rPr>
              <a:t>fines </a:t>
            </a:r>
            <a:r>
              <a:rPr lang="en-US" sz="900" dirty="0" smtClean="0">
                <a:solidFill>
                  <a:srgbClr val="000000"/>
                </a:solidFill>
                <a:latin typeface="Arial" pitchFamily="34" charset="0"/>
                <a:cs typeface="Arial" pitchFamily="34" charset="0"/>
                <a:sym typeface="Times New Roman" charset="0"/>
              </a:rPr>
              <a:t>de </a:t>
            </a:r>
            <a:r>
              <a:rPr lang="en-US" sz="900" dirty="0" err="1" smtClean="0">
                <a:solidFill>
                  <a:srgbClr val="000000"/>
                </a:solidFill>
                <a:latin typeface="Arial" pitchFamily="34" charset="0"/>
                <a:cs typeface="Arial" pitchFamily="34" charset="0"/>
                <a:sym typeface="Times New Roman" charset="0"/>
              </a:rPr>
              <a:t>distribución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según</a:t>
            </a:r>
            <a:r>
              <a:rPr lang="en-US" sz="900" dirty="0" smtClean="0">
                <a:solidFill>
                  <a:srgbClr val="000000"/>
                </a:solidFill>
                <a:latin typeface="Arial" pitchFamily="34" charset="0"/>
                <a:cs typeface="Arial" pitchFamily="34" charset="0"/>
                <a:sym typeface="Times New Roman" charset="0"/>
              </a:rPr>
              <a:t> sea </a:t>
            </a:r>
            <a:r>
              <a:rPr lang="en-US" sz="900" dirty="0" err="1" smtClean="0">
                <a:solidFill>
                  <a:srgbClr val="000000"/>
                </a:solidFill>
                <a:latin typeface="Arial" pitchFamily="34" charset="0"/>
                <a:cs typeface="Arial" pitchFamily="34" charset="0"/>
                <a:sym typeface="Times New Roman" charset="0"/>
              </a:rPr>
              <a:t>necesario</a:t>
            </a:r>
            <a:r>
              <a:rPr lang="en-US" sz="900" dirty="0" smtClean="0">
                <a:solidFill>
                  <a:srgbClr val="000000"/>
                </a:solidFill>
                <a:latin typeface="Arial" pitchFamily="34" charset="0"/>
                <a:cs typeface="Arial" pitchFamily="34" charset="0"/>
                <a:sym typeface="Times New Roman" charset="0"/>
              </a:rPr>
              <a:t>, a fin de </a:t>
            </a:r>
            <a:r>
              <a:rPr lang="en-US" sz="900" dirty="0" err="1" smtClean="0">
                <a:solidFill>
                  <a:srgbClr val="000000"/>
                </a:solidFill>
                <a:latin typeface="Arial" pitchFamily="34" charset="0"/>
                <a:cs typeface="Arial" pitchFamily="34" charset="0"/>
                <a:sym typeface="Times New Roman" charset="0"/>
              </a:rPr>
              <a:t>cumplir</a:t>
            </a:r>
            <a:r>
              <a:rPr lang="en-US" sz="900" dirty="0" smtClean="0">
                <a:solidFill>
                  <a:srgbClr val="000000"/>
                </a:solidFill>
                <a:latin typeface="Arial" pitchFamily="34" charset="0"/>
                <a:cs typeface="Arial" pitchFamily="34" charset="0"/>
                <a:sym typeface="Times New Roman" charset="0"/>
              </a:rPr>
              <a:t> con los </a:t>
            </a:r>
            <a:r>
              <a:rPr lang="en-US" sz="900" dirty="0" err="1" smtClean="0">
                <a:solidFill>
                  <a:srgbClr val="000000"/>
                </a:solidFill>
                <a:latin typeface="Arial" pitchFamily="34" charset="0"/>
                <a:cs typeface="Arial" pitchFamily="34" charset="0"/>
                <a:sym typeface="Times New Roman" charset="0"/>
              </a:rPr>
              <a:t>requisitos</a:t>
            </a:r>
            <a:r>
              <a:rPr lang="en-US" sz="900" dirty="0" smtClean="0">
                <a:solidFill>
                  <a:srgbClr val="000000"/>
                </a:solidFill>
                <a:latin typeface="Arial" pitchFamily="34" charset="0"/>
                <a:cs typeface="Arial" pitchFamily="34" charset="0"/>
                <a:sym typeface="Times New Roman" charset="0"/>
              </a:rPr>
              <a:t> de </a:t>
            </a:r>
            <a:r>
              <a:rPr lang="en-US" sz="900" dirty="0" err="1" smtClean="0">
                <a:solidFill>
                  <a:srgbClr val="000000"/>
                </a:solidFill>
                <a:latin typeface="Arial" pitchFamily="34" charset="0"/>
                <a:cs typeface="Arial" pitchFamily="34" charset="0"/>
                <a:sym typeface="Times New Roman" charset="0"/>
              </a:rPr>
              <a:t>educación</a:t>
            </a:r>
            <a:r>
              <a:rPr lang="en-US" sz="900" dirty="0" smtClean="0">
                <a:solidFill>
                  <a:srgbClr val="000000"/>
                </a:solidFill>
                <a:latin typeface="Arial" pitchFamily="34" charset="0"/>
                <a:cs typeface="Arial" pitchFamily="34" charset="0"/>
                <a:sym typeface="Times New Roman" charset="0"/>
              </a:rPr>
              <a:t> </a:t>
            </a:r>
            <a:r>
              <a:rPr lang="en-US" sz="900" dirty="0" err="1" smtClean="0">
                <a:solidFill>
                  <a:srgbClr val="000000"/>
                </a:solidFill>
                <a:latin typeface="Arial" pitchFamily="34" charset="0"/>
                <a:cs typeface="Arial" pitchFamily="34" charset="0"/>
                <a:sym typeface="Times New Roman" charset="0"/>
              </a:rPr>
              <a:t>previa</a:t>
            </a:r>
            <a:r>
              <a:rPr lang="en-US" sz="900" dirty="0" smtClean="0">
                <a:solidFill>
                  <a:srgbClr val="000000"/>
                </a:solidFill>
                <a:latin typeface="Arial" pitchFamily="34" charset="0"/>
                <a:cs typeface="Arial" pitchFamily="34" charset="0"/>
                <a:sym typeface="Times New Roman" charset="0"/>
              </a:rPr>
              <a:t> a la </a:t>
            </a:r>
            <a:r>
              <a:rPr lang="en-US" sz="900" dirty="0" err="1" smtClean="0">
                <a:solidFill>
                  <a:srgbClr val="000000"/>
                </a:solidFill>
                <a:latin typeface="Arial" pitchFamily="34" charset="0"/>
                <a:cs typeface="Arial" pitchFamily="34" charset="0"/>
                <a:sym typeface="Times New Roman" charset="0"/>
              </a:rPr>
              <a:t>renovación</a:t>
            </a:r>
            <a:r>
              <a:rPr lang="en-US" sz="900" dirty="0" smtClean="0">
                <a:solidFill>
                  <a:srgbClr val="000000"/>
                </a:solidFill>
                <a:latin typeface="Arial" pitchFamily="34" charset="0"/>
                <a:cs typeface="Arial" pitchFamily="34" charset="0"/>
                <a:sym typeface="Times New Roman" charset="0"/>
              </a:rPr>
              <a:t>.</a:t>
            </a:r>
            <a:endParaRPr lang="en-US" sz="900" dirty="0" smtClean="0">
              <a:solidFill>
                <a:srgbClr val="000000"/>
              </a:solidFill>
              <a:latin typeface="Arial" pitchFamily="34" charset="0"/>
              <a:cs typeface="Arial" pitchFamily="34" charset="0"/>
              <a:sym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22531" name="Rectangle 6"/>
          <p:cNvSpPr>
            <a:spLocks noGrp="1" noChangeArrowheads="1"/>
          </p:cNvSpPr>
          <p:nvPr>
            <p:ph type="ftr" sz="quarter" idx="4"/>
          </p:nvPr>
        </p:nvSpPr>
        <p:spPr>
          <a:noFill/>
        </p:spPr>
        <p:txBody>
          <a:bodyPr/>
          <a:lstStyle/>
          <a:p>
            <a:r>
              <a:rPr lang="en-US" smtClean="0"/>
              <a:t>Octubre de 2011</a:t>
            </a:r>
          </a:p>
        </p:txBody>
      </p:sp>
      <p:sp>
        <p:nvSpPr>
          <p:cNvPr id="22532" name="Rectangle 7"/>
          <p:cNvSpPr>
            <a:spLocks noGrp="1" noChangeArrowheads="1"/>
          </p:cNvSpPr>
          <p:nvPr>
            <p:ph type="sldNum" sz="quarter" idx="5"/>
          </p:nvPr>
        </p:nvSpPr>
        <p:spPr>
          <a:noFill/>
        </p:spPr>
        <p:txBody>
          <a:bodyPr/>
          <a:lstStyle/>
          <a:p>
            <a:r>
              <a:rPr lang="en-US" smtClean="0"/>
              <a:t>1-</a:t>
            </a:r>
            <a:fld id="{EEC45D70-AE80-4695-B13E-7C770F7AEA53}" type="slidenum">
              <a:rPr lang="en-US" smtClean="0"/>
              <a:pPr/>
              <a:t>8</a:t>
            </a:fld>
            <a:endParaRPr lang="en-US" smtClean="0"/>
          </a:p>
        </p:txBody>
      </p:sp>
      <p:sp>
        <p:nvSpPr>
          <p:cNvPr id="22533" name="Rectangle 2"/>
          <p:cNvSpPr>
            <a:spLocks noGrp="1" noRot="1" noChangeAspect="1" noChangeArrowheads="1" noTextEdit="1"/>
          </p:cNvSpPr>
          <p:nvPr>
            <p:ph type="sldImg"/>
          </p:nvPr>
        </p:nvSpPr>
        <p:spPr>
          <a:xfrm>
            <a:off x="1206500" y="609600"/>
            <a:ext cx="4524375" cy="3392488"/>
          </a:xfrm>
          <a:ln/>
        </p:spPr>
      </p:sp>
      <p:sp>
        <p:nvSpPr>
          <p:cNvPr id="22534" name="Rectangle 5"/>
          <p:cNvSpPr>
            <a:spLocks noGrp="1" noChangeArrowheads="1"/>
          </p:cNvSpPr>
          <p:nvPr>
            <p:ph type="body" idx="1"/>
          </p:nvPr>
        </p:nvSpPr>
        <p:spPr>
          <a:xfrm>
            <a:off x="838200" y="4114800"/>
            <a:ext cx="5375275" cy="4179888"/>
          </a:xfrm>
          <a:noFill/>
          <a:ln/>
        </p:spPr>
        <p:txBody>
          <a:bodyPr/>
          <a:lstStyle/>
          <a:p>
            <a:pPr marL="228600" indent="-228600" eaLnBrk="1" hangingPunct="1">
              <a:buClr>
                <a:srgbClr val="000000"/>
              </a:buClr>
            </a:pPr>
            <a:r>
              <a:rPr lang="es-ES_tradnl" sz="1000" smtClean="0">
                <a:latin typeface="Arial" charset="0"/>
              </a:rPr>
              <a:t>S</a:t>
            </a:r>
            <a:r>
              <a:rPr lang="en-US" sz="1000" smtClean="0">
                <a:latin typeface="Arial" charset="0"/>
              </a:rPr>
              <a:t>erán necesarias las normas de prácticas de trabajo indicadas en la regla de renovación, reparación y pintura durante todas las renovaciones en la vivienda de interés y en instalaciones ocupadas por niños si se altera la pintura a base de plomo.</a:t>
            </a:r>
          </a:p>
        </p:txBody>
      </p:sp>
      <p:sp>
        <p:nvSpPr>
          <p:cNvPr id="22535" name="Text Box 6"/>
          <p:cNvSpPr txBox="1">
            <a:spLocks noChangeArrowheads="1"/>
          </p:cNvSpPr>
          <p:nvPr/>
        </p:nvSpPr>
        <p:spPr bwMode="auto">
          <a:xfrm>
            <a:off x="838200" y="4876800"/>
            <a:ext cx="5257800" cy="863600"/>
          </a:xfrm>
          <a:prstGeom prst="rect">
            <a:avLst/>
          </a:prstGeom>
          <a:solidFill>
            <a:srgbClr val="EAEAEA"/>
          </a:solidFill>
          <a:ln w="9525">
            <a:solidFill>
              <a:schemeClr val="tx1"/>
            </a:solidFill>
            <a:miter lim="800000"/>
            <a:headEnd/>
            <a:tailEnd/>
          </a:ln>
        </p:spPr>
        <p:txBody>
          <a:bodyPr lIns="0" tIns="46577" rIns="88119" bIns="46577">
            <a:spAutoFit/>
          </a:bodyPr>
          <a:lstStyle/>
          <a:p>
            <a:pPr marL="931863" lvl="2" defTabSz="931863" eaLnBrk="0" hangingPunct="0">
              <a:spcBef>
                <a:spcPct val="50000"/>
              </a:spcBef>
            </a:pPr>
            <a:endParaRPr lang="en-US" sz="1000" b="1">
              <a:latin typeface="Arial" charset="0"/>
            </a:endParaRPr>
          </a:p>
          <a:p>
            <a:pPr marL="931863" lvl="2" defTabSz="931863" eaLnBrk="0" hangingPunct="0">
              <a:spcBef>
                <a:spcPct val="50000"/>
              </a:spcBef>
            </a:pPr>
            <a:r>
              <a:rPr lang="en-US" sz="1000" b="1">
                <a:latin typeface="Arial" charset="0"/>
              </a:rPr>
              <a:t>El HUD tiene requisitos adicionales de prácticas de trabajo. Consulte la diapositiva 1-11.</a:t>
            </a:r>
          </a:p>
          <a:p>
            <a:pPr marL="931863" lvl="2" defTabSz="931863" eaLnBrk="0" hangingPunct="0">
              <a:spcBef>
                <a:spcPct val="50000"/>
              </a:spcBef>
            </a:pPr>
            <a:endParaRPr lang="en-US" sz="1000" b="1">
              <a:latin typeface="Arial" charset="0"/>
            </a:endParaRPr>
          </a:p>
        </p:txBody>
      </p:sp>
      <p:pic>
        <p:nvPicPr>
          <p:cNvPr id="22536" name="Picture 7" descr="HUD-seal-color 300 DPI"/>
          <p:cNvPicPr>
            <a:picLocks noChangeAspect="1" noChangeArrowheads="1"/>
          </p:cNvPicPr>
          <p:nvPr/>
        </p:nvPicPr>
        <p:blipFill>
          <a:blip r:embed="rId3"/>
          <a:srcRect/>
          <a:stretch>
            <a:fillRect/>
          </a:stretch>
        </p:blipFill>
        <p:spPr bwMode="auto">
          <a:xfrm>
            <a:off x="1066800" y="4953000"/>
            <a:ext cx="584200" cy="560388"/>
          </a:xfrm>
          <a:prstGeom prst="rect">
            <a:avLst/>
          </a:prstGeom>
          <a:noFill/>
          <a:ln w="9525">
            <a:noFill/>
            <a:miter lim="800000"/>
            <a:headEnd/>
            <a:tailEnd/>
          </a:ln>
        </p:spPr>
      </p:pic>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Perfeccionamiento de </a:t>
            </a:r>
            <a:r>
              <a:rPr lang="es-ES_tradnl" smtClean="0"/>
              <a:t>prácticas seguras para trabajar con el </a:t>
            </a:r>
            <a:r>
              <a:rPr lang="en-US" smtClean="0"/>
              <a:t> plomo en labores de renovación, reparación y pintura</a:t>
            </a:r>
          </a:p>
        </p:txBody>
      </p:sp>
      <p:sp>
        <p:nvSpPr>
          <p:cNvPr id="23555" name="Rectangle 6"/>
          <p:cNvSpPr>
            <a:spLocks noGrp="1" noChangeArrowheads="1"/>
          </p:cNvSpPr>
          <p:nvPr>
            <p:ph type="ftr" sz="quarter" idx="4"/>
          </p:nvPr>
        </p:nvSpPr>
        <p:spPr>
          <a:noFill/>
        </p:spPr>
        <p:txBody>
          <a:bodyPr/>
          <a:lstStyle/>
          <a:p>
            <a:r>
              <a:rPr lang="en-US" smtClean="0"/>
              <a:t>Octubre de 2011</a:t>
            </a:r>
          </a:p>
        </p:txBody>
      </p:sp>
      <p:sp>
        <p:nvSpPr>
          <p:cNvPr id="23556" name="Rectangle 7"/>
          <p:cNvSpPr>
            <a:spLocks noGrp="1" noChangeArrowheads="1"/>
          </p:cNvSpPr>
          <p:nvPr>
            <p:ph type="sldNum" sz="quarter" idx="5"/>
          </p:nvPr>
        </p:nvSpPr>
        <p:spPr>
          <a:noFill/>
        </p:spPr>
        <p:txBody>
          <a:bodyPr/>
          <a:lstStyle/>
          <a:p>
            <a:r>
              <a:rPr lang="en-US" smtClean="0"/>
              <a:t>1-</a:t>
            </a:r>
            <a:fld id="{E5CFFD8F-696A-4696-9383-063364A0B29E}" type="slidenum">
              <a:rPr lang="en-US" smtClean="0"/>
              <a:pPr/>
              <a:t>9</a:t>
            </a:fld>
            <a:endParaRPr lang="en-US" smtClean="0"/>
          </a:p>
        </p:txBody>
      </p:sp>
      <p:sp>
        <p:nvSpPr>
          <p:cNvPr id="23557" name="Rectangle 2"/>
          <p:cNvSpPr>
            <a:spLocks noGrp="1" noRot="1" noChangeAspect="1" noChangeArrowheads="1" noTextEdit="1"/>
          </p:cNvSpPr>
          <p:nvPr>
            <p:ph type="sldImg"/>
          </p:nvPr>
        </p:nvSpPr>
        <p:spPr>
          <a:xfrm>
            <a:off x="1143000" y="685800"/>
            <a:ext cx="4648200" cy="3486150"/>
          </a:xfrm>
          <a:ln/>
        </p:spPr>
      </p:sp>
      <p:sp>
        <p:nvSpPr>
          <p:cNvPr id="23558" name="Rectangle 3"/>
          <p:cNvSpPr>
            <a:spLocks noGrp="1" noChangeArrowheads="1"/>
          </p:cNvSpPr>
          <p:nvPr>
            <p:ph type="body" idx="1"/>
          </p:nvPr>
        </p:nvSpPr>
        <p:spPr>
          <a:xfrm>
            <a:off x="933450" y="4416425"/>
            <a:ext cx="5375275" cy="4179888"/>
          </a:xfrm>
          <a:noFill/>
          <a:ln/>
        </p:spPr>
        <p:txBody>
          <a:bodyPr/>
          <a:lstStyle/>
          <a:p>
            <a:pPr eaLnBrk="1" hangingPunct="1">
              <a:buFontTx/>
              <a:buNone/>
            </a:pPr>
            <a:r>
              <a:rPr lang="en-US" sz="1000" b="1" smtClean="0">
                <a:latin typeface="Arial" charset="0"/>
              </a:rPr>
              <a:t>Cumplimiento de la ley: </a:t>
            </a:r>
            <a:endParaRPr lang="en-US" sz="1000" smtClean="0">
              <a:latin typeface="Arial" charset="0"/>
            </a:endParaRPr>
          </a:p>
          <a:p>
            <a:pPr marL="228600" lvl="1" indent="-114300" eaLnBrk="1" hangingPunct="1">
              <a:buClr>
                <a:srgbClr val="000000"/>
              </a:buClr>
            </a:pPr>
            <a:r>
              <a:rPr lang="en-US" sz="1000" smtClean="0">
                <a:latin typeface="Arial" charset="0"/>
              </a:rPr>
              <a:t>La EPA está facultada para imponer sanciones civiles por cada infracción cometida y una sanción penal adicional más reclusión por el incumplimiento consciente y premeditado de las exigencias de la regla de renovación, reparación y pintura.</a:t>
            </a:r>
          </a:p>
          <a:p>
            <a:pPr marL="228600" lvl="1" indent="-114300" eaLnBrk="1" hangingPunct="1">
              <a:buClr>
                <a:srgbClr val="000000"/>
              </a:buClr>
            </a:pPr>
            <a:r>
              <a:rPr lang="en-US" sz="1000" smtClean="0">
                <a:latin typeface="Arial" charset="0"/>
              </a:rPr>
              <a:t>La EPA también puede revocar la certificación de una empresa certificada o de un renovador certificado que infrinja los requisitos de la regla de renovación, reparación y pintura. </a:t>
            </a:r>
          </a:p>
          <a:p>
            <a:pPr marL="228600" lvl="1" indent="-114300" eaLnBrk="1" hangingPunct="1">
              <a:buClr>
                <a:srgbClr val="000000"/>
              </a:buClr>
            </a:pPr>
            <a:r>
              <a:rPr lang="en-US" sz="1000" smtClean="0">
                <a:latin typeface="Arial" charset="0"/>
              </a:rPr>
              <a:t>Se debe recordar que el infractor puede ser una empresa de renovación certificada o un contratista no certificado que desconozca o eluda el requisito de convertirse en una empresa de renovación certificada.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r>
              <a:rPr lang="en-US"/>
              <a:t>1-</a:t>
            </a:r>
            <a:fld id="{FE2B7EEE-1A14-4ADE-AC72-3C1083AF19E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r>
              <a:rPr lang="en-US"/>
              <a:t>1-</a:t>
            </a:r>
            <a:fld id="{81D5F7F9-2AB1-4927-AD2F-B349535C490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52400"/>
            <a:ext cx="21145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912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r>
              <a:rPr lang="en-US"/>
              <a:t>1-</a:t>
            </a:r>
            <a:fld id="{FC098C6C-261E-475A-8E9A-7C53FB6519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r>
              <a:rPr lang="en-US"/>
              <a:t>1-</a:t>
            </a:r>
            <a:fld id="{F82C7182-E94C-4946-BFFB-B39DDB664D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r>
              <a:rPr lang="en-US"/>
              <a:t>Octubre de 2011</a:t>
            </a: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r>
              <a:rPr lang="en-US"/>
              <a:t>1-</a:t>
            </a:r>
            <a:fld id="{53B79435-B171-4144-A16C-09C6A0FAB5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8288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r>
              <a:rPr lang="en-US"/>
              <a:t>1-</a:t>
            </a:r>
            <a:fld id="{172C0368-55A8-4F4F-83D9-4371E2C230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r>
              <a:rPr lang="en-US"/>
              <a:t>Octubre de 2011</a:t>
            </a:r>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r>
              <a:rPr lang="en-US"/>
              <a:t>1-</a:t>
            </a:r>
            <a:fld id="{CF455901-2B15-4ABB-8CD3-8C653155A4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r>
              <a:rPr lang="en-US"/>
              <a:t>Octubre de 2011</a:t>
            </a:r>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r>
              <a:rPr lang="en-US"/>
              <a:t>1-</a:t>
            </a:r>
            <a:fld id="{62E8B60E-5525-4E5F-8839-7D8E717C9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r>
              <a:rPr lang="en-US"/>
              <a:t>Octubre de 2011</a:t>
            </a:r>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r>
              <a:rPr lang="en-US"/>
              <a:t>1-</a:t>
            </a:r>
            <a:fld id="{4E16338D-EE23-48C6-9F83-D33F622545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r>
              <a:rPr lang="en-US"/>
              <a:t>1-</a:t>
            </a:r>
            <a:fld id="{71058D31-9C86-4968-819C-4822F36DC59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r>
              <a:rPr lang="en-US"/>
              <a:t>Octubre de 2011</a:t>
            </a: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r>
              <a:rPr lang="en-US"/>
              <a:t>1-</a:t>
            </a:r>
            <a:fld id="{D84EF0C6-F1BD-4951-AFED-DA1B8CCC9A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15"/>
          <p:cNvSpPr>
            <a:spLocks noGrp="1" noChangeArrowheads="1"/>
          </p:cNvSpPr>
          <p:nvPr>
            <p:ph type="title"/>
          </p:nvPr>
        </p:nvSpPr>
        <p:spPr bwMode="auto">
          <a:xfrm>
            <a:off x="381000" y="152400"/>
            <a:ext cx="84582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40 pt Arial Bold - Dark Blue</a:t>
            </a:r>
          </a:p>
        </p:txBody>
      </p:sp>
      <p:sp>
        <p:nvSpPr>
          <p:cNvPr id="1029" name="Rectangle 16"/>
          <p:cNvSpPr>
            <a:spLocks noGrp="1" noChangeArrowheads="1"/>
          </p:cNvSpPr>
          <p:nvPr>
            <p:ph type="body" idx="1"/>
          </p:nvPr>
        </p:nvSpPr>
        <p:spPr bwMode="auto">
          <a:xfrm>
            <a:off x="381000" y="18288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28 pt Arial Bold - Dark Blue</a:t>
            </a:r>
          </a:p>
          <a:p>
            <a:pPr lvl="1"/>
            <a:r>
              <a:rPr lang="en-US" smtClean="0"/>
              <a:t>24 pt Arial - Dark Blue</a:t>
            </a:r>
          </a:p>
          <a:p>
            <a:pPr lvl="2"/>
            <a:r>
              <a:rPr lang="en-US" smtClean="0"/>
              <a:t>20 pt Arial - Dark Blue</a:t>
            </a:r>
          </a:p>
          <a:p>
            <a:pPr lvl="3"/>
            <a:r>
              <a:rPr lang="en-US" smtClean="0"/>
              <a:t>20 pt Arial Dark Blue</a:t>
            </a:r>
          </a:p>
        </p:txBody>
      </p:sp>
      <p:sp>
        <p:nvSpPr>
          <p:cNvPr id="1041" name="Rectangle 17"/>
          <p:cNvSpPr>
            <a:spLocks noGrp="1" noChangeArrowheads="1"/>
          </p:cNvSpPr>
          <p:nvPr>
            <p:ph type="dt" sz="half" idx="2"/>
          </p:nvPr>
        </p:nvSpPr>
        <p:spPr bwMode="auto">
          <a:xfrm>
            <a:off x="381000" y="64008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60000"/>
              </a:lnSpc>
              <a:defRPr sz="1200">
                <a:solidFill>
                  <a:srgbClr val="000099"/>
                </a:solidFill>
                <a:latin typeface="Arial" charset="0"/>
              </a:defRPr>
            </a:lvl1pPr>
          </a:lstStyle>
          <a:p>
            <a:pPr>
              <a:defRPr/>
            </a:pPr>
            <a:r>
              <a:rPr lang="en-US"/>
              <a:t>Octubre de 2011</a:t>
            </a:r>
          </a:p>
        </p:txBody>
      </p:sp>
      <p:sp>
        <p:nvSpPr>
          <p:cNvPr id="1042" name="Rectangle 18"/>
          <p:cNvSpPr>
            <a:spLocks noGrp="1" noChangeArrowheads="1"/>
          </p:cNvSpPr>
          <p:nvPr>
            <p:ph type="ftr" sz="quarter" idx="3"/>
          </p:nvPr>
        </p:nvSpPr>
        <p:spPr bwMode="auto">
          <a:xfrm>
            <a:off x="3200400" y="64008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lnSpc>
                <a:spcPct val="170000"/>
              </a:lnSpc>
              <a:defRPr sz="1200">
                <a:solidFill>
                  <a:srgbClr val="000099"/>
                </a:solidFill>
                <a:latin typeface="+mn-lt"/>
              </a:defRPr>
            </a:lvl1pPr>
          </a:lstStyle>
          <a:p>
            <a:pPr>
              <a:defRPr/>
            </a:pPr>
            <a:endParaRPr lang="en-US"/>
          </a:p>
        </p:txBody>
      </p:sp>
      <p:sp>
        <p:nvSpPr>
          <p:cNvPr id="1043" name="Rectangle 19"/>
          <p:cNvSpPr>
            <a:spLocks noGrp="1" noChangeArrowheads="1"/>
          </p:cNvSpPr>
          <p:nvPr>
            <p:ph type="sldNum" sz="quarter" idx="4"/>
          </p:nvPr>
        </p:nvSpPr>
        <p:spPr bwMode="auto">
          <a:xfrm>
            <a:off x="6934200" y="64008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70000"/>
              </a:lnSpc>
              <a:defRPr sz="1200">
                <a:solidFill>
                  <a:srgbClr val="000099"/>
                </a:solidFill>
                <a:latin typeface="+mn-lt"/>
              </a:defRPr>
            </a:lvl1pPr>
          </a:lstStyle>
          <a:p>
            <a:pPr>
              <a:defRPr/>
            </a:pPr>
            <a:r>
              <a:rPr lang="en-US"/>
              <a:t>1-</a:t>
            </a:r>
            <a:fld id="{4FC88D18-165C-4E57-A7EF-54D2ED6ACF92}" type="slidenum">
              <a:rPr lang="en-US"/>
              <a:pPr>
                <a:defRPr/>
              </a:pPr>
              <a:t>‹#›</a:t>
            </a:fld>
            <a:endParaRPr lang="en-US"/>
          </a:p>
        </p:txBody>
      </p:sp>
      <p:sp>
        <p:nvSpPr>
          <p:cNvPr id="1031" name="Line 20"/>
          <p:cNvSpPr>
            <a:spLocks noChangeShapeType="1"/>
          </p:cNvSpPr>
          <p:nvPr userDrawn="1"/>
        </p:nvSpPr>
        <p:spPr bwMode="auto">
          <a:xfrm>
            <a:off x="381000" y="1676400"/>
            <a:ext cx="8458200" cy="0"/>
          </a:xfrm>
          <a:prstGeom prst="line">
            <a:avLst/>
          </a:prstGeom>
          <a:noFill/>
          <a:ln w="38100">
            <a:solidFill>
              <a:srgbClr val="000099"/>
            </a:solidFill>
            <a:round/>
            <a:headEnd/>
            <a:tailEnd/>
          </a:ln>
        </p:spPr>
        <p:txBody>
          <a:bodyPr wrap="none" anchor="ctr"/>
          <a:lstStyle/>
          <a:p>
            <a:pPr>
              <a:defRPr/>
            </a:pPr>
            <a:endParaRPr lang="de-DE"/>
          </a:p>
        </p:txBody>
      </p:sp>
      <p:pic>
        <p:nvPicPr>
          <p:cNvPr id="1034" name="Picture 21" descr="HUD-seal-color 300 DPI"/>
          <p:cNvPicPr>
            <a:picLocks noChangeAspect="1" noChangeArrowheads="1"/>
          </p:cNvPicPr>
          <p:nvPr userDrawn="1"/>
        </p:nvPicPr>
        <p:blipFill>
          <a:blip r:embed="rId14" cstate="print"/>
          <a:srcRect/>
          <a:stretch>
            <a:fillRect/>
          </a:stretch>
        </p:blipFill>
        <p:spPr bwMode="auto">
          <a:xfrm>
            <a:off x="8382000" y="5943600"/>
            <a:ext cx="533400" cy="517525"/>
          </a:xfrm>
          <a:prstGeom prst="rect">
            <a:avLst/>
          </a:prstGeom>
          <a:noFill/>
          <a:ln w="9525">
            <a:noFill/>
            <a:miter lim="800000"/>
            <a:headEnd/>
            <a:tailEnd/>
          </a:ln>
        </p:spPr>
      </p:pic>
      <p:graphicFrame>
        <p:nvGraphicFramePr>
          <p:cNvPr id="1026" name="Object 22"/>
          <p:cNvGraphicFramePr>
            <a:graphicFrameLocks noChangeAspect="1"/>
          </p:cNvGraphicFramePr>
          <p:nvPr/>
        </p:nvGraphicFramePr>
        <p:xfrm>
          <a:off x="7010400" y="5943600"/>
          <a:ext cx="1219200" cy="574675"/>
        </p:xfrm>
        <a:graphic>
          <a:graphicData uri="http://schemas.openxmlformats.org/presentationml/2006/ole">
            <p:oleObj spid="_x0000_s1026" name="Photo Editor Photo" r:id="rId15" imgW="1638529" imgH="771429" progId="">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4400">
          <a:solidFill>
            <a:srgbClr val="003399"/>
          </a:solidFill>
          <a:latin typeface="+mj-lt"/>
          <a:ea typeface="+mj-ea"/>
          <a:cs typeface="+mj-cs"/>
        </a:defRPr>
      </a:lvl1pPr>
      <a:lvl2pPr algn="l" rtl="0" eaLnBrk="0" fontAlgn="base" hangingPunct="0">
        <a:spcBef>
          <a:spcPct val="0"/>
        </a:spcBef>
        <a:spcAft>
          <a:spcPct val="0"/>
        </a:spcAft>
        <a:defRPr sz="4400">
          <a:solidFill>
            <a:srgbClr val="003399"/>
          </a:solidFill>
          <a:latin typeface="Times New Roman" charset="0"/>
        </a:defRPr>
      </a:lvl2pPr>
      <a:lvl3pPr algn="l" rtl="0" eaLnBrk="0" fontAlgn="base" hangingPunct="0">
        <a:spcBef>
          <a:spcPct val="0"/>
        </a:spcBef>
        <a:spcAft>
          <a:spcPct val="0"/>
        </a:spcAft>
        <a:defRPr sz="4400">
          <a:solidFill>
            <a:srgbClr val="003399"/>
          </a:solidFill>
          <a:latin typeface="Times New Roman" charset="0"/>
        </a:defRPr>
      </a:lvl3pPr>
      <a:lvl4pPr algn="l" rtl="0" eaLnBrk="0" fontAlgn="base" hangingPunct="0">
        <a:spcBef>
          <a:spcPct val="0"/>
        </a:spcBef>
        <a:spcAft>
          <a:spcPct val="0"/>
        </a:spcAft>
        <a:defRPr sz="4400">
          <a:solidFill>
            <a:srgbClr val="003399"/>
          </a:solidFill>
          <a:latin typeface="Times New Roman" charset="0"/>
        </a:defRPr>
      </a:lvl4pPr>
      <a:lvl5pPr algn="l" rtl="0" eaLnBrk="0" fontAlgn="base" hangingPunct="0">
        <a:spcBef>
          <a:spcPct val="0"/>
        </a:spcBef>
        <a:spcAft>
          <a:spcPct val="0"/>
        </a:spcAft>
        <a:defRPr sz="4400">
          <a:solidFill>
            <a:srgbClr val="003399"/>
          </a:solidFill>
          <a:latin typeface="Times New Roman" charset="0"/>
        </a:defRPr>
      </a:lvl5pPr>
      <a:lvl6pPr marL="457200" algn="l" rtl="0" fontAlgn="base">
        <a:spcBef>
          <a:spcPct val="0"/>
        </a:spcBef>
        <a:spcAft>
          <a:spcPct val="0"/>
        </a:spcAft>
        <a:defRPr sz="4400">
          <a:solidFill>
            <a:srgbClr val="003399"/>
          </a:solidFill>
          <a:latin typeface="Times New Roman" charset="0"/>
        </a:defRPr>
      </a:lvl6pPr>
      <a:lvl7pPr marL="914400" algn="l" rtl="0" fontAlgn="base">
        <a:spcBef>
          <a:spcPct val="0"/>
        </a:spcBef>
        <a:spcAft>
          <a:spcPct val="0"/>
        </a:spcAft>
        <a:defRPr sz="4400">
          <a:solidFill>
            <a:srgbClr val="003399"/>
          </a:solidFill>
          <a:latin typeface="Times New Roman" charset="0"/>
        </a:defRPr>
      </a:lvl7pPr>
      <a:lvl8pPr marL="1371600" algn="l" rtl="0" fontAlgn="base">
        <a:spcBef>
          <a:spcPct val="0"/>
        </a:spcBef>
        <a:spcAft>
          <a:spcPct val="0"/>
        </a:spcAft>
        <a:defRPr sz="4400">
          <a:solidFill>
            <a:srgbClr val="003399"/>
          </a:solidFill>
          <a:latin typeface="Times New Roman" charset="0"/>
        </a:defRPr>
      </a:lvl8pPr>
      <a:lvl9pPr marL="1828800" algn="l" rtl="0" fontAlgn="base">
        <a:spcBef>
          <a:spcPct val="0"/>
        </a:spcBef>
        <a:spcAft>
          <a:spcPct val="0"/>
        </a:spcAft>
        <a:defRPr sz="4400">
          <a:solidFill>
            <a:srgbClr val="003399"/>
          </a:solidFill>
          <a:latin typeface="Times New Roman" charset="0"/>
        </a:defRPr>
      </a:lvl9pPr>
    </p:titleStyle>
    <p:bodyStyle>
      <a:lvl1pPr marL="342900" indent="-342900" algn="l" rtl="0" eaLnBrk="0" fontAlgn="base" hangingPunct="0">
        <a:spcBef>
          <a:spcPct val="20000"/>
        </a:spcBef>
        <a:spcAft>
          <a:spcPct val="0"/>
        </a:spcAft>
        <a:defRPr sz="32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99"/>
          </a:solidFill>
          <a:latin typeface="+mn-lt"/>
        </a:defRPr>
      </a:lvl2pPr>
      <a:lvl3pPr marL="1143000" indent="-228600" algn="l" rtl="0" eaLnBrk="0" fontAlgn="base" hangingPunct="0">
        <a:spcBef>
          <a:spcPct val="20000"/>
        </a:spcBef>
        <a:spcAft>
          <a:spcPct val="0"/>
        </a:spcAft>
        <a:buChar char="•"/>
        <a:defRPr sz="2400">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s-ES_tradnl" smtClean="0"/>
              <a:t>Octubre de 2011</a:t>
            </a:r>
            <a:endParaRPr lang="en-US" smtClean="0"/>
          </a:p>
        </p:txBody>
      </p:sp>
      <p:sp>
        <p:nvSpPr>
          <p:cNvPr id="6" name="Slide Number Placeholder 5"/>
          <p:cNvSpPr>
            <a:spLocks noGrp="1"/>
          </p:cNvSpPr>
          <p:nvPr>
            <p:ph type="sldNum" sz="quarter" idx="12"/>
          </p:nvPr>
        </p:nvSpPr>
        <p:spPr/>
        <p:txBody>
          <a:bodyPr/>
          <a:lstStyle/>
          <a:p>
            <a:pPr>
              <a:defRPr/>
            </a:pPr>
            <a:r>
              <a:rPr lang="en-US"/>
              <a:t>1-</a:t>
            </a:r>
            <a:fld id="{AD691F9D-84D8-4A53-BB46-66C5BFB99DC3}" type="slidenum">
              <a:rPr lang="en-US"/>
              <a:pPr>
                <a:defRPr/>
              </a:pPr>
              <a:t>1</a:t>
            </a:fld>
            <a:endParaRPr lang="en-US"/>
          </a:p>
        </p:txBody>
      </p:sp>
      <p:sp>
        <p:nvSpPr>
          <p:cNvPr id="2052" name="Rectangle 4098"/>
          <p:cNvSpPr>
            <a:spLocks noGrp="1" noChangeArrowheads="1"/>
          </p:cNvSpPr>
          <p:nvPr>
            <p:ph type="title"/>
          </p:nvPr>
        </p:nvSpPr>
        <p:spPr/>
        <p:txBody>
          <a:bodyPr/>
          <a:lstStyle/>
          <a:p>
            <a:pPr eaLnBrk="1" hangingPunct="1"/>
            <a:r>
              <a:rPr lang="en-US" sz="4000" b="1" smtClean="0">
                <a:latin typeface="Arial" charset="0"/>
              </a:rPr>
              <a:t>Módulo 1: Reglamentos - </a:t>
            </a:r>
            <a:r>
              <a:rPr lang="en-US" sz="4000" b="1" smtClean="0">
                <a:solidFill>
                  <a:srgbClr val="00009B"/>
                </a:solidFill>
                <a:latin typeface="Arial" charset="0"/>
              </a:rPr>
              <a:t>La regla RRP</a:t>
            </a:r>
          </a:p>
        </p:txBody>
      </p:sp>
      <p:sp>
        <p:nvSpPr>
          <p:cNvPr id="2053" name="Rectangle 4099"/>
          <p:cNvSpPr>
            <a:spLocks noGrp="1" noChangeArrowheads="1"/>
          </p:cNvSpPr>
          <p:nvPr>
            <p:ph type="body" idx="1"/>
          </p:nvPr>
        </p:nvSpPr>
        <p:spPr>
          <a:xfrm>
            <a:off x="304800" y="1676400"/>
            <a:ext cx="8534400" cy="4800600"/>
          </a:xfrm>
        </p:spPr>
        <p:txBody>
          <a:bodyPr/>
          <a:lstStyle/>
          <a:p>
            <a:pPr marL="228600" indent="-228600" eaLnBrk="1" hangingPunct="1">
              <a:lnSpc>
                <a:spcPct val="90000"/>
              </a:lnSpc>
              <a:buClr>
                <a:srgbClr val="003399"/>
              </a:buClr>
              <a:buFontTx/>
              <a:buChar char="•"/>
            </a:pPr>
            <a:r>
              <a:rPr lang="en-US" sz="2000" b="1" smtClean="0">
                <a:cs typeface="Arial" charset="0"/>
              </a:rPr>
              <a:t>Se refiere a las actividades que alteran la pintura a base de plomo en las </a:t>
            </a:r>
            <a:r>
              <a:rPr lang="en-US" sz="2000" b="1" u="sng" smtClean="0">
                <a:cs typeface="Arial" charset="0"/>
              </a:rPr>
              <a:t>viviendas de interés</a:t>
            </a:r>
            <a:r>
              <a:rPr lang="en-US" sz="2000" b="1" smtClean="0">
                <a:cs typeface="Arial" charset="0"/>
              </a:rPr>
              <a:t> y en </a:t>
            </a:r>
            <a:r>
              <a:rPr lang="en-US" sz="2000" b="1" u="sng" smtClean="0">
                <a:cs typeface="Arial" charset="0"/>
              </a:rPr>
              <a:t>instalaciones ocupadas por niños</a:t>
            </a:r>
            <a:r>
              <a:rPr lang="en-US" sz="2000" b="1" smtClean="0">
                <a:cs typeface="Arial" charset="0"/>
              </a:rPr>
              <a:t>. Requiere que:</a:t>
            </a:r>
          </a:p>
          <a:p>
            <a:pPr marL="571500" lvl="1" indent="-228600" eaLnBrk="1" hangingPunct="1">
              <a:lnSpc>
                <a:spcPct val="90000"/>
              </a:lnSpc>
              <a:buClr>
                <a:srgbClr val="003399"/>
              </a:buClr>
            </a:pPr>
            <a:r>
              <a:rPr lang="en-US" sz="1800" b="1" smtClean="0">
                <a:cs typeface="Arial" charset="0"/>
              </a:rPr>
              <a:t>Los renovadores se certifiquen mediante capacitación.</a:t>
            </a:r>
          </a:p>
          <a:p>
            <a:pPr marL="571500" lvl="1" indent="-228600" eaLnBrk="1" hangingPunct="1">
              <a:lnSpc>
                <a:spcPct val="90000"/>
              </a:lnSpc>
              <a:buClr>
                <a:srgbClr val="003399"/>
              </a:buClr>
            </a:pPr>
            <a:r>
              <a:rPr lang="en-US" sz="1800" b="1" smtClean="0">
                <a:cs typeface="Arial" charset="0"/>
              </a:rPr>
              <a:t>Las empresas se certifiquen.</a:t>
            </a:r>
          </a:p>
          <a:p>
            <a:pPr marL="571500" lvl="1" indent="-228600" eaLnBrk="1" hangingPunct="1">
              <a:lnSpc>
                <a:spcPct val="90000"/>
              </a:lnSpc>
              <a:buClr>
                <a:srgbClr val="003399"/>
              </a:buClr>
            </a:pPr>
            <a:r>
              <a:rPr lang="en-US" sz="1800" b="1" smtClean="0">
                <a:cs typeface="Arial" charset="0"/>
              </a:rPr>
              <a:t>Los proveedores de capacitación se acrediten.</a:t>
            </a:r>
          </a:p>
          <a:p>
            <a:pPr marL="571500" lvl="1" indent="-228600" eaLnBrk="1" hangingPunct="1">
              <a:lnSpc>
                <a:spcPct val="90000"/>
              </a:lnSpc>
              <a:buClr>
                <a:srgbClr val="003399"/>
              </a:buClr>
            </a:pPr>
            <a:r>
              <a:rPr lang="en-US" sz="1800" b="1" smtClean="0">
                <a:cs typeface="Arial" charset="0"/>
              </a:rPr>
              <a:t>Existan prácticas de trabajo seguras con el plomo en los trabajos de renovación.</a:t>
            </a:r>
          </a:p>
          <a:p>
            <a:pPr marL="571500" lvl="1" indent="-228600" eaLnBrk="1" hangingPunct="1">
              <a:lnSpc>
                <a:spcPct val="90000"/>
              </a:lnSpc>
              <a:buClr>
                <a:srgbClr val="003399"/>
              </a:buClr>
            </a:pPr>
            <a:r>
              <a:rPr lang="en-US" sz="1800" b="1" smtClean="0">
                <a:cs typeface="Arial" charset="0"/>
              </a:rPr>
              <a:t>Se brinde educación antes de la renovación en las </a:t>
            </a:r>
            <a:r>
              <a:rPr lang="en-US" sz="1800" b="1" u="sng" smtClean="0">
                <a:cs typeface="Arial" charset="0"/>
              </a:rPr>
              <a:t>viviendas de interés</a:t>
            </a:r>
            <a:r>
              <a:rPr lang="en-US" sz="1800" b="1" smtClean="0">
                <a:cs typeface="Arial" charset="0"/>
              </a:rPr>
              <a:t> y en </a:t>
            </a:r>
            <a:r>
              <a:rPr lang="en-US" sz="1800" b="1" u="sng" smtClean="0">
                <a:cs typeface="Arial" charset="0"/>
              </a:rPr>
              <a:t>instalaciones ocupadas por niños</a:t>
            </a:r>
            <a:r>
              <a:rPr lang="en-US" sz="1800" b="1" smtClean="0">
                <a:cs typeface="Arial" charset="0"/>
              </a:rPr>
              <a:t>.</a:t>
            </a:r>
          </a:p>
          <a:p>
            <a:pPr marL="228600" indent="-228600" eaLnBrk="1" hangingPunct="1">
              <a:lnSpc>
                <a:spcPct val="90000"/>
              </a:lnSpc>
              <a:buClr>
                <a:srgbClr val="000080"/>
              </a:buClr>
              <a:buFontTx/>
              <a:buChar char="•"/>
            </a:pPr>
            <a:r>
              <a:rPr lang="es-ES_tradnl" sz="2000" b="1" smtClean="0">
                <a:solidFill>
                  <a:srgbClr val="000080"/>
                </a:solidFill>
                <a:cs typeface="Arial" charset="0"/>
              </a:rPr>
              <a:t>L</a:t>
            </a:r>
            <a:r>
              <a:rPr lang="en-US" sz="2000" b="1" smtClean="0">
                <a:solidFill>
                  <a:srgbClr val="000080"/>
                </a:solidFill>
                <a:cs typeface="Arial" charset="0"/>
              </a:rPr>
              <a:t>as empresas que trabajan en hogares e instalaciones ocupadas por niños, construidas antes de 1978, deberán certificarse y emplear prácticas de trabajo seguras con el plomo en sus trabajos de renovación.</a:t>
            </a:r>
          </a:p>
          <a:p>
            <a:pPr marL="228600" indent="-228600" eaLnBrk="1" hangingPunct="1">
              <a:lnSpc>
                <a:spcPct val="90000"/>
              </a:lnSpc>
              <a:buClr>
                <a:srgbClr val="000080"/>
              </a:buClr>
              <a:buFontTx/>
              <a:buChar char="•"/>
            </a:pPr>
            <a:r>
              <a:rPr lang="en-US" sz="2000" b="1" smtClean="0">
                <a:solidFill>
                  <a:srgbClr val="000080"/>
                </a:solidFill>
                <a:cs typeface="Arial" charset="0"/>
              </a:rPr>
              <a:t>La EPA puede autorizar a los estados, territorios y                           tribus que hagan cumplir la regla.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p>
            <a:r>
              <a:rPr lang="en-US" smtClean="0"/>
              <a:t>Octubre de 2011</a:t>
            </a:r>
          </a:p>
        </p:txBody>
      </p:sp>
      <p:sp>
        <p:nvSpPr>
          <p:cNvPr id="8" name="Slide Number Placeholder 3"/>
          <p:cNvSpPr>
            <a:spLocks noGrp="1"/>
          </p:cNvSpPr>
          <p:nvPr>
            <p:ph type="sldNum" sz="quarter" idx="12"/>
          </p:nvPr>
        </p:nvSpPr>
        <p:spPr/>
        <p:txBody>
          <a:bodyPr/>
          <a:lstStyle/>
          <a:p>
            <a:pPr>
              <a:defRPr/>
            </a:pPr>
            <a:r>
              <a:rPr lang="en-US"/>
              <a:t>1-</a:t>
            </a:r>
            <a:fld id="{FFA491A1-EBCC-430A-8D49-BEFB04FD43D7}" type="slidenum">
              <a:rPr lang="en-US"/>
              <a:pPr>
                <a:defRPr/>
              </a:pPr>
              <a:t>10</a:t>
            </a:fld>
            <a:endParaRPr lang="en-US"/>
          </a:p>
        </p:txBody>
      </p:sp>
      <p:sp>
        <p:nvSpPr>
          <p:cNvPr id="11268" name="Rectangle 2"/>
          <p:cNvSpPr>
            <a:spLocks noGrp="1" noChangeArrowheads="1"/>
          </p:cNvSpPr>
          <p:nvPr>
            <p:ph type="title" idx="4294967295"/>
          </p:nvPr>
        </p:nvSpPr>
        <p:spPr>
          <a:xfrm>
            <a:off x="304800" y="152400"/>
            <a:ext cx="8458200" cy="1295400"/>
          </a:xfrm>
          <a:noFill/>
        </p:spPr>
        <p:txBody>
          <a:bodyPr lIns="92075" tIns="46038" rIns="92075" bIns="46038"/>
          <a:lstStyle/>
          <a:p>
            <a:pPr eaLnBrk="1" hangingPunct="1"/>
            <a:r>
              <a:rPr lang="en-US" sz="3200" b="1" smtClean="0">
                <a:latin typeface="Arial" charset="0"/>
              </a:rPr>
              <a:t>Regla del Departamento de Vivienda y Urbanismo para trabajar de forma segura con el plomo (LSHR)</a:t>
            </a:r>
          </a:p>
        </p:txBody>
      </p:sp>
      <p:sp>
        <p:nvSpPr>
          <p:cNvPr id="11269" name="Rectangle 3"/>
          <p:cNvSpPr>
            <a:spLocks noGrp="1" noChangeArrowheads="1"/>
          </p:cNvSpPr>
          <p:nvPr>
            <p:ph type="body" sz="half" idx="4294967295"/>
          </p:nvPr>
        </p:nvSpPr>
        <p:spPr>
          <a:xfrm>
            <a:off x="152400" y="1676400"/>
            <a:ext cx="6629400" cy="4724400"/>
          </a:xfrm>
          <a:noFill/>
        </p:spPr>
        <p:txBody>
          <a:bodyPr lIns="92075" tIns="46038" rIns="92075" bIns="46038"/>
          <a:lstStyle/>
          <a:p>
            <a:pPr marL="342900" lvl="1" indent="-228600" eaLnBrk="1" hangingPunct="1">
              <a:lnSpc>
                <a:spcPct val="90000"/>
              </a:lnSpc>
              <a:spcBef>
                <a:spcPct val="10000"/>
              </a:spcBef>
              <a:buClr>
                <a:srgbClr val="003399"/>
              </a:buClr>
            </a:pPr>
            <a:r>
              <a:rPr lang="en-US" sz="2400" smtClean="0"/>
              <a:t>Abarca </a:t>
            </a:r>
            <a:r>
              <a:rPr lang="en-US" sz="2400" u="sng" smtClean="0">
                <a:solidFill>
                  <a:srgbClr val="0066FF"/>
                </a:solidFill>
              </a:rPr>
              <a:t>VIVIENDAS</a:t>
            </a:r>
            <a:r>
              <a:rPr lang="en-US" sz="2400" smtClean="0"/>
              <a:t> de interés de propiedas o con ayuda </a:t>
            </a:r>
            <a:r>
              <a:rPr lang="en-US" sz="2400" u="sng" smtClean="0"/>
              <a:t>federales</a:t>
            </a:r>
            <a:r>
              <a:rPr lang="en-US" sz="2400" smtClean="0"/>
              <a:t>. </a:t>
            </a:r>
          </a:p>
          <a:p>
            <a:pPr marL="342900" lvl="1" indent="-228600" eaLnBrk="1" hangingPunct="1">
              <a:lnSpc>
                <a:spcPct val="90000"/>
              </a:lnSpc>
              <a:spcBef>
                <a:spcPct val="10000"/>
              </a:spcBef>
              <a:buClr>
                <a:srgbClr val="003399"/>
              </a:buClr>
            </a:pPr>
            <a:r>
              <a:rPr lang="en-US" sz="2400" smtClean="0"/>
              <a:t>No abarca instalaciones ocupadas por niños.</a:t>
            </a:r>
          </a:p>
          <a:p>
            <a:pPr marL="342900" lvl="1" indent="-228600" eaLnBrk="1" hangingPunct="1">
              <a:lnSpc>
                <a:spcPct val="90000"/>
              </a:lnSpc>
              <a:spcBef>
                <a:spcPct val="10000"/>
              </a:spcBef>
              <a:buClr>
                <a:srgbClr val="003399"/>
              </a:buClr>
            </a:pPr>
            <a:r>
              <a:rPr lang="en-US" sz="2400" smtClean="0"/>
              <a:t>Las diferencias clave entre la LSHR y la regla RRP se muestran en recuadros dentro del logotipo del HUD.</a:t>
            </a:r>
          </a:p>
          <a:p>
            <a:pPr marL="342900" lvl="1" indent="-228600" eaLnBrk="1" hangingPunct="1">
              <a:lnSpc>
                <a:spcPct val="90000"/>
              </a:lnSpc>
              <a:spcBef>
                <a:spcPct val="10000"/>
              </a:spcBef>
              <a:buClr>
                <a:srgbClr val="003399"/>
              </a:buClr>
            </a:pPr>
            <a:r>
              <a:rPr lang="en-US" sz="2400" smtClean="0"/>
              <a:t>Consulte en el Apéndice 2 los requisitos adicionales completos impuestos por la LSHR a renovadores certificados que trabajan en viviendas de interés con ayuda federal.</a:t>
            </a:r>
          </a:p>
          <a:p>
            <a:pPr marL="342900" lvl="1" indent="-228600" eaLnBrk="1" hangingPunct="1">
              <a:lnSpc>
                <a:spcPct val="90000"/>
              </a:lnSpc>
              <a:spcBef>
                <a:spcPct val="10000"/>
              </a:spcBef>
              <a:buClr>
                <a:srgbClr val="003399"/>
              </a:buClr>
            </a:pPr>
            <a:endParaRPr lang="en-US" sz="2400" smtClean="0"/>
          </a:p>
        </p:txBody>
      </p:sp>
      <p:sp>
        <p:nvSpPr>
          <p:cNvPr id="11270" name="Text Box 7"/>
          <p:cNvSpPr txBox="1">
            <a:spLocks noChangeArrowheads="1"/>
          </p:cNvSpPr>
          <p:nvPr/>
        </p:nvSpPr>
        <p:spPr bwMode="auto">
          <a:xfrm>
            <a:off x="457200" y="4953000"/>
            <a:ext cx="3200400" cy="457200"/>
          </a:xfrm>
          <a:prstGeom prst="rect">
            <a:avLst/>
          </a:prstGeom>
          <a:noFill/>
          <a:ln w="9525">
            <a:noFill/>
            <a:miter lim="800000"/>
            <a:headEnd/>
            <a:tailEnd/>
          </a:ln>
        </p:spPr>
        <p:txBody>
          <a:bodyPr>
            <a:spAutoFit/>
          </a:bodyPr>
          <a:lstStyle/>
          <a:p>
            <a:pPr>
              <a:spcBef>
                <a:spcPct val="50000"/>
              </a:spcBef>
            </a:pPr>
            <a:endParaRPr lang="es-ES_tradnl"/>
          </a:p>
        </p:txBody>
      </p:sp>
      <p:pic>
        <p:nvPicPr>
          <p:cNvPr id="11271" name="Picture 12" descr="Imagen del aviso del Registro Federal de septiembre de 1999 que contiene la versión final de la Regla de Trabajo Seguro con Plomo del HUD. "/>
          <p:cNvPicPr>
            <a:picLocks noChangeAspect="1" noChangeArrowheads="1"/>
          </p:cNvPicPr>
          <p:nvPr/>
        </p:nvPicPr>
        <p:blipFill>
          <a:blip r:embed="rId3" cstate="print"/>
          <a:srcRect/>
          <a:stretch>
            <a:fillRect/>
          </a:stretch>
        </p:blipFill>
        <p:spPr bwMode="auto">
          <a:xfrm>
            <a:off x="6934200" y="2667000"/>
            <a:ext cx="1825625" cy="2362200"/>
          </a:xfrm>
          <a:prstGeom prst="rect">
            <a:avLst/>
          </a:prstGeom>
          <a:noFill/>
          <a:ln w="9525">
            <a:solidFill>
              <a:schemeClr val="tx1"/>
            </a:solid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US" smtClean="0"/>
              <a:t>Octubre de 2011</a:t>
            </a:r>
          </a:p>
        </p:txBody>
      </p:sp>
      <p:sp>
        <p:nvSpPr>
          <p:cNvPr id="6" name="Slide Number Placeholder 3"/>
          <p:cNvSpPr>
            <a:spLocks noGrp="1"/>
          </p:cNvSpPr>
          <p:nvPr>
            <p:ph type="sldNum" sz="quarter" idx="12"/>
          </p:nvPr>
        </p:nvSpPr>
        <p:spPr/>
        <p:txBody>
          <a:bodyPr/>
          <a:lstStyle/>
          <a:p>
            <a:pPr>
              <a:defRPr/>
            </a:pPr>
            <a:r>
              <a:rPr lang="en-US"/>
              <a:t>1-</a:t>
            </a:r>
            <a:fld id="{02170161-D804-4051-804B-18400CF30AD3}" type="slidenum">
              <a:rPr lang="en-US"/>
              <a:pPr>
                <a:defRPr/>
              </a:pPr>
              <a:t>11</a:t>
            </a:fld>
            <a:endParaRPr lang="en-US"/>
          </a:p>
        </p:txBody>
      </p:sp>
      <p:sp>
        <p:nvSpPr>
          <p:cNvPr id="12292" name="Rectangle 2"/>
          <p:cNvSpPr>
            <a:spLocks noGrp="1" noChangeArrowheads="1"/>
          </p:cNvSpPr>
          <p:nvPr>
            <p:ph type="title" idx="4294967295"/>
          </p:nvPr>
        </p:nvSpPr>
        <p:spPr>
          <a:xfrm>
            <a:off x="304800" y="304800"/>
            <a:ext cx="8686800" cy="1295400"/>
          </a:xfrm>
        </p:spPr>
        <p:txBody>
          <a:bodyPr/>
          <a:lstStyle/>
          <a:p>
            <a:pPr eaLnBrk="1" hangingPunct="1"/>
            <a:r>
              <a:rPr lang="en-US" sz="4000" b="1" smtClean="0">
                <a:latin typeface="Arial" charset="0"/>
              </a:rPr>
              <a:t>Reglamentos estatales y locales</a:t>
            </a:r>
          </a:p>
        </p:txBody>
      </p:sp>
      <p:sp>
        <p:nvSpPr>
          <p:cNvPr id="12293" name="Rectangle 3"/>
          <p:cNvSpPr>
            <a:spLocks noGrp="1" noChangeArrowheads="1"/>
          </p:cNvSpPr>
          <p:nvPr>
            <p:ph type="body" idx="4294967295"/>
          </p:nvPr>
        </p:nvSpPr>
        <p:spPr>
          <a:xfrm>
            <a:off x="381000" y="1752600"/>
            <a:ext cx="8458200" cy="4648200"/>
          </a:xfrm>
        </p:spPr>
        <p:txBody>
          <a:bodyPr/>
          <a:lstStyle/>
          <a:p>
            <a:pPr marL="228600" indent="-228600" eaLnBrk="1" hangingPunct="1">
              <a:spcBef>
                <a:spcPct val="10000"/>
              </a:spcBef>
              <a:buClr>
                <a:srgbClr val="003399"/>
              </a:buClr>
              <a:buFontTx/>
              <a:buChar char="•"/>
            </a:pPr>
            <a:r>
              <a:rPr lang="en-US" sz="2800" smtClean="0"/>
              <a:t>Es posible que los reglamentos de los estados y las localidades sobre renovaciones en las viviendas de interés sean distintos a los de la EPA y el HUD. </a:t>
            </a:r>
          </a:p>
          <a:p>
            <a:pPr marL="228600" indent="-228600" eaLnBrk="1" hangingPunct="1">
              <a:spcBef>
                <a:spcPct val="10000"/>
              </a:spcBef>
              <a:buClr>
                <a:srgbClr val="003399"/>
              </a:buClr>
              <a:buFontTx/>
              <a:buChar char="•"/>
            </a:pPr>
            <a:r>
              <a:rPr lang="en-US" sz="2800" smtClean="0"/>
              <a:t>Consulte con los organismos de la vivienda y el ambiente de su estado o localidad para obtener más información sobre dichos requisitos.</a:t>
            </a:r>
          </a:p>
          <a:p>
            <a:pPr marL="228600" indent="-228600" eaLnBrk="1" hangingPunct="1">
              <a:spcBef>
                <a:spcPct val="10000"/>
              </a:spcBef>
              <a:buClr>
                <a:srgbClr val="003399"/>
              </a:buClr>
              <a:buFontTx/>
              <a:buChar char="•"/>
            </a:pPr>
            <a:r>
              <a:rPr lang="en-US" sz="2800" smtClean="0"/>
              <a:t>El Apéndice 7 está reservado para incluir copias o resúmenes de los reglamentos estatales y locales.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p>
            <a:r>
              <a:rPr lang="en-US" smtClean="0"/>
              <a:t>Octubre de 2011</a:t>
            </a:r>
          </a:p>
        </p:txBody>
      </p:sp>
      <p:sp>
        <p:nvSpPr>
          <p:cNvPr id="8" name="Slide Number Placeholder 3"/>
          <p:cNvSpPr>
            <a:spLocks noGrp="1"/>
          </p:cNvSpPr>
          <p:nvPr>
            <p:ph type="sldNum" sz="quarter" idx="12"/>
          </p:nvPr>
        </p:nvSpPr>
        <p:spPr/>
        <p:txBody>
          <a:bodyPr/>
          <a:lstStyle/>
          <a:p>
            <a:pPr>
              <a:defRPr/>
            </a:pPr>
            <a:r>
              <a:rPr lang="en-US"/>
              <a:t>1-</a:t>
            </a:r>
            <a:fld id="{B23D2360-72E8-412F-91BB-F413C6B9FBA8}" type="slidenum">
              <a:rPr lang="en-US"/>
              <a:pPr>
                <a:defRPr/>
              </a:pPr>
              <a:t>12</a:t>
            </a:fld>
            <a:endParaRPr lang="en-US"/>
          </a:p>
        </p:txBody>
      </p:sp>
      <p:sp>
        <p:nvSpPr>
          <p:cNvPr id="13316" name="Rectangle 2"/>
          <p:cNvSpPr>
            <a:spLocks noGrp="1" noChangeArrowheads="1"/>
          </p:cNvSpPr>
          <p:nvPr>
            <p:ph type="title" idx="4294967295"/>
          </p:nvPr>
        </p:nvSpPr>
        <p:spPr>
          <a:noFill/>
        </p:spPr>
        <p:txBody>
          <a:bodyPr lIns="92075" tIns="46038" rIns="92075" bIns="46038"/>
          <a:lstStyle/>
          <a:p>
            <a:pPr eaLnBrk="1" hangingPunct="1"/>
            <a:r>
              <a:rPr lang="en-US" sz="4000" b="1" smtClean="0">
                <a:latin typeface="Arial" charset="0"/>
              </a:rPr>
              <a:t>¡Conozca las reglas!</a:t>
            </a:r>
          </a:p>
        </p:txBody>
      </p:sp>
      <p:sp>
        <p:nvSpPr>
          <p:cNvPr id="13317" name="Rectangle 3"/>
          <p:cNvSpPr>
            <a:spLocks noGrp="1" noChangeArrowheads="1"/>
          </p:cNvSpPr>
          <p:nvPr>
            <p:ph type="body" sz="half" idx="4294967295"/>
          </p:nvPr>
        </p:nvSpPr>
        <p:spPr>
          <a:xfrm>
            <a:off x="304800" y="1828800"/>
            <a:ext cx="7239000" cy="4724400"/>
          </a:xfrm>
          <a:noFill/>
        </p:spPr>
        <p:txBody>
          <a:bodyPr lIns="92075" tIns="46038" rIns="92075" bIns="46038"/>
          <a:lstStyle/>
          <a:p>
            <a:pPr marL="0" indent="0" eaLnBrk="1" hangingPunct="1">
              <a:lnSpc>
                <a:spcPct val="80000"/>
              </a:lnSpc>
            </a:pPr>
            <a:r>
              <a:rPr lang="en-US" sz="2000" smtClean="0"/>
              <a:t>Para recibir una copia de los reglamenos de la EPA o del HUD, comuníquese con el Centro Nacional de Información sobre el Plomo llamando al teléfono 1-800-424-LEAD o descargándolas desde los siguientes sitios Web:</a:t>
            </a:r>
          </a:p>
          <a:p>
            <a:pPr lvl="1" eaLnBrk="1" hangingPunct="1">
              <a:lnSpc>
                <a:spcPct val="80000"/>
              </a:lnSpc>
              <a:buClr>
                <a:srgbClr val="003399"/>
              </a:buClr>
            </a:pPr>
            <a:r>
              <a:rPr lang="en-US" sz="1800" b="1" smtClean="0"/>
              <a:t>www.epa.gov/lead</a:t>
            </a:r>
          </a:p>
          <a:p>
            <a:pPr lvl="1" eaLnBrk="1" hangingPunct="1">
              <a:lnSpc>
                <a:spcPct val="80000"/>
              </a:lnSpc>
              <a:buClr>
                <a:srgbClr val="003399"/>
              </a:buClr>
            </a:pPr>
            <a:r>
              <a:rPr lang="en-US" sz="1600" b="1" smtClean="0"/>
              <a:t>www.hud.gov/offices/lead</a:t>
            </a:r>
            <a:endParaRPr lang="en-US" sz="1800" smtClean="0"/>
          </a:p>
          <a:p>
            <a:pPr lvl="1" eaLnBrk="1" hangingPunct="1">
              <a:lnSpc>
                <a:spcPct val="80000"/>
              </a:lnSpc>
              <a:buFontTx/>
              <a:buNone/>
            </a:pPr>
            <a:endParaRPr lang="en-US" sz="800" b="1" smtClean="0"/>
          </a:p>
          <a:p>
            <a:pPr marL="0" indent="0" eaLnBrk="1" hangingPunct="1">
              <a:lnSpc>
                <a:spcPct val="80000"/>
              </a:lnSpc>
            </a:pPr>
            <a:r>
              <a:rPr lang="en-US" sz="2000" smtClean="0"/>
              <a:t>Administración de Seguridad y Salud Ocupacional de los Estados Unidos (OSHA):</a:t>
            </a:r>
          </a:p>
          <a:p>
            <a:pPr lvl="1" eaLnBrk="1" hangingPunct="1">
              <a:lnSpc>
                <a:spcPct val="80000"/>
              </a:lnSpc>
              <a:buClr>
                <a:srgbClr val="003399"/>
              </a:buClr>
            </a:pPr>
            <a:r>
              <a:rPr lang="en-US" sz="1800" smtClean="0"/>
              <a:t>Establece normas de protección para el trabajador. </a:t>
            </a:r>
          </a:p>
          <a:p>
            <a:pPr lvl="1" eaLnBrk="1" hangingPunct="1">
              <a:lnSpc>
                <a:spcPct val="80000"/>
              </a:lnSpc>
              <a:buClr>
                <a:srgbClr val="003399"/>
              </a:buClr>
            </a:pPr>
            <a:r>
              <a:rPr lang="en-US" sz="1600" smtClean="0"/>
              <a:t>Para recibir información adicional de la regla de OSHA sobre Plomo en la Construcción, consulte </a:t>
            </a:r>
            <a:r>
              <a:rPr lang="en-US" sz="1600" u="sng" smtClean="0"/>
              <a:t>www.osha.gov/Publications/osha3142.pdf</a:t>
            </a:r>
            <a:r>
              <a:rPr lang="en-US" sz="1600" smtClean="0"/>
              <a:t>.</a:t>
            </a:r>
            <a:endParaRPr lang="en-US" sz="1800" smtClean="0"/>
          </a:p>
          <a:p>
            <a:pPr marL="0" indent="0" eaLnBrk="1" hangingPunct="1">
              <a:lnSpc>
                <a:spcPct val="80000"/>
              </a:lnSpc>
            </a:pPr>
            <a:endParaRPr lang="en-US" sz="800" smtClean="0"/>
          </a:p>
          <a:p>
            <a:pPr marL="0" indent="0" eaLnBrk="1" hangingPunct="1">
              <a:lnSpc>
                <a:spcPct val="80000"/>
              </a:lnSpc>
            </a:pPr>
            <a:r>
              <a:rPr lang="en-US" sz="2000" smtClean="0"/>
              <a:t>Reglamentos estatales y locales: </a:t>
            </a:r>
          </a:p>
          <a:p>
            <a:pPr lvl="1" eaLnBrk="1" hangingPunct="1">
              <a:lnSpc>
                <a:spcPct val="80000"/>
              </a:lnSpc>
              <a:buClr>
                <a:srgbClr val="003399"/>
              </a:buClr>
            </a:pPr>
            <a:r>
              <a:rPr lang="en-US" sz="1800" smtClean="0"/>
              <a:t>Los renovadores deben seguir todas las regulaciones estatales y locales corresondientes durante las renovaciones. </a:t>
            </a:r>
          </a:p>
        </p:txBody>
      </p:sp>
      <p:pic>
        <p:nvPicPr>
          <p:cNvPr id="13318" name="Picture 11" descr="Imagen del aviso del Registro Federal de abril de 2008 que indica la regla de la RRP. "/>
          <p:cNvPicPr>
            <a:picLocks noChangeAspect="1" noChangeArrowheads="1"/>
          </p:cNvPicPr>
          <p:nvPr/>
        </p:nvPicPr>
        <p:blipFill>
          <a:blip r:embed="rId3" cstate="print"/>
          <a:srcRect/>
          <a:stretch>
            <a:fillRect/>
          </a:stretch>
        </p:blipFill>
        <p:spPr bwMode="auto">
          <a:xfrm>
            <a:off x="7467600" y="1828800"/>
            <a:ext cx="1295400" cy="1676400"/>
          </a:xfrm>
          <a:prstGeom prst="rect">
            <a:avLst/>
          </a:prstGeom>
          <a:noFill/>
          <a:ln w="9525">
            <a:solidFill>
              <a:schemeClr val="tx1"/>
            </a:solidFill>
            <a:miter lim="800000"/>
            <a:headEnd/>
            <a:tailEnd/>
          </a:ln>
        </p:spPr>
      </p:pic>
      <p:pic>
        <p:nvPicPr>
          <p:cNvPr id="13319" name="Picture 12" descr="Imagen del aviso del Registro Federal de septiembre de 1999 que contiene la versión final de la Regla de Trabajo Seguro con Plomo del HUD. "/>
          <p:cNvPicPr>
            <a:picLocks noChangeAspect="1" noChangeArrowheads="1"/>
          </p:cNvPicPr>
          <p:nvPr/>
        </p:nvPicPr>
        <p:blipFill>
          <a:blip r:embed="rId4" cstate="print"/>
          <a:srcRect/>
          <a:stretch>
            <a:fillRect/>
          </a:stretch>
        </p:blipFill>
        <p:spPr bwMode="auto">
          <a:xfrm>
            <a:off x="7467600" y="3733800"/>
            <a:ext cx="1295400" cy="1676400"/>
          </a:xfrm>
          <a:prstGeom prst="rect">
            <a:avLst/>
          </a:prstGeom>
          <a:noFill/>
          <a:ln w="9525">
            <a:solidFill>
              <a:schemeClr val="tx1"/>
            </a:solid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Octubre de 2011</a:t>
            </a:r>
          </a:p>
        </p:txBody>
      </p:sp>
      <p:sp>
        <p:nvSpPr>
          <p:cNvPr id="6" name="Slide Number Placeholder 5"/>
          <p:cNvSpPr>
            <a:spLocks noGrp="1"/>
          </p:cNvSpPr>
          <p:nvPr>
            <p:ph type="sldNum" sz="quarter" idx="12"/>
          </p:nvPr>
        </p:nvSpPr>
        <p:spPr/>
        <p:txBody>
          <a:bodyPr/>
          <a:lstStyle/>
          <a:p>
            <a:pPr>
              <a:defRPr/>
            </a:pPr>
            <a:r>
              <a:rPr lang="en-US"/>
              <a:t>1-</a:t>
            </a:r>
            <a:fld id="{F13C247A-CE37-4845-A7A2-6640E56D4DF5}" type="slidenum">
              <a:rPr lang="en-US"/>
              <a:pPr>
                <a:defRPr/>
              </a:pPr>
              <a:t>2</a:t>
            </a:fld>
            <a:endParaRPr lang="en-US"/>
          </a:p>
        </p:txBody>
      </p:sp>
      <p:sp>
        <p:nvSpPr>
          <p:cNvPr id="3076" name="Rectangle 2"/>
          <p:cNvSpPr>
            <a:spLocks noGrp="1" noChangeArrowheads="1"/>
          </p:cNvSpPr>
          <p:nvPr>
            <p:ph type="title"/>
          </p:nvPr>
        </p:nvSpPr>
        <p:spPr/>
        <p:txBody>
          <a:bodyPr/>
          <a:lstStyle/>
          <a:p>
            <a:pPr eaLnBrk="1" hangingPunct="1"/>
            <a:r>
              <a:rPr lang="en-US" sz="4000" b="1" smtClean="0">
                <a:latin typeface="Arial" charset="0"/>
              </a:rPr>
              <a:t>La regla RRP: Exclusiones</a:t>
            </a:r>
          </a:p>
        </p:txBody>
      </p:sp>
      <p:sp>
        <p:nvSpPr>
          <p:cNvPr id="3077" name="Rectangle 3"/>
          <p:cNvSpPr>
            <a:spLocks noGrp="1" noChangeArrowheads="1"/>
          </p:cNvSpPr>
          <p:nvPr>
            <p:ph type="body" idx="1"/>
          </p:nvPr>
        </p:nvSpPr>
        <p:spPr/>
        <p:txBody>
          <a:bodyPr/>
          <a:lstStyle/>
          <a:p>
            <a:pPr marL="231775" indent="-231775" eaLnBrk="1" hangingPunct="1">
              <a:lnSpc>
                <a:spcPct val="90000"/>
              </a:lnSpc>
              <a:buClr>
                <a:srgbClr val="003399"/>
              </a:buClr>
              <a:buFontTx/>
              <a:buChar char="•"/>
            </a:pPr>
            <a:r>
              <a:rPr lang="en-US" sz="2400" b="1" smtClean="0"/>
              <a:t>Actividades de renovación en que los componentes afectados no contengan pintura a base de plomo.</a:t>
            </a:r>
          </a:p>
          <a:p>
            <a:pPr marL="231775" indent="-231775" eaLnBrk="1" hangingPunct="1">
              <a:lnSpc>
                <a:spcPct val="90000"/>
              </a:lnSpc>
              <a:buClr>
                <a:srgbClr val="003399"/>
              </a:buClr>
              <a:buFontTx/>
              <a:buChar char="•"/>
            </a:pPr>
            <a:r>
              <a:rPr lang="en-US" sz="2400" b="1" smtClean="0"/>
              <a:t>Renovaciones de emergencia (requiere limpieza y verificación de limpieza).</a:t>
            </a:r>
          </a:p>
          <a:p>
            <a:pPr marL="231775" indent="-231775" eaLnBrk="1" hangingPunct="1">
              <a:lnSpc>
                <a:spcPct val="90000"/>
              </a:lnSpc>
              <a:buClr>
                <a:srgbClr val="003399"/>
              </a:buClr>
              <a:buFontTx/>
              <a:buChar char="•"/>
            </a:pPr>
            <a:r>
              <a:rPr lang="en-US" sz="2400" b="1" smtClean="0"/>
              <a:t>Reparaciones menores y actividades de mantenimiento.</a:t>
            </a:r>
            <a:r>
              <a:rPr lang="en-US" sz="2400" smtClean="0"/>
              <a:t> </a:t>
            </a:r>
            <a:r>
              <a:rPr lang="en-US" sz="2400" i="1" smtClean="0"/>
              <a:t>Nota: Esta exclusión no se aplica a cambios de ventanas, demoliciones o actividades que comprendan prácticas prohibidas.</a:t>
            </a:r>
            <a:endParaRPr lang="en-US" sz="2400" smtClean="0"/>
          </a:p>
          <a:p>
            <a:pPr marL="231775" indent="-231775" eaLnBrk="1" hangingPunct="1">
              <a:lnSpc>
                <a:spcPct val="90000"/>
              </a:lnSpc>
              <a:buClr>
                <a:srgbClr val="003399"/>
              </a:buClr>
              <a:buFontTx/>
              <a:buChar char="•"/>
            </a:pPr>
            <a:r>
              <a:rPr lang="en-US" sz="2400" b="1" smtClean="0"/>
              <a:t>Renovaciones efectuadas por propietarios en su propio hogar.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smtClean="0"/>
              <a:t>Octubre de 2011</a:t>
            </a:r>
          </a:p>
        </p:txBody>
      </p:sp>
      <p:sp>
        <p:nvSpPr>
          <p:cNvPr id="6" name="Slide Number Placeholder 5"/>
          <p:cNvSpPr>
            <a:spLocks noGrp="1"/>
          </p:cNvSpPr>
          <p:nvPr>
            <p:ph type="sldNum" sz="quarter" idx="12"/>
          </p:nvPr>
        </p:nvSpPr>
        <p:spPr/>
        <p:txBody>
          <a:bodyPr/>
          <a:lstStyle/>
          <a:p>
            <a:pPr>
              <a:defRPr/>
            </a:pPr>
            <a:r>
              <a:rPr lang="en-US"/>
              <a:t>1-</a:t>
            </a:r>
            <a:fld id="{F952A356-A48E-43E0-9B79-516614733C56}" type="slidenum">
              <a:rPr lang="en-US"/>
              <a:pPr>
                <a:defRPr/>
              </a:pPr>
              <a:t>3</a:t>
            </a:fld>
            <a:endParaRPr lang="en-US"/>
          </a:p>
        </p:txBody>
      </p:sp>
      <p:sp>
        <p:nvSpPr>
          <p:cNvPr id="4100" name="Rectangle 2"/>
          <p:cNvSpPr>
            <a:spLocks noGrp="1" noChangeArrowheads="1"/>
          </p:cNvSpPr>
          <p:nvPr>
            <p:ph type="title"/>
          </p:nvPr>
        </p:nvSpPr>
        <p:spPr>
          <a:xfrm>
            <a:off x="457200" y="381000"/>
            <a:ext cx="8305800" cy="990600"/>
          </a:xfrm>
        </p:spPr>
        <p:txBody>
          <a:bodyPr/>
          <a:lstStyle/>
          <a:p>
            <a:pPr eaLnBrk="1" hangingPunct="1"/>
            <a:r>
              <a:rPr lang="en-US" sz="4000" b="1" smtClean="0">
                <a:latin typeface="Arial" charset="0"/>
              </a:rPr>
              <a:t>La regla RRP: Certificación de empresa</a:t>
            </a:r>
          </a:p>
        </p:txBody>
      </p:sp>
      <p:sp>
        <p:nvSpPr>
          <p:cNvPr id="4101" name="Rectangle 3"/>
          <p:cNvSpPr>
            <a:spLocks noGrp="1" noChangeArrowheads="1"/>
          </p:cNvSpPr>
          <p:nvPr>
            <p:ph type="body" idx="1"/>
          </p:nvPr>
        </p:nvSpPr>
        <p:spPr>
          <a:xfrm>
            <a:off x="457200" y="1752600"/>
            <a:ext cx="8305800" cy="4419600"/>
          </a:xfrm>
        </p:spPr>
        <p:txBody>
          <a:bodyPr/>
          <a:lstStyle/>
          <a:p>
            <a:pPr eaLnBrk="1" hangingPunct="1">
              <a:lnSpc>
                <a:spcPct val="90000"/>
              </a:lnSpc>
              <a:buClr>
                <a:srgbClr val="003399"/>
              </a:buClr>
              <a:buFontTx/>
              <a:buChar char="•"/>
            </a:pPr>
            <a:r>
              <a:rPr lang="en-US" sz="2800" smtClean="0"/>
              <a:t>Para certificarse, las empresas deben </a:t>
            </a:r>
            <a:r>
              <a:rPr lang="en-US" sz="2800" u="sng" smtClean="0"/>
              <a:t>enviar una solicitud y pagar un costo</a:t>
            </a:r>
            <a:r>
              <a:rPr lang="en-US" sz="2800" smtClean="0"/>
              <a:t> a la EPA. </a:t>
            </a:r>
          </a:p>
          <a:p>
            <a:pPr eaLnBrk="1" hangingPunct="1">
              <a:lnSpc>
                <a:spcPct val="90000"/>
              </a:lnSpc>
              <a:buClr>
                <a:srgbClr val="003399"/>
              </a:buClr>
              <a:buFontTx/>
              <a:buChar char="•"/>
            </a:pPr>
            <a:r>
              <a:rPr lang="en-US" sz="2800" smtClean="0"/>
              <a:t>Las certificaciones tendrán validez durante </a:t>
            </a:r>
            <a:r>
              <a:rPr lang="en-US" sz="2800" u="sng" smtClean="0"/>
              <a:t>5 años</a:t>
            </a:r>
            <a:r>
              <a:rPr lang="en-US" sz="2800" smtClean="0"/>
              <a:t>.</a:t>
            </a:r>
          </a:p>
          <a:p>
            <a:pPr eaLnBrk="1" hangingPunct="1">
              <a:lnSpc>
                <a:spcPct val="90000"/>
              </a:lnSpc>
              <a:buClr>
                <a:srgbClr val="003399"/>
              </a:buClr>
              <a:buFontTx/>
              <a:buChar char="•"/>
            </a:pPr>
            <a:r>
              <a:rPr lang="en-US" sz="2800" smtClean="0"/>
              <a:t>La certificación permite que la empresa realice renovaciones en cualquier estado o área tribal indígena sin autorización.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smtClean="0"/>
              <a:t>Octubre de 2011</a:t>
            </a:r>
          </a:p>
        </p:txBody>
      </p:sp>
      <p:sp>
        <p:nvSpPr>
          <p:cNvPr id="6" name="Slide Number Placeholder 5"/>
          <p:cNvSpPr>
            <a:spLocks noGrp="1"/>
          </p:cNvSpPr>
          <p:nvPr>
            <p:ph type="sldNum" sz="quarter" idx="12"/>
          </p:nvPr>
        </p:nvSpPr>
        <p:spPr/>
        <p:txBody>
          <a:bodyPr/>
          <a:lstStyle/>
          <a:p>
            <a:pPr>
              <a:defRPr/>
            </a:pPr>
            <a:r>
              <a:rPr lang="en-US"/>
              <a:t>1-</a:t>
            </a:r>
            <a:fld id="{9849749F-D17C-4184-9578-3922809572E6}" type="slidenum">
              <a:rPr lang="en-US"/>
              <a:pPr>
                <a:defRPr/>
              </a:pPr>
              <a:t>4</a:t>
            </a:fld>
            <a:endParaRPr lang="en-US"/>
          </a:p>
        </p:txBody>
      </p:sp>
      <p:sp>
        <p:nvSpPr>
          <p:cNvPr id="5124" name="Rectangle 2"/>
          <p:cNvSpPr>
            <a:spLocks noGrp="1" noChangeArrowheads="1"/>
          </p:cNvSpPr>
          <p:nvPr>
            <p:ph type="title"/>
          </p:nvPr>
        </p:nvSpPr>
        <p:spPr>
          <a:xfrm>
            <a:off x="304800" y="152400"/>
            <a:ext cx="8534400" cy="1295400"/>
          </a:xfrm>
        </p:spPr>
        <p:txBody>
          <a:bodyPr/>
          <a:lstStyle/>
          <a:p>
            <a:pPr eaLnBrk="1" hangingPunct="1"/>
            <a:r>
              <a:rPr lang="en-US" sz="4000" b="1" smtClean="0">
                <a:latin typeface="Arial" charset="0"/>
              </a:rPr>
              <a:t>La regla RRP:                           Responsabilidades de la empresa</a:t>
            </a:r>
          </a:p>
        </p:txBody>
      </p:sp>
      <p:sp>
        <p:nvSpPr>
          <p:cNvPr id="5125" name="Rectangle 3"/>
          <p:cNvSpPr>
            <a:spLocks noGrp="1" noChangeArrowheads="1"/>
          </p:cNvSpPr>
          <p:nvPr>
            <p:ph type="body" idx="1"/>
          </p:nvPr>
        </p:nvSpPr>
        <p:spPr>
          <a:xfrm>
            <a:off x="304800" y="1828800"/>
            <a:ext cx="8534400" cy="4267200"/>
          </a:xfrm>
        </p:spPr>
        <p:txBody>
          <a:bodyPr/>
          <a:lstStyle/>
          <a:p>
            <a:pPr eaLnBrk="1" hangingPunct="1">
              <a:buClr>
                <a:srgbClr val="003399"/>
              </a:buClr>
              <a:buFontTx/>
              <a:buChar char="•"/>
            </a:pPr>
            <a:r>
              <a:rPr lang="en-US" sz="2400" smtClean="0"/>
              <a:t>Garantizar el cumplimiento general de la Regla RRP.</a:t>
            </a:r>
          </a:p>
          <a:p>
            <a:pPr eaLnBrk="1" hangingPunct="1">
              <a:buClr>
                <a:srgbClr val="003399"/>
              </a:buClr>
              <a:buFontTx/>
              <a:buChar char="•"/>
            </a:pPr>
            <a:r>
              <a:rPr lang="en-US" sz="2400" smtClean="0"/>
              <a:t>Garantizar que todo el personal de renovación está integrado por renovadores certificados o ha recibido capacitación práctica por parte de renovadores certificados.</a:t>
            </a:r>
          </a:p>
          <a:p>
            <a:pPr eaLnBrk="1" hangingPunct="1">
              <a:buClr>
                <a:srgbClr val="003399"/>
              </a:buClr>
              <a:buFontTx/>
              <a:buChar char="•"/>
            </a:pPr>
            <a:r>
              <a:rPr lang="en-US" sz="2400" smtClean="0"/>
              <a:t>Asignar un renovador certificado a cada trabajo.</a:t>
            </a:r>
          </a:p>
          <a:p>
            <a:pPr eaLnBrk="1" hangingPunct="1">
              <a:buClr>
                <a:srgbClr val="003399"/>
              </a:buClr>
              <a:buFontTx/>
              <a:buChar char="•"/>
            </a:pPr>
            <a:r>
              <a:rPr lang="en-US" sz="2400" smtClean="0"/>
              <a:t>Cumplir con los requisitos de educación antes de la renovación.</a:t>
            </a:r>
          </a:p>
          <a:p>
            <a:pPr eaLnBrk="1" hangingPunct="1">
              <a:buClr>
                <a:srgbClr val="003399"/>
              </a:buClr>
              <a:buFontTx/>
              <a:buChar char="•"/>
            </a:pPr>
            <a:r>
              <a:rPr lang="en-US" sz="2800" smtClean="0"/>
              <a:t>Cumplir con los requisitos de gestión de registros.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smtClean="0"/>
              <a:t>Octubre de 2011</a:t>
            </a:r>
          </a:p>
        </p:txBody>
      </p:sp>
      <p:sp>
        <p:nvSpPr>
          <p:cNvPr id="6" name="Slide Number Placeholder 5"/>
          <p:cNvSpPr>
            <a:spLocks noGrp="1"/>
          </p:cNvSpPr>
          <p:nvPr>
            <p:ph type="sldNum" sz="quarter" idx="12"/>
          </p:nvPr>
        </p:nvSpPr>
        <p:spPr/>
        <p:txBody>
          <a:bodyPr/>
          <a:lstStyle/>
          <a:p>
            <a:pPr>
              <a:defRPr/>
            </a:pPr>
            <a:r>
              <a:rPr lang="en-US"/>
              <a:t>1-</a:t>
            </a:r>
            <a:fld id="{88742E28-4ECF-4498-AC05-5D1D2D964E48}" type="slidenum">
              <a:rPr lang="en-US"/>
              <a:pPr>
                <a:defRPr/>
              </a:pPr>
              <a:t>5</a:t>
            </a:fld>
            <a:endParaRPr lang="en-US"/>
          </a:p>
        </p:txBody>
      </p:sp>
      <p:sp>
        <p:nvSpPr>
          <p:cNvPr id="6148" name="Rectangle 2"/>
          <p:cNvSpPr>
            <a:spLocks noGrp="1" noChangeArrowheads="1"/>
          </p:cNvSpPr>
          <p:nvPr>
            <p:ph type="title"/>
          </p:nvPr>
        </p:nvSpPr>
        <p:spPr>
          <a:xfrm>
            <a:off x="381000" y="228600"/>
            <a:ext cx="8458200" cy="1219200"/>
          </a:xfrm>
        </p:spPr>
        <p:txBody>
          <a:bodyPr/>
          <a:lstStyle/>
          <a:p>
            <a:pPr eaLnBrk="1" hangingPunct="1"/>
            <a:r>
              <a:rPr lang="en-US" sz="4000" b="1" smtClean="0">
                <a:latin typeface="Arial" charset="0"/>
              </a:rPr>
              <a:t>La regla RRP:                 Certificación individual</a:t>
            </a:r>
          </a:p>
        </p:txBody>
      </p:sp>
      <p:sp>
        <p:nvSpPr>
          <p:cNvPr id="6149" name="Rectangle 3"/>
          <p:cNvSpPr>
            <a:spLocks noGrp="1" noChangeArrowheads="1"/>
          </p:cNvSpPr>
          <p:nvPr>
            <p:ph type="body" idx="1"/>
          </p:nvPr>
        </p:nvSpPr>
        <p:spPr>
          <a:xfrm>
            <a:off x="228600" y="1752600"/>
            <a:ext cx="8686800" cy="4572000"/>
          </a:xfrm>
        </p:spPr>
        <p:txBody>
          <a:bodyPr/>
          <a:lstStyle/>
          <a:p>
            <a:pPr eaLnBrk="1" hangingPunct="1">
              <a:lnSpc>
                <a:spcPct val="90000"/>
              </a:lnSpc>
              <a:buClr>
                <a:srgbClr val="003399"/>
              </a:buClr>
              <a:buFontTx/>
              <a:buChar char="•"/>
            </a:pPr>
            <a:r>
              <a:rPr lang="en-US" sz="2200" smtClean="0"/>
              <a:t>Para convertirse en renovador certificado, la persona debe tomar un curso de capacitación de 8 horas de duración aprobado por la EPA, o para los que hayan recibido una capacitación anterior, un curso de capacitación de 4 horas aprobado por la EPA con un proveedor de capacitación acreditado de la EPA.</a:t>
            </a:r>
          </a:p>
          <a:p>
            <a:pPr eaLnBrk="1" hangingPunct="1">
              <a:lnSpc>
                <a:spcPct val="90000"/>
              </a:lnSpc>
              <a:buClr>
                <a:srgbClr val="003399"/>
              </a:buClr>
              <a:buFontTx/>
              <a:buChar char="•"/>
            </a:pPr>
            <a:r>
              <a:rPr lang="en-US" sz="2200" smtClean="0"/>
              <a:t>El certificado de finalización del curso sirve para certificar a un renovador (sin necesidad de tramitar la certificación con la EPA). </a:t>
            </a:r>
          </a:p>
          <a:p>
            <a:pPr eaLnBrk="1" hangingPunct="1">
              <a:lnSpc>
                <a:spcPct val="90000"/>
              </a:lnSpc>
              <a:buClr>
                <a:srgbClr val="003399"/>
              </a:buClr>
              <a:buFontTx/>
              <a:buChar char="•"/>
            </a:pPr>
            <a:r>
              <a:rPr lang="en-US" sz="2200" smtClean="0"/>
              <a:t>Se requiere una capacitación de perfeccionamiento cada </a:t>
            </a:r>
            <a:r>
              <a:rPr lang="en-US" sz="2200" u="sng" smtClean="0"/>
              <a:t>5 años</a:t>
            </a:r>
            <a:r>
              <a:rPr lang="en-US" sz="2200" smtClean="0"/>
              <a:t>.</a:t>
            </a:r>
            <a:endParaRPr lang="en-US" sz="2200" u="sng" smtClean="0"/>
          </a:p>
          <a:p>
            <a:pPr eaLnBrk="1" hangingPunct="1">
              <a:lnSpc>
                <a:spcPct val="90000"/>
              </a:lnSpc>
              <a:buClr>
                <a:srgbClr val="003399"/>
              </a:buClr>
              <a:buFontTx/>
              <a:buChar char="•"/>
            </a:pPr>
            <a:r>
              <a:rPr lang="en-US" sz="2200" u="sng" smtClean="0"/>
              <a:t>Los trabajadores no necesitan certificación</a:t>
            </a:r>
            <a:r>
              <a:rPr lang="en-US" sz="2200" smtClean="0"/>
              <a:t> mientras reciban capacitación en el trabajo de parte de un renovador certificado y mientras el trabajo no esté reglamentado por el HUD.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smtClean="0"/>
              <a:t>Octubre de 2011</a:t>
            </a:r>
          </a:p>
        </p:txBody>
      </p:sp>
      <p:sp>
        <p:nvSpPr>
          <p:cNvPr id="6" name="Slide Number Placeholder 5"/>
          <p:cNvSpPr>
            <a:spLocks noGrp="1"/>
          </p:cNvSpPr>
          <p:nvPr>
            <p:ph type="sldNum" sz="quarter" idx="12"/>
          </p:nvPr>
        </p:nvSpPr>
        <p:spPr/>
        <p:txBody>
          <a:bodyPr/>
          <a:lstStyle/>
          <a:p>
            <a:pPr>
              <a:defRPr/>
            </a:pPr>
            <a:r>
              <a:rPr lang="en-US"/>
              <a:t>1-</a:t>
            </a:r>
            <a:fld id="{CCEA0AC0-8357-4FE1-84BC-BF4972DB9284}" type="slidenum">
              <a:rPr lang="en-US"/>
              <a:pPr>
                <a:defRPr/>
              </a:pPr>
              <a:t>6</a:t>
            </a:fld>
            <a:endParaRPr lang="en-US"/>
          </a:p>
        </p:txBody>
      </p:sp>
      <p:sp>
        <p:nvSpPr>
          <p:cNvPr id="7172" name="Rectangle 2"/>
          <p:cNvSpPr>
            <a:spLocks noGrp="1" noChangeArrowheads="1"/>
          </p:cNvSpPr>
          <p:nvPr>
            <p:ph type="title"/>
          </p:nvPr>
        </p:nvSpPr>
        <p:spPr>
          <a:xfrm>
            <a:off x="228600" y="228600"/>
            <a:ext cx="8610600" cy="1219200"/>
          </a:xfrm>
        </p:spPr>
        <p:txBody>
          <a:bodyPr/>
          <a:lstStyle/>
          <a:p>
            <a:pPr eaLnBrk="1" hangingPunct="1"/>
            <a:r>
              <a:rPr lang="en-US" sz="4000" b="1" smtClean="0">
                <a:latin typeface="Arial" charset="0"/>
              </a:rPr>
              <a:t>La regla RRP: Responsabilidades del renovador certificado</a:t>
            </a:r>
          </a:p>
        </p:txBody>
      </p:sp>
      <p:sp>
        <p:nvSpPr>
          <p:cNvPr id="7173" name="Rectangle 3"/>
          <p:cNvSpPr>
            <a:spLocks noGrp="1" noChangeArrowheads="1"/>
          </p:cNvSpPr>
          <p:nvPr>
            <p:ph type="body" idx="1"/>
          </p:nvPr>
        </p:nvSpPr>
        <p:spPr>
          <a:xfrm>
            <a:off x="254000" y="1676400"/>
            <a:ext cx="8763000" cy="4648200"/>
          </a:xfrm>
        </p:spPr>
        <p:txBody>
          <a:bodyPr/>
          <a:lstStyle/>
          <a:p>
            <a:pPr eaLnBrk="1" hangingPunct="1">
              <a:lnSpc>
                <a:spcPct val="90000"/>
              </a:lnSpc>
              <a:buClr>
                <a:srgbClr val="003399"/>
              </a:buClr>
              <a:buFontTx/>
              <a:buChar char="•"/>
            </a:pPr>
            <a:r>
              <a:rPr lang="en-US" sz="2000" smtClean="0"/>
              <a:t>Efectuar el trabajo y guiar las prácticas de trabajo seguras con el plomo.</a:t>
            </a:r>
          </a:p>
          <a:p>
            <a:pPr eaLnBrk="1" hangingPunct="1">
              <a:lnSpc>
                <a:spcPct val="90000"/>
              </a:lnSpc>
              <a:buClr>
                <a:srgbClr val="003399"/>
              </a:buClr>
              <a:buFontTx/>
              <a:buChar char="•"/>
            </a:pPr>
            <a:r>
              <a:rPr lang="en-US" sz="2000" smtClean="0"/>
              <a:t>Impartir capacitación práctica a los trabajadores no certificados.</a:t>
            </a:r>
          </a:p>
          <a:p>
            <a:pPr eaLnBrk="1" hangingPunct="1">
              <a:lnSpc>
                <a:spcPct val="90000"/>
              </a:lnSpc>
              <a:buClr>
                <a:srgbClr val="003399"/>
              </a:buClr>
              <a:buFontTx/>
              <a:buChar char="•"/>
            </a:pPr>
            <a:r>
              <a:rPr lang="en-US" sz="2000" smtClean="0"/>
              <a:t>Conservar en la obra una copia de los certificados de capacitación inicial o perfeccionamiento. </a:t>
            </a:r>
          </a:p>
          <a:p>
            <a:pPr eaLnBrk="1" hangingPunct="1">
              <a:lnSpc>
                <a:spcPct val="90000"/>
              </a:lnSpc>
              <a:buClr>
                <a:srgbClr val="003399"/>
              </a:buClr>
              <a:buFontTx/>
              <a:buChar char="•"/>
            </a:pPr>
            <a:r>
              <a:rPr lang="es-ES_tradnl" sz="2000" smtClean="0"/>
              <a:t>Cuando se solicite, use</a:t>
            </a:r>
            <a:r>
              <a:rPr lang="en-US" sz="2000" smtClean="0"/>
              <a:t> los kits de pruebas reconocidos por la EPA</a:t>
            </a:r>
            <a:r>
              <a:rPr lang="es-ES_tradnl" sz="2000" smtClean="0"/>
              <a:t> o, de forma alternativa, recoja muestras de cáscaras de pintura para el análisis de plomo en el laboratorio a fin de </a:t>
            </a:r>
            <a:r>
              <a:rPr lang="en-US" sz="2000" smtClean="0"/>
              <a:t>identificar la pintura a base de plomo.</a:t>
            </a:r>
          </a:p>
          <a:p>
            <a:pPr eaLnBrk="1" hangingPunct="1">
              <a:lnSpc>
                <a:spcPct val="90000"/>
              </a:lnSpc>
              <a:buClr>
                <a:srgbClr val="003399"/>
              </a:buClr>
              <a:buFontTx/>
              <a:buChar char="•"/>
            </a:pPr>
            <a:r>
              <a:rPr lang="en-US" sz="2000" smtClean="0"/>
              <a:t>Estar presente mientras se colocan letreros, se contienen y limpian las áreas de trabajo.</a:t>
            </a:r>
          </a:p>
          <a:p>
            <a:pPr eaLnBrk="1" hangingPunct="1">
              <a:lnSpc>
                <a:spcPct val="90000"/>
              </a:lnSpc>
              <a:buClr>
                <a:srgbClr val="003399"/>
              </a:buClr>
              <a:buFontTx/>
              <a:buChar char="•"/>
            </a:pPr>
            <a:r>
              <a:rPr lang="en-US" sz="2000" smtClean="0"/>
              <a:t>Estar disponible por vía telefónica cuando esté fuera de la obra.</a:t>
            </a:r>
          </a:p>
          <a:p>
            <a:pPr eaLnBrk="1" hangingPunct="1">
              <a:lnSpc>
                <a:spcPct val="90000"/>
              </a:lnSpc>
              <a:buClr>
                <a:srgbClr val="003399"/>
              </a:buClr>
              <a:buFontTx/>
              <a:buChar char="•"/>
            </a:pPr>
            <a:r>
              <a:rPr lang="en-US" sz="2000" smtClean="0"/>
              <a:t>Mantener la contención para que el polvo y los escombros queden dentro del área de trabajo.</a:t>
            </a:r>
          </a:p>
          <a:p>
            <a:pPr eaLnBrk="1" hangingPunct="1">
              <a:lnSpc>
                <a:spcPct val="90000"/>
              </a:lnSpc>
              <a:buClr>
                <a:srgbClr val="003399"/>
              </a:buClr>
              <a:buFontTx/>
              <a:buChar char="•"/>
            </a:pPr>
            <a:r>
              <a:rPr lang="en-US" sz="2000" smtClean="0"/>
              <a:t>Poner en marcha el procedimiento de verificación de limpieza.</a:t>
            </a:r>
          </a:p>
          <a:p>
            <a:pPr eaLnBrk="1" hangingPunct="1">
              <a:lnSpc>
                <a:spcPct val="90000"/>
              </a:lnSpc>
              <a:buClr>
                <a:srgbClr val="003399"/>
              </a:buClr>
              <a:buFontTx/>
              <a:buChar char="•"/>
            </a:pPr>
            <a:r>
              <a:rPr lang="en-US" sz="2000" smtClean="0"/>
              <a:t>Preparar y mantener los registros necesarios.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Octubre de 2011</a:t>
            </a:r>
          </a:p>
        </p:txBody>
      </p:sp>
      <p:sp>
        <p:nvSpPr>
          <p:cNvPr id="7" name="Slide Number Placeholder 5"/>
          <p:cNvSpPr>
            <a:spLocks noGrp="1"/>
          </p:cNvSpPr>
          <p:nvPr>
            <p:ph type="sldNum" sz="quarter" idx="12"/>
          </p:nvPr>
        </p:nvSpPr>
        <p:spPr/>
        <p:txBody>
          <a:bodyPr/>
          <a:lstStyle/>
          <a:p>
            <a:pPr>
              <a:defRPr/>
            </a:pPr>
            <a:r>
              <a:rPr lang="en-US"/>
              <a:t>1-</a:t>
            </a:r>
            <a:fld id="{59647BBD-5DB3-4516-A8FE-4A0F79848725}" type="slidenum">
              <a:rPr lang="en-US"/>
              <a:pPr>
                <a:defRPr/>
              </a:pPr>
              <a:t>7</a:t>
            </a:fld>
            <a:endParaRPr lang="en-US"/>
          </a:p>
        </p:txBody>
      </p:sp>
      <p:sp>
        <p:nvSpPr>
          <p:cNvPr id="8196" name="Rectangle 2"/>
          <p:cNvSpPr>
            <a:spLocks noGrp="1" noChangeArrowheads="1"/>
          </p:cNvSpPr>
          <p:nvPr>
            <p:ph type="title"/>
          </p:nvPr>
        </p:nvSpPr>
        <p:spPr/>
        <p:txBody>
          <a:bodyPr/>
          <a:lstStyle/>
          <a:p>
            <a:pPr eaLnBrk="1" hangingPunct="1"/>
            <a:r>
              <a:rPr lang="en-US" sz="4000" b="1" dirty="0" err="1" smtClean="0">
                <a:latin typeface="Arial" charset="0"/>
              </a:rPr>
              <a:t>Requisitos</a:t>
            </a:r>
            <a:r>
              <a:rPr lang="en-US" sz="4000" b="1" dirty="0" smtClean="0">
                <a:latin typeface="Arial" charset="0"/>
              </a:rPr>
              <a:t> de </a:t>
            </a:r>
            <a:r>
              <a:rPr lang="en-US" sz="4000" b="1" dirty="0" err="1" smtClean="0">
                <a:latin typeface="Arial" charset="0"/>
              </a:rPr>
              <a:t>educación</a:t>
            </a:r>
            <a:r>
              <a:rPr lang="en-US" sz="4000" b="1" dirty="0" smtClean="0">
                <a:latin typeface="Arial" charset="0"/>
              </a:rPr>
              <a:t> antes de la </a:t>
            </a:r>
            <a:r>
              <a:rPr lang="en-US" sz="4000" b="1" dirty="0" err="1" smtClean="0">
                <a:latin typeface="Arial" charset="0"/>
              </a:rPr>
              <a:t>renovación</a:t>
            </a:r>
            <a:endParaRPr lang="en-US" sz="4000" b="1" dirty="0" smtClean="0">
              <a:latin typeface="Arial" charset="0"/>
            </a:endParaRPr>
          </a:p>
        </p:txBody>
      </p:sp>
      <p:sp>
        <p:nvSpPr>
          <p:cNvPr id="8197" name="Rectangle 3"/>
          <p:cNvSpPr>
            <a:spLocks noGrp="1" noChangeArrowheads="1"/>
          </p:cNvSpPr>
          <p:nvPr>
            <p:ph type="body" idx="1"/>
          </p:nvPr>
        </p:nvSpPr>
        <p:spPr>
          <a:xfrm>
            <a:off x="304800" y="1752600"/>
            <a:ext cx="7010400" cy="4876800"/>
          </a:xfrm>
        </p:spPr>
        <p:txBody>
          <a:bodyPr/>
          <a:lstStyle/>
          <a:p>
            <a:pPr marL="228600" indent="-228600" eaLnBrk="1" hangingPunct="1">
              <a:lnSpc>
                <a:spcPct val="90000"/>
              </a:lnSpc>
              <a:buClr>
                <a:srgbClr val="003399"/>
              </a:buClr>
              <a:buFontTx/>
              <a:buChar char="•"/>
            </a:pPr>
            <a:r>
              <a:rPr lang="en-US" sz="2400" smtClean="0"/>
              <a:t>La regla RRP actualizó la regla de educación antes de la renovación. Esta diapositiva resumen los cambios.</a:t>
            </a:r>
          </a:p>
          <a:p>
            <a:pPr lvl="1" eaLnBrk="1" hangingPunct="1">
              <a:lnSpc>
                <a:spcPct val="90000"/>
              </a:lnSpc>
              <a:buClr>
                <a:srgbClr val="003399"/>
              </a:buClr>
            </a:pPr>
            <a:r>
              <a:rPr lang="en-US" sz="1800" smtClean="0"/>
              <a:t>Las empresas de renovación deben proporcionar el nuevo folleto</a:t>
            </a:r>
            <a:r>
              <a:rPr lang="en-US" sz="1800" i="1" smtClean="0"/>
              <a:t> Renovar correctamente</a:t>
            </a:r>
            <a:r>
              <a:rPr lang="en-US" sz="1800" smtClean="0"/>
              <a:t> (Apéndice 3) a propietarios y ocupantes de viviendas de interés antes de que empiece la renovación.</a:t>
            </a:r>
          </a:p>
          <a:p>
            <a:pPr lvl="1" eaLnBrk="1" hangingPunct="1">
              <a:lnSpc>
                <a:spcPct val="90000"/>
              </a:lnSpc>
              <a:buClr>
                <a:srgbClr val="003399"/>
              </a:buClr>
            </a:pPr>
            <a:r>
              <a:rPr lang="en-US" sz="1800" smtClean="0"/>
              <a:t>En una instalación ocupada por niños, se debe proporcionar </a:t>
            </a:r>
            <a:r>
              <a:rPr lang="en-US" sz="1800" i="1" smtClean="0"/>
              <a:t>Renovar correctamente</a:t>
            </a:r>
            <a:r>
              <a:rPr lang="en-US" sz="1800" smtClean="0"/>
              <a:t> al propietario o a un adulto representante antes de la renovación.</a:t>
            </a:r>
          </a:p>
          <a:p>
            <a:pPr lvl="1" eaLnBrk="1" hangingPunct="1">
              <a:lnSpc>
                <a:spcPct val="90000"/>
              </a:lnSpc>
              <a:buClr>
                <a:srgbClr val="003399"/>
              </a:buClr>
            </a:pPr>
            <a:r>
              <a:rPr lang="en-US" sz="1800" smtClean="0"/>
              <a:t>Para trabajar en áreas comunes de viviendas multifamiliares o instalaciones ocupadas por niños, las empresas deben notificar a los inquilinos o padres/tutores de los niños, o poner letreros informativos sobre la renovación o reparación.</a:t>
            </a:r>
          </a:p>
          <a:p>
            <a:pPr lvl="1" eaLnBrk="1" hangingPunct="1">
              <a:lnSpc>
                <a:spcPct val="90000"/>
              </a:lnSpc>
              <a:buClr>
                <a:srgbClr val="003399"/>
              </a:buClr>
            </a:pPr>
            <a:r>
              <a:rPr lang="en-US" sz="1800" smtClean="0"/>
              <a:t>Vea la </a:t>
            </a:r>
            <a:r>
              <a:rPr lang="en-US" sz="1800" i="1" smtClean="0"/>
              <a:t>Guía de cumplimiento </a:t>
            </a:r>
            <a:r>
              <a:rPr lang="en-US" sz="1800" smtClean="0"/>
              <a:t>(Apéndice 4) para obtener más información.</a:t>
            </a:r>
          </a:p>
        </p:txBody>
      </p:sp>
      <p:pic>
        <p:nvPicPr>
          <p:cNvPr id="2050" name="Picture 3" descr="tapa de Remodelar Correctamente"/>
          <p:cNvPicPr>
            <a:picLocks noChangeAspect="1" noChangeArrowheads="1"/>
          </p:cNvPicPr>
          <p:nvPr/>
        </p:nvPicPr>
        <p:blipFill>
          <a:blip r:embed="rId3" cstate="print"/>
          <a:srcRect/>
          <a:stretch>
            <a:fillRect/>
          </a:stretch>
        </p:blipFill>
        <p:spPr bwMode="auto">
          <a:xfrm>
            <a:off x="7301132" y="2286000"/>
            <a:ext cx="1752600" cy="277100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Octubre de 2011</a:t>
            </a:r>
          </a:p>
        </p:txBody>
      </p:sp>
      <p:sp>
        <p:nvSpPr>
          <p:cNvPr id="6" name="Slide Number Placeholder 5"/>
          <p:cNvSpPr>
            <a:spLocks noGrp="1"/>
          </p:cNvSpPr>
          <p:nvPr>
            <p:ph type="sldNum" sz="quarter" idx="12"/>
          </p:nvPr>
        </p:nvSpPr>
        <p:spPr/>
        <p:txBody>
          <a:bodyPr/>
          <a:lstStyle/>
          <a:p>
            <a:pPr>
              <a:defRPr/>
            </a:pPr>
            <a:r>
              <a:rPr lang="en-US"/>
              <a:t>1-</a:t>
            </a:r>
            <a:fld id="{EDB5402D-F8A7-47E4-AF4A-F548AF72D4D8}" type="slidenum">
              <a:rPr lang="en-US"/>
              <a:pPr>
                <a:defRPr/>
              </a:pPr>
              <a:t>8</a:t>
            </a:fld>
            <a:endParaRPr lang="en-US"/>
          </a:p>
        </p:txBody>
      </p:sp>
      <p:sp>
        <p:nvSpPr>
          <p:cNvPr id="9220" name="Rectangle 2"/>
          <p:cNvSpPr>
            <a:spLocks noGrp="1" noChangeArrowheads="1"/>
          </p:cNvSpPr>
          <p:nvPr>
            <p:ph type="title"/>
          </p:nvPr>
        </p:nvSpPr>
        <p:spPr/>
        <p:txBody>
          <a:bodyPr/>
          <a:lstStyle/>
          <a:p>
            <a:pPr eaLnBrk="1" hangingPunct="1"/>
            <a:r>
              <a:rPr lang="en-US" sz="4000" b="1" smtClean="0">
                <a:latin typeface="Arial" charset="0"/>
              </a:rPr>
              <a:t>La regla RRP:                         Normas de prácticas de trabajo</a:t>
            </a:r>
          </a:p>
        </p:txBody>
      </p:sp>
      <p:sp>
        <p:nvSpPr>
          <p:cNvPr id="9221" name="Rectangle 3"/>
          <p:cNvSpPr>
            <a:spLocks noGrp="1" noChangeArrowheads="1"/>
          </p:cNvSpPr>
          <p:nvPr>
            <p:ph type="body" idx="1"/>
          </p:nvPr>
        </p:nvSpPr>
        <p:spPr>
          <a:xfrm>
            <a:off x="304800" y="1752600"/>
            <a:ext cx="8458200" cy="4800600"/>
          </a:xfrm>
        </p:spPr>
        <p:txBody>
          <a:bodyPr/>
          <a:lstStyle/>
          <a:p>
            <a:pPr marL="0" indent="0" eaLnBrk="1" hangingPunct="1"/>
            <a:r>
              <a:rPr lang="en-US" sz="2800" smtClean="0"/>
              <a:t>La regla final de renovación, reparación y pintura contempla la instalación del área de trabajo, las prácticas de trabajo prohibidas, la limpieza y los procedimientos de verificación de limpieza.</a:t>
            </a:r>
            <a:endParaRPr lang="en-US" sz="2400" smtClean="0"/>
          </a:p>
          <a:p>
            <a:pPr marL="342900" lvl="1" indent="-228600" eaLnBrk="1" hangingPunct="1">
              <a:buClr>
                <a:srgbClr val="003399"/>
              </a:buClr>
            </a:pPr>
            <a:r>
              <a:rPr lang="en-US" sz="2000" b="1" u="sng" smtClean="0"/>
              <a:t>Las prácticas de instalación,</a:t>
            </a:r>
            <a:r>
              <a:rPr lang="en-US" sz="2000" smtClean="0"/>
              <a:t> </a:t>
            </a:r>
            <a:r>
              <a:rPr lang="en-US" sz="2000" b="1" smtClean="0"/>
              <a:t>tales como colocación de letreros y contención del área de trabajo, se abordarán en el módulo 3.</a:t>
            </a:r>
            <a:endParaRPr lang="en-US" sz="2400" smtClean="0"/>
          </a:p>
          <a:p>
            <a:pPr marL="342900" lvl="1" indent="-228600" eaLnBrk="1" hangingPunct="1">
              <a:buClr>
                <a:srgbClr val="003399"/>
              </a:buClr>
            </a:pPr>
            <a:r>
              <a:rPr lang="en-US" sz="2000" b="1" u="sng" smtClean="0"/>
              <a:t>Las prácticas prohibidas</a:t>
            </a:r>
            <a:r>
              <a:rPr lang="en-US" sz="2000" smtClean="0"/>
              <a:t> </a:t>
            </a:r>
            <a:r>
              <a:rPr lang="en-US" sz="2000" b="1" smtClean="0"/>
              <a:t>y las sugerencias para la reducción de polvo se abordarán en el módulo 4.</a:t>
            </a:r>
            <a:endParaRPr lang="en-US" sz="2400" smtClean="0"/>
          </a:p>
          <a:p>
            <a:pPr marL="342900" lvl="1" indent="-228600" eaLnBrk="1" hangingPunct="1">
              <a:buClr>
                <a:srgbClr val="003399"/>
              </a:buClr>
            </a:pPr>
            <a:r>
              <a:rPr lang="en-US" sz="2000" b="1" u="sng" smtClean="0"/>
              <a:t>Las prácticas de limpieza y los procedimientos de verificación de limpieza</a:t>
            </a:r>
            <a:r>
              <a:rPr lang="en-US" sz="2000" smtClean="0"/>
              <a:t> </a:t>
            </a:r>
            <a:r>
              <a:rPr lang="en-US" sz="2000" b="1" smtClean="0"/>
              <a:t>se abordarán en el módulo 5.</a:t>
            </a:r>
            <a:endParaRPr lang="en-US" sz="2400" smtClean="0"/>
          </a:p>
          <a:p>
            <a:pPr marL="342900" lvl="1" indent="-228600" eaLnBrk="1" hangingPunct="1">
              <a:buClr>
                <a:srgbClr val="003399"/>
              </a:buClr>
            </a:pPr>
            <a:r>
              <a:rPr lang="en-US" sz="2000" b="1" u="sng" smtClean="0"/>
              <a:t>La gestión de registros</a:t>
            </a:r>
            <a:r>
              <a:rPr lang="en-US" sz="2000" smtClean="0"/>
              <a:t> </a:t>
            </a:r>
            <a:r>
              <a:rPr lang="en-US" sz="2000" b="1" smtClean="0"/>
              <a:t>se abordará en el módulo 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smtClean="0"/>
              <a:t>Octubre de 2011</a:t>
            </a:r>
          </a:p>
        </p:txBody>
      </p:sp>
      <p:sp>
        <p:nvSpPr>
          <p:cNvPr id="6" name="Slide Number Placeholder 5"/>
          <p:cNvSpPr>
            <a:spLocks noGrp="1"/>
          </p:cNvSpPr>
          <p:nvPr>
            <p:ph type="sldNum" sz="quarter" idx="12"/>
          </p:nvPr>
        </p:nvSpPr>
        <p:spPr/>
        <p:txBody>
          <a:bodyPr/>
          <a:lstStyle/>
          <a:p>
            <a:pPr>
              <a:defRPr/>
            </a:pPr>
            <a:r>
              <a:rPr lang="en-US"/>
              <a:t>1-</a:t>
            </a:r>
            <a:fld id="{409676C0-765A-4E89-A684-FC203439DADE}" type="slidenum">
              <a:rPr lang="en-US"/>
              <a:pPr>
                <a:defRPr/>
              </a:pPr>
              <a:t>9</a:t>
            </a:fld>
            <a:endParaRPr lang="en-US"/>
          </a:p>
        </p:txBody>
      </p:sp>
      <p:sp>
        <p:nvSpPr>
          <p:cNvPr id="10244" name="Rectangle 2"/>
          <p:cNvSpPr>
            <a:spLocks noGrp="1" noChangeArrowheads="1"/>
          </p:cNvSpPr>
          <p:nvPr>
            <p:ph type="title"/>
          </p:nvPr>
        </p:nvSpPr>
        <p:spPr/>
        <p:txBody>
          <a:bodyPr/>
          <a:lstStyle/>
          <a:p>
            <a:pPr eaLnBrk="1" hangingPunct="1"/>
            <a:r>
              <a:rPr lang="en-US" sz="4000" b="1" smtClean="0">
                <a:latin typeface="Arial" charset="0"/>
              </a:rPr>
              <a:t>La regla RRP: Cumplimiento de la ley</a:t>
            </a:r>
          </a:p>
        </p:txBody>
      </p:sp>
      <p:sp>
        <p:nvSpPr>
          <p:cNvPr id="10245" name="Rectangle 3"/>
          <p:cNvSpPr>
            <a:spLocks noGrp="1" noChangeArrowheads="1"/>
          </p:cNvSpPr>
          <p:nvPr>
            <p:ph type="body" idx="1"/>
          </p:nvPr>
        </p:nvSpPr>
        <p:spPr>
          <a:xfrm>
            <a:off x="381000" y="1828800"/>
            <a:ext cx="7086600" cy="4724400"/>
          </a:xfrm>
        </p:spPr>
        <p:txBody>
          <a:bodyPr/>
          <a:lstStyle/>
          <a:p>
            <a:pPr marL="342900" lvl="1" indent="-228600" eaLnBrk="1" hangingPunct="1">
              <a:lnSpc>
                <a:spcPct val="90000"/>
              </a:lnSpc>
              <a:buClr>
                <a:srgbClr val="003399"/>
              </a:buClr>
            </a:pPr>
            <a:r>
              <a:rPr lang="en-US" sz="2400" smtClean="0"/>
              <a:t>La EPA puede </a:t>
            </a:r>
            <a:r>
              <a:rPr lang="en-US" sz="2400" u="sng" smtClean="0"/>
              <a:t>suspender, revocar o modificar la certificación de una empresa</a:t>
            </a:r>
            <a:r>
              <a:rPr lang="en-US" sz="2400" smtClean="0"/>
              <a:t> si se constata un incumplimiento de parte de la empresa certificada o del renovador certificado.  </a:t>
            </a:r>
          </a:p>
          <a:p>
            <a:pPr marL="342900" lvl="1" indent="-228600" eaLnBrk="1" hangingPunct="1">
              <a:lnSpc>
                <a:spcPct val="90000"/>
              </a:lnSpc>
              <a:buClr>
                <a:srgbClr val="003399"/>
              </a:buClr>
            </a:pPr>
            <a:r>
              <a:rPr lang="en-US" sz="2400" smtClean="0"/>
              <a:t>Dichas empresas no conformes podrían ser responsables de pagar sanciones administrativas </a:t>
            </a:r>
            <a:r>
              <a:rPr lang="en-US" sz="2400" u="sng" smtClean="0"/>
              <a:t>por cada infracción cometida</a:t>
            </a:r>
            <a:r>
              <a:rPr lang="en-US" sz="2400" smtClean="0"/>
              <a:t>.</a:t>
            </a:r>
          </a:p>
          <a:p>
            <a:pPr marL="342900" lvl="1" indent="-228600" eaLnBrk="1" hangingPunct="1">
              <a:lnSpc>
                <a:spcPct val="90000"/>
              </a:lnSpc>
              <a:buClr>
                <a:srgbClr val="003399"/>
              </a:buClr>
            </a:pPr>
            <a:r>
              <a:rPr lang="en-US" sz="2400" smtClean="0"/>
              <a:t>Las empresas que infrinjan este reglamento con premeditación y conocimiento de causa se exponen a multas adicionales </a:t>
            </a:r>
            <a:r>
              <a:rPr lang="en-US" sz="2400" u="sng" smtClean="0"/>
              <a:t>por cada infracción cometida o a privación de libertad, o a ambas medidas</a:t>
            </a:r>
            <a:r>
              <a:rPr lang="en-US" sz="2400" smtClean="0"/>
              <a:t>.</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9561</TotalTime>
  <Words>4766</Words>
  <Application>Microsoft Office PowerPoint</Application>
  <PresentationFormat>On-screen Show (4:3)</PresentationFormat>
  <Paragraphs>243</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Default Design</vt:lpstr>
      <vt:lpstr>Photo Editor Photo</vt:lpstr>
      <vt:lpstr>Módulo 1: Reglamentos - La regla RRP</vt:lpstr>
      <vt:lpstr>La regla RRP: Exclusiones</vt:lpstr>
      <vt:lpstr>La regla RRP: Certificación de empresa</vt:lpstr>
      <vt:lpstr>La regla RRP:                           Responsabilidades de la empresa</vt:lpstr>
      <vt:lpstr>La regla RRP:                 Certificación individual</vt:lpstr>
      <vt:lpstr>La regla RRP: Responsabilidades del renovador certificado</vt:lpstr>
      <vt:lpstr>Requisitos de educación antes de la renovación</vt:lpstr>
      <vt:lpstr>La regla RRP:                         Normas de prácticas de trabajo</vt:lpstr>
      <vt:lpstr>La regla RRP: Cumplimiento de la ley</vt:lpstr>
      <vt:lpstr>Regla del Departamento de Vivienda y Urbanismo para trabajar de forma segura con el plomo (LSHR)</vt:lpstr>
      <vt:lpstr>Reglamentos estatales y locales</vt:lpstr>
      <vt:lpstr>¡Conozca las reglas!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Safety for Renovation, Repair, and Painting: Refresher Course</dc:title>
  <dc:subject>Module 1</dc:subject>
  <dc:creator>EPA</dc:creator>
  <cp:keywords>lead poisoning, renovation, spanish</cp:keywords>
  <cp:lastModifiedBy>Pivetz, Timothy</cp:lastModifiedBy>
  <cp:revision>202</cp:revision>
  <dcterms:created xsi:type="dcterms:W3CDTF">2008-09-02T20:08:37Z</dcterms:created>
  <dcterms:modified xsi:type="dcterms:W3CDTF">2012-08-08T15:30:07Z</dcterms:modified>
</cp:coreProperties>
</file>