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59" r:id="rId3"/>
    <p:sldId id="257" r:id="rId4"/>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a:srgbClr val="FF0000"/>
    <a:srgbClr val="009900"/>
    <a:srgbClr val="33CC33"/>
    <a:srgbClr val="00CC00"/>
    <a:srgbClr val="FFFF00"/>
    <a:srgbClr val="000099"/>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autoAdjust="0"/>
    <p:restoredTop sz="68287" autoAdjust="0"/>
  </p:normalViewPr>
  <p:slideViewPr>
    <p:cSldViewPr showGuides="1">
      <p:cViewPr>
        <p:scale>
          <a:sx n="90" d="100"/>
          <a:sy n="90" d="100"/>
        </p:scale>
        <p:origin x="-5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6" d="100"/>
          <a:sy n="76" d="100"/>
        </p:scale>
        <p:origin x="-750" y="-10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defTabSz="966788">
              <a:defRPr sz="1300">
                <a:latin typeface="Times New Roman" charset="0"/>
              </a:defRPr>
            </a:lvl1pPr>
          </a:lstStyle>
          <a:p>
            <a:pPr>
              <a:defRPr/>
            </a:pPr>
            <a:r>
              <a:rPr lang="en-US"/>
              <a:t>Perfeccionamiento </a:t>
            </a:r>
            <a:r>
              <a:rPr lang="es-ES_tradnl"/>
              <a:t>de prácticas seguras para trabajar con el</a:t>
            </a:r>
            <a:r>
              <a:rPr lang="en-US"/>
              <a:t> plomo en labores de renovación, reparación y pintura</a:t>
            </a:r>
          </a:p>
        </p:txBody>
      </p:sp>
      <p:sp>
        <p:nvSpPr>
          <p:cNvPr id="512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defTabSz="966788">
              <a:defRPr sz="1300">
                <a:latin typeface="Times New Roman" charset="0"/>
              </a:defRPr>
            </a:lvl1pPr>
          </a:lstStyle>
          <a:p>
            <a:pPr>
              <a:defRPr/>
            </a:pPr>
            <a:r>
              <a:rPr lang="en-US"/>
              <a:t>Mar 09</a:t>
            </a:r>
          </a:p>
        </p:txBody>
      </p:sp>
      <p:sp>
        <p:nvSpPr>
          <p:cNvPr id="512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defTabSz="966788">
              <a:defRPr sz="1300">
                <a:latin typeface="Times New Roman" charset="0"/>
              </a:defRPr>
            </a:lvl1pPr>
          </a:lstStyle>
          <a:p>
            <a:pPr>
              <a:defRPr/>
            </a:pPr>
            <a:r>
              <a:rPr lang="en-US"/>
              <a:t>Repaso preliminar 2 – No cite ni haga referencias</a:t>
            </a:r>
          </a:p>
        </p:txBody>
      </p:sp>
      <p:sp>
        <p:nvSpPr>
          <p:cNvPr id="512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defTabSz="966788">
              <a:defRPr sz="1300">
                <a:latin typeface="Times New Roman" charset="0"/>
              </a:defRPr>
            </a:lvl1pPr>
          </a:lstStyle>
          <a:p>
            <a:pPr>
              <a:defRPr/>
            </a:pPr>
            <a:fld id="{A4FA2233-0F16-4EAE-A2C4-1251C7A8C5F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7315200"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defTabSz="966788">
              <a:defRPr sz="1200" b="1">
                <a:latin typeface="Arial" charset="0"/>
              </a:defRPr>
            </a:lvl1pPr>
          </a:lstStyle>
          <a:p>
            <a:pPr>
              <a:defRPr/>
            </a:pPr>
            <a:endParaRPr lang="en-US"/>
          </a:p>
          <a:p>
            <a:pPr>
              <a:defRPr/>
            </a:pPr>
            <a:r>
              <a:rPr lang="en-US"/>
              <a:t>     </a:t>
            </a:r>
            <a:r>
              <a:rPr lang="en-US" err="1"/>
              <a:t>Perfeccionamiento</a:t>
            </a:r>
            <a:r>
              <a:rPr lang="en-US"/>
              <a:t> </a:t>
            </a:r>
            <a:r>
              <a:rPr lang="es-ES_tradnl"/>
              <a:t>de prácticas seguras para trabajar con el</a:t>
            </a:r>
            <a:r>
              <a:rPr lang="en-US"/>
              <a:t> </a:t>
            </a:r>
            <a:r>
              <a:rPr lang="en-US" err="1"/>
              <a:t>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5123" name="Rectangle 4"/>
          <p:cNvSpPr>
            <a:spLocks noChangeArrowheads="1" noTextEdit="1"/>
          </p:cNvSpPr>
          <p:nvPr>
            <p:ph type="sldImg" idx="2"/>
          </p:nvPr>
        </p:nvSpPr>
        <p:spPr bwMode="auto">
          <a:xfrm>
            <a:off x="1295400" y="685800"/>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62000" y="4572000"/>
            <a:ext cx="5943600" cy="4319588"/>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p>
            <a:pPr lvl="0"/>
            <a:r>
              <a:rPr lang="en-US" noProof="0" smtClean="0"/>
              <a:t>Arial 12 pt</a:t>
            </a:r>
          </a:p>
          <a:p>
            <a:pPr lvl="1"/>
            <a:r>
              <a:rPr lang="en-US" noProof="0" smtClean="0"/>
              <a:t>Arial 10 pt</a:t>
            </a:r>
          </a:p>
          <a:p>
            <a:pPr lvl="2"/>
            <a:r>
              <a:rPr lang="en-US" noProof="0" smtClean="0"/>
              <a:t>Arial 10 pt</a:t>
            </a:r>
          </a:p>
          <a:p>
            <a:pPr lvl="3"/>
            <a:r>
              <a:rPr lang="en-US" noProof="0" smtClean="0"/>
              <a:t>Arial 10 pt</a:t>
            </a:r>
          </a:p>
          <a:p>
            <a:pPr lvl="4"/>
            <a:r>
              <a:rPr lang="en-US" noProof="0" smtClean="0"/>
              <a:t>Arial 10 pt</a:t>
            </a:r>
          </a:p>
        </p:txBody>
      </p:sp>
      <p:sp>
        <p:nvSpPr>
          <p:cNvPr id="3078" name="Rectangle 6"/>
          <p:cNvSpPr>
            <a:spLocks noGrp="1" noChangeArrowheads="1"/>
          </p:cNvSpPr>
          <p:nvPr>
            <p:ph type="ftr" sz="quarter" idx="4"/>
          </p:nvPr>
        </p:nvSpPr>
        <p:spPr bwMode="auto">
          <a:xfrm>
            <a:off x="4572000" y="8991600"/>
            <a:ext cx="2378075" cy="45720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defTabSz="966788">
              <a:defRPr sz="1000">
                <a:latin typeface="Arial" charset="0"/>
              </a:defRPr>
            </a:lvl1pPr>
          </a:lstStyle>
          <a:p>
            <a:pPr>
              <a:defRPr/>
            </a:pPr>
            <a:r>
              <a:rPr lang="en-US"/>
              <a:t>Repaso preliminar 2 – No cite ni haga referencias</a:t>
            </a:r>
          </a:p>
        </p:txBody>
      </p:sp>
      <p:sp>
        <p:nvSpPr>
          <p:cNvPr id="3079" name="Rectangle 7"/>
          <p:cNvSpPr>
            <a:spLocks noGrp="1" noChangeArrowheads="1"/>
          </p:cNvSpPr>
          <p:nvPr>
            <p:ph type="sldNum" sz="quarter" idx="5"/>
          </p:nvPr>
        </p:nvSpPr>
        <p:spPr bwMode="auto">
          <a:xfrm>
            <a:off x="381000" y="9067800"/>
            <a:ext cx="1544638" cy="38100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defTabSz="966788">
              <a:defRPr sz="1000">
                <a:latin typeface="Arial" charset="0"/>
              </a:defRPr>
            </a:lvl1pPr>
          </a:lstStyle>
          <a:p>
            <a:pPr>
              <a:defRPr/>
            </a:pPr>
            <a:fld id="{7CBCF74B-92BE-48B9-9650-8252EB559B39}" type="slidenum">
              <a:rPr lang="en-US"/>
              <a:pPr>
                <a:defRPr/>
              </a:pPr>
              <a:t>‹#›</a:t>
            </a:fld>
            <a:endParaRPr lang="en-US"/>
          </a:p>
        </p:txBody>
      </p:sp>
      <p:sp>
        <p:nvSpPr>
          <p:cNvPr id="3080" name="Rectangle 8"/>
          <p:cNvSpPr>
            <a:spLocks noGrp="1" noChangeArrowheads="1"/>
          </p:cNvSpPr>
          <p:nvPr>
            <p:ph type="dt" idx="1"/>
          </p:nvPr>
        </p:nvSpPr>
        <p:spPr bwMode="auto">
          <a:xfrm>
            <a:off x="2819400" y="8991600"/>
            <a:ext cx="1676400" cy="609600"/>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ctr">
              <a:lnSpc>
                <a:spcPct val="280000"/>
              </a:lnSpc>
              <a:defRPr sz="1000">
                <a:latin typeface="Arial" charset="0"/>
              </a:defRPr>
            </a:lvl1pPr>
          </a:lstStyle>
          <a:p>
            <a:pPr>
              <a:defRPr/>
            </a:pPr>
            <a:r>
              <a:rPr lang="en-US"/>
              <a:t>Mar 09</a:t>
            </a:r>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228600" y="0"/>
            <a:ext cx="7086600" cy="609600"/>
          </a:xfrm>
          <a:noFill/>
        </p:spPr>
        <p:txBody>
          <a:bodyPr/>
          <a:lstStyle/>
          <a:p>
            <a:endParaRPr lang="en-US" smtClean="0"/>
          </a:p>
          <a:p>
            <a:r>
              <a:rPr lang="en-US" smtClean="0"/>
              <a:t>Perfeccionamiento </a:t>
            </a:r>
            <a:r>
              <a:rPr lang="es-ES_tradnl" smtClean="0"/>
              <a:t>de prácticas seguras para trabajar con el</a:t>
            </a:r>
            <a:r>
              <a:rPr lang="en-US" smtClean="0"/>
              <a:t> plomo en labores de renovación, reparación y pintura</a:t>
            </a:r>
          </a:p>
        </p:txBody>
      </p:sp>
      <p:sp>
        <p:nvSpPr>
          <p:cNvPr id="6147" name="Rectangle 7"/>
          <p:cNvSpPr>
            <a:spLocks noGrp="1" noChangeArrowheads="1"/>
          </p:cNvSpPr>
          <p:nvPr>
            <p:ph type="sldNum" sz="quarter" idx="5"/>
          </p:nvPr>
        </p:nvSpPr>
        <p:spPr>
          <a:noFill/>
        </p:spPr>
        <p:txBody>
          <a:bodyPr/>
          <a:lstStyle/>
          <a:p>
            <a:fld id="{28211FE7-65A1-4930-8FEA-20B748274017}" type="slidenum">
              <a:rPr lang="en-US" smtClean="0"/>
              <a:pPr/>
              <a:t>1</a:t>
            </a:fld>
            <a:endParaRPr lang="en-US" smtClean="0"/>
          </a:p>
        </p:txBody>
      </p:sp>
      <p:sp>
        <p:nvSpPr>
          <p:cNvPr id="6148" name="Rectangle 8"/>
          <p:cNvSpPr>
            <a:spLocks noGrp="1" noChangeArrowheads="1"/>
          </p:cNvSpPr>
          <p:nvPr>
            <p:ph type="dt" sz="quarter" idx="1"/>
          </p:nvPr>
        </p:nvSpPr>
        <p:spPr>
          <a:noFill/>
        </p:spPr>
        <p:txBody>
          <a:bodyPr/>
          <a:lstStyle/>
          <a:p>
            <a:r>
              <a:rPr lang="en-US" smtClean="0"/>
              <a:t>Octubre de 2011</a:t>
            </a:r>
          </a:p>
        </p:txBody>
      </p:sp>
      <p:sp>
        <p:nvSpPr>
          <p:cNvPr id="6149" name="Rectangle 2"/>
          <p:cNvSpPr>
            <a:spLocks noChangeArrowheads="1" noTextEdit="1"/>
          </p:cNvSpPr>
          <p:nvPr>
            <p:ph type="sldImg"/>
          </p:nvPr>
        </p:nvSpPr>
        <p:spPr>
          <a:xfrm>
            <a:off x="1371600" y="685800"/>
            <a:ext cx="4800600" cy="3600450"/>
          </a:xfrm>
          <a:ln/>
        </p:spPr>
      </p:sp>
      <p:sp>
        <p:nvSpPr>
          <p:cNvPr id="6150" name="Rectangle 3"/>
          <p:cNvSpPr>
            <a:spLocks noGrp="1" noChangeArrowheads="1"/>
          </p:cNvSpPr>
          <p:nvPr>
            <p:ph type="body" idx="1"/>
          </p:nvPr>
        </p:nvSpPr>
        <p:spPr>
          <a:noFill/>
          <a:ln/>
        </p:spPr>
        <p:txBody>
          <a:bodyPr/>
          <a:lstStyle/>
          <a:p>
            <a:r>
              <a:rPr lang="en-US" smtClean="0">
                <a:solidFill>
                  <a:srgbClr val="FFFFFF"/>
                </a:solidFill>
              </a:rPr>
              <a:t>m</a:t>
            </a:r>
          </a:p>
          <a:p>
            <a:endParaRPr lang="en-US" smtClean="0">
              <a:solidFill>
                <a:srgbClr val="FFFFFF"/>
              </a:solidFill>
            </a:endParaRPr>
          </a:p>
        </p:txBody>
      </p:sp>
      <p:sp>
        <p:nvSpPr>
          <p:cNvPr id="6151" name="Rectangle 5"/>
          <p:cNvSpPr>
            <a:spLocks noChangeArrowheads="1"/>
          </p:cNvSpPr>
          <p:nvPr/>
        </p:nvSpPr>
        <p:spPr bwMode="auto">
          <a:xfrm>
            <a:off x="762000" y="4368800"/>
            <a:ext cx="6019800" cy="4495800"/>
          </a:xfrm>
          <a:prstGeom prst="rect">
            <a:avLst/>
          </a:prstGeom>
          <a:noFill/>
          <a:ln w="9525">
            <a:noFill/>
            <a:miter lim="800000"/>
            <a:headEnd/>
            <a:tailEnd/>
          </a:ln>
        </p:spPr>
        <p:txBody>
          <a:bodyPr lIns="96647" tIns="48324" rIns="96647" bIns="48324"/>
          <a:lstStyle/>
          <a:p>
            <a:pPr marL="228600" indent="-228600">
              <a:spcBef>
                <a:spcPct val="30000"/>
              </a:spcBef>
            </a:pPr>
            <a:r>
              <a:rPr lang="en-US" sz="900" b="1" u="sng">
                <a:latin typeface="Arial" charset="0"/>
              </a:rPr>
              <a:t>¿Por qué está aquí?</a:t>
            </a:r>
            <a:endParaRPr lang="en-US" sz="900">
              <a:latin typeface="Arial" charset="0"/>
            </a:endParaRPr>
          </a:p>
          <a:p>
            <a:pPr marL="228600" indent="-228600">
              <a:spcBef>
                <a:spcPct val="30000"/>
              </a:spcBef>
              <a:buClr>
                <a:srgbClr val="000000"/>
              </a:buClr>
              <a:buFont typeface="Arial" charset="0"/>
              <a:buChar char="•"/>
            </a:pPr>
            <a:r>
              <a:rPr lang="en-US" sz="900">
                <a:latin typeface="Arial" charset="0"/>
              </a:rPr>
              <a:t>El trabajo de renovación tradicional que realiza ahora puede crear importantes peligros con relación al polvo con plomo, si se altera la pintura a base de éste último.   </a:t>
            </a:r>
          </a:p>
          <a:p>
            <a:pPr marL="228600" indent="-228600">
              <a:spcBef>
                <a:spcPct val="30000"/>
              </a:spcBef>
              <a:buClr>
                <a:srgbClr val="000000"/>
              </a:buClr>
              <a:buFont typeface="Arial" charset="0"/>
              <a:buChar char="•"/>
            </a:pPr>
            <a:r>
              <a:rPr lang="en-US" sz="900">
                <a:latin typeface="Arial" charset="0"/>
              </a:rPr>
              <a:t>El polvo con plomo generado por el trabajo de renovación tradicional puede causar envenenamiento por plomo en los niños.  También puede envenenar a las mujeres embarazadas, a usted mismo y a otros trabajadores e incluso a las mascotas. Mediante cambios útiles en las prácticas de trabajo se puede minimizar y contener el polvo. El uso de las prácticas de trabajo seguras con el plomo hace que el trabajo sea más seguro y reduce su exposición por responsabilidad.</a:t>
            </a:r>
          </a:p>
          <a:p>
            <a:pPr marL="228600" indent="-228600">
              <a:spcBef>
                <a:spcPct val="30000"/>
              </a:spcBef>
              <a:buClr>
                <a:srgbClr val="000000"/>
              </a:buClr>
              <a:buFont typeface="Arial" charset="0"/>
              <a:buChar char="•"/>
            </a:pPr>
            <a:r>
              <a:rPr lang="en-US" sz="900">
                <a:latin typeface="Arial" charset="0"/>
              </a:rPr>
              <a:t>La Regla final de la Agencia de Protección Ambiental (EPA, por sus siglas en inglés) para la Renovación, Reparación y Pintura (Código de Regulación Federal 40, Parte 745) exige que las renovaciones que se realicen por compensación las deben llevar a cabo empresas certificadas por medio de renovadores certificados. Las empresas de renovación que deseen trabajar en viviendas construidas antes de 1978 y en instalaciones habitadas por niños, deben hacer una solicitud a la EPA y pagar una cuota a fin de obtener la certificación. Los renovadores que deseen convertirse en renovadores certificados deben aprobar satisfactoriamente un curso de renovador acreditado por la EPA o un curso acreditado por un estado o una tribu autorizados por la EPA. Este curso es el curso modelo de la EPA para renovadores certificados y como tal cumple con todos los requisitos del Código de Regulación Federal 40 745.90.</a:t>
            </a:r>
          </a:p>
          <a:p>
            <a:pPr marL="228600" indent="-228600">
              <a:spcBef>
                <a:spcPct val="30000"/>
              </a:spcBef>
              <a:buClr>
                <a:srgbClr val="000000"/>
              </a:buClr>
              <a:buFont typeface="Arial" charset="0"/>
              <a:buChar char="•"/>
            </a:pPr>
            <a:r>
              <a:rPr lang="en-US" sz="900">
                <a:latin typeface="Arial" charset="0"/>
              </a:rPr>
              <a:t>Este curso le enseñará cómo cumplir con la regla de renovación, reparación y pintura de la EPA, la regla del Departamento de Vivienda y Urbanismo sobre trabajos seguros con plomo, y cómo llevar a cabo las prácticas de trabajo seguras con el plomo de forma segura y eficaz. </a:t>
            </a:r>
          </a:p>
          <a:p>
            <a:pPr marL="228600" indent="-228600">
              <a:spcBef>
                <a:spcPct val="30000"/>
              </a:spcBef>
              <a:buClr>
                <a:srgbClr val="000000"/>
              </a:buClr>
              <a:buFont typeface="Arial" charset="0"/>
              <a:buChar char="•"/>
            </a:pPr>
            <a:r>
              <a:rPr lang="en-US" sz="900">
                <a:latin typeface="Arial" charset="0"/>
              </a:rPr>
              <a:t>Luego que haya aprobado satisfactoriamente un curso de renovador certificado, impartido por un proveedor de capacitación acreditado por la EPA, usted será un renovador certificado por la EPA. La categoría de renovador certificado por la EPA le permitirá realizar trabajos de renovación, reparación y pintura seguros con el plomo, en viviendas construidas antes de 1978 y en instalaciones habitadas por niños, donde el trabajo alterará la pintura a base de plomo. Su certificación es válida por cinco años a partir de la fecha de finalización del curso. Para renovar su certificación después de cinco años, debe aprobar satisfactoriamente un curso de perfeccionamiento de renovador certificado acreditado por la EPA, antes de que venza su certificación inicial. La capacitación de perfeccionamiento se debe realizar cada cinco años a fin de mantener la certificación. Si el renovador certificado no perfecciona su capacitación, dentro de un período de cinco años de la capacitación previa, deberá volver a realizar el curso inicial para certificarse nuevamente.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228600" y="0"/>
            <a:ext cx="7086600" cy="685800"/>
          </a:xfrm>
          <a:noFill/>
        </p:spPr>
        <p:txBody>
          <a:bodyPr/>
          <a:lstStyle/>
          <a:p>
            <a:endParaRPr lang="en-US" smtClean="0"/>
          </a:p>
          <a:p>
            <a:r>
              <a:rPr lang="en-US" smtClean="0"/>
              <a:t>Perfeccionamiento </a:t>
            </a:r>
            <a:r>
              <a:rPr lang="es-ES_tradnl" smtClean="0"/>
              <a:t>de prácticas seguras para trabajar con el</a:t>
            </a:r>
            <a:r>
              <a:rPr lang="en-US" smtClean="0"/>
              <a:t> plomo en labores de renovación, reparación y pintura</a:t>
            </a:r>
          </a:p>
        </p:txBody>
      </p:sp>
      <p:sp>
        <p:nvSpPr>
          <p:cNvPr id="7171" name="Rectangle 7"/>
          <p:cNvSpPr>
            <a:spLocks noGrp="1" noChangeArrowheads="1"/>
          </p:cNvSpPr>
          <p:nvPr>
            <p:ph type="sldNum" sz="quarter" idx="5"/>
          </p:nvPr>
        </p:nvSpPr>
        <p:spPr>
          <a:noFill/>
        </p:spPr>
        <p:txBody>
          <a:bodyPr/>
          <a:lstStyle/>
          <a:p>
            <a:fld id="{AB35B5A0-292B-4204-86BD-8CFD74D08505}" type="slidenum">
              <a:rPr lang="en-US" smtClean="0"/>
              <a:pPr/>
              <a:t>2</a:t>
            </a:fld>
            <a:endParaRPr lang="en-US" smtClean="0"/>
          </a:p>
        </p:txBody>
      </p:sp>
      <p:sp>
        <p:nvSpPr>
          <p:cNvPr id="7172" name="Rectangle 8"/>
          <p:cNvSpPr>
            <a:spLocks noGrp="1" noChangeArrowheads="1"/>
          </p:cNvSpPr>
          <p:nvPr>
            <p:ph type="dt" sz="quarter" idx="1"/>
          </p:nvPr>
        </p:nvSpPr>
        <p:spPr>
          <a:noFill/>
        </p:spPr>
        <p:txBody>
          <a:bodyPr/>
          <a:lstStyle/>
          <a:p>
            <a:r>
              <a:rPr lang="en-US" smtClean="0"/>
              <a:t>Octubre de 2011</a:t>
            </a:r>
          </a:p>
        </p:txBody>
      </p:sp>
      <p:sp>
        <p:nvSpPr>
          <p:cNvPr id="7173" name="Rectangle 2"/>
          <p:cNvSpPr>
            <a:spLocks noChangeArrowheads="1" noTextEdit="1"/>
          </p:cNvSpPr>
          <p:nvPr>
            <p:ph type="sldImg"/>
          </p:nvPr>
        </p:nvSpPr>
        <p:spPr>
          <a:ln/>
        </p:spPr>
      </p:sp>
      <p:sp>
        <p:nvSpPr>
          <p:cNvPr id="7174" name="Rectangle 3"/>
          <p:cNvSpPr>
            <a:spLocks noGrp="1" noChangeArrowheads="1"/>
          </p:cNvSpPr>
          <p:nvPr>
            <p:ph type="body" idx="1"/>
          </p:nvPr>
        </p:nvSpPr>
        <p:spPr>
          <a:xfrm>
            <a:off x="762000" y="4572000"/>
            <a:ext cx="5943600" cy="4395788"/>
          </a:xfrm>
          <a:noFill/>
          <a:ln/>
        </p:spPr>
        <p:txBody>
          <a:bodyPr/>
          <a:lstStyle/>
          <a:p>
            <a:r>
              <a:rPr lang="en-US" smtClean="0">
                <a:solidFill>
                  <a:schemeClr val="bg1"/>
                </a:solidFill>
              </a:rPr>
              <a:t>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xfrm>
            <a:off x="228600" y="0"/>
            <a:ext cx="7086600" cy="609600"/>
          </a:xfrm>
          <a:noFill/>
        </p:spPr>
        <p:txBody>
          <a:bodyPr/>
          <a:lstStyle/>
          <a:p>
            <a:endParaRPr lang="en-US" smtClean="0"/>
          </a:p>
          <a:p>
            <a:r>
              <a:rPr lang="en-US" smtClean="0"/>
              <a:t>Perfeccionamiento </a:t>
            </a:r>
            <a:r>
              <a:rPr lang="es-ES_tradnl" smtClean="0"/>
              <a:t>de prácticas seguras para trabajar con el</a:t>
            </a:r>
            <a:r>
              <a:rPr lang="en-US" smtClean="0"/>
              <a:t> plomo en labores de renovación, reparación y pintura</a:t>
            </a:r>
          </a:p>
        </p:txBody>
      </p:sp>
      <p:sp>
        <p:nvSpPr>
          <p:cNvPr id="8195" name="Rectangle 7"/>
          <p:cNvSpPr>
            <a:spLocks noGrp="1" noChangeArrowheads="1"/>
          </p:cNvSpPr>
          <p:nvPr>
            <p:ph type="sldNum" sz="quarter" idx="5"/>
          </p:nvPr>
        </p:nvSpPr>
        <p:spPr>
          <a:noFill/>
        </p:spPr>
        <p:txBody>
          <a:bodyPr/>
          <a:lstStyle/>
          <a:p>
            <a:fld id="{9ADD65D4-842F-468D-9504-8D39FEE9F893}" type="slidenum">
              <a:rPr lang="en-US" smtClean="0"/>
              <a:pPr/>
              <a:t>3</a:t>
            </a:fld>
            <a:endParaRPr lang="en-US" smtClean="0"/>
          </a:p>
        </p:txBody>
      </p:sp>
      <p:sp>
        <p:nvSpPr>
          <p:cNvPr id="8196" name="Rectangle 8"/>
          <p:cNvSpPr>
            <a:spLocks noGrp="1" noChangeArrowheads="1"/>
          </p:cNvSpPr>
          <p:nvPr>
            <p:ph type="dt" sz="quarter" idx="1"/>
          </p:nvPr>
        </p:nvSpPr>
        <p:spPr>
          <a:noFill/>
        </p:spPr>
        <p:txBody>
          <a:bodyPr/>
          <a:lstStyle/>
          <a:p>
            <a:r>
              <a:rPr lang="en-US" smtClean="0"/>
              <a:t>Octubre de 2011</a:t>
            </a:r>
          </a:p>
        </p:txBody>
      </p:sp>
      <p:sp>
        <p:nvSpPr>
          <p:cNvPr id="8197" name="Rectangle 2"/>
          <p:cNvSpPr>
            <a:spLocks noChangeArrowheads="1" noTextEdit="1"/>
          </p:cNvSpPr>
          <p:nvPr>
            <p:ph type="sldImg"/>
          </p:nvPr>
        </p:nvSpPr>
        <p:spPr>
          <a:ln/>
        </p:spPr>
      </p:sp>
      <p:sp>
        <p:nvSpPr>
          <p:cNvPr id="8198" name="Rectangle 3"/>
          <p:cNvSpPr>
            <a:spLocks noGrp="1" noChangeArrowheads="1"/>
          </p:cNvSpPr>
          <p:nvPr>
            <p:ph type="body" idx="1"/>
          </p:nvPr>
        </p:nvSpPr>
        <p:spPr>
          <a:xfrm>
            <a:off x="838200" y="4343400"/>
            <a:ext cx="5867400" cy="4724400"/>
          </a:xfrm>
          <a:noFill/>
          <a:ln/>
        </p:spPr>
        <p:txBody>
          <a:bodyPr/>
          <a:lstStyle/>
          <a:p>
            <a:pPr marL="114300" indent="-114300">
              <a:lnSpc>
                <a:spcPct val="95000"/>
              </a:lnSpc>
              <a:spcBef>
                <a:spcPct val="20000"/>
              </a:spcBef>
            </a:pPr>
            <a:r>
              <a:rPr lang="en-US" b="1" smtClean="0"/>
              <a:t>	Módulos</a:t>
            </a:r>
            <a:r>
              <a:rPr lang="en-US" smtClean="0"/>
              <a:t> - </a:t>
            </a:r>
            <a:r>
              <a:rPr lang="en-US" sz="1000" smtClean="0"/>
              <a:t>Además de esta introducción, en este curso existen siete módulos:</a:t>
            </a:r>
          </a:p>
          <a:p>
            <a:pPr marL="342900" lvl="1" indent="-114300">
              <a:lnSpc>
                <a:spcPct val="95000"/>
              </a:lnSpc>
              <a:spcBef>
                <a:spcPct val="20000"/>
              </a:spcBef>
              <a:buClr>
                <a:srgbClr val="000000"/>
              </a:buClr>
              <a:buFontTx/>
              <a:buChar char="•"/>
            </a:pPr>
            <a:r>
              <a:rPr lang="en-US" smtClean="0"/>
              <a:t>Módulo 1: Reglamentos</a:t>
            </a:r>
          </a:p>
          <a:p>
            <a:pPr marL="342900" lvl="1" indent="-114300">
              <a:lnSpc>
                <a:spcPct val="95000"/>
              </a:lnSpc>
              <a:spcBef>
                <a:spcPct val="20000"/>
              </a:spcBef>
              <a:buClr>
                <a:srgbClr val="000000"/>
              </a:buClr>
              <a:buFontTx/>
              <a:buChar char="•"/>
            </a:pPr>
            <a:r>
              <a:rPr lang="en-US" smtClean="0"/>
              <a:t>Módulo 2: </a:t>
            </a:r>
            <a:r>
              <a:rPr lang="es-ES" smtClean="0"/>
              <a:t>Pruebas de pintura a base de plomo </a:t>
            </a:r>
            <a:endParaRPr lang="en-US" smtClean="0"/>
          </a:p>
          <a:p>
            <a:pPr marL="342900" lvl="1" indent="-114300">
              <a:lnSpc>
                <a:spcPct val="95000"/>
              </a:lnSpc>
              <a:spcBef>
                <a:spcPct val="20000"/>
              </a:spcBef>
              <a:buClr>
                <a:srgbClr val="000000"/>
              </a:buClr>
              <a:buFontTx/>
              <a:buChar char="•"/>
            </a:pPr>
            <a:r>
              <a:rPr lang="en-US" sz="900" smtClean="0"/>
              <a:t>Módulo 3: Repaso de las prácticas de instalación</a:t>
            </a:r>
            <a:endParaRPr lang="en-US" b="1" smtClean="0"/>
          </a:p>
          <a:p>
            <a:pPr marL="342900" lvl="1" indent="-114300">
              <a:lnSpc>
                <a:spcPct val="95000"/>
              </a:lnSpc>
              <a:spcBef>
                <a:spcPct val="20000"/>
              </a:spcBef>
              <a:buClr>
                <a:srgbClr val="000000"/>
              </a:buClr>
              <a:buFontTx/>
              <a:buChar char="•"/>
            </a:pPr>
            <a:r>
              <a:rPr lang="en-US" smtClean="0"/>
              <a:t>Módulo 4: Repaso de prácticas prohibidas, equipos protectores personales y control contra el polvo</a:t>
            </a:r>
          </a:p>
          <a:p>
            <a:pPr marL="342900" lvl="1" indent="-114300">
              <a:lnSpc>
                <a:spcPct val="95000"/>
              </a:lnSpc>
              <a:spcBef>
                <a:spcPct val="20000"/>
              </a:spcBef>
              <a:buClr>
                <a:srgbClr val="000000"/>
              </a:buClr>
              <a:buFontTx/>
              <a:buChar char="•"/>
            </a:pPr>
            <a:r>
              <a:rPr lang="en-US" smtClean="0"/>
              <a:t>Módulo 5: Actividades de limpieza y verificación del trabajo</a:t>
            </a:r>
          </a:p>
          <a:p>
            <a:pPr marL="342900" lvl="1" indent="-114300">
              <a:lnSpc>
                <a:spcPct val="95000"/>
              </a:lnSpc>
              <a:spcBef>
                <a:spcPct val="20000"/>
              </a:spcBef>
              <a:buClr>
                <a:srgbClr val="000000"/>
              </a:buClr>
              <a:buFontTx/>
              <a:buChar char="•"/>
            </a:pPr>
            <a:r>
              <a:rPr lang="en-US" smtClean="0"/>
              <a:t>Módulo 6: Administración de registros</a:t>
            </a:r>
          </a:p>
          <a:p>
            <a:pPr marL="342900" lvl="1" indent="-114300">
              <a:lnSpc>
                <a:spcPct val="95000"/>
              </a:lnSpc>
              <a:spcBef>
                <a:spcPct val="20000"/>
              </a:spcBef>
              <a:buClr>
                <a:srgbClr val="000000"/>
              </a:buClr>
              <a:buFontTx/>
              <a:buChar char="•"/>
            </a:pPr>
            <a:r>
              <a:rPr lang="en-US" sz="900" smtClean="0"/>
              <a:t>Módulo 7: Capacitación para renovadores no certificados</a:t>
            </a:r>
            <a:endParaRPr lang="en-US" smtClean="0"/>
          </a:p>
          <a:p>
            <a:pPr marL="114300" indent="-114300">
              <a:lnSpc>
                <a:spcPct val="95000"/>
              </a:lnSpc>
              <a:spcBef>
                <a:spcPct val="20000"/>
              </a:spcBef>
            </a:pPr>
            <a:r>
              <a:rPr lang="en-US" b="1" smtClean="0"/>
              <a:t>	Apéndices: </a:t>
            </a:r>
            <a:r>
              <a:rPr lang="en-US" sz="1000" smtClean="0"/>
              <a:t>Este manual consta de nueve apéndices que proporcionan información adicional que ayudará a los contratistas.  </a:t>
            </a:r>
          </a:p>
          <a:p>
            <a:pPr marL="342900" lvl="1" indent="-114300">
              <a:lnSpc>
                <a:spcPct val="95000"/>
              </a:lnSpc>
              <a:spcBef>
                <a:spcPct val="20000"/>
              </a:spcBef>
              <a:buClr>
                <a:srgbClr val="000000"/>
              </a:buClr>
              <a:buFontTx/>
              <a:buChar char="•"/>
            </a:pPr>
            <a:r>
              <a:rPr lang="en-US" smtClean="0"/>
              <a:t>Apéndice 1 – [</a:t>
            </a:r>
            <a:r>
              <a:rPr lang="es-ES_tradnl" smtClean="0"/>
              <a:t>Dejado intencionadamente en blanco</a:t>
            </a:r>
            <a:r>
              <a:rPr lang="en-US" smtClean="0"/>
              <a:t>]</a:t>
            </a:r>
            <a:r>
              <a:rPr lang="es-ES_tradnl" smtClean="0"/>
              <a:t> </a:t>
            </a:r>
            <a:endParaRPr lang="en-US" smtClean="0"/>
          </a:p>
          <a:p>
            <a:pPr marL="342900" lvl="1" indent="-114300">
              <a:lnSpc>
                <a:spcPct val="95000"/>
              </a:lnSpc>
              <a:spcBef>
                <a:spcPct val="20000"/>
              </a:spcBef>
              <a:buClr>
                <a:srgbClr val="000000"/>
              </a:buClr>
              <a:buFontTx/>
              <a:buChar char="•"/>
            </a:pPr>
            <a:r>
              <a:rPr lang="en-US" sz="900" smtClean="0"/>
              <a:t>Apéndice 2 - Requisitos del Departamento de Vivienda y Urbanismo (HUD) de los Estados Unidos</a:t>
            </a:r>
            <a:endParaRPr lang="en-US" smtClean="0"/>
          </a:p>
          <a:p>
            <a:pPr marL="342900" lvl="1" indent="-114300">
              <a:lnSpc>
                <a:spcPct val="95000"/>
              </a:lnSpc>
              <a:spcBef>
                <a:spcPct val="20000"/>
              </a:spcBef>
              <a:buClr>
                <a:srgbClr val="000000"/>
              </a:buClr>
              <a:buFontTx/>
              <a:buChar char="•"/>
            </a:pPr>
            <a:r>
              <a:rPr lang="en-US" sz="900" smtClean="0"/>
              <a:t>Apéndice 3 - </a:t>
            </a:r>
            <a:r>
              <a:rPr lang="en-US" sz="900" i="1" smtClean="0"/>
              <a:t>Renovar correctamente: Información importante para familias, proveedores de cuidado infantil y escuelas acerca del peligro del plomo</a:t>
            </a:r>
            <a:endParaRPr lang="en-US" smtClean="0"/>
          </a:p>
          <a:p>
            <a:pPr marL="342900" lvl="1" indent="-114300">
              <a:lnSpc>
                <a:spcPct val="95000"/>
              </a:lnSpc>
              <a:spcBef>
                <a:spcPct val="20000"/>
              </a:spcBef>
              <a:buClr>
                <a:srgbClr val="000000"/>
              </a:buClr>
              <a:buFontTx/>
              <a:buChar char="•"/>
            </a:pPr>
            <a:r>
              <a:rPr lang="en-US" sz="900" smtClean="0"/>
              <a:t>Apéndice 4 -</a:t>
            </a:r>
            <a:r>
              <a:rPr lang="en-US" sz="900" i="1" smtClean="0"/>
              <a:t> Guía de cumplimiento destinada a entidades pequeñas para renovar correctamente</a:t>
            </a:r>
            <a:endParaRPr lang="en-US" smtClean="0"/>
          </a:p>
          <a:p>
            <a:pPr marL="342900" lvl="1" indent="-114300">
              <a:lnSpc>
                <a:spcPct val="95000"/>
              </a:lnSpc>
              <a:spcBef>
                <a:spcPct val="20000"/>
              </a:spcBef>
              <a:buClr>
                <a:srgbClr val="000000"/>
              </a:buClr>
              <a:buFontTx/>
              <a:buChar char="•"/>
            </a:pPr>
            <a:r>
              <a:rPr lang="en-US" sz="900" smtClean="0"/>
              <a:t>Apéndice 5 - </a:t>
            </a:r>
            <a:r>
              <a:rPr lang="en-US" sz="900" i="1" smtClean="0"/>
              <a:t>Pasos para la renovación, reparación y pintura SEGURAS CON EL PLOMO</a:t>
            </a:r>
            <a:endParaRPr lang="en-US" smtClean="0"/>
          </a:p>
          <a:p>
            <a:pPr marL="342900" lvl="1" indent="-114300">
              <a:lnSpc>
                <a:spcPct val="95000"/>
              </a:lnSpc>
              <a:spcBef>
                <a:spcPct val="20000"/>
              </a:spcBef>
              <a:buClr>
                <a:srgbClr val="000000"/>
              </a:buClr>
              <a:buFontTx/>
              <a:buChar char="•"/>
            </a:pPr>
            <a:r>
              <a:rPr lang="en-US" smtClean="0"/>
              <a:t>Apéndice 6 - Ejercicios prácticos</a:t>
            </a:r>
          </a:p>
          <a:p>
            <a:pPr marL="342900" lvl="1" indent="-114300">
              <a:lnSpc>
                <a:spcPct val="95000"/>
              </a:lnSpc>
              <a:spcBef>
                <a:spcPct val="20000"/>
              </a:spcBef>
              <a:buClr>
                <a:srgbClr val="000000"/>
              </a:buClr>
              <a:buFontTx/>
              <a:buChar char="•"/>
            </a:pPr>
            <a:r>
              <a:rPr lang="en-US" smtClean="0"/>
              <a:t>Apéndice 7 - Requisitos normativos estatales y locales</a:t>
            </a:r>
          </a:p>
          <a:p>
            <a:pPr marL="342900" lvl="1" indent="-114300">
              <a:lnSpc>
                <a:spcPct val="95000"/>
              </a:lnSpc>
              <a:spcBef>
                <a:spcPct val="20000"/>
              </a:spcBef>
              <a:buClr>
                <a:srgbClr val="000000"/>
              </a:buClr>
              <a:buFontTx/>
              <a:buChar char="•"/>
            </a:pPr>
            <a:r>
              <a:rPr lang="en-US" smtClean="0"/>
              <a:t>Apéndice 8 - Situación normativa de desechos de contratistas y residentes generados en actividades domésticas con pintura a base de plomo</a:t>
            </a:r>
          </a:p>
          <a:p>
            <a:pPr marL="342900" lvl="1" indent="-114300">
              <a:lnSpc>
                <a:spcPct val="95000"/>
              </a:lnSpc>
              <a:spcBef>
                <a:spcPct val="20000"/>
              </a:spcBef>
              <a:buClr>
                <a:srgbClr val="000000"/>
              </a:buClr>
              <a:buFontTx/>
              <a:buChar char="•"/>
            </a:pPr>
            <a:r>
              <a:rPr lang="en-US" sz="900" smtClean="0"/>
              <a:t>Apéndice 9 - </a:t>
            </a:r>
            <a:r>
              <a:rPr lang="es-ES_tradnl" sz="900" smtClean="0"/>
              <a:t>Guía para la recogida de muestras de cáscaras de pintura</a:t>
            </a:r>
            <a:endParaRPr lang="en-US" smtClean="0"/>
          </a:p>
          <a:p>
            <a:pPr marL="114300" indent="-114300">
              <a:lnSpc>
                <a:spcPct val="95000"/>
              </a:lnSpc>
              <a:spcBef>
                <a:spcPct val="20000"/>
              </a:spcBef>
            </a:pPr>
            <a:r>
              <a:rPr lang="en-US" b="1" smtClean="0"/>
              <a:t>	Prueba: </a:t>
            </a:r>
            <a:r>
              <a:rPr lang="en-US" sz="1000" smtClean="0"/>
              <a:t>Los renovadores deben aprobar la prueba que se tome al término del curso a fin de obtener la certificación. No pasar la prueba significa que debe volver a tomar el curso.</a:t>
            </a:r>
          </a:p>
          <a:p>
            <a:pPr marL="114300" indent="-114300">
              <a:lnSpc>
                <a:spcPct val="95000"/>
              </a:lnSpc>
              <a:spcBef>
                <a:spcPct val="10000"/>
              </a:spcBef>
            </a:pPr>
            <a:endParaRPr lang="en-US" sz="1000" smtClean="0"/>
          </a:p>
          <a:p>
            <a:pPr marL="114300" indent="-114300">
              <a:lnSpc>
                <a:spcPct val="95000"/>
              </a:lnSpc>
              <a:spcBef>
                <a:spcPct val="10000"/>
              </a:spcBef>
            </a:pPr>
            <a:endParaRPr 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fld id="{C2515B2A-30DB-4A27-A3EB-20CCDAF33D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fld id="{F29E72C8-228D-422D-ABB1-F2F6B67E97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1145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1912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fld id="{0571DC5C-65C0-4972-B09C-0014E769AB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fld id="{BB77B941-4331-4854-8A37-F2DC3937CF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6" name="Rectangle 6"/>
          <p:cNvSpPr>
            <a:spLocks noGrp="1" noChangeArrowheads="1"/>
          </p:cNvSpPr>
          <p:nvPr>
            <p:ph type="sldNum" sz="quarter" idx="12"/>
          </p:nvPr>
        </p:nvSpPr>
        <p:spPr>
          <a:ln/>
        </p:spPr>
        <p:txBody>
          <a:bodyPr/>
          <a:lstStyle>
            <a:lvl1pPr>
              <a:defRPr/>
            </a:lvl1pPr>
          </a:lstStyle>
          <a:p>
            <a:pPr>
              <a:defRPr/>
            </a:pPr>
            <a:fld id="{23E11F23-13DF-444E-BF6B-CCC140C8F4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4152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fld id="{4F980329-F520-4C95-BB5A-2A04B33897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9" name="Rectangle 6"/>
          <p:cNvSpPr>
            <a:spLocks noGrp="1" noChangeArrowheads="1"/>
          </p:cNvSpPr>
          <p:nvPr>
            <p:ph type="sldNum" sz="quarter" idx="12"/>
          </p:nvPr>
        </p:nvSpPr>
        <p:spPr>
          <a:ln/>
        </p:spPr>
        <p:txBody>
          <a:bodyPr/>
          <a:lstStyle>
            <a:lvl1pPr>
              <a:defRPr/>
            </a:lvl1pPr>
          </a:lstStyle>
          <a:p>
            <a:pPr>
              <a:defRPr/>
            </a:pPr>
            <a:fld id="{E02C7245-4D86-49B8-B8DB-CC5671099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5" name="Rectangle 6"/>
          <p:cNvSpPr>
            <a:spLocks noGrp="1" noChangeArrowheads="1"/>
          </p:cNvSpPr>
          <p:nvPr>
            <p:ph type="sldNum" sz="quarter" idx="12"/>
          </p:nvPr>
        </p:nvSpPr>
        <p:spPr>
          <a:ln/>
        </p:spPr>
        <p:txBody>
          <a:bodyPr/>
          <a:lstStyle>
            <a:lvl1pPr>
              <a:defRPr/>
            </a:lvl1pPr>
          </a:lstStyle>
          <a:p>
            <a:pPr>
              <a:defRPr/>
            </a:pPr>
            <a:fld id="{47C2A402-5A1A-41E4-A621-06EC56C36B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4" name="Rectangle 6"/>
          <p:cNvSpPr>
            <a:spLocks noGrp="1" noChangeArrowheads="1"/>
          </p:cNvSpPr>
          <p:nvPr>
            <p:ph type="sldNum" sz="quarter" idx="12"/>
          </p:nvPr>
        </p:nvSpPr>
        <p:spPr>
          <a:ln/>
        </p:spPr>
        <p:txBody>
          <a:bodyPr/>
          <a:lstStyle>
            <a:lvl1pPr>
              <a:defRPr/>
            </a:lvl1pPr>
          </a:lstStyle>
          <a:p>
            <a:pPr>
              <a:defRPr/>
            </a:pPr>
            <a:fld id="{63A93629-E2A2-4D48-A111-5D39A32B4B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fld id="{6333769B-4881-4D91-8D65-0A56FD8FFA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 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Rev. 2 -- Do Not Cite or Quote</a:t>
            </a:r>
          </a:p>
        </p:txBody>
      </p:sp>
      <p:sp>
        <p:nvSpPr>
          <p:cNvPr id="7" name="Rectangle 6"/>
          <p:cNvSpPr>
            <a:spLocks noGrp="1" noChangeArrowheads="1"/>
          </p:cNvSpPr>
          <p:nvPr>
            <p:ph type="sldNum" sz="quarter" idx="12"/>
          </p:nvPr>
        </p:nvSpPr>
        <p:spPr>
          <a:ln/>
        </p:spPr>
        <p:txBody>
          <a:bodyPr/>
          <a:lstStyle>
            <a:lvl1pPr>
              <a:defRPr/>
            </a:lvl1pPr>
          </a:lstStyle>
          <a:p>
            <a:pPr>
              <a:defRPr/>
            </a:pPr>
            <a:fld id="{BB8BD8F4-1634-428D-98F9-3647A633C1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304800" y="3048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40 pt Arial Bold - Dark Blue</a:t>
            </a:r>
          </a:p>
        </p:txBody>
      </p:sp>
      <p:sp>
        <p:nvSpPr>
          <p:cNvPr id="1029" name="Rectangle 3"/>
          <p:cNvSpPr>
            <a:spLocks noGrp="1" noChangeArrowheads="1"/>
          </p:cNvSpPr>
          <p:nvPr>
            <p:ph type="body" idx="1"/>
          </p:nvPr>
        </p:nvSpPr>
        <p:spPr bwMode="auto">
          <a:xfrm>
            <a:off x="304800" y="1981200"/>
            <a:ext cx="8458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24 pt Arial - Dark Blue</a:t>
            </a:r>
          </a:p>
          <a:p>
            <a:pPr lvl="2"/>
            <a:r>
              <a:rPr lang="en-US" smtClean="0"/>
              <a:t>20 pt Arial - Dark Blue</a:t>
            </a:r>
          </a:p>
          <a:p>
            <a:pPr lvl="3"/>
            <a:r>
              <a:rPr lang="en-US" smtClean="0"/>
              <a:t>20 pt Arial Dark Blue</a:t>
            </a:r>
          </a:p>
        </p:txBody>
      </p:sp>
      <p:sp>
        <p:nvSpPr>
          <p:cNvPr id="2" name="Rectangle 4"/>
          <p:cNvSpPr>
            <a:spLocks noGrp="1" noChangeArrowheads="1"/>
          </p:cNvSpPr>
          <p:nvPr>
            <p:ph type="dt" sz="half" idx="2"/>
          </p:nvPr>
        </p:nvSpPr>
        <p:spPr bwMode="auto">
          <a:xfrm>
            <a:off x="304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60000"/>
              </a:lnSpc>
              <a:defRPr sz="1200">
                <a:solidFill>
                  <a:srgbClr val="000099"/>
                </a:solidFill>
                <a:latin typeface="+mn-lt"/>
              </a:defRPr>
            </a:lvl1pPr>
          </a:lstStyle>
          <a:p>
            <a:pPr>
              <a:defRPr/>
            </a:pPr>
            <a:r>
              <a:rPr lang="en-US"/>
              <a:t>Mar 09</a:t>
            </a:r>
          </a:p>
        </p:txBody>
      </p:sp>
      <p:sp>
        <p:nvSpPr>
          <p:cNvPr id="3"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70000"/>
              </a:lnSpc>
              <a:defRPr sz="1200">
                <a:solidFill>
                  <a:srgbClr val="000099"/>
                </a:solidFill>
                <a:latin typeface="+mn-lt"/>
              </a:defRPr>
            </a:lvl1pPr>
          </a:lstStyle>
          <a:p>
            <a:pPr>
              <a:defRPr/>
            </a:pPr>
            <a:r>
              <a:rPr lang="en-US"/>
              <a:t>Draft Rev. 2 -- Do Not Cite or Quote</a:t>
            </a:r>
          </a:p>
        </p:txBody>
      </p:sp>
      <p:sp>
        <p:nvSpPr>
          <p:cNvPr id="1030" name="Rectangle 6"/>
          <p:cNvSpPr>
            <a:spLocks noGrp="1" noChangeArrowheads="1"/>
          </p:cNvSpPr>
          <p:nvPr>
            <p:ph type="sldNum" sz="quarter" idx="4"/>
          </p:nvPr>
        </p:nvSpPr>
        <p:spPr bwMode="auto">
          <a:xfrm>
            <a:off x="6858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70000"/>
              </a:lnSpc>
              <a:defRPr sz="1200">
                <a:solidFill>
                  <a:srgbClr val="000099"/>
                </a:solidFill>
                <a:latin typeface="+mn-lt"/>
              </a:defRPr>
            </a:lvl1pPr>
          </a:lstStyle>
          <a:p>
            <a:pPr>
              <a:defRPr/>
            </a:pPr>
            <a:fld id="{201EE69E-2310-4CD6-BC8E-5BD64F8A4C2F}" type="slidenum">
              <a:rPr lang="en-US"/>
              <a:pPr>
                <a:defRPr/>
              </a:pPr>
              <a:t>‹#›</a:t>
            </a:fld>
            <a:endParaRPr lang="en-US"/>
          </a:p>
        </p:txBody>
      </p:sp>
      <p:sp>
        <p:nvSpPr>
          <p:cNvPr id="1031" name="Line 7"/>
          <p:cNvSpPr>
            <a:spLocks noChangeShapeType="1"/>
          </p:cNvSpPr>
          <p:nvPr/>
        </p:nvSpPr>
        <p:spPr bwMode="auto">
          <a:xfrm>
            <a:off x="304800" y="1676400"/>
            <a:ext cx="8458200" cy="0"/>
          </a:xfrm>
          <a:prstGeom prst="line">
            <a:avLst/>
          </a:prstGeom>
          <a:noFill/>
          <a:ln w="38100">
            <a:solidFill>
              <a:srgbClr val="000099"/>
            </a:solidFill>
            <a:round/>
            <a:headEnd/>
            <a:tailEnd/>
          </a:ln>
        </p:spPr>
        <p:txBody>
          <a:bodyPr wrap="none" anchor="ctr"/>
          <a:lstStyle/>
          <a:p>
            <a:pPr>
              <a:defRPr/>
            </a:pPr>
            <a:endParaRPr lang="en-US">
              <a:latin typeface="Times New Roman" charset="0"/>
            </a:endParaRPr>
          </a:p>
        </p:txBody>
      </p:sp>
      <p:pic>
        <p:nvPicPr>
          <p:cNvPr id="1034" name="Picture 9" descr="HUD-seal-color 300 DPI"/>
          <p:cNvPicPr>
            <a:picLocks noChangeAspect="1" noChangeArrowheads="1"/>
          </p:cNvPicPr>
          <p:nvPr/>
        </p:nvPicPr>
        <p:blipFill>
          <a:blip r:embed="rId14" cstate="print"/>
          <a:srcRect/>
          <a:stretch>
            <a:fillRect/>
          </a:stretch>
        </p:blipFill>
        <p:spPr bwMode="auto">
          <a:xfrm>
            <a:off x="8153400" y="5715000"/>
            <a:ext cx="762000" cy="736600"/>
          </a:xfrm>
          <a:prstGeom prst="rect">
            <a:avLst/>
          </a:prstGeom>
          <a:noFill/>
          <a:ln w="9525">
            <a:noFill/>
            <a:miter lim="800000"/>
            <a:headEnd/>
            <a:tailEnd/>
          </a:ln>
        </p:spPr>
      </p:pic>
      <p:graphicFrame>
        <p:nvGraphicFramePr>
          <p:cNvPr id="1026" name="Object 10"/>
          <p:cNvGraphicFramePr>
            <a:graphicFrameLocks noChangeAspect="1"/>
          </p:cNvGraphicFramePr>
          <p:nvPr/>
        </p:nvGraphicFramePr>
        <p:xfrm>
          <a:off x="6477000" y="5751513"/>
          <a:ext cx="1562100" cy="735012"/>
        </p:xfrm>
        <a:graphic>
          <a:graphicData uri="http://schemas.openxmlformats.org/presentationml/2006/ole">
            <p:oleObj spid="_x0000_s1026" name="Photo Editor Photo" r:id="rId15" imgW="1638529" imgH="771429" progId="MSPhotoEd.3">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4000" b="1">
          <a:solidFill>
            <a:srgbClr val="000099"/>
          </a:solidFill>
          <a:latin typeface="+mj-lt"/>
          <a:ea typeface="+mj-ea"/>
          <a:cs typeface="+mj-cs"/>
        </a:defRPr>
      </a:lvl1pPr>
      <a:lvl2pPr algn="l" rtl="0" eaLnBrk="0" fontAlgn="base" hangingPunct="0">
        <a:spcBef>
          <a:spcPct val="0"/>
        </a:spcBef>
        <a:spcAft>
          <a:spcPct val="0"/>
        </a:spcAft>
        <a:defRPr sz="4000" b="1">
          <a:solidFill>
            <a:srgbClr val="000099"/>
          </a:solidFill>
          <a:latin typeface="Arial" charset="0"/>
        </a:defRPr>
      </a:lvl2pPr>
      <a:lvl3pPr algn="l" rtl="0" eaLnBrk="0" fontAlgn="base" hangingPunct="0">
        <a:spcBef>
          <a:spcPct val="0"/>
        </a:spcBef>
        <a:spcAft>
          <a:spcPct val="0"/>
        </a:spcAft>
        <a:defRPr sz="4000" b="1">
          <a:solidFill>
            <a:srgbClr val="000099"/>
          </a:solidFill>
          <a:latin typeface="Arial" charset="0"/>
        </a:defRPr>
      </a:lvl3pPr>
      <a:lvl4pPr algn="l" rtl="0" eaLnBrk="0" fontAlgn="base" hangingPunct="0">
        <a:spcBef>
          <a:spcPct val="0"/>
        </a:spcBef>
        <a:spcAft>
          <a:spcPct val="0"/>
        </a:spcAft>
        <a:defRPr sz="4000" b="1">
          <a:solidFill>
            <a:srgbClr val="000099"/>
          </a:solidFill>
          <a:latin typeface="Arial" charset="0"/>
        </a:defRPr>
      </a:lvl4pPr>
      <a:lvl5pPr algn="l" rtl="0" eaLnBrk="0" fontAlgn="base" hangingPunct="0">
        <a:spcBef>
          <a:spcPct val="0"/>
        </a:spcBef>
        <a:spcAft>
          <a:spcPct val="0"/>
        </a:spcAft>
        <a:defRPr sz="4000" b="1">
          <a:solidFill>
            <a:srgbClr val="000099"/>
          </a:solidFill>
          <a:latin typeface="Arial" charset="0"/>
        </a:defRPr>
      </a:lvl5pPr>
      <a:lvl6pPr marL="457200" algn="l" rtl="0" eaLnBrk="0" fontAlgn="base" hangingPunct="0">
        <a:spcBef>
          <a:spcPct val="0"/>
        </a:spcBef>
        <a:spcAft>
          <a:spcPct val="0"/>
        </a:spcAft>
        <a:defRPr sz="4000" b="1">
          <a:solidFill>
            <a:srgbClr val="000099"/>
          </a:solidFill>
          <a:latin typeface="Arial" charset="0"/>
        </a:defRPr>
      </a:lvl6pPr>
      <a:lvl7pPr marL="914400" algn="l" rtl="0" eaLnBrk="0" fontAlgn="base" hangingPunct="0">
        <a:spcBef>
          <a:spcPct val="0"/>
        </a:spcBef>
        <a:spcAft>
          <a:spcPct val="0"/>
        </a:spcAft>
        <a:defRPr sz="4000" b="1">
          <a:solidFill>
            <a:srgbClr val="000099"/>
          </a:solidFill>
          <a:latin typeface="Arial" charset="0"/>
        </a:defRPr>
      </a:lvl7pPr>
      <a:lvl8pPr marL="1371600" algn="l" rtl="0" eaLnBrk="0" fontAlgn="base" hangingPunct="0">
        <a:spcBef>
          <a:spcPct val="0"/>
        </a:spcBef>
        <a:spcAft>
          <a:spcPct val="0"/>
        </a:spcAft>
        <a:defRPr sz="4000" b="1">
          <a:solidFill>
            <a:srgbClr val="000099"/>
          </a:solidFill>
          <a:latin typeface="Arial" charset="0"/>
        </a:defRPr>
      </a:lvl8pPr>
      <a:lvl9pPr marL="1828800" algn="l" rtl="0" eaLnBrk="0" fontAlgn="base" hangingPunct="0">
        <a:spcBef>
          <a:spcPct val="0"/>
        </a:spcBef>
        <a:spcAft>
          <a:spcPct val="0"/>
        </a:spcAft>
        <a:defRPr sz="4000" b="1">
          <a:solidFill>
            <a:srgbClr val="000099"/>
          </a:solidFill>
          <a:latin typeface="Arial" charset="0"/>
        </a:defRPr>
      </a:lvl9pPr>
    </p:titleStyle>
    <p:bodyStyle>
      <a:lvl1pPr marL="342900" indent="-342900" algn="l" rtl="0" eaLnBrk="0" fontAlgn="base" hangingPunct="0">
        <a:spcBef>
          <a:spcPct val="20000"/>
        </a:spcBef>
        <a:spcAft>
          <a:spcPct val="0"/>
        </a:spcAft>
        <a:buSzPct val="95000"/>
        <a:buChar char="•"/>
        <a:defRPr sz="2800" b="1">
          <a:solidFill>
            <a:srgbClr val="000099"/>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99"/>
          </a:solidFill>
          <a:latin typeface="+mn-lt"/>
        </a:defRPr>
      </a:lvl2pPr>
      <a:lvl3pPr marL="1143000" indent="-228600" algn="l" rtl="0" eaLnBrk="0" fontAlgn="base" hangingPunct="0">
        <a:spcBef>
          <a:spcPct val="20000"/>
        </a:spcBef>
        <a:spcAft>
          <a:spcPct val="0"/>
        </a:spcAft>
        <a:buChar char="•"/>
        <a:defRPr sz="20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p:txBody>
          <a:bodyPr/>
          <a:lstStyle/>
          <a:p>
            <a:pPr>
              <a:defRPr/>
            </a:pPr>
            <a:r>
              <a:rPr lang="es-ES_tradnl" smtClean="0"/>
              <a:t>Octubre de 2011</a:t>
            </a:r>
            <a:endParaRPr lang="en-US" smtClean="0"/>
          </a:p>
        </p:txBody>
      </p:sp>
      <p:sp>
        <p:nvSpPr>
          <p:cNvPr id="5" name="Slide Number Placeholder 5"/>
          <p:cNvSpPr>
            <a:spLocks noGrp="1"/>
          </p:cNvSpPr>
          <p:nvPr>
            <p:ph type="sldNum" sz="quarter" idx="12"/>
          </p:nvPr>
        </p:nvSpPr>
        <p:spPr/>
        <p:txBody>
          <a:bodyPr/>
          <a:lstStyle/>
          <a:p>
            <a:pPr>
              <a:defRPr/>
            </a:pPr>
            <a:fld id="{78D8C483-0CB5-4407-89E0-18FEA4B3F86A}" type="slidenum">
              <a:rPr lang="en-US"/>
              <a:pPr>
                <a:defRPr/>
              </a:pPr>
              <a:t>1</a:t>
            </a:fld>
            <a:endParaRPr lang="en-US"/>
          </a:p>
        </p:txBody>
      </p:sp>
      <p:sp>
        <p:nvSpPr>
          <p:cNvPr id="2052" name="Rectangle 2"/>
          <p:cNvSpPr>
            <a:spLocks noGrp="1" noChangeArrowheads="1"/>
          </p:cNvSpPr>
          <p:nvPr>
            <p:ph type="title"/>
          </p:nvPr>
        </p:nvSpPr>
        <p:spPr>
          <a:xfrm>
            <a:off x="304800" y="304800"/>
            <a:ext cx="8610600" cy="1143000"/>
          </a:xfrm>
        </p:spPr>
        <p:txBody>
          <a:bodyPr/>
          <a:lstStyle/>
          <a:p>
            <a:r>
              <a:rPr lang="en-US" sz="3600" smtClean="0"/>
              <a:t>Prácticas seguras para trabajar con el plomo en renovación, reparación y pintura</a:t>
            </a:r>
          </a:p>
        </p:txBody>
      </p:sp>
      <p:sp>
        <p:nvSpPr>
          <p:cNvPr id="2053" name="Rectangle 3"/>
          <p:cNvSpPr>
            <a:spLocks noGrp="1" noChangeArrowheads="1"/>
          </p:cNvSpPr>
          <p:nvPr>
            <p:ph type="body" idx="1"/>
          </p:nvPr>
        </p:nvSpPr>
        <p:spPr>
          <a:xfrm>
            <a:off x="304800" y="1828800"/>
            <a:ext cx="8458200" cy="4114800"/>
          </a:xfrm>
        </p:spPr>
        <p:txBody>
          <a:bodyPr/>
          <a:lstStyle/>
          <a:p>
            <a:pPr>
              <a:buSzPct val="100000"/>
            </a:pPr>
            <a:r>
              <a:rPr lang="en-US" smtClean="0"/>
              <a:t>Bienvenida e introducciones</a:t>
            </a:r>
          </a:p>
          <a:p>
            <a:pPr lvl="1"/>
            <a:r>
              <a:rPr lang="en-US" sz="2000" smtClean="0"/>
              <a:t>Dígale a los alumnos:</a:t>
            </a:r>
          </a:p>
          <a:p>
            <a:pPr lvl="2">
              <a:buFont typeface="Wingdings" pitchFamily="2" charset="2"/>
              <a:buNone/>
            </a:pPr>
            <a:r>
              <a:rPr lang="en-US" sz="1400" smtClean="0"/>
              <a:t>Su nombre, la empresa para la que trabaja y a qué se dedica.</a:t>
            </a:r>
            <a:endParaRPr lang="en-US" sz="1800" smtClean="0"/>
          </a:p>
          <a:p>
            <a:pPr>
              <a:buSzPct val="100000"/>
            </a:pPr>
            <a:r>
              <a:rPr lang="en-US" smtClean="0"/>
              <a:t>Descripción general del módulo:</a:t>
            </a:r>
          </a:p>
          <a:p>
            <a:pPr lvl="1"/>
            <a:r>
              <a:rPr lang="en-US" sz="2800" smtClean="0"/>
              <a:t>Programa del curso </a:t>
            </a:r>
          </a:p>
          <a:p>
            <a:pPr lvl="1"/>
            <a:r>
              <a:rPr lang="en-US" smtClean="0"/>
              <a:t>Manual del curso</a:t>
            </a:r>
            <a:endParaRPr lang="en-US" sz="2800" smtClean="0"/>
          </a:p>
          <a:p>
            <a:pPr lvl="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4"/>
          <p:cNvSpPr>
            <a:spLocks noGrp="1"/>
          </p:cNvSpPr>
          <p:nvPr>
            <p:ph type="dt" sz="quarter" idx="10"/>
          </p:nvPr>
        </p:nvSpPr>
        <p:spPr/>
        <p:txBody>
          <a:bodyPr/>
          <a:lstStyle/>
          <a:p>
            <a:pPr>
              <a:defRPr/>
            </a:pPr>
            <a:r>
              <a:rPr lang="es-ES_tradnl" smtClean="0"/>
              <a:t>Octubre de 2011</a:t>
            </a:r>
            <a:endParaRPr lang="en-US" smtClean="0"/>
          </a:p>
        </p:txBody>
      </p:sp>
      <p:sp>
        <p:nvSpPr>
          <p:cNvPr id="6" name="Slide Number Placeholder 6"/>
          <p:cNvSpPr>
            <a:spLocks noGrp="1"/>
          </p:cNvSpPr>
          <p:nvPr>
            <p:ph type="sldNum" sz="quarter" idx="12"/>
          </p:nvPr>
        </p:nvSpPr>
        <p:spPr/>
        <p:txBody>
          <a:bodyPr/>
          <a:lstStyle/>
          <a:p>
            <a:pPr>
              <a:defRPr/>
            </a:pPr>
            <a:fld id="{85B3DFB3-BB52-426E-92E8-CF233A61910C}" type="slidenum">
              <a:rPr lang="en-US"/>
              <a:pPr>
                <a:defRPr/>
              </a:pPr>
              <a:t>2</a:t>
            </a:fld>
            <a:endParaRPr lang="en-US"/>
          </a:p>
        </p:txBody>
      </p:sp>
      <p:sp>
        <p:nvSpPr>
          <p:cNvPr id="3076" name="Rectangle 2"/>
          <p:cNvSpPr>
            <a:spLocks noGrp="1" noChangeArrowheads="1"/>
          </p:cNvSpPr>
          <p:nvPr>
            <p:ph type="title"/>
          </p:nvPr>
        </p:nvSpPr>
        <p:spPr/>
        <p:txBody>
          <a:bodyPr/>
          <a:lstStyle/>
          <a:p>
            <a:r>
              <a:rPr lang="en-US" sz="3600" smtClean="0"/>
              <a:t>Programa del curso</a:t>
            </a:r>
          </a:p>
        </p:txBody>
      </p:sp>
      <p:sp>
        <p:nvSpPr>
          <p:cNvPr id="3077" name="Rectangle 3"/>
          <p:cNvSpPr>
            <a:spLocks noGrp="1" noChangeArrowheads="1"/>
          </p:cNvSpPr>
          <p:nvPr>
            <p:ph type="body" sz="half" idx="1"/>
          </p:nvPr>
        </p:nvSpPr>
        <p:spPr>
          <a:xfrm>
            <a:off x="304800" y="1981200"/>
            <a:ext cx="4419600" cy="3657600"/>
          </a:xfrm>
        </p:spPr>
        <p:txBody>
          <a:bodyPr/>
          <a:lstStyle/>
          <a:p>
            <a:pPr marL="457200" indent="-457200"/>
            <a:r>
              <a:rPr lang="en-US" sz="1800" smtClean="0"/>
              <a:t>Introducción y bienvenida</a:t>
            </a:r>
          </a:p>
          <a:p>
            <a:pPr marL="457200" indent="-457200"/>
            <a:r>
              <a:rPr lang="en-US" sz="1800" smtClean="0"/>
              <a:t>Módulo 1: Reglamentos federales Módulo 2: </a:t>
            </a:r>
            <a:r>
              <a:rPr lang="es-ES_tradnl" sz="1800" smtClean="0"/>
              <a:t>Pruebas de pintura a base de plomo </a:t>
            </a:r>
            <a:endParaRPr lang="en-US" sz="1800" smtClean="0"/>
          </a:p>
          <a:p>
            <a:pPr marL="457200" indent="-457200"/>
            <a:r>
              <a:rPr lang="en-US" sz="1800" smtClean="0"/>
              <a:t>Módulo 3: Repaso de las prácticas de instalación</a:t>
            </a:r>
          </a:p>
          <a:p>
            <a:pPr marL="457200" indent="-457200">
              <a:buClr>
                <a:srgbClr val="808080"/>
              </a:buClr>
            </a:pPr>
            <a:r>
              <a:rPr lang="en-US" sz="1800" smtClean="0">
                <a:solidFill>
                  <a:srgbClr val="808080"/>
                </a:solidFill>
              </a:rPr>
              <a:t>Receso</a:t>
            </a:r>
            <a:endParaRPr lang="en-US" sz="1800" smtClean="0"/>
          </a:p>
          <a:p>
            <a:pPr marL="457200" indent="-457200">
              <a:buClr>
                <a:srgbClr val="CC3300"/>
              </a:buClr>
            </a:pPr>
            <a:r>
              <a:rPr lang="en-US" sz="2000" smtClean="0"/>
              <a:t>Módulo 4: Repaso de prácticas prohibidas, equipos protectores personales y control contra el polvo</a:t>
            </a:r>
            <a:endParaRPr lang="en-US" sz="2000" smtClean="0">
              <a:solidFill>
                <a:srgbClr val="CC3300"/>
              </a:solidFill>
            </a:endParaRPr>
          </a:p>
          <a:p>
            <a:pPr marL="457200" indent="-457200">
              <a:buClr>
                <a:srgbClr val="CC3300"/>
              </a:buClr>
            </a:pPr>
            <a:endParaRPr lang="en-US" sz="2000" smtClean="0">
              <a:solidFill>
                <a:srgbClr val="CC3300"/>
              </a:solidFill>
            </a:endParaRPr>
          </a:p>
        </p:txBody>
      </p:sp>
      <p:sp>
        <p:nvSpPr>
          <p:cNvPr id="3078" name="Rectangle 4"/>
          <p:cNvSpPr>
            <a:spLocks noGrp="1" noChangeArrowheads="1"/>
          </p:cNvSpPr>
          <p:nvPr>
            <p:ph type="body" sz="half" idx="2"/>
          </p:nvPr>
        </p:nvSpPr>
        <p:spPr>
          <a:xfrm>
            <a:off x="4800600" y="1981200"/>
            <a:ext cx="3962400" cy="3581400"/>
          </a:xfrm>
        </p:spPr>
        <p:txBody>
          <a:bodyPr/>
          <a:lstStyle/>
          <a:p>
            <a:pPr marL="457200" indent="-457200">
              <a:lnSpc>
                <a:spcPct val="80000"/>
              </a:lnSpc>
            </a:pPr>
            <a:r>
              <a:rPr lang="en-US" sz="2000" smtClean="0"/>
              <a:t>Módulo 5: Repaso de prácticas de limpieza, procedimiento de verificación de limpieza y ejercicio práctico</a:t>
            </a:r>
          </a:p>
          <a:p>
            <a:pPr marL="457200" indent="-457200">
              <a:lnSpc>
                <a:spcPct val="80000"/>
              </a:lnSpc>
              <a:buClr>
                <a:srgbClr val="808080"/>
              </a:buClr>
            </a:pPr>
            <a:r>
              <a:rPr lang="en-US" sz="2000" smtClean="0"/>
              <a:t>Módulo 6: administración de registros</a:t>
            </a:r>
            <a:endParaRPr lang="en-US" sz="2000" smtClean="0">
              <a:solidFill>
                <a:srgbClr val="808080"/>
              </a:solidFill>
            </a:endParaRPr>
          </a:p>
          <a:p>
            <a:pPr marL="457200" indent="-457200">
              <a:lnSpc>
                <a:spcPct val="80000"/>
              </a:lnSpc>
              <a:buClr>
                <a:srgbClr val="808080"/>
              </a:buClr>
            </a:pPr>
            <a:r>
              <a:rPr lang="en-US" sz="2000" smtClean="0"/>
              <a:t>Módulo 7: Capacitación para renovadores no certificados</a:t>
            </a:r>
            <a:endParaRPr lang="en-US" sz="2000" smtClean="0">
              <a:solidFill>
                <a:srgbClr val="808080"/>
              </a:solidFill>
            </a:endParaRPr>
          </a:p>
          <a:p>
            <a:pPr marL="457200" indent="-457200">
              <a:lnSpc>
                <a:spcPct val="80000"/>
              </a:lnSpc>
              <a:buClr>
                <a:srgbClr val="808080"/>
              </a:buClr>
            </a:pPr>
            <a:r>
              <a:rPr lang="en-US" sz="2000" smtClean="0">
                <a:solidFill>
                  <a:srgbClr val="808080"/>
                </a:solidFill>
              </a:rPr>
              <a:t>Prueba</a:t>
            </a:r>
            <a:endParaRPr lang="en-US" sz="2000" smtClean="0"/>
          </a:p>
          <a:p>
            <a:pPr marL="457200" indent="-457200">
              <a:lnSpc>
                <a:spcPct val="80000"/>
              </a:lnSpc>
              <a:buClr>
                <a:srgbClr val="808080"/>
              </a:buClr>
            </a:pPr>
            <a:endParaRPr 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p>
            <a:pPr>
              <a:defRPr/>
            </a:pPr>
            <a:r>
              <a:rPr lang="es-ES_tradnl" smtClean="0"/>
              <a:t>Octubre de 2011</a:t>
            </a:r>
            <a:endParaRPr lang="en-US" smtClean="0"/>
          </a:p>
        </p:txBody>
      </p:sp>
      <p:sp>
        <p:nvSpPr>
          <p:cNvPr id="5" name="Slide Number Placeholder 5"/>
          <p:cNvSpPr>
            <a:spLocks noGrp="1"/>
          </p:cNvSpPr>
          <p:nvPr>
            <p:ph type="sldNum" sz="quarter" idx="12"/>
          </p:nvPr>
        </p:nvSpPr>
        <p:spPr/>
        <p:txBody>
          <a:bodyPr/>
          <a:lstStyle/>
          <a:p>
            <a:pPr>
              <a:defRPr/>
            </a:pPr>
            <a:fld id="{E659250F-E49B-45FF-8F58-398AFF693215}" type="slidenum">
              <a:rPr lang="en-US"/>
              <a:pPr>
                <a:defRPr/>
              </a:pPr>
              <a:t>3</a:t>
            </a:fld>
            <a:endParaRPr lang="en-US"/>
          </a:p>
        </p:txBody>
      </p:sp>
      <p:sp>
        <p:nvSpPr>
          <p:cNvPr id="4100" name="Rectangle 2"/>
          <p:cNvSpPr>
            <a:spLocks noGrp="1" noChangeArrowheads="1"/>
          </p:cNvSpPr>
          <p:nvPr>
            <p:ph type="title"/>
          </p:nvPr>
        </p:nvSpPr>
        <p:spPr/>
        <p:txBody>
          <a:bodyPr/>
          <a:lstStyle/>
          <a:p>
            <a:r>
              <a:rPr lang="en-US" sz="3600" smtClean="0"/>
              <a:t>Descripción general del manual de capacitación</a:t>
            </a:r>
          </a:p>
        </p:txBody>
      </p:sp>
      <p:sp>
        <p:nvSpPr>
          <p:cNvPr id="4101" name="Rectangle 3"/>
          <p:cNvSpPr>
            <a:spLocks noGrp="1" noChangeArrowheads="1"/>
          </p:cNvSpPr>
          <p:nvPr>
            <p:ph type="body" idx="1"/>
          </p:nvPr>
        </p:nvSpPr>
        <p:spPr>
          <a:xfrm>
            <a:off x="304800" y="1752600"/>
            <a:ext cx="8686800" cy="4343400"/>
          </a:xfrm>
        </p:spPr>
        <p:txBody>
          <a:bodyPr/>
          <a:lstStyle/>
          <a:p>
            <a:pPr>
              <a:lnSpc>
                <a:spcPct val="80000"/>
              </a:lnSpc>
            </a:pPr>
            <a:r>
              <a:rPr lang="en-US" sz="2000" smtClean="0"/>
              <a:t>Siete módulos</a:t>
            </a:r>
          </a:p>
          <a:p>
            <a:pPr>
              <a:lnSpc>
                <a:spcPct val="80000"/>
              </a:lnSpc>
            </a:pPr>
            <a:r>
              <a:rPr lang="en-US" sz="2000" smtClean="0"/>
              <a:t>Apéndices clave</a:t>
            </a:r>
          </a:p>
          <a:p>
            <a:pPr lvl="1">
              <a:lnSpc>
                <a:spcPct val="80000"/>
              </a:lnSpc>
            </a:pPr>
            <a:r>
              <a:rPr lang="en-US" sz="1800" smtClean="0"/>
              <a:t>Apéndice 1 - Regla final de la EPA para el Programa de Renovación, Reparación y Mantenimiento (Código de Regulación Federal 40, Parte 745)</a:t>
            </a:r>
          </a:p>
          <a:p>
            <a:pPr lvl="1">
              <a:lnSpc>
                <a:spcPct val="80000"/>
              </a:lnSpc>
            </a:pPr>
            <a:r>
              <a:rPr lang="en-US" sz="1800" smtClean="0"/>
              <a:t>Apéndice 2 - Requisitos del Departamento de Vivienda y Urbanismo (HUD) de los Estados Unidos</a:t>
            </a:r>
          </a:p>
          <a:p>
            <a:pPr lvl="1">
              <a:lnSpc>
                <a:spcPct val="80000"/>
              </a:lnSpc>
            </a:pPr>
            <a:r>
              <a:rPr lang="en-US" sz="1800" smtClean="0"/>
              <a:t>Apéndice 3 - </a:t>
            </a:r>
            <a:r>
              <a:rPr lang="en-US" sz="1800" i="1" smtClean="0"/>
              <a:t>Renovar correctamente: Información importante para familias, proveedores de cuidado infantil y escuelas acerca del peligro del plomo</a:t>
            </a:r>
            <a:endParaRPr lang="en-US" sz="1800" smtClean="0"/>
          </a:p>
          <a:p>
            <a:pPr lvl="1">
              <a:lnSpc>
                <a:spcPct val="80000"/>
              </a:lnSpc>
            </a:pPr>
            <a:r>
              <a:rPr lang="en-US" sz="1800" smtClean="0"/>
              <a:t>Apéndice 4 -</a:t>
            </a:r>
            <a:r>
              <a:rPr lang="en-US" sz="1800" i="1" smtClean="0"/>
              <a:t> Guía de cumplimiento destinada a entidades pequeñas para renovar correctamente</a:t>
            </a:r>
            <a:endParaRPr lang="en-US" sz="1800" smtClean="0"/>
          </a:p>
          <a:p>
            <a:pPr lvl="1">
              <a:lnSpc>
                <a:spcPct val="80000"/>
              </a:lnSpc>
            </a:pPr>
            <a:r>
              <a:rPr lang="en-US" sz="1800" smtClean="0"/>
              <a:t>Apéndice 5 - </a:t>
            </a:r>
            <a:r>
              <a:rPr lang="en-US" sz="1800" i="1" smtClean="0"/>
              <a:t>Pasos para la renovación, reparación y pintura SEGURAS CON EL PLOMO</a:t>
            </a:r>
            <a:endParaRPr lang="en-US" sz="1800" smtClean="0"/>
          </a:p>
          <a:p>
            <a:pPr lvl="1">
              <a:lnSpc>
                <a:spcPct val="80000"/>
              </a:lnSpc>
            </a:pPr>
            <a:r>
              <a:rPr lang="en-US" sz="1800" smtClean="0"/>
              <a:t>Apéndice 6 - Ejercicios prácticos</a:t>
            </a:r>
            <a:endParaRPr lang="es-ES_tradnl" sz="1800" smtClean="0"/>
          </a:p>
          <a:p>
            <a:pPr lvl="1">
              <a:lnSpc>
                <a:spcPct val="80000"/>
              </a:lnSpc>
            </a:pPr>
            <a:r>
              <a:rPr lang="es-ES_tradnl" sz="1800" smtClean="0"/>
              <a:t>Apéndice 9 </a:t>
            </a:r>
            <a:r>
              <a:rPr lang="en-US" sz="1800" smtClean="0"/>
              <a:t>-</a:t>
            </a:r>
            <a:r>
              <a:rPr lang="es-ES_tradnl" sz="1800" smtClean="0"/>
              <a:t> Guía para la recogida de muestras de cáscaras de pintura</a:t>
            </a:r>
            <a:endParaRPr lang="en-US" sz="18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7359</TotalTime>
  <Words>828</Words>
  <Application>Microsoft Office PowerPoint</Application>
  <PresentationFormat>On-screen Show (4:3)</PresentationFormat>
  <Paragraphs>72</Paragraphs>
  <Slides>3</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Times New Roman</vt:lpstr>
      <vt:lpstr>Arial</vt:lpstr>
      <vt:lpstr>Wingdings</vt:lpstr>
      <vt:lpstr>Default Design</vt:lpstr>
      <vt:lpstr>Microsoft Photo Editor 3.0 Photo</vt:lpstr>
      <vt:lpstr>Prácticas seguras para trabajar con el plomo en renovación, reparación y pintura</vt:lpstr>
      <vt:lpstr>Programa del curso</vt:lpstr>
      <vt:lpstr>Descripción general del manual de capacitación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Refresher Course</dc:title>
  <dc:subject>Introduction</dc:subject>
  <dc:creator>EPA</dc:creator>
  <cp:keywords>lead poisoning, renovation, spanish</cp:keywords>
  <cp:lastModifiedBy>hughesl</cp:lastModifiedBy>
  <cp:revision>181</cp:revision>
  <cp:lastPrinted>2001-06-30T22:29:09Z</cp:lastPrinted>
  <dcterms:created xsi:type="dcterms:W3CDTF">2000-02-11T22:43:26Z</dcterms:created>
  <dcterms:modified xsi:type="dcterms:W3CDTF">2012-07-31T19:21:37Z</dcterms:modified>
</cp:coreProperties>
</file>