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72"/>
    <p:sldMasterId id="2147483690" r:id="rId73"/>
    <p:sldMasterId id="2147483748" r:id="rId74"/>
    <p:sldMasterId id="2147483750" r:id="rId75"/>
    <p:sldMasterId id="2147483752" r:id="rId76"/>
    <p:sldMasterId id="2147483789" r:id="rId77"/>
    <p:sldMasterId id="2147483815" r:id="rId78"/>
    <p:sldMasterId id="2147483835" r:id="rId79"/>
  </p:sldMasterIdLst>
  <p:notesMasterIdLst>
    <p:notesMasterId r:id="rId115"/>
  </p:notesMasterIdLst>
  <p:handoutMasterIdLst>
    <p:handoutMasterId r:id="rId116"/>
  </p:handoutMasterIdLst>
  <p:sldIdLst>
    <p:sldId id="505" r:id="rId80"/>
    <p:sldId id="1211" r:id="rId81"/>
    <p:sldId id="1213" r:id="rId82"/>
    <p:sldId id="1212" r:id="rId83"/>
    <p:sldId id="1243" r:id="rId84"/>
    <p:sldId id="1269" r:id="rId85"/>
    <p:sldId id="1262" r:id="rId86"/>
    <p:sldId id="1252" r:id="rId87"/>
    <p:sldId id="1253" r:id="rId88"/>
    <p:sldId id="1245" r:id="rId89"/>
    <p:sldId id="1244" r:id="rId90"/>
    <p:sldId id="1246" r:id="rId91"/>
    <p:sldId id="1247" r:id="rId92"/>
    <p:sldId id="1248" r:id="rId93"/>
    <p:sldId id="1263" r:id="rId94"/>
    <p:sldId id="1249" r:id="rId95"/>
    <p:sldId id="1250" r:id="rId96"/>
    <p:sldId id="1256" r:id="rId97"/>
    <p:sldId id="1255" r:id="rId98"/>
    <p:sldId id="1264" r:id="rId99"/>
    <p:sldId id="1254" r:id="rId100"/>
    <p:sldId id="1268" r:id="rId101"/>
    <p:sldId id="1235" r:id="rId102"/>
    <p:sldId id="1265" r:id="rId103"/>
    <p:sldId id="1238" r:id="rId104"/>
    <p:sldId id="1266" r:id="rId105"/>
    <p:sldId id="1267" r:id="rId106"/>
    <p:sldId id="1226" r:id="rId107"/>
    <p:sldId id="1221" r:id="rId108"/>
    <p:sldId id="1259" r:id="rId109"/>
    <p:sldId id="1260" r:id="rId110"/>
    <p:sldId id="1261" r:id="rId111"/>
    <p:sldId id="1228" r:id="rId112"/>
    <p:sldId id="1224" r:id="rId113"/>
    <p:sldId id="1236" r:id="rId114"/>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FF0000"/>
    <a:srgbClr val="1515DB"/>
    <a:srgbClr val="28F82D"/>
    <a:srgbClr val="00FFCC"/>
    <a:srgbClr val="548DC6"/>
    <a:srgbClr val="FFFF00"/>
    <a:srgbClr val="7575D1"/>
    <a:srgbClr val="003F69"/>
    <a:srgbClr val="FDAE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8" autoAdjust="0"/>
    <p:restoredTop sz="74550" autoAdjust="0"/>
  </p:normalViewPr>
  <p:slideViewPr>
    <p:cSldViewPr snapToGrid="0">
      <p:cViewPr varScale="1">
        <p:scale>
          <a:sx n="72" d="100"/>
          <a:sy n="72" d="100"/>
        </p:scale>
        <p:origin x="1314" y="6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presProps" Target="presProps.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5.xml"/><Relationship Id="rId89" Type="http://schemas.openxmlformats.org/officeDocument/2006/relationships/slide" Target="slides/slide10.xml"/><Relationship Id="rId112" Type="http://schemas.openxmlformats.org/officeDocument/2006/relationships/slide" Target="slides/slide33.xml"/><Relationship Id="rId16" Type="http://schemas.openxmlformats.org/officeDocument/2006/relationships/customXml" Target="../customXml/item16.xml"/><Relationship Id="rId107" Type="http://schemas.openxmlformats.org/officeDocument/2006/relationships/slide" Target="slides/slide28.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slideMaster" Target="slideMasters/slideMaster3.xml"/><Relationship Id="rId79" Type="http://schemas.openxmlformats.org/officeDocument/2006/relationships/slideMaster" Target="slideMasters/slideMaster8.xml"/><Relationship Id="rId87" Type="http://schemas.openxmlformats.org/officeDocument/2006/relationships/slide" Target="slides/slide8.xml"/><Relationship Id="rId102" Type="http://schemas.openxmlformats.org/officeDocument/2006/relationships/slide" Target="slides/slide23.xml"/><Relationship Id="rId110" Type="http://schemas.openxmlformats.org/officeDocument/2006/relationships/slide" Target="slides/slide31.xml"/><Relationship Id="rId115" Type="http://schemas.openxmlformats.org/officeDocument/2006/relationships/notesMaster" Target="notesMasters/notesMaster1.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3.xml"/><Relationship Id="rId90" Type="http://schemas.openxmlformats.org/officeDocument/2006/relationships/slide" Target="slides/slide11.xml"/><Relationship Id="rId95" Type="http://schemas.openxmlformats.org/officeDocument/2006/relationships/slide" Target="slides/slide16.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slideMaster" Target="slideMasters/slideMaster6.xml"/><Relationship Id="rId100" Type="http://schemas.openxmlformats.org/officeDocument/2006/relationships/slide" Target="slides/slide21.xml"/><Relationship Id="rId105" Type="http://schemas.openxmlformats.org/officeDocument/2006/relationships/slide" Target="slides/slide26.xml"/><Relationship Id="rId113" Type="http://schemas.openxmlformats.org/officeDocument/2006/relationships/slide" Target="slides/slide34.xml"/><Relationship Id="rId118"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Master" Target="slideMasters/slideMaster1.xml"/><Relationship Id="rId80" Type="http://schemas.openxmlformats.org/officeDocument/2006/relationships/slide" Target="slides/slide1.xml"/><Relationship Id="rId85" Type="http://schemas.openxmlformats.org/officeDocument/2006/relationships/slide" Target="slides/slide6.xml"/><Relationship Id="rId93" Type="http://schemas.openxmlformats.org/officeDocument/2006/relationships/slide" Target="slides/slide14.xml"/><Relationship Id="rId98" Type="http://schemas.openxmlformats.org/officeDocument/2006/relationships/slide" Target="slides/slide19.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24.xml"/><Relationship Id="rId108" Type="http://schemas.openxmlformats.org/officeDocument/2006/relationships/slide" Target="slides/slide29.xml"/><Relationship Id="rId116" Type="http://schemas.openxmlformats.org/officeDocument/2006/relationships/handoutMaster" Target="handoutMasters/handoutMaster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slideMaster" Target="slideMasters/slideMaster4.xml"/><Relationship Id="rId83" Type="http://schemas.openxmlformats.org/officeDocument/2006/relationships/slide" Target="slides/slide4.xml"/><Relationship Id="rId88" Type="http://schemas.openxmlformats.org/officeDocument/2006/relationships/slide" Target="slides/slide9.xml"/><Relationship Id="rId91" Type="http://schemas.openxmlformats.org/officeDocument/2006/relationships/slide" Target="slides/slide12.xml"/><Relationship Id="rId96" Type="http://schemas.openxmlformats.org/officeDocument/2006/relationships/slide" Target="slides/slide17.xml"/><Relationship Id="rId11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27.xml"/><Relationship Id="rId114" Type="http://schemas.openxmlformats.org/officeDocument/2006/relationships/slide" Target="slides/slide35.xml"/><Relationship Id="rId119"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Master" Target="slideMasters/slideMaster2.xml"/><Relationship Id="rId78" Type="http://schemas.openxmlformats.org/officeDocument/2006/relationships/slideMaster" Target="slideMasters/slideMaster7.xml"/><Relationship Id="rId81" Type="http://schemas.openxmlformats.org/officeDocument/2006/relationships/slide" Target="slides/slide2.xml"/><Relationship Id="rId86" Type="http://schemas.openxmlformats.org/officeDocument/2006/relationships/slide" Target="slides/slide7.xml"/><Relationship Id="rId94" Type="http://schemas.openxmlformats.org/officeDocument/2006/relationships/slide" Target="slides/slide15.xml"/><Relationship Id="rId99" Type="http://schemas.openxmlformats.org/officeDocument/2006/relationships/slide" Target="slides/slide20.xml"/><Relationship Id="rId10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30.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Master" Target="slideMasters/slideMaster5.xml"/><Relationship Id="rId97" Type="http://schemas.openxmlformats.org/officeDocument/2006/relationships/slide" Target="slides/slide18.xml"/><Relationship Id="rId104" Type="http://schemas.openxmlformats.org/officeDocument/2006/relationships/slide" Target="slides/slide25.xml"/><Relationship Id="rId120"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3.xml"/><Relationship Id="rId2" Type="http://schemas.openxmlformats.org/officeDocument/2006/relationships/customXml" Target="../customXml/item2.xml"/><Relationship Id="rId29" Type="http://schemas.openxmlformats.org/officeDocument/2006/relationships/customXml" Target="../customXml/item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7523" cy="464662"/>
          </a:xfrm>
          <a:prstGeom prst="rect">
            <a:avLst/>
          </a:prstGeom>
          <a:noFill/>
          <a:ln w="9525">
            <a:noFill/>
            <a:miter lim="800000"/>
            <a:headEnd/>
            <a:tailEnd/>
          </a:ln>
        </p:spPr>
        <p:txBody>
          <a:bodyPr vert="horz" wrap="square" lIns="88112" tIns="44055" rIns="88112" bIns="44055" numCol="1" anchor="t" anchorCtr="0" compatLnSpc="1">
            <a:prstTxWarp prst="textNoShape">
              <a:avLst/>
            </a:prstTxWarp>
          </a:bodyPr>
          <a:lstStyle>
            <a:lvl1pPr defTabSz="881591">
              <a:defRPr sz="1200"/>
            </a:lvl1pPr>
          </a:lstStyle>
          <a:p>
            <a:endParaRPr lang="en-US" dirty="0"/>
          </a:p>
        </p:txBody>
      </p:sp>
      <p:sp>
        <p:nvSpPr>
          <p:cNvPr id="51203" name="Rectangle 3"/>
          <p:cNvSpPr>
            <a:spLocks noGrp="1" noChangeArrowheads="1"/>
          </p:cNvSpPr>
          <p:nvPr>
            <p:ph type="dt" sz="quarter" idx="1"/>
          </p:nvPr>
        </p:nvSpPr>
        <p:spPr bwMode="auto">
          <a:xfrm>
            <a:off x="3971292" y="0"/>
            <a:ext cx="3037523" cy="464662"/>
          </a:xfrm>
          <a:prstGeom prst="rect">
            <a:avLst/>
          </a:prstGeom>
          <a:noFill/>
          <a:ln w="9525">
            <a:noFill/>
            <a:miter lim="800000"/>
            <a:headEnd/>
            <a:tailEnd/>
          </a:ln>
        </p:spPr>
        <p:txBody>
          <a:bodyPr vert="horz" wrap="square" lIns="88112" tIns="44055" rIns="88112" bIns="44055" numCol="1" anchor="t" anchorCtr="0" compatLnSpc="1">
            <a:prstTxWarp prst="textNoShape">
              <a:avLst/>
            </a:prstTxWarp>
          </a:bodyPr>
          <a:lstStyle>
            <a:lvl1pPr algn="r" defTabSz="881591">
              <a:defRPr sz="1200"/>
            </a:lvl1pPr>
          </a:lstStyle>
          <a:p>
            <a:endParaRPr lang="en-US" dirty="0"/>
          </a:p>
        </p:txBody>
      </p:sp>
      <p:sp>
        <p:nvSpPr>
          <p:cNvPr id="51204" name="Rectangle 4"/>
          <p:cNvSpPr>
            <a:spLocks noGrp="1" noChangeArrowheads="1"/>
          </p:cNvSpPr>
          <p:nvPr>
            <p:ph type="ftr" sz="quarter" idx="2"/>
          </p:nvPr>
        </p:nvSpPr>
        <p:spPr bwMode="auto">
          <a:xfrm>
            <a:off x="0" y="8830153"/>
            <a:ext cx="3037523" cy="464662"/>
          </a:xfrm>
          <a:prstGeom prst="rect">
            <a:avLst/>
          </a:prstGeom>
          <a:noFill/>
          <a:ln w="9525">
            <a:noFill/>
            <a:miter lim="800000"/>
            <a:headEnd/>
            <a:tailEnd/>
          </a:ln>
        </p:spPr>
        <p:txBody>
          <a:bodyPr vert="horz" wrap="square" lIns="88112" tIns="44055" rIns="88112" bIns="44055" numCol="1" anchor="b" anchorCtr="0" compatLnSpc="1">
            <a:prstTxWarp prst="textNoShape">
              <a:avLst/>
            </a:prstTxWarp>
          </a:bodyPr>
          <a:lstStyle>
            <a:lvl1pPr defTabSz="881591">
              <a:defRPr sz="1200"/>
            </a:lvl1pPr>
          </a:lstStyle>
          <a:p>
            <a:endParaRPr lang="en-US" dirty="0"/>
          </a:p>
        </p:txBody>
      </p:sp>
      <p:sp>
        <p:nvSpPr>
          <p:cNvPr id="51205" name="Rectangle 5"/>
          <p:cNvSpPr>
            <a:spLocks noGrp="1" noChangeArrowheads="1"/>
          </p:cNvSpPr>
          <p:nvPr>
            <p:ph type="sldNum" sz="quarter" idx="3"/>
          </p:nvPr>
        </p:nvSpPr>
        <p:spPr bwMode="auto">
          <a:xfrm>
            <a:off x="3971292" y="8830153"/>
            <a:ext cx="3037523" cy="464662"/>
          </a:xfrm>
          <a:prstGeom prst="rect">
            <a:avLst/>
          </a:prstGeom>
          <a:noFill/>
          <a:ln w="9525">
            <a:noFill/>
            <a:miter lim="800000"/>
            <a:headEnd/>
            <a:tailEnd/>
          </a:ln>
        </p:spPr>
        <p:txBody>
          <a:bodyPr vert="horz" wrap="square" lIns="88112" tIns="44055" rIns="88112" bIns="44055" numCol="1" anchor="b" anchorCtr="0" compatLnSpc="1">
            <a:prstTxWarp prst="textNoShape">
              <a:avLst/>
            </a:prstTxWarp>
          </a:bodyPr>
          <a:lstStyle>
            <a:lvl1pPr algn="r" defTabSz="881591">
              <a:defRPr sz="1200"/>
            </a:lvl1pPr>
          </a:lstStyle>
          <a:p>
            <a:fld id="{64148283-6FB8-4CB8-841C-62522F5B9AD2}" type="slidenum">
              <a:rPr lang="en-US"/>
              <a:pPr/>
              <a:t>‹#›</a:t>
            </a:fld>
            <a:endParaRPr lang="en-US" dirty="0"/>
          </a:p>
        </p:txBody>
      </p:sp>
    </p:spTree>
    <p:extLst>
      <p:ext uri="{BB962C8B-B14F-4D97-AF65-F5344CB8AC3E}">
        <p14:creationId xmlns:p14="http://schemas.microsoft.com/office/powerpoint/2010/main" val="218626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523" cy="464662"/>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lvl1pPr defTabSz="932330">
              <a:defRPr sz="1300"/>
            </a:lvl1pPr>
          </a:lstStyle>
          <a:p>
            <a:endParaRPr lang="en-US" dirty="0"/>
          </a:p>
        </p:txBody>
      </p:sp>
      <p:sp>
        <p:nvSpPr>
          <p:cNvPr id="11267" name="Rectangle 3"/>
          <p:cNvSpPr>
            <a:spLocks noGrp="1" noChangeArrowheads="1"/>
          </p:cNvSpPr>
          <p:nvPr>
            <p:ph type="dt" idx="1"/>
          </p:nvPr>
        </p:nvSpPr>
        <p:spPr bwMode="auto">
          <a:xfrm>
            <a:off x="3971292" y="0"/>
            <a:ext cx="3037523" cy="464662"/>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lvl1pPr algn="r" defTabSz="932330">
              <a:defRPr sz="1300"/>
            </a:lvl1pPr>
          </a:lstStyle>
          <a:p>
            <a:endParaRPr lang="en-US" dirty="0"/>
          </a:p>
        </p:txBody>
      </p:sp>
      <p:sp>
        <p:nvSpPr>
          <p:cNvPr id="25604" name="Rectangle 4"/>
          <p:cNvSpPr>
            <a:spLocks noGrp="1" noRot="1" noChangeAspect="1" noChangeArrowheads="1" noTextEdit="1"/>
          </p:cNvSpPr>
          <p:nvPr>
            <p:ph type="sldImg" idx="2"/>
          </p:nvPr>
        </p:nvSpPr>
        <p:spPr bwMode="auto">
          <a:xfrm>
            <a:off x="1184275" y="698500"/>
            <a:ext cx="4646613" cy="3484563"/>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00723" y="4416663"/>
            <a:ext cx="5608954" cy="4181952"/>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0153"/>
            <a:ext cx="3037523" cy="464662"/>
          </a:xfrm>
          <a:prstGeom prst="rect">
            <a:avLst/>
          </a:prstGeom>
          <a:noFill/>
          <a:ln w="9525">
            <a:noFill/>
            <a:miter lim="800000"/>
            <a:headEnd/>
            <a:tailEnd/>
          </a:ln>
        </p:spPr>
        <p:txBody>
          <a:bodyPr vert="horz" wrap="square" lIns="93142" tIns="46571" rIns="93142" bIns="46571" numCol="1" anchor="b" anchorCtr="0" compatLnSpc="1">
            <a:prstTxWarp prst="textNoShape">
              <a:avLst/>
            </a:prstTxWarp>
          </a:bodyPr>
          <a:lstStyle>
            <a:lvl1pPr defTabSz="932330">
              <a:defRPr sz="1300"/>
            </a:lvl1pPr>
          </a:lstStyle>
          <a:p>
            <a:endParaRPr lang="en-US" dirty="0"/>
          </a:p>
        </p:txBody>
      </p:sp>
      <p:sp>
        <p:nvSpPr>
          <p:cNvPr id="11271" name="Rectangle 7"/>
          <p:cNvSpPr>
            <a:spLocks noGrp="1" noChangeArrowheads="1"/>
          </p:cNvSpPr>
          <p:nvPr>
            <p:ph type="sldNum" sz="quarter" idx="5"/>
          </p:nvPr>
        </p:nvSpPr>
        <p:spPr bwMode="auto">
          <a:xfrm>
            <a:off x="3971292" y="8830153"/>
            <a:ext cx="3037523" cy="464662"/>
          </a:xfrm>
          <a:prstGeom prst="rect">
            <a:avLst/>
          </a:prstGeom>
          <a:noFill/>
          <a:ln w="9525">
            <a:noFill/>
            <a:miter lim="800000"/>
            <a:headEnd/>
            <a:tailEnd/>
          </a:ln>
        </p:spPr>
        <p:txBody>
          <a:bodyPr vert="horz" wrap="square" lIns="93142" tIns="46571" rIns="93142" bIns="46571" numCol="1" anchor="b" anchorCtr="0" compatLnSpc="1">
            <a:prstTxWarp prst="textNoShape">
              <a:avLst/>
            </a:prstTxWarp>
          </a:bodyPr>
          <a:lstStyle>
            <a:lvl1pPr algn="r" defTabSz="932330">
              <a:defRPr sz="1300"/>
            </a:lvl1pPr>
          </a:lstStyle>
          <a:p>
            <a:fld id="{880B1336-C847-439E-A7CA-E128E2786360}" type="slidenum">
              <a:rPr lang="en-US"/>
              <a:pPr/>
              <a:t>‹#›</a:t>
            </a:fld>
            <a:endParaRPr lang="en-US" dirty="0"/>
          </a:p>
        </p:txBody>
      </p:sp>
    </p:spTree>
    <p:extLst>
      <p:ext uri="{BB962C8B-B14F-4D97-AF65-F5344CB8AC3E}">
        <p14:creationId xmlns:p14="http://schemas.microsoft.com/office/powerpoint/2010/main" val="230619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A793D496-925D-4700-8B43-81292D238CB7}" type="slidenum">
              <a:rPr lang="en-US" sz="1200">
                <a:solidFill>
                  <a:prstClr val="black"/>
                </a:solidFill>
                <a:latin typeface="Arial" charset="0"/>
                <a:ea typeface="ＭＳ Ｐゴシック" charset="-128"/>
              </a:rPr>
              <a:pPr algn="r" rtl="0" eaLnBrk="0" fontAlgn="base" hangingPunct="0">
                <a:spcBef>
                  <a:spcPct val="0"/>
                </a:spcBef>
                <a:spcAft>
                  <a:spcPct val="0"/>
                </a:spcAft>
              </a:pPr>
              <a:t>1</a:t>
            </a:fld>
            <a:endParaRPr lang="en-US" sz="1200" dirty="0">
              <a:solidFill>
                <a:prstClr val="black"/>
              </a:solidFill>
              <a:latin typeface="Arial" charset="0"/>
              <a:ea typeface="ＭＳ Ｐゴシック"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a:ea typeface="ＭＳ Ｐゴシック" charset="-128"/>
            </a:endParaRPr>
          </a:p>
        </p:txBody>
      </p:sp>
    </p:spTree>
    <p:extLst>
      <p:ext uri="{BB962C8B-B14F-4D97-AF65-F5344CB8AC3E}">
        <p14:creationId xmlns:p14="http://schemas.microsoft.com/office/powerpoint/2010/main" val="104019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30</a:t>
            </a:fld>
            <a:endParaRPr lang="en-US"/>
          </a:p>
        </p:txBody>
      </p:sp>
    </p:spTree>
    <p:extLst>
      <p:ext uri="{BB962C8B-B14F-4D97-AF65-F5344CB8AC3E}">
        <p14:creationId xmlns:p14="http://schemas.microsoft.com/office/powerpoint/2010/main" val="662334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a:latin typeface="Arial" panose="020B0604020202020204" pitchFamily="34" charset="0"/>
              <a:cs typeface="Arial" panose="020B0604020202020204" pitchFamily="34" charset="0"/>
            </a:endParaRPr>
          </a:p>
          <a:p>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Planned – </a:t>
            </a:r>
          </a:p>
          <a:p>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Need a primary screen that comprehensively covers biological space</a:t>
            </a:r>
          </a:p>
          <a:p>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Metabolic competence</a:t>
            </a:r>
          </a:p>
          <a:p>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Fill critical toxicological targets (e.g., thyroid) and </a:t>
            </a:r>
            <a:r>
              <a:rPr lang="en-US" sz="1200" baseline="0" dirty="0" err="1">
                <a:latin typeface="Arial" panose="020B0604020202020204" pitchFamily="34" charset="0"/>
                <a:cs typeface="Arial" panose="020B0604020202020204" pitchFamily="34" charset="0"/>
              </a:rPr>
              <a:t>organotypic</a:t>
            </a:r>
            <a:r>
              <a:rPr lang="en-US" sz="1200" baseline="0" dirty="0">
                <a:latin typeface="Arial" panose="020B0604020202020204" pitchFamily="34" charset="0"/>
                <a:cs typeface="Arial" panose="020B0604020202020204" pitchFamily="34" charset="0"/>
              </a:rPr>
              <a:t> assays that can be used to assess which molecular </a:t>
            </a:r>
            <a:r>
              <a:rPr lang="en-US" baseline="0" dirty="0"/>
              <a:t>changes manifest in adverse phenotypic responses</a:t>
            </a:r>
          </a:p>
        </p:txBody>
      </p:sp>
      <p:sp>
        <p:nvSpPr>
          <p:cNvPr id="4" name="Slide Number Placeholder 3"/>
          <p:cNvSpPr>
            <a:spLocks noGrp="1"/>
          </p:cNvSpPr>
          <p:nvPr>
            <p:ph type="sldNum" sz="quarter" idx="10"/>
          </p:nvPr>
        </p:nvSpPr>
        <p:spPr/>
        <p:txBody>
          <a:bodyPr/>
          <a:lstStyle/>
          <a:p>
            <a:fld id="{AF195448-0BBF-4394-93CC-723477CC9346}" type="slidenum">
              <a:rPr lang="en-US" smtClean="0"/>
              <a:pPr/>
              <a:t>31</a:t>
            </a:fld>
            <a:endParaRPr lang="en-US"/>
          </a:p>
        </p:txBody>
      </p:sp>
    </p:spTree>
    <p:extLst>
      <p:ext uri="{BB962C8B-B14F-4D97-AF65-F5344CB8AC3E}">
        <p14:creationId xmlns:p14="http://schemas.microsoft.com/office/powerpoint/2010/main" val="3689710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g num"/>
          <p:cNvSpPr>
            <a:spLocks noGrp="1" noChangeArrowheads="1"/>
          </p:cNvSpPr>
          <p:nvPr>
            <p:ph type="sldNum" sz="quarter" idx="5"/>
          </p:nvPr>
        </p:nvSpPr>
        <p:spPr>
          <a:xfrm>
            <a:off x="6728707" y="8949998"/>
            <a:ext cx="84844" cy="184477"/>
          </a:xfrm>
          <a:noFill/>
        </p:spPr>
        <p:txBody>
          <a:bodyPr/>
          <a:lstStyle/>
          <a:p>
            <a:fld id="{B7EDA6AE-CAAF-4F95-A33C-A0576802CA28}" type="slidenum">
              <a:rPr lang="en-US" smtClean="0"/>
              <a:pPr/>
              <a:t>32</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402229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Surprising</a:t>
            </a:r>
            <a:r>
              <a:rPr lang="en-US" baseline="0"/>
              <a:t> </a:t>
            </a:r>
            <a:r>
              <a:rPr lang="en-US" baseline="0" dirty="0"/>
              <a:t>number of errors in linking chemical structures to CAS number and other identifiers</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33</a:t>
            </a:fld>
            <a:endParaRPr lang="en-US"/>
          </a:p>
        </p:txBody>
      </p:sp>
    </p:spTree>
    <p:extLst>
      <p:ext uri="{BB962C8B-B14F-4D97-AF65-F5344CB8AC3E}">
        <p14:creationId xmlns:p14="http://schemas.microsoft.com/office/powerpoint/2010/main" val="2637043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34</a:t>
            </a:fld>
            <a:endParaRPr lang="en-US"/>
          </a:p>
        </p:txBody>
      </p:sp>
    </p:spTree>
    <p:extLst>
      <p:ext uri="{BB962C8B-B14F-4D97-AF65-F5344CB8AC3E}">
        <p14:creationId xmlns:p14="http://schemas.microsoft.com/office/powerpoint/2010/main" val="273670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195448-0BBF-4394-93CC-723477CC9346}" type="slidenum">
              <a:rPr lang="en-US" smtClean="0"/>
              <a:pPr/>
              <a:t>3</a:t>
            </a:fld>
            <a:endParaRPr lang="en-US"/>
          </a:p>
        </p:txBody>
      </p:sp>
    </p:spTree>
    <p:extLst>
      <p:ext uri="{BB962C8B-B14F-4D97-AF65-F5344CB8AC3E}">
        <p14:creationId xmlns:p14="http://schemas.microsoft.com/office/powerpoint/2010/main" val="329164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20775" y="693738"/>
            <a:ext cx="4616450" cy="3463925"/>
          </a:xfrm>
          <a:ln/>
        </p:spPr>
      </p:sp>
      <p:sp>
        <p:nvSpPr>
          <p:cNvPr id="30723" name="Rectangle 3"/>
          <p:cNvSpPr>
            <a:spLocks noGrp="1" noChangeArrowheads="1"/>
          </p:cNvSpPr>
          <p:nvPr>
            <p:ph type="body" idx="1"/>
          </p:nvPr>
        </p:nvSpPr>
        <p:spPr>
          <a:xfrm>
            <a:off x="687441" y="4387978"/>
            <a:ext cx="5483122" cy="4153724"/>
          </a:xfrm>
          <a:noFill/>
          <a:ln/>
        </p:spPr>
        <p:txBody>
          <a:bodyPr lIns="94933" tIns="47467" rIns="94933" bIns="47467"/>
          <a:lstStyle/>
          <a:p>
            <a:pPr eaLnBrk="1" hangingPunct="1">
              <a:spcBef>
                <a:spcPct val="0"/>
              </a:spcBef>
            </a:pPr>
            <a:endParaRPr lang="en-US" sz="1000" dirty="0">
              <a:latin typeface="Arial" pitchFamily="34" charset="0"/>
            </a:endParaRPr>
          </a:p>
          <a:p>
            <a:pPr eaLnBrk="1" hangingPunct="1">
              <a:spcBef>
                <a:spcPct val="0"/>
              </a:spcBef>
            </a:pPr>
            <a:endParaRPr lang="en-US" sz="1000" dirty="0">
              <a:latin typeface="Arial" pitchFamily="34" charset="0"/>
            </a:endParaRPr>
          </a:p>
        </p:txBody>
      </p:sp>
    </p:spTree>
    <p:extLst>
      <p:ext uri="{BB962C8B-B14F-4D97-AF65-F5344CB8AC3E}">
        <p14:creationId xmlns:p14="http://schemas.microsoft.com/office/powerpoint/2010/main" val="3310709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think we have heard yesterday, how important TK is in interpreting the results from NAMs.  This includes both read across and the in vitro testing.  However, first, we need to have an in vitro and in silico approach to generate the TK data that we need and we need to be rigorous in characterizing the uncertainty around whatever approach we develop. </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23</a:t>
            </a:fld>
            <a:endParaRPr lang="en-US"/>
          </a:p>
        </p:txBody>
      </p:sp>
    </p:spTree>
    <p:extLst>
      <p:ext uri="{BB962C8B-B14F-4D97-AF65-F5344CB8AC3E}">
        <p14:creationId xmlns:p14="http://schemas.microsoft.com/office/powerpoint/2010/main" val="426427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that this workshop is primarily focused on NAMs in relation to hazard characterization,</a:t>
            </a:r>
            <a:r>
              <a:rPr lang="en-US" baseline="0" dirty="0"/>
              <a:t> but I think that if we are talking more holistically about applying NAMs for regulatory decision making, we also need to incorporate approaches to estimate exposure in order to put the NAM data into context.</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srgbClr val="000000"/>
                </a:solidFill>
              </a:rPr>
              <a:pPr/>
              <a:t>24</a:t>
            </a:fld>
            <a:endParaRPr lang="en-US">
              <a:solidFill>
                <a:srgbClr val="000000"/>
              </a:solidFill>
            </a:endParaRPr>
          </a:p>
        </p:txBody>
      </p:sp>
    </p:spTree>
    <p:extLst>
      <p:ext uri="{BB962C8B-B14F-4D97-AF65-F5344CB8AC3E}">
        <p14:creationId xmlns:p14="http://schemas.microsoft.com/office/powerpoint/2010/main" val="233374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srgbClr val="000000"/>
                </a:solidFill>
              </a:rPr>
              <a:pPr/>
              <a:t>26</a:t>
            </a:fld>
            <a:endParaRPr lang="en-US">
              <a:solidFill>
                <a:srgbClr val="000000"/>
              </a:solidFill>
            </a:endParaRPr>
          </a:p>
        </p:txBody>
      </p:sp>
    </p:spTree>
    <p:extLst>
      <p:ext uri="{BB962C8B-B14F-4D97-AF65-F5344CB8AC3E}">
        <p14:creationId xmlns:p14="http://schemas.microsoft.com/office/powerpoint/2010/main" val="3665391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Detection of CYP3A4 activity was performed with a</a:t>
            </a:r>
            <a:r>
              <a:rPr lang="en-US" baseline="0" dirty="0"/>
              <a:t> P450-Glo kit using a pro-luciferin substrate specific for CYP3A4 (luciferin-IPA).  Luciferin-IPA was added to the cells post-transfection and is converted to luciferin via the activity of CYP3A4.   Light is produced when the luciferin reacts with luciferase in a subsequent step.  </a:t>
            </a:r>
          </a:p>
          <a:p>
            <a:endParaRPr lang="en-US" baseline="0" dirty="0"/>
          </a:p>
          <a:p>
            <a:r>
              <a:rPr lang="en-US" baseline="0" dirty="0"/>
              <a:t>Top Graph:  A linear response indicates that the components required for the CYP reaction (i.e. P450 reductase, cytochrome b5, </a:t>
            </a:r>
            <a:r>
              <a:rPr lang="en-US" baseline="0" dirty="0" err="1"/>
              <a:t>etc</a:t>
            </a:r>
            <a:r>
              <a:rPr lang="en-US" baseline="0" dirty="0"/>
              <a:t>) are not saturated. </a:t>
            </a:r>
          </a:p>
          <a:p>
            <a:endParaRPr lang="en-US" baseline="0" dirty="0"/>
          </a:p>
          <a:p>
            <a:r>
              <a:rPr lang="en-US" baseline="0" dirty="0"/>
              <a:t>Bottom Graph:  Above about 100 ng mRNA, the efficiency of the transfection begins to decline (this may be due to cytotoxicity, but I haven’t tested this directly). </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srgbClr val="000000"/>
                </a:solidFill>
              </a:rPr>
              <a:pPr/>
              <a:t>27</a:t>
            </a:fld>
            <a:endParaRPr lang="en-US">
              <a:solidFill>
                <a:srgbClr val="000000"/>
              </a:solidFill>
            </a:endParaRPr>
          </a:p>
        </p:txBody>
      </p:sp>
    </p:spTree>
    <p:extLst>
      <p:ext uri="{BB962C8B-B14F-4D97-AF65-F5344CB8AC3E}">
        <p14:creationId xmlns:p14="http://schemas.microsoft.com/office/powerpoint/2010/main" val="1867488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Technologies</a:t>
            </a:r>
            <a:r>
              <a:rPr lang="en-US" baseline="0" dirty="0"/>
              <a:t> from human genome project have become so cheap and efficient, now just beginning to be deployed at a scale that allows evaluating perturbation in all genes of the genome in multiple tissues, and at multiple concentrations</a:t>
            </a:r>
          </a:p>
          <a:p>
            <a:endParaRPr lang="en-US" baseline="0" dirty="0"/>
          </a:p>
          <a:p>
            <a:r>
              <a:rPr lang="en-US" dirty="0"/>
              <a:t>Point</a:t>
            </a:r>
            <a:r>
              <a:rPr lang="en-US" baseline="0" dirty="0"/>
              <a:t> out crypts </a:t>
            </a:r>
            <a:r>
              <a:rPr lang="en-US" baseline="0"/>
              <a:t>in stomach organoid </a:t>
            </a:r>
            <a:r>
              <a:rPr lang="en-US" baseline="0" dirty="0"/>
              <a:t>model</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28</a:t>
            </a:fld>
            <a:endParaRPr lang="en-US"/>
          </a:p>
        </p:txBody>
      </p:sp>
    </p:spTree>
    <p:extLst>
      <p:ext uri="{BB962C8B-B14F-4D97-AF65-F5344CB8AC3E}">
        <p14:creationId xmlns:p14="http://schemas.microsoft.com/office/powerpoint/2010/main" val="1457567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Yesterday, there was a lot of discussion about the merits</a:t>
            </a:r>
            <a:r>
              <a:rPr lang="en-US" baseline="0" dirty="0"/>
              <a:t> of the </a:t>
            </a:r>
            <a:r>
              <a:rPr lang="en-US" dirty="0"/>
              <a:t>top-down</a:t>
            </a:r>
            <a:r>
              <a:rPr lang="en-US" baseline="0" dirty="0"/>
              <a:t> (Ben’s metabolomics) vs bottom up (ToxCast) approaches.  Part of the reason is covered in the left hand side.  and how the top-down </a:t>
            </a:r>
            <a:r>
              <a:rPr lang="en-US" baseline="0" dirty="0" err="1"/>
              <a:t>omic</a:t>
            </a:r>
            <a:r>
              <a:rPr lang="en-US" baseline="0" dirty="0"/>
              <a:t> based approaches would be better at more comprehensively capturing potential toxicological MOAs.  I think it was also recognized that the most ideal solution is a combination of both.  At the EPA, we are working towards augmenting ToxCast with a top-down platform, in our case </a:t>
            </a:r>
            <a:r>
              <a:rPr lang="en-US" baseline="0" dirty="0" err="1"/>
              <a:t>transcriptomics</a:t>
            </a:r>
            <a:r>
              <a:rPr lang="en-US" baseline="0" dirty="0"/>
              <a:t>.</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29</a:t>
            </a:fld>
            <a:endParaRPr lang="en-US"/>
          </a:p>
        </p:txBody>
      </p:sp>
    </p:spTree>
    <p:extLst>
      <p:ext uri="{BB962C8B-B14F-4D97-AF65-F5344CB8AC3E}">
        <p14:creationId xmlns:p14="http://schemas.microsoft.com/office/powerpoint/2010/main" val="1079413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backgrounds_2955c"/>
          <p:cNvPicPr>
            <a:picLocks noChangeAspect="1" noChangeArrowheads="1"/>
          </p:cNvPicPr>
          <p:nvPr userDrawn="1"/>
        </p:nvPicPr>
        <p:blipFill>
          <a:blip r:embed="rId2" cstate="print"/>
          <a:srcRect/>
          <a:stretch>
            <a:fillRect/>
          </a:stretch>
        </p:blipFill>
        <p:spPr bwMode="auto">
          <a:xfrm>
            <a:off x="-1588" y="-1588"/>
            <a:ext cx="9148763" cy="6861176"/>
          </a:xfrm>
          <a:prstGeom prst="rect">
            <a:avLst/>
          </a:prstGeom>
          <a:noFill/>
          <a:ln w="9525">
            <a:noFill/>
            <a:miter lim="800000"/>
            <a:headEnd/>
            <a:tailEnd/>
          </a:ln>
        </p:spPr>
      </p:pic>
      <p:sp>
        <p:nvSpPr>
          <p:cNvPr id="5" name="Rectangle 4"/>
          <p:cNvSpPr>
            <a:spLocks noChangeArrowheads="1"/>
          </p:cNvSpPr>
          <p:nvPr userDrawn="1"/>
        </p:nvSpPr>
        <p:spPr bwMode="auto">
          <a:xfrm>
            <a:off x="-109538" y="6224588"/>
            <a:ext cx="795338" cy="228600"/>
          </a:xfrm>
          <a:prstGeom prst="rect">
            <a:avLst/>
          </a:prstGeom>
          <a:solidFill>
            <a:schemeClr val="bg1"/>
          </a:solidFill>
          <a:ln w="9525">
            <a:noFill/>
            <a:miter lim="800000"/>
            <a:headEnd/>
            <a:tailEnd/>
          </a:ln>
        </p:spPr>
        <p:txBody>
          <a:bodyPr wrap="none" anchor="ctr"/>
          <a:lstStyle/>
          <a:p>
            <a:pPr algn="l" rtl="0" eaLnBrk="0" fontAlgn="base" hangingPunct="0">
              <a:spcBef>
                <a:spcPct val="0"/>
              </a:spcBef>
              <a:spcAft>
                <a:spcPct val="0"/>
              </a:spcAft>
              <a:defRPr/>
            </a:pPr>
            <a:endParaRPr lang="en-US" sz="1600" kern="1200" dirty="0">
              <a:solidFill>
                <a:srgbClr val="000000"/>
              </a:solidFill>
              <a:latin typeface="Arial" charset="0"/>
              <a:ea typeface="ＭＳ Ｐゴシック" pitchFamily="1" charset="-128"/>
              <a:cs typeface="+mn-cs"/>
            </a:endParaRPr>
          </a:p>
        </p:txBody>
      </p:sp>
      <p:sp>
        <p:nvSpPr>
          <p:cNvPr id="6" name="Rectangle 16"/>
          <p:cNvSpPr>
            <a:spLocks noChangeArrowheads="1"/>
          </p:cNvSpPr>
          <p:nvPr userDrawn="1"/>
        </p:nvSpPr>
        <p:spPr bwMode="auto">
          <a:xfrm>
            <a:off x="757238" y="6224588"/>
            <a:ext cx="5643562" cy="228600"/>
          </a:xfrm>
          <a:prstGeom prst="rect">
            <a:avLst/>
          </a:prstGeom>
          <a:solidFill>
            <a:srgbClr val="003F69">
              <a:alpha val="0"/>
            </a:srgbClr>
          </a:solidFill>
          <a:ln w="9525">
            <a:noFill/>
            <a:miter lim="800000"/>
            <a:headEnd/>
            <a:tailEnd/>
          </a:ln>
          <a:effectLst/>
        </p:spPr>
        <p:txBody>
          <a:bodyPr wrap="none" lIns="0" tIns="0" rIns="0" bIns="0"/>
          <a:lstStyle/>
          <a:p>
            <a:pPr algn="l" rtl="0" eaLnBrk="0" fontAlgn="base" hangingPunct="0">
              <a:lnSpc>
                <a:spcPct val="90000"/>
              </a:lnSpc>
              <a:spcBef>
                <a:spcPct val="0"/>
              </a:spcBef>
              <a:spcAft>
                <a:spcPct val="0"/>
              </a:spcAft>
              <a:defRPr/>
            </a:pPr>
            <a:r>
              <a:rPr lang="en-US" sz="900" b="1" kern="1200" dirty="0">
                <a:solidFill>
                  <a:srgbClr val="FFFFFF"/>
                </a:solidFill>
                <a:latin typeface="Arial" charset="0"/>
                <a:ea typeface="ＭＳ Ｐゴシック" pitchFamily="1" charset="-128"/>
                <a:cs typeface="+mn-cs"/>
              </a:rPr>
              <a:t>Office of Research and Development</a:t>
            </a:r>
            <a:endParaRPr lang="en-US" sz="900" b="1" kern="1200" dirty="0">
              <a:solidFill>
                <a:srgbClr val="000000"/>
              </a:solidFill>
              <a:latin typeface="Arial" charset="0"/>
              <a:ea typeface="ＭＳ Ｐゴシック" pitchFamily="1" charset="-128"/>
              <a:cs typeface="+mn-cs"/>
            </a:endParaRPr>
          </a:p>
          <a:p>
            <a:pPr algn="l" rtl="0" eaLnBrk="0" fontAlgn="base" hangingPunct="0">
              <a:lnSpc>
                <a:spcPct val="90000"/>
              </a:lnSpc>
              <a:spcBef>
                <a:spcPct val="0"/>
              </a:spcBef>
              <a:spcAft>
                <a:spcPct val="0"/>
              </a:spcAft>
              <a:defRPr/>
            </a:pPr>
            <a:endParaRPr lang="en-US" sz="900" kern="1200" dirty="0">
              <a:solidFill>
                <a:srgbClr val="FFFFFF"/>
              </a:solidFill>
              <a:latin typeface="Arial" charset="0"/>
              <a:ea typeface="ＭＳ Ｐゴシック" pitchFamily="1" charset="-128"/>
              <a:cs typeface="+mn-cs"/>
            </a:endParaRPr>
          </a:p>
        </p:txBody>
      </p:sp>
      <p:sp>
        <p:nvSpPr>
          <p:cNvPr id="7" name="Rectangle 20"/>
          <p:cNvSpPr>
            <a:spLocks noChangeArrowheads="1"/>
          </p:cNvSpPr>
          <p:nvPr userDrawn="1"/>
        </p:nvSpPr>
        <p:spPr bwMode="auto">
          <a:xfrm>
            <a:off x="2590800" y="3657600"/>
            <a:ext cx="6657975" cy="1447800"/>
          </a:xfrm>
          <a:prstGeom prst="rect">
            <a:avLst/>
          </a:prstGeom>
          <a:solidFill>
            <a:srgbClr val="003F69"/>
          </a:solidFill>
          <a:ln w="9525">
            <a:noFill/>
            <a:miter lim="800000"/>
            <a:headEnd/>
            <a:tailEnd/>
          </a:ln>
          <a:effectLst/>
        </p:spPr>
        <p:txBody>
          <a:bodyPr wrap="none" anchor="ctr"/>
          <a:lstStyle/>
          <a:p>
            <a:pPr algn="l" rtl="0" eaLnBrk="0" fontAlgn="base" hangingPunct="0">
              <a:spcBef>
                <a:spcPct val="0"/>
              </a:spcBef>
              <a:spcAft>
                <a:spcPct val="0"/>
              </a:spcAft>
              <a:defRPr/>
            </a:pPr>
            <a:endParaRPr lang="en-US" sz="1600" kern="1200" dirty="0">
              <a:solidFill>
                <a:srgbClr val="000000"/>
              </a:solidFill>
              <a:latin typeface="Arial" charset="0"/>
              <a:ea typeface="ＭＳ Ｐゴシック" pitchFamily="1" charset="-128"/>
              <a:cs typeface="+mn-cs"/>
            </a:endParaRPr>
          </a:p>
        </p:txBody>
      </p:sp>
      <p:sp>
        <p:nvSpPr>
          <p:cNvPr id="3074" name="Rectangle 2"/>
          <p:cNvSpPr>
            <a:spLocks noGrp="1" noChangeArrowheads="1"/>
          </p:cNvSpPr>
          <p:nvPr>
            <p:ph type="ctrTitle"/>
          </p:nvPr>
        </p:nvSpPr>
        <p:spPr>
          <a:xfrm>
            <a:off x="2914650" y="1498600"/>
            <a:ext cx="5713413" cy="1447800"/>
          </a:xfrm>
          <a:solidFill>
            <a:srgbClr val="003F69">
              <a:alpha val="0"/>
            </a:srgbClr>
          </a:solidFill>
        </p:spPr>
        <p:txBody>
          <a:bodyPr lIns="0" tIns="0" rIns="0" bIns="0" anchor="b"/>
          <a:lstStyle>
            <a:lvl1pPr>
              <a:lnSpc>
                <a:spcPct val="90000"/>
              </a:lnSpc>
              <a:defRPr sz="32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2914650" y="3016250"/>
            <a:ext cx="5713413" cy="338138"/>
          </a:xfrm>
          <a:solidFill>
            <a:srgbClr val="003F69">
              <a:alpha val="0"/>
            </a:srgbClr>
          </a:solidFill>
        </p:spPr>
        <p:txBody>
          <a:bodyPr lIns="0" tIns="0" rIns="0" bIns="0"/>
          <a:lstStyle>
            <a:lvl1pPr marL="0" indent="0">
              <a:lnSpc>
                <a:spcPct val="70000"/>
              </a:lnSpc>
              <a:buFont typeface="Times" pitchFamily="18" charset="0"/>
              <a:buNone/>
              <a:defRPr sz="1400" i="1">
                <a:solidFill>
                  <a:schemeClr val="bg1"/>
                </a:solidFill>
                <a:latin typeface="Times New Roman" pitchFamily="18" charset="0"/>
              </a:defRPr>
            </a:lvl1pPr>
          </a:lstStyle>
          <a:p>
            <a:r>
              <a:rPr lang="en-US"/>
              <a:t>Click to edit Master subtitle style</a:t>
            </a:r>
          </a:p>
        </p:txBody>
      </p:sp>
      <p:sp>
        <p:nvSpPr>
          <p:cNvPr id="8" name="Rectangle 4"/>
          <p:cNvSpPr>
            <a:spLocks noGrp="1" noChangeArrowheads="1"/>
          </p:cNvSpPr>
          <p:nvPr>
            <p:ph type="dt" sz="half" idx="10"/>
          </p:nvPr>
        </p:nvSpPr>
        <p:spPr bwMode="auto">
          <a:xfrm>
            <a:off x="6629400" y="6224588"/>
            <a:ext cx="1905000" cy="228600"/>
          </a:xfrm>
          <a:prstGeom prst="rect">
            <a:avLst/>
          </a:prstGeom>
          <a:ln>
            <a:miter lim="800000"/>
            <a:headEnd/>
            <a:tailEnd/>
          </a:ln>
        </p:spPr>
        <p:txBody>
          <a:bodyPr vert="horz" wrap="square" lIns="0" tIns="0" rIns="0" bIns="0" numCol="1" anchor="b" anchorCtr="0" compatLnSpc="1">
            <a:prstTxWarp prst="textNoShape">
              <a:avLst/>
            </a:prstTxWarp>
          </a:bodyPr>
          <a:lstStyle>
            <a:lvl1pPr algn="r">
              <a:defRPr sz="1000" b="1">
                <a:solidFill>
                  <a:schemeClr val="bg1"/>
                </a:solidFill>
                <a:latin typeface="Arial" pitchFamily="34" charset="0"/>
              </a:defRPr>
            </a:lvl1pPr>
          </a:lstStyle>
          <a:p>
            <a:pPr rtl="0" eaLnBrk="0" fontAlgn="base" hangingPunct="0">
              <a:spcBef>
                <a:spcPct val="0"/>
              </a:spcBef>
              <a:spcAft>
                <a:spcPct val="0"/>
              </a:spcAft>
              <a:defRPr/>
            </a:pPr>
            <a:endParaRPr lang="en-US" kern="1200" dirty="0">
              <a:solidFill>
                <a:srgbClr val="FFFFFF"/>
              </a:solidFill>
              <a:ea typeface="ＭＳ Ｐゴシック" charset="-128"/>
              <a:cs typeface="+mn-cs"/>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8DC6FCD0-4286-4B5D-BD09-CA13F1E4D8F2}"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9075" y="1295400"/>
            <a:ext cx="1960563"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95400"/>
            <a:ext cx="5730875" cy="4648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A43D8E18-C963-45A9-8A07-FD5235320AB5}"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304800"/>
          </a:xfrm>
        </p:spPr>
        <p:txBody>
          <a:bodyPr/>
          <a:lstStyle/>
          <a:p>
            <a:r>
              <a:rPr lang="en-US"/>
              <a:t>Click to edit Master title style</a:t>
            </a:r>
          </a:p>
        </p:txBody>
      </p:sp>
      <p:sp>
        <p:nvSpPr>
          <p:cNvPr id="3" name="Text Placeholder 2"/>
          <p:cNvSpPr>
            <a:spLocks noGrp="1"/>
          </p:cNvSpPr>
          <p:nvPr>
            <p:ph type="body" sz="half" idx="1"/>
          </p:nvPr>
        </p:nvSpPr>
        <p:spPr>
          <a:xfrm>
            <a:off x="757238" y="2165350"/>
            <a:ext cx="3810000" cy="3778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9638" y="2165350"/>
            <a:ext cx="3810000" cy="3778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6F48FD34-2F6A-4C23-99B6-58EA70CB3221}"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304800"/>
          </a:xfrm>
        </p:spPr>
        <p:txBody>
          <a:bodyPr/>
          <a:lstStyle/>
          <a:p>
            <a:r>
              <a:rPr lang="en-US"/>
              <a:t>Click to edit Master title style</a:t>
            </a:r>
          </a:p>
        </p:txBody>
      </p:sp>
      <p:sp>
        <p:nvSpPr>
          <p:cNvPr id="3" name="Table Placeholder 2"/>
          <p:cNvSpPr>
            <a:spLocks noGrp="1"/>
          </p:cNvSpPr>
          <p:nvPr>
            <p:ph type="tbl" idx="1"/>
          </p:nvPr>
        </p:nvSpPr>
        <p:spPr>
          <a:xfrm>
            <a:off x="757238" y="2165350"/>
            <a:ext cx="7772400" cy="3778250"/>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51624DEB-EB1E-42AA-98E3-A7ED9992502C}"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533400"/>
            <a:ext cx="7848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AFCE7DA3-7A72-47CA-BD54-2309B886F62F}"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8" name="Title Placeholder 14"/>
          <p:cNvSpPr>
            <a:spLocks noGrp="1"/>
          </p:cNvSpPr>
          <p:nvPr>
            <p:ph type="title"/>
          </p:nvPr>
        </p:nvSpPr>
        <p:spPr>
          <a:xfrm>
            <a:off x="2514600" y="152400"/>
            <a:ext cx="6172200" cy="1143000"/>
          </a:xfrm>
          <a:prstGeom prst="rect">
            <a:avLst/>
          </a:prstGeom>
          <a:effectLst>
            <a:outerShdw blurRad="50800" dist="38100" dir="2700000" algn="tl" rotWithShape="0">
              <a:schemeClr val="bg1">
                <a:lumMod val="75000"/>
                <a:alpha val="40000"/>
              </a:schemeClr>
            </a:outerShdw>
          </a:effectLst>
        </p:spPr>
        <p:txBody>
          <a:bodyPr vert="horz" lIns="91440" tIns="45720" rIns="91440" bIns="45720" rtlCol="0" anchor="ctr">
            <a:normAutofit/>
          </a:bodyPr>
          <a:lstStyle/>
          <a:p>
            <a:r>
              <a:rPr lang="en-US" dirty="0"/>
              <a:t>Click to edit title</a:t>
            </a:r>
          </a:p>
        </p:txBody>
      </p:sp>
      <p:sp>
        <p:nvSpPr>
          <p:cNvPr id="4" name="Slide Number Placeholder 3"/>
          <p:cNvSpPr txBox="1">
            <a:spLocks/>
          </p:cNvSpPr>
          <p:nvPr userDrawn="1"/>
        </p:nvSpPr>
        <p:spPr>
          <a:xfrm>
            <a:off x="0" y="6224588"/>
            <a:ext cx="609600" cy="228600"/>
          </a:xfrm>
          <a:prstGeom prst="rect">
            <a:avLst/>
          </a:prstGeom>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B99B544D-27CB-421D-857D-21D8A33B11EC}" type="slidenum">
              <a:rPr kumimoji="0" lang="en-US" sz="900" b="1" i="0" u="none" strike="noStrike" kern="1200" cap="none" spc="0" normalizeH="0" baseline="0" noProof="0" smtClean="0">
                <a:ln>
                  <a:noFill/>
                </a:ln>
                <a:solidFill>
                  <a:schemeClr val="bg1"/>
                </a:solidFill>
                <a:effectLst/>
                <a:uLnTx/>
                <a:uFillTx/>
                <a:latin typeface="+mn-lt"/>
                <a:ea typeface="ＭＳ Ｐゴシック"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dirty="0">
              <a:ln>
                <a:noFill/>
              </a:ln>
              <a:solidFill>
                <a:schemeClr val="bg1"/>
              </a:solidFill>
              <a:effectLst/>
              <a:uLnTx/>
              <a:uFillTx/>
              <a:latin typeface="+mn-lt"/>
              <a:ea typeface="ＭＳ Ｐゴシック" pitchFamily="-111" charset="-128"/>
              <a:cs typeface="+mn-cs"/>
            </a:endParaRPr>
          </a:p>
        </p:txBody>
      </p:sp>
      <p:sp>
        <p:nvSpPr>
          <p:cNvPr id="5" name="Slide Number Placeholder 1"/>
          <p:cNvSpPr>
            <a:spLocks noGrp="1"/>
          </p:cNvSpPr>
          <p:nvPr>
            <p:ph type="sldNum" sz="quarter" idx="10"/>
          </p:nvPr>
        </p:nvSpPr>
        <p:spPr>
          <a:xfrm>
            <a:off x="8419181" y="6584588"/>
            <a:ext cx="609600" cy="228600"/>
          </a:xfrm>
        </p:spPr>
        <p:txBody>
          <a:bodyPr/>
          <a:lstStyle>
            <a:lvl1pPr>
              <a:defRPr/>
            </a:lvl1pPr>
          </a:lstStyle>
          <a:p>
            <a:fld id="{1DD1BADB-0226-4665-A1CF-C5FD75EC2A50}" type="slidenum">
              <a:rPr lang="en-US"/>
              <a:pPr/>
              <a:t>‹#›</a:t>
            </a:fld>
            <a:endParaRPr lang="en-US" dirty="0"/>
          </a:p>
        </p:txBody>
      </p:sp>
    </p:spTree>
    <p:extLst>
      <p:ext uri="{BB962C8B-B14F-4D97-AF65-F5344CB8AC3E}">
        <p14:creationId xmlns:p14="http://schemas.microsoft.com/office/powerpoint/2010/main" val="187434801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Title Placeholder 14"/>
          <p:cNvSpPr>
            <a:spLocks noGrp="1"/>
          </p:cNvSpPr>
          <p:nvPr>
            <p:ph type="title"/>
          </p:nvPr>
        </p:nvSpPr>
        <p:spPr>
          <a:xfrm>
            <a:off x="2514600" y="152400"/>
            <a:ext cx="6172200" cy="1143000"/>
          </a:xfrm>
          <a:prstGeom prst="rect">
            <a:avLst/>
          </a:prstGeom>
          <a:effectLst>
            <a:outerShdw blurRad="50800" dist="38100" dir="2700000" algn="tl" rotWithShape="0">
              <a:schemeClr val="bg1">
                <a:lumMod val="75000"/>
                <a:alpha val="40000"/>
              </a:schemeClr>
            </a:outerShdw>
          </a:effectLst>
        </p:spPr>
        <p:txBody>
          <a:bodyPr vert="horz" lIns="91440" tIns="45720" rIns="91440" bIns="45720" rtlCol="0" anchor="ctr">
            <a:normAutofit/>
          </a:bodyPr>
          <a:lstStyle/>
          <a:p>
            <a:r>
              <a:rPr lang="en-US" dirty="0"/>
              <a:t>Click to edit title</a:t>
            </a:r>
          </a:p>
        </p:txBody>
      </p:sp>
      <p:sp>
        <p:nvSpPr>
          <p:cNvPr id="4" name="Slide Number Placeholder 3"/>
          <p:cNvSpPr txBox="1">
            <a:spLocks/>
          </p:cNvSpPr>
          <p:nvPr userDrawn="1"/>
        </p:nvSpPr>
        <p:spPr>
          <a:xfrm>
            <a:off x="0" y="6224588"/>
            <a:ext cx="609600" cy="228600"/>
          </a:xfrm>
          <a:prstGeom prst="rect">
            <a:avLst/>
          </a:prstGeom>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B99B544D-27CB-421D-857D-21D8A33B11EC}" type="slidenum">
              <a:rPr kumimoji="0" lang="en-US" sz="900" b="1" i="0" u="none" strike="noStrike" kern="1200" cap="none" spc="0" normalizeH="0" baseline="0" noProof="0" smtClean="0">
                <a:ln>
                  <a:noFill/>
                </a:ln>
                <a:solidFill>
                  <a:schemeClr val="bg1"/>
                </a:solidFill>
                <a:effectLst/>
                <a:uLnTx/>
                <a:uFillTx/>
                <a:latin typeface="+mn-lt"/>
                <a:ea typeface="ＭＳ Ｐゴシック"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dirty="0">
              <a:ln>
                <a:noFill/>
              </a:ln>
              <a:solidFill>
                <a:schemeClr val="bg1"/>
              </a:solidFill>
              <a:effectLst/>
              <a:uLnTx/>
              <a:uFillTx/>
              <a:latin typeface="+mn-lt"/>
              <a:ea typeface="ＭＳ Ｐゴシック" pitchFamily="-111" charset="-128"/>
              <a:cs typeface="+mn-cs"/>
            </a:endParaRPr>
          </a:p>
        </p:txBody>
      </p:sp>
    </p:spTree>
    <p:extLst>
      <p:ext uri="{BB962C8B-B14F-4D97-AF65-F5344CB8AC3E}">
        <p14:creationId xmlns:p14="http://schemas.microsoft.com/office/powerpoint/2010/main" val="31663389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152400" y="778948"/>
            <a:ext cx="8153400" cy="381000"/>
          </a:xfrm>
          <a:ln algn="ctr"/>
        </p:spPr>
        <p:txBody>
          <a:bodyPr/>
          <a:lstStyle>
            <a:lvl1pPr marL="230188" indent="-230188" algn="l">
              <a:buFontTx/>
              <a:buNone/>
              <a:defRPr lang="en-US" sz="2600" b="1" smtClean="0">
                <a:solidFill>
                  <a:schemeClr val="tx2"/>
                </a:solidFill>
              </a:defRPr>
            </a:lvl1pPr>
            <a:lvl2pPr>
              <a:defRPr lang="en-US" smtClean="0"/>
            </a:lvl2pPr>
            <a:lvl3pPr>
              <a:defRPr lang="en-US" smtClean="0"/>
            </a:lvl3pPr>
            <a:lvl4pPr>
              <a:defRPr lang="en-US" smtClean="0"/>
            </a:lvl4pPr>
            <a:lvl5pPr>
              <a:defRPr lang="en-US"/>
            </a:lvl5pPr>
          </a:lstStyle>
          <a:p>
            <a:pPr marL="0" lvl="0" indent="0" eaLnBrk="1" hangingPunct="1">
              <a:lnSpc>
                <a:spcPct val="100000"/>
              </a:lnSpc>
              <a:spcBef>
                <a:spcPct val="0"/>
              </a:spcBef>
            </a:pPr>
            <a:r>
              <a:rPr lang="en-US" dirty="0"/>
              <a:t>Title 2</a:t>
            </a:r>
          </a:p>
        </p:txBody>
      </p:sp>
      <p:sp>
        <p:nvSpPr>
          <p:cNvPr id="5" name="Rectangle 2"/>
          <p:cNvSpPr>
            <a:spLocks noGrp="1" noChangeArrowheads="1"/>
          </p:cNvSpPr>
          <p:nvPr>
            <p:ph type="title" hasCustomPrompt="1"/>
          </p:nvPr>
        </p:nvSpPr>
        <p:spPr bwMode="auto">
          <a:xfrm>
            <a:off x="152400" y="-1"/>
            <a:ext cx="7620000" cy="63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baseline="0"/>
            </a:lvl1pPr>
          </a:lstStyle>
          <a:p>
            <a:pPr lvl="0"/>
            <a:r>
              <a:rPr lang="en-US" dirty="0"/>
              <a:t>Optional Title 1</a:t>
            </a:r>
          </a:p>
        </p:txBody>
      </p:sp>
    </p:spTree>
    <p:extLst>
      <p:ext uri="{BB962C8B-B14F-4D97-AF65-F5344CB8AC3E}">
        <p14:creationId xmlns:p14="http://schemas.microsoft.com/office/powerpoint/2010/main" val="3860495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EB2C9DF9-9CE2-4840-9E76-9A8164FCCD65}" type="slidenum">
              <a:rPr lang="en-US"/>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7C2FB3A-02F5-4D03-85CC-327025193C93}"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46B73DBA-4F12-402C-AFC3-E98E4E1745A8}"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AF57AF33-443A-4037-A0C4-CAEA4569FAAE}" type="slidenum">
              <a:rPr lang="en-US"/>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954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34163201-4CBB-4846-972F-46D86DCD045E}" type="slidenum">
              <a:rPr lang="en-US"/>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17BCBBCE-0730-4216-85C9-B5F2608FA23A}" type="slidenum">
              <a:rPr lang="en-US"/>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4F6FDC9D-1A79-4530-BBF8-A1DB4186B8E4}" type="slidenum">
              <a:rPr lang="en-US"/>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4EB85C1-ADB3-4CE0-BFF9-03C8A0A174A9}" type="slidenum">
              <a:rPr lang="en-US"/>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FE04B9E8-7178-4217-BF01-214A954E798F}" type="slidenum">
              <a:rPr lang="en-US"/>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61B77EC-BB7F-4D56-B059-2161B77DB0B5}" type="slidenum">
              <a:rPr lang="en-US"/>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14C3487-7751-4C53-BD1E-8D2823A96F1A}" type="slidenum">
              <a:rPr lang="en-US"/>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776D4EF-AE17-4BB7-8888-5CF2AA5C5981}" type="slidenum">
              <a:rPr lang="en-US"/>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DD28A7E-885F-4E5F-9C65-2FF4BC038B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90DD9E36-5E00-4ED7-8C7B-1836278DEA1A}"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295400"/>
            <a:ext cx="7843838"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384A34B-C0F1-4866-B03D-F8E23765C19A}" type="datetimeFigureOut">
              <a:rPr lang="en-US"/>
              <a:pPr>
                <a:defRPr/>
              </a:pPr>
              <a:t>11/17/2016</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6E7767D-1B93-4D6C-AF05-D98B8CC35D2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46B73DBA-4F12-402C-AFC3-E98E4E1745A8}"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backgrounds_2955c"/>
          <p:cNvPicPr>
            <a:picLocks noChangeAspect="1" noChangeArrowheads="1"/>
          </p:cNvPicPr>
          <p:nvPr userDrawn="1"/>
        </p:nvPicPr>
        <p:blipFill>
          <a:blip r:embed="rId2" cstate="print"/>
          <a:srcRect/>
          <a:stretch>
            <a:fillRect/>
          </a:stretch>
        </p:blipFill>
        <p:spPr bwMode="auto">
          <a:xfrm>
            <a:off x="-1588" y="-1588"/>
            <a:ext cx="9148763" cy="6861176"/>
          </a:xfrm>
          <a:prstGeom prst="rect">
            <a:avLst/>
          </a:prstGeom>
          <a:noFill/>
          <a:ln w="9525">
            <a:noFill/>
            <a:miter lim="800000"/>
            <a:headEnd/>
            <a:tailEnd/>
          </a:ln>
        </p:spPr>
      </p:pic>
      <p:sp>
        <p:nvSpPr>
          <p:cNvPr id="5" name="Rectangle 4"/>
          <p:cNvSpPr>
            <a:spLocks noChangeArrowheads="1"/>
          </p:cNvSpPr>
          <p:nvPr userDrawn="1"/>
        </p:nvSpPr>
        <p:spPr bwMode="auto">
          <a:xfrm>
            <a:off x="-109538" y="6224588"/>
            <a:ext cx="795338" cy="228600"/>
          </a:xfrm>
          <a:prstGeom prst="rect">
            <a:avLst/>
          </a:prstGeom>
          <a:solidFill>
            <a:schemeClr val="bg1"/>
          </a:solidFill>
          <a:ln w="9525">
            <a:noFill/>
            <a:miter lim="800000"/>
            <a:headEnd/>
            <a:tailEnd/>
          </a:ln>
        </p:spPr>
        <p:txBody>
          <a:bodyPr wrap="none" anchor="ctr"/>
          <a:lstStyle/>
          <a:p>
            <a:pPr eaLnBrk="0" hangingPunct="0">
              <a:defRPr/>
            </a:pPr>
            <a:endParaRPr lang="en-US" sz="1600" dirty="0">
              <a:solidFill>
                <a:srgbClr val="000000"/>
              </a:solidFill>
              <a:latin typeface="Arial" charset="0"/>
            </a:endParaRPr>
          </a:p>
        </p:txBody>
      </p:sp>
      <p:sp>
        <p:nvSpPr>
          <p:cNvPr id="6" name="Rectangle 16"/>
          <p:cNvSpPr>
            <a:spLocks noChangeArrowheads="1"/>
          </p:cNvSpPr>
          <p:nvPr userDrawn="1"/>
        </p:nvSpPr>
        <p:spPr bwMode="auto">
          <a:xfrm>
            <a:off x="757238" y="6224588"/>
            <a:ext cx="5643562" cy="228600"/>
          </a:xfrm>
          <a:prstGeom prst="rect">
            <a:avLst/>
          </a:prstGeom>
          <a:solidFill>
            <a:srgbClr val="003F69">
              <a:alpha val="0"/>
            </a:srgbClr>
          </a:solidFill>
          <a:ln w="9525">
            <a:noFill/>
            <a:miter lim="800000"/>
            <a:headEnd/>
            <a:tailEnd/>
          </a:ln>
          <a:effectLst/>
        </p:spPr>
        <p:txBody>
          <a:bodyPr wrap="none" lIns="0" tIns="0" rIns="0" bIns="0"/>
          <a:lstStyle/>
          <a:p>
            <a:pPr eaLnBrk="0" hangingPunct="0">
              <a:lnSpc>
                <a:spcPct val="90000"/>
              </a:lnSpc>
              <a:defRPr/>
            </a:pPr>
            <a:r>
              <a:rPr lang="en-US" sz="900" b="1" dirty="0">
                <a:solidFill>
                  <a:srgbClr val="FFFFFF"/>
                </a:solidFill>
                <a:latin typeface="Arial" charset="0"/>
              </a:rPr>
              <a:t>Office of Research and Development</a:t>
            </a:r>
            <a:endParaRPr lang="en-US" sz="900" b="1" dirty="0">
              <a:solidFill>
                <a:srgbClr val="000000"/>
              </a:solidFill>
              <a:latin typeface="Arial" charset="0"/>
            </a:endParaRPr>
          </a:p>
          <a:p>
            <a:pPr eaLnBrk="0" hangingPunct="0">
              <a:lnSpc>
                <a:spcPct val="90000"/>
              </a:lnSpc>
              <a:defRPr/>
            </a:pPr>
            <a:endParaRPr lang="en-US" sz="900" dirty="0">
              <a:solidFill>
                <a:srgbClr val="FFFFFF"/>
              </a:solidFill>
              <a:latin typeface="Arial" charset="0"/>
            </a:endParaRPr>
          </a:p>
        </p:txBody>
      </p:sp>
      <p:sp>
        <p:nvSpPr>
          <p:cNvPr id="7" name="Rectangle 20"/>
          <p:cNvSpPr>
            <a:spLocks noChangeArrowheads="1"/>
          </p:cNvSpPr>
          <p:nvPr userDrawn="1"/>
        </p:nvSpPr>
        <p:spPr bwMode="auto">
          <a:xfrm>
            <a:off x="2590800" y="3657600"/>
            <a:ext cx="6657975" cy="1447800"/>
          </a:xfrm>
          <a:prstGeom prst="rect">
            <a:avLst/>
          </a:prstGeom>
          <a:solidFill>
            <a:srgbClr val="003F69"/>
          </a:solidFill>
          <a:ln w="9525">
            <a:noFill/>
            <a:miter lim="800000"/>
            <a:headEnd/>
            <a:tailEnd/>
          </a:ln>
          <a:effectLst/>
        </p:spPr>
        <p:txBody>
          <a:bodyPr wrap="none" anchor="ctr"/>
          <a:lstStyle/>
          <a:p>
            <a:pPr eaLnBrk="0" hangingPunct="0">
              <a:defRPr/>
            </a:pPr>
            <a:endParaRPr lang="en-US" sz="1600" dirty="0">
              <a:solidFill>
                <a:srgbClr val="000000"/>
              </a:solidFill>
              <a:latin typeface="Arial" charset="0"/>
            </a:endParaRPr>
          </a:p>
        </p:txBody>
      </p:sp>
      <p:sp>
        <p:nvSpPr>
          <p:cNvPr id="3074" name="Rectangle 2"/>
          <p:cNvSpPr>
            <a:spLocks noGrp="1" noChangeArrowheads="1"/>
          </p:cNvSpPr>
          <p:nvPr>
            <p:ph type="ctrTitle"/>
          </p:nvPr>
        </p:nvSpPr>
        <p:spPr>
          <a:xfrm>
            <a:off x="2914650" y="1498600"/>
            <a:ext cx="5713413" cy="1447800"/>
          </a:xfrm>
          <a:solidFill>
            <a:srgbClr val="003F69">
              <a:alpha val="0"/>
            </a:srgbClr>
          </a:solidFill>
        </p:spPr>
        <p:txBody>
          <a:bodyPr lIns="0" tIns="0" rIns="0" bIns="0" anchor="b"/>
          <a:lstStyle>
            <a:lvl1pPr>
              <a:lnSpc>
                <a:spcPct val="90000"/>
              </a:lnSpc>
              <a:defRPr sz="32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2914650" y="3016250"/>
            <a:ext cx="5713413" cy="338138"/>
          </a:xfrm>
          <a:solidFill>
            <a:srgbClr val="003F69">
              <a:alpha val="0"/>
            </a:srgbClr>
          </a:solidFill>
        </p:spPr>
        <p:txBody>
          <a:bodyPr lIns="0" tIns="0" rIns="0" bIns="0"/>
          <a:lstStyle>
            <a:lvl1pPr marL="0" indent="0">
              <a:lnSpc>
                <a:spcPct val="70000"/>
              </a:lnSpc>
              <a:buFont typeface="Times" pitchFamily="18" charset="0"/>
              <a:buNone/>
              <a:defRPr sz="1400" i="1">
                <a:solidFill>
                  <a:schemeClr val="bg1"/>
                </a:solidFill>
                <a:latin typeface="Times New Roman" pitchFamily="18" charset="0"/>
              </a:defRPr>
            </a:lvl1pPr>
          </a:lstStyle>
          <a:p>
            <a:r>
              <a:rPr lang="en-US"/>
              <a:t>Click to edit Master subtitle style</a:t>
            </a:r>
          </a:p>
        </p:txBody>
      </p:sp>
      <p:sp>
        <p:nvSpPr>
          <p:cNvPr id="8" name="Rectangle 4"/>
          <p:cNvSpPr>
            <a:spLocks noGrp="1" noChangeArrowheads="1"/>
          </p:cNvSpPr>
          <p:nvPr>
            <p:ph type="dt" sz="half" idx="10"/>
          </p:nvPr>
        </p:nvSpPr>
        <p:spPr bwMode="auto">
          <a:xfrm>
            <a:off x="6629400" y="6224588"/>
            <a:ext cx="1905000" cy="228600"/>
          </a:xfrm>
          <a:prstGeom prst="rect">
            <a:avLst/>
          </a:prstGeom>
          <a:ln>
            <a:miter lim="800000"/>
            <a:headEnd/>
            <a:tailEnd/>
          </a:ln>
        </p:spPr>
        <p:txBody>
          <a:bodyPr vert="horz" wrap="square" lIns="0" tIns="0" rIns="0" bIns="0" numCol="1" anchor="b" anchorCtr="0" compatLnSpc="1">
            <a:prstTxWarp prst="textNoShape">
              <a:avLst/>
            </a:prstTxWarp>
          </a:bodyPr>
          <a:lstStyle>
            <a:lvl1pPr algn="r">
              <a:defRPr sz="1000" b="1">
                <a:solidFill>
                  <a:schemeClr val="bg1"/>
                </a:solidFill>
                <a:latin typeface="Arial" pitchFamily="34" charset="0"/>
              </a:defRPr>
            </a:lvl1pPr>
          </a:lstStyle>
          <a:p>
            <a:pPr eaLnBrk="0" hangingPunct="0">
              <a:defRPr/>
            </a:pPr>
            <a:endParaRPr lang="en-US" dirty="0">
              <a:solidFill>
                <a:srgbClr val="FFFFFF"/>
              </a:solidFill>
            </a:endParaRPr>
          </a:p>
        </p:txBody>
      </p:sp>
    </p:spTree>
    <p:extLst>
      <p:ext uri="{BB962C8B-B14F-4D97-AF65-F5344CB8AC3E}">
        <p14:creationId xmlns:p14="http://schemas.microsoft.com/office/powerpoint/2010/main" val="135378476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eaLnBrk="0" hangingPunct="0">
              <a:defRPr/>
            </a:pPr>
            <a:fld id="{46B73DBA-4F12-402C-AFC3-E98E4E1745A8}" type="slidenum">
              <a:rPr lang="en-US"/>
              <a:pPr eaLnBrk="0" hangingPunct="0">
                <a:defRPr/>
              </a:pPr>
              <a:t>‹#›</a:t>
            </a:fld>
            <a:endParaRPr lang="en-US" dirty="0"/>
          </a:p>
        </p:txBody>
      </p:sp>
    </p:spTree>
    <p:extLst>
      <p:ext uri="{BB962C8B-B14F-4D97-AF65-F5344CB8AC3E}">
        <p14:creationId xmlns:p14="http://schemas.microsoft.com/office/powerpoint/2010/main" val="48836749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eaLnBrk="0" hangingPunct="0">
              <a:defRPr/>
            </a:pPr>
            <a:fld id="{90DD9E36-5E00-4ED7-8C7B-1836278DEA1A}" type="slidenum">
              <a:rPr lang="en-US"/>
              <a:pPr eaLnBrk="0" hangingPunct="0">
                <a:defRPr/>
              </a:pPr>
              <a:t>‹#›</a:t>
            </a:fld>
            <a:endParaRPr lang="en-US" dirty="0"/>
          </a:p>
        </p:txBody>
      </p:sp>
    </p:spTree>
    <p:extLst>
      <p:ext uri="{BB962C8B-B14F-4D97-AF65-F5344CB8AC3E}">
        <p14:creationId xmlns:p14="http://schemas.microsoft.com/office/powerpoint/2010/main" val="5709072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72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96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eaLnBrk="0" hangingPunct="0">
              <a:defRPr/>
            </a:pPr>
            <a:fld id="{5A5AD043-5178-4D3B-A7C3-14C9E1EBA8D9}" type="slidenum">
              <a:rPr lang="en-US"/>
              <a:pPr eaLnBrk="0" hangingPunct="0">
                <a:defRPr/>
              </a:pPr>
              <a:t>‹#›</a:t>
            </a:fld>
            <a:endParaRPr lang="en-US" dirty="0"/>
          </a:p>
        </p:txBody>
      </p:sp>
    </p:spTree>
    <p:extLst>
      <p:ext uri="{BB962C8B-B14F-4D97-AF65-F5344CB8AC3E}">
        <p14:creationId xmlns:p14="http://schemas.microsoft.com/office/powerpoint/2010/main" val="57030417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Grp="1" noChangeArrowheads="1"/>
          </p:cNvSpPr>
          <p:nvPr>
            <p:ph type="sldNum" sz="quarter" idx="10"/>
          </p:nvPr>
        </p:nvSpPr>
        <p:spPr>
          <a:ln/>
        </p:spPr>
        <p:txBody>
          <a:bodyPr/>
          <a:lstStyle>
            <a:lvl1pPr>
              <a:defRPr/>
            </a:lvl1pPr>
          </a:lstStyle>
          <a:p>
            <a:pPr eaLnBrk="0" hangingPunct="0">
              <a:defRPr/>
            </a:pPr>
            <a:fld id="{0A209C5B-1FAF-4C89-A03F-0D5F08D99F13}" type="slidenum">
              <a:rPr lang="en-US"/>
              <a:pPr eaLnBrk="0" hangingPunct="0">
                <a:defRPr/>
              </a:pPr>
              <a:t>‹#›</a:t>
            </a:fld>
            <a:endParaRPr lang="en-US" dirty="0"/>
          </a:p>
        </p:txBody>
      </p:sp>
    </p:spTree>
    <p:extLst>
      <p:ext uri="{BB962C8B-B14F-4D97-AF65-F5344CB8AC3E}">
        <p14:creationId xmlns:p14="http://schemas.microsoft.com/office/powerpoint/2010/main" val="594708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eaLnBrk="0" hangingPunct="0">
              <a:defRPr/>
            </a:pPr>
            <a:fld id="{BC14B1EB-B739-4AAE-9D23-05DD1062B35A}" type="slidenum">
              <a:rPr lang="en-US"/>
              <a:pPr eaLnBrk="0" hangingPunct="0">
                <a:defRPr/>
              </a:pPr>
              <a:t>‹#›</a:t>
            </a:fld>
            <a:endParaRPr lang="en-US" dirty="0"/>
          </a:p>
        </p:txBody>
      </p:sp>
    </p:spTree>
    <p:extLst>
      <p:ext uri="{BB962C8B-B14F-4D97-AF65-F5344CB8AC3E}">
        <p14:creationId xmlns:p14="http://schemas.microsoft.com/office/powerpoint/2010/main" val="98775136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eaLnBrk="0" hangingPunct="0">
              <a:defRPr/>
            </a:pPr>
            <a:fld id="{192D3D37-D3A3-40C7-BBB9-7B56940D5093}" type="slidenum">
              <a:rPr lang="en-US"/>
              <a:pPr eaLnBrk="0" hangingPunct="0">
                <a:defRPr/>
              </a:pPr>
              <a:t>‹#›</a:t>
            </a:fld>
            <a:endParaRPr lang="en-US" dirty="0"/>
          </a:p>
        </p:txBody>
      </p:sp>
    </p:spTree>
    <p:extLst>
      <p:ext uri="{BB962C8B-B14F-4D97-AF65-F5344CB8AC3E}">
        <p14:creationId xmlns:p14="http://schemas.microsoft.com/office/powerpoint/2010/main" val="233786064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72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96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5A5AD043-5178-4D3B-A7C3-14C9E1EBA8D9}"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eaLnBrk="0" hangingPunct="0">
              <a:defRPr/>
            </a:pPr>
            <a:fld id="{19DA1680-1538-4D3C-BA2C-12194585FC2F}" type="slidenum">
              <a:rPr lang="en-US"/>
              <a:pPr eaLnBrk="0" hangingPunct="0">
                <a:defRPr/>
              </a:pPr>
              <a:t>‹#›</a:t>
            </a:fld>
            <a:endParaRPr lang="en-US" dirty="0"/>
          </a:p>
        </p:txBody>
      </p:sp>
    </p:spTree>
    <p:extLst>
      <p:ext uri="{BB962C8B-B14F-4D97-AF65-F5344CB8AC3E}">
        <p14:creationId xmlns:p14="http://schemas.microsoft.com/office/powerpoint/2010/main" val="372142115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eaLnBrk="0" hangingPunct="0">
              <a:defRPr/>
            </a:pPr>
            <a:fld id="{4870F6DD-9C3D-4DA5-93BB-DCEDAC2291E6}" type="slidenum">
              <a:rPr lang="en-US"/>
              <a:pPr eaLnBrk="0" hangingPunct="0">
                <a:defRPr/>
              </a:pPr>
              <a:t>‹#›</a:t>
            </a:fld>
            <a:endParaRPr lang="en-US" dirty="0"/>
          </a:p>
        </p:txBody>
      </p:sp>
    </p:spTree>
    <p:extLst>
      <p:ext uri="{BB962C8B-B14F-4D97-AF65-F5344CB8AC3E}">
        <p14:creationId xmlns:p14="http://schemas.microsoft.com/office/powerpoint/2010/main" val="258863413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eaLnBrk="0" hangingPunct="0">
              <a:defRPr/>
            </a:pPr>
            <a:fld id="{8DC6FCD0-4286-4B5D-BD09-CA13F1E4D8F2}" type="slidenum">
              <a:rPr lang="en-US"/>
              <a:pPr eaLnBrk="0" hangingPunct="0">
                <a:defRPr/>
              </a:pPr>
              <a:t>‹#›</a:t>
            </a:fld>
            <a:endParaRPr lang="en-US" dirty="0"/>
          </a:p>
        </p:txBody>
      </p:sp>
    </p:spTree>
    <p:extLst>
      <p:ext uri="{BB962C8B-B14F-4D97-AF65-F5344CB8AC3E}">
        <p14:creationId xmlns:p14="http://schemas.microsoft.com/office/powerpoint/2010/main" val="3776337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9075" y="1295400"/>
            <a:ext cx="1960563"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95400"/>
            <a:ext cx="5730875" cy="4648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eaLnBrk="0" hangingPunct="0">
              <a:defRPr/>
            </a:pPr>
            <a:fld id="{A43D8E18-C963-45A9-8A07-FD5235320AB5}" type="slidenum">
              <a:rPr lang="en-US"/>
              <a:pPr eaLnBrk="0" hangingPunct="0">
                <a:defRPr/>
              </a:pPr>
              <a:t>‹#›</a:t>
            </a:fld>
            <a:endParaRPr lang="en-US" dirty="0"/>
          </a:p>
        </p:txBody>
      </p:sp>
    </p:spTree>
    <p:extLst>
      <p:ext uri="{BB962C8B-B14F-4D97-AF65-F5344CB8AC3E}">
        <p14:creationId xmlns:p14="http://schemas.microsoft.com/office/powerpoint/2010/main" val="336429153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304800"/>
          </a:xfrm>
        </p:spPr>
        <p:txBody>
          <a:bodyPr/>
          <a:lstStyle/>
          <a:p>
            <a:r>
              <a:rPr lang="en-US"/>
              <a:t>Click to edit Master title style</a:t>
            </a:r>
          </a:p>
        </p:txBody>
      </p:sp>
      <p:sp>
        <p:nvSpPr>
          <p:cNvPr id="3" name="Text Placeholder 2"/>
          <p:cNvSpPr>
            <a:spLocks noGrp="1"/>
          </p:cNvSpPr>
          <p:nvPr>
            <p:ph type="body" sz="half" idx="1"/>
          </p:nvPr>
        </p:nvSpPr>
        <p:spPr>
          <a:xfrm>
            <a:off x="757238" y="2165350"/>
            <a:ext cx="3810000" cy="3778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9638" y="2165350"/>
            <a:ext cx="3810000" cy="3778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eaLnBrk="0" hangingPunct="0">
              <a:defRPr/>
            </a:pPr>
            <a:fld id="{6F48FD34-2F6A-4C23-99B6-58EA70CB3221}" type="slidenum">
              <a:rPr lang="en-US"/>
              <a:pPr eaLnBrk="0" hangingPunct="0">
                <a:defRPr/>
              </a:pPr>
              <a:t>‹#›</a:t>
            </a:fld>
            <a:endParaRPr lang="en-US" dirty="0"/>
          </a:p>
        </p:txBody>
      </p:sp>
    </p:spTree>
    <p:extLst>
      <p:ext uri="{BB962C8B-B14F-4D97-AF65-F5344CB8AC3E}">
        <p14:creationId xmlns:p14="http://schemas.microsoft.com/office/powerpoint/2010/main" val="241187686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304800"/>
          </a:xfrm>
        </p:spPr>
        <p:txBody>
          <a:bodyPr/>
          <a:lstStyle/>
          <a:p>
            <a:r>
              <a:rPr lang="en-US"/>
              <a:t>Click to edit Master title style</a:t>
            </a:r>
          </a:p>
        </p:txBody>
      </p:sp>
      <p:sp>
        <p:nvSpPr>
          <p:cNvPr id="3" name="Table Placeholder 2"/>
          <p:cNvSpPr>
            <a:spLocks noGrp="1"/>
          </p:cNvSpPr>
          <p:nvPr>
            <p:ph type="tbl" idx="1"/>
          </p:nvPr>
        </p:nvSpPr>
        <p:spPr>
          <a:xfrm>
            <a:off x="757238" y="2165350"/>
            <a:ext cx="7772400" cy="3778250"/>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eaLnBrk="0" hangingPunct="0">
              <a:defRPr/>
            </a:pPr>
            <a:fld id="{51624DEB-EB1E-42AA-98E3-A7ED9992502C}" type="slidenum">
              <a:rPr lang="en-US"/>
              <a:pPr eaLnBrk="0" hangingPunct="0">
                <a:defRPr/>
              </a:pPr>
              <a:t>‹#›</a:t>
            </a:fld>
            <a:endParaRPr lang="en-US" dirty="0"/>
          </a:p>
        </p:txBody>
      </p:sp>
    </p:spTree>
    <p:extLst>
      <p:ext uri="{BB962C8B-B14F-4D97-AF65-F5344CB8AC3E}">
        <p14:creationId xmlns:p14="http://schemas.microsoft.com/office/powerpoint/2010/main" val="297506153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533400"/>
            <a:ext cx="7848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pPr eaLnBrk="0" hangingPunct="0">
              <a:defRPr/>
            </a:pPr>
            <a:fld id="{AFCE7DA3-7A72-47CA-BD54-2309B886F62F}" type="slidenum">
              <a:rPr lang="en-US"/>
              <a:pPr eaLnBrk="0" hangingPunct="0">
                <a:defRPr/>
              </a:pPr>
              <a:t>‹#›</a:t>
            </a:fld>
            <a:endParaRPr lang="en-US" dirty="0"/>
          </a:p>
        </p:txBody>
      </p:sp>
    </p:spTree>
    <p:extLst>
      <p:ext uri="{BB962C8B-B14F-4D97-AF65-F5344CB8AC3E}">
        <p14:creationId xmlns:p14="http://schemas.microsoft.com/office/powerpoint/2010/main" val="323221046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152400" y="778948"/>
            <a:ext cx="8153400" cy="381000"/>
          </a:xfrm>
          <a:ln algn="ctr"/>
        </p:spPr>
        <p:txBody>
          <a:bodyPr/>
          <a:lstStyle>
            <a:lvl1pPr marL="230188" indent="-230188" algn="l">
              <a:buFontTx/>
              <a:buNone/>
              <a:defRPr lang="en-US" sz="2600" b="1" smtClean="0">
                <a:solidFill>
                  <a:schemeClr val="tx2"/>
                </a:solidFill>
              </a:defRPr>
            </a:lvl1pPr>
            <a:lvl2pPr>
              <a:defRPr lang="en-US" smtClean="0"/>
            </a:lvl2pPr>
            <a:lvl3pPr>
              <a:defRPr lang="en-US" smtClean="0"/>
            </a:lvl3pPr>
            <a:lvl4pPr>
              <a:defRPr lang="en-US" smtClean="0"/>
            </a:lvl4pPr>
            <a:lvl5pPr>
              <a:defRPr lang="en-US"/>
            </a:lvl5pPr>
          </a:lstStyle>
          <a:p>
            <a:pPr marL="0" lvl="0" indent="0" eaLnBrk="1" hangingPunct="1">
              <a:lnSpc>
                <a:spcPct val="100000"/>
              </a:lnSpc>
              <a:spcBef>
                <a:spcPct val="0"/>
              </a:spcBef>
            </a:pPr>
            <a:r>
              <a:rPr lang="en-US" dirty="0"/>
              <a:t>Title 2</a:t>
            </a:r>
          </a:p>
        </p:txBody>
      </p:sp>
      <p:sp>
        <p:nvSpPr>
          <p:cNvPr id="5" name="Rectangle 2"/>
          <p:cNvSpPr>
            <a:spLocks noGrp="1" noChangeArrowheads="1"/>
          </p:cNvSpPr>
          <p:nvPr>
            <p:ph type="title" hasCustomPrompt="1"/>
          </p:nvPr>
        </p:nvSpPr>
        <p:spPr bwMode="auto">
          <a:xfrm>
            <a:off x="152400" y="-1"/>
            <a:ext cx="7620000" cy="63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baseline="0"/>
            </a:lvl1pPr>
          </a:lstStyle>
          <a:p>
            <a:pPr lvl="0"/>
            <a:r>
              <a:rPr lang="en-US" dirty="0"/>
              <a:t>Optional Title 1</a:t>
            </a:r>
          </a:p>
        </p:txBody>
      </p:sp>
    </p:spTree>
    <p:extLst>
      <p:ext uri="{BB962C8B-B14F-4D97-AF65-F5344CB8AC3E}">
        <p14:creationId xmlns:p14="http://schemas.microsoft.com/office/powerpoint/2010/main" val="464050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152400" y="778948"/>
            <a:ext cx="8153400" cy="381000"/>
          </a:xfrm>
          <a:ln algn="ctr"/>
        </p:spPr>
        <p:txBody>
          <a:bodyPr/>
          <a:lstStyle>
            <a:lvl1pPr marL="230188" indent="-230188" algn="l">
              <a:buFontTx/>
              <a:buNone/>
              <a:defRPr lang="en-US" sz="2600" b="1" smtClean="0">
                <a:solidFill>
                  <a:schemeClr val="tx2"/>
                </a:solidFill>
              </a:defRPr>
            </a:lvl1pPr>
            <a:lvl2pPr>
              <a:defRPr lang="en-US" smtClean="0"/>
            </a:lvl2pPr>
            <a:lvl3pPr>
              <a:defRPr lang="en-US" smtClean="0"/>
            </a:lvl3pPr>
            <a:lvl4pPr>
              <a:defRPr lang="en-US" smtClean="0"/>
            </a:lvl4pPr>
            <a:lvl5pPr>
              <a:defRPr lang="en-US"/>
            </a:lvl5pPr>
          </a:lstStyle>
          <a:p>
            <a:pPr marL="0" lvl="0" indent="0" eaLnBrk="1" hangingPunct="1">
              <a:lnSpc>
                <a:spcPct val="100000"/>
              </a:lnSpc>
              <a:spcBef>
                <a:spcPct val="0"/>
              </a:spcBef>
            </a:pPr>
            <a:r>
              <a:rPr lang="en-US" dirty="0"/>
              <a:t>Title 2</a:t>
            </a:r>
          </a:p>
        </p:txBody>
      </p:sp>
      <p:sp>
        <p:nvSpPr>
          <p:cNvPr id="5" name="Rectangle 2"/>
          <p:cNvSpPr>
            <a:spLocks noGrp="1" noChangeArrowheads="1"/>
          </p:cNvSpPr>
          <p:nvPr>
            <p:ph type="title" hasCustomPrompt="1"/>
          </p:nvPr>
        </p:nvSpPr>
        <p:spPr bwMode="auto">
          <a:xfrm>
            <a:off x="152400" y="-1"/>
            <a:ext cx="7620000" cy="63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baseline="0"/>
            </a:lvl1pPr>
          </a:lstStyle>
          <a:p>
            <a:pPr lvl="0"/>
            <a:r>
              <a:rPr lang="en-US" dirty="0"/>
              <a:t>Optional Title 1</a:t>
            </a:r>
          </a:p>
        </p:txBody>
      </p:sp>
    </p:spTree>
    <p:extLst>
      <p:ext uri="{BB962C8B-B14F-4D97-AF65-F5344CB8AC3E}">
        <p14:creationId xmlns:p14="http://schemas.microsoft.com/office/powerpoint/2010/main" val="1793833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152400" y="778948"/>
            <a:ext cx="8153400" cy="381000"/>
          </a:xfrm>
          <a:ln algn="ctr"/>
        </p:spPr>
        <p:txBody>
          <a:bodyPr/>
          <a:lstStyle>
            <a:lvl1pPr marL="230188" indent="-230188" algn="l">
              <a:buFontTx/>
              <a:buNone/>
              <a:defRPr lang="en-US" sz="2600" b="1" smtClean="0">
                <a:solidFill>
                  <a:schemeClr val="tx2"/>
                </a:solidFill>
              </a:defRPr>
            </a:lvl1pPr>
            <a:lvl2pPr>
              <a:defRPr lang="en-US" smtClean="0"/>
            </a:lvl2pPr>
            <a:lvl3pPr>
              <a:defRPr lang="en-US" smtClean="0"/>
            </a:lvl3pPr>
            <a:lvl4pPr>
              <a:defRPr lang="en-US" smtClean="0"/>
            </a:lvl4pPr>
            <a:lvl5pPr>
              <a:defRPr lang="en-US"/>
            </a:lvl5pPr>
          </a:lstStyle>
          <a:p>
            <a:pPr marL="0" lvl="0" indent="0" eaLnBrk="1" hangingPunct="1">
              <a:lnSpc>
                <a:spcPct val="100000"/>
              </a:lnSpc>
              <a:spcBef>
                <a:spcPct val="0"/>
              </a:spcBef>
            </a:pPr>
            <a:r>
              <a:rPr lang="en-US" dirty="0"/>
              <a:t>Title 2</a:t>
            </a:r>
          </a:p>
        </p:txBody>
      </p:sp>
      <p:sp>
        <p:nvSpPr>
          <p:cNvPr id="5" name="Rectangle 2"/>
          <p:cNvSpPr>
            <a:spLocks noGrp="1" noChangeArrowheads="1"/>
          </p:cNvSpPr>
          <p:nvPr>
            <p:ph type="title" hasCustomPrompt="1"/>
          </p:nvPr>
        </p:nvSpPr>
        <p:spPr bwMode="auto">
          <a:xfrm>
            <a:off x="152400" y="-1"/>
            <a:ext cx="7620000" cy="63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baseline="0"/>
            </a:lvl1pPr>
          </a:lstStyle>
          <a:p>
            <a:pPr lvl="0"/>
            <a:r>
              <a:rPr lang="en-US" dirty="0"/>
              <a:t>Optional Title 1</a:t>
            </a:r>
          </a:p>
        </p:txBody>
      </p:sp>
    </p:spTree>
    <p:extLst>
      <p:ext uri="{BB962C8B-B14F-4D97-AF65-F5344CB8AC3E}">
        <p14:creationId xmlns:p14="http://schemas.microsoft.com/office/powerpoint/2010/main" val="3133233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0A209C5B-1FAF-4C89-A03F-0D5F08D99F13}"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8" name="Title Placeholder 14"/>
          <p:cNvSpPr>
            <a:spLocks noGrp="1"/>
          </p:cNvSpPr>
          <p:nvPr>
            <p:ph type="title"/>
          </p:nvPr>
        </p:nvSpPr>
        <p:spPr>
          <a:xfrm>
            <a:off x="2514600" y="152400"/>
            <a:ext cx="6172200" cy="1143000"/>
          </a:xfrm>
          <a:prstGeom prst="rect">
            <a:avLst/>
          </a:prstGeom>
          <a:effectLst>
            <a:outerShdw blurRad="50800" dist="38100" dir="2700000" algn="tl" rotWithShape="0">
              <a:schemeClr val="bg1">
                <a:lumMod val="75000"/>
                <a:alpha val="40000"/>
              </a:schemeClr>
            </a:outerShdw>
          </a:effectLst>
        </p:spPr>
        <p:txBody>
          <a:bodyPr vert="horz" lIns="91440" tIns="45720" rIns="91440" bIns="45720" rtlCol="0" anchor="ctr">
            <a:normAutofit/>
          </a:bodyPr>
          <a:lstStyle/>
          <a:p>
            <a:r>
              <a:rPr lang="en-US" dirty="0"/>
              <a:t>Click to edit title</a:t>
            </a:r>
          </a:p>
        </p:txBody>
      </p:sp>
      <p:sp>
        <p:nvSpPr>
          <p:cNvPr id="4" name="Slide Number Placeholder 3"/>
          <p:cNvSpPr txBox="1">
            <a:spLocks/>
          </p:cNvSpPr>
          <p:nvPr userDrawn="1"/>
        </p:nvSpPr>
        <p:spPr>
          <a:xfrm>
            <a:off x="0" y="6224588"/>
            <a:ext cx="609600" cy="228600"/>
          </a:xfrm>
          <a:prstGeom prst="rect">
            <a:avLst/>
          </a:prstGeom>
        </p:spPr>
        <p:txBody>
          <a:bodyPr/>
          <a:lstStyle>
            <a:lvl1pPr>
              <a:defRPr/>
            </a:lvl1pPr>
          </a:lstStyle>
          <a:p>
            <a:pPr algn="ctr" eaLnBrk="0" hangingPunct="0">
              <a:defRPr/>
            </a:pPr>
            <a:endParaRPr lang="en-US" sz="900" b="1" dirty="0">
              <a:solidFill>
                <a:srgbClr val="FFFFFF"/>
              </a:solidFill>
              <a:latin typeface="Arial"/>
            </a:endParaRPr>
          </a:p>
        </p:txBody>
      </p:sp>
    </p:spTree>
    <p:extLst>
      <p:ext uri="{BB962C8B-B14F-4D97-AF65-F5344CB8AC3E}">
        <p14:creationId xmlns:p14="http://schemas.microsoft.com/office/powerpoint/2010/main" val="129307890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Title Placeholder 14"/>
          <p:cNvSpPr>
            <a:spLocks noGrp="1"/>
          </p:cNvSpPr>
          <p:nvPr>
            <p:ph type="title"/>
          </p:nvPr>
        </p:nvSpPr>
        <p:spPr>
          <a:xfrm>
            <a:off x="2514600" y="152400"/>
            <a:ext cx="6172200" cy="1143000"/>
          </a:xfrm>
          <a:prstGeom prst="rect">
            <a:avLst/>
          </a:prstGeom>
          <a:effectLst>
            <a:outerShdw blurRad="50800" dist="38100" dir="2700000" algn="tl" rotWithShape="0">
              <a:schemeClr val="bg1">
                <a:lumMod val="75000"/>
                <a:alpha val="40000"/>
              </a:schemeClr>
            </a:outerShdw>
          </a:effectLst>
        </p:spPr>
        <p:txBody>
          <a:bodyPr vert="horz" lIns="91440" tIns="45720" rIns="91440" bIns="45720" rtlCol="0" anchor="ctr">
            <a:normAutofit/>
          </a:bodyPr>
          <a:lstStyle/>
          <a:p>
            <a:r>
              <a:rPr lang="en-US" dirty="0"/>
              <a:t>Click to edit title</a:t>
            </a:r>
          </a:p>
        </p:txBody>
      </p:sp>
      <p:sp>
        <p:nvSpPr>
          <p:cNvPr id="4" name="Slide Number Placeholder 3"/>
          <p:cNvSpPr txBox="1">
            <a:spLocks/>
          </p:cNvSpPr>
          <p:nvPr userDrawn="1"/>
        </p:nvSpPr>
        <p:spPr>
          <a:xfrm>
            <a:off x="0" y="6224588"/>
            <a:ext cx="609600" cy="228600"/>
          </a:xfrm>
          <a:prstGeom prst="rect">
            <a:avLst/>
          </a:prstGeom>
        </p:spPr>
        <p:txBody>
          <a:bodyPr/>
          <a:lstStyle>
            <a:lvl1pPr>
              <a:defRPr/>
            </a:lvl1pPr>
          </a:lstStyle>
          <a:p>
            <a:pPr algn="ctr" eaLnBrk="0" hangingPunct="0">
              <a:defRPr/>
            </a:pPr>
            <a:fld id="{B99B544D-27CB-421D-857D-21D8A33B11EC}" type="slidenum">
              <a:rPr lang="en-US" sz="900" b="1" smtClean="0">
                <a:solidFill>
                  <a:srgbClr val="FFFFFF"/>
                </a:solidFill>
                <a:latin typeface="Arial"/>
              </a:rPr>
              <a:pPr algn="ctr" eaLnBrk="0" hangingPunct="0">
                <a:defRPr/>
              </a:pPr>
              <a:t>‹#›</a:t>
            </a:fld>
            <a:endParaRPr lang="en-US" sz="900" b="1" dirty="0">
              <a:solidFill>
                <a:srgbClr val="FFFFFF"/>
              </a:solidFill>
              <a:latin typeface="Arial"/>
            </a:endParaRPr>
          </a:p>
        </p:txBody>
      </p:sp>
    </p:spTree>
    <p:extLst>
      <p:ext uri="{BB962C8B-B14F-4D97-AF65-F5344CB8AC3E}">
        <p14:creationId xmlns:p14="http://schemas.microsoft.com/office/powerpoint/2010/main" val="175142823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19" descr="backgrounds_2955c"/>
          <p:cNvPicPr>
            <a:picLocks noChangeAspect="1" noChangeArrowheads="1"/>
          </p:cNvPicPr>
          <p:nvPr userDrawn="1"/>
        </p:nvPicPr>
        <p:blipFill>
          <a:blip r:embed="rId2" cstate="print"/>
          <a:srcRect/>
          <a:stretch>
            <a:fillRect/>
          </a:stretch>
        </p:blipFill>
        <p:spPr bwMode="auto">
          <a:xfrm>
            <a:off x="0" y="0"/>
            <a:ext cx="9148763" cy="6861175"/>
          </a:xfrm>
          <a:prstGeom prst="rect">
            <a:avLst/>
          </a:prstGeom>
          <a:noFill/>
          <a:ln w="9525">
            <a:noFill/>
            <a:miter lim="800000"/>
            <a:headEnd/>
            <a:tailEnd/>
          </a:ln>
        </p:spPr>
      </p:pic>
      <p:sp>
        <p:nvSpPr>
          <p:cNvPr id="3074" name="Rectangle 2"/>
          <p:cNvSpPr>
            <a:spLocks noGrp="1" noChangeArrowheads="1"/>
          </p:cNvSpPr>
          <p:nvPr>
            <p:ph type="ctrTitle"/>
          </p:nvPr>
        </p:nvSpPr>
        <p:spPr>
          <a:xfrm>
            <a:off x="2914650" y="1447800"/>
            <a:ext cx="5713413"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2914650" y="3016250"/>
            <a:ext cx="5713413"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a:t>Click to edit Master subtitle style</a:t>
            </a:r>
          </a:p>
        </p:txBody>
      </p:sp>
    </p:spTree>
    <p:extLst>
      <p:ext uri="{BB962C8B-B14F-4D97-AF65-F5344CB8AC3E}">
        <p14:creationId xmlns:p14="http://schemas.microsoft.com/office/powerpoint/2010/main" val="36516388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1157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4518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8" name="Title Placeholder 14"/>
          <p:cNvSpPr>
            <a:spLocks noGrp="1"/>
          </p:cNvSpPr>
          <p:nvPr>
            <p:ph type="title"/>
          </p:nvPr>
        </p:nvSpPr>
        <p:spPr>
          <a:xfrm>
            <a:off x="2514600" y="152400"/>
            <a:ext cx="6172200" cy="1143000"/>
          </a:xfrm>
          <a:prstGeom prst="rect">
            <a:avLst/>
          </a:prstGeom>
          <a:effectLst>
            <a:outerShdw blurRad="50800" dist="38100" dir="2700000" algn="tl" rotWithShape="0">
              <a:schemeClr val="bg1">
                <a:lumMod val="75000"/>
                <a:alpha val="40000"/>
              </a:schemeClr>
            </a:outerShdw>
          </a:effectLst>
        </p:spPr>
        <p:txBody>
          <a:bodyPr vert="horz" lIns="91440" tIns="45720" rIns="91440" bIns="45720" rtlCol="0" anchor="ctr">
            <a:normAutofit/>
          </a:bodyPr>
          <a:lstStyle/>
          <a:p>
            <a:r>
              <a:rPr lang="en-US" dirty="0"/>
              <a:t>Click to edit title</a:t>
            </a:r>
          </a:p>
        </p:txBody>
      </p:sp>
      <p:sp>
        <p:nvSpPr>
          <p:cNvPr id="4" name="Slide Number Placeholder 3"/>
          <p:cNvSpPr txBox="1">
            <a:spLocks/>
          </p:cNvSpPr>
          <p:nvPr userDrawn="1"/>
        </p:nvSpPr>
        <p:spPr>
          <a:xfrm>
            <a:off x="0" y="6224588"/>
            <a:ext cx="609600" cy="228600"/>
          </a:xfrm>
          <a:prstGeom prst="rect">
            <a:avLst/>
          </a:prstGeom>
        </p:spPr>
        <p:txBody>
          <a:bodyPr/>
          <a:lstStyle>
            <a:lvl1pPr>
              <a:defRPr/>
            </a:lvl1pPr>
          </a:lstStyle>
          <a:p>
            <a:pPr algn="ctr" eaLnBrk="0" hangingPunct="0">
              <a:defRPr/>
            </a:pPr>
            <a:fld id="{B99B544D-27CB-421D-857D-21D8A33B11EC}" type="slidenum">
              <a:rPr lang="en-US" sz="900" b="1" smtClean="0">
                <a:solidFill>
                  <a:srgbClr val="FFFFFF"/>
                </a:solidFill>
                <a:latin typeface="Arial"/>
              </a:rPr>
              <a:pPr algn="ctr" eaLnBrk="0" hangingPunct="0">
                <a:defRPr/>
              </a:pPr>
              <a:t>‹#›</a:t>
            </a:fld>
            <a:endParaRPr lang="en-US" sz="900" b="1" dirty="0">
              <a:solidFill>
                <a:srgbClr val="FFFFFF"/>
              </a:solidFill>
              <a:latin typeface="Arial"/>
            </a:endParaRPr>
          </a:p>
        </p:txBody>
      </p:sp>
    </p:spTree>
    <p:extLst>
      <p:ext uri="{BB962C8B-B14F-4D97-AF65-F5344CB8AC3E}">
        <p14:creationId xmlns:p14="http://schemas.microsoft.com/office/powerpoint/2010/main" val="233651651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Title Placeholder 14"/>
          <p:cNvSpPr>
            <a:spLocks noGrp="1"/>
          </p:cNvSpPr>
          <p:nvPr>
            <p:ph type="title"/>
          </p:nvPr>
        </p:nvSpPr>
        <p:spPr>
          <a:xfrm>
            <a:off x="2514600" y="152400"/>
            <a:ext cx="6172200" cy="1143000"/>
          </a:xfrm>
          <a:prstGeom prst="rect">
            <a:avLst/>
          </a:prstGeom>
          <a:effectLst>
            <a:outerShdw blurRad="50800" dist="38100" dir="2700000" algn="tl" rotWithShape="0">
              <a:schemeClr val="bg1">
                <a:lumMod val="75000"/>
                <a:alpha val="40000"/>
              </a:schemeClr>
            </a:outerShdw>
          </a:effectLst>
        </p:spPr>
        <p:txBody>
          <a:bodyPr vert="horz" lIns="91440" tIns="45720" rIns="91440" bIns="45720" rtlCol="0" anchor="ctr">
            <a:normAutofit/>
          </a:bodyPr>
          <a:lstStyle/>
          <a:p>
            <a:r>
              <a:rPr lang="en-US" dirty="0"/>
              <a:t>Click to edit title</a:t>
            </a:r>
          </a:p>
        </p:txBody>
      </p:sp>
      <p:sp>
        <p:nvSpPr>
          <p:cNvPr id="4" name="Slide Number Placeholder 3"/>
          <p:cNvSpPr txBox="1">
            <a:spLocks/>
          </p:cNvSpPr>
          <p:nvPr userDrawn="1"/>
        </p:nvSpPr>
        <p:spPr>
          <a:xfrm>
            <a:off x="0" y="6224588"/>
            <a:ext cx="609600" cy="228600"/>
          </a:xfrm>
          <a:prstGeom prst="rect">
            <a:avLst/>
          </a:prstGeom>
        </p:spPr>
        <p:txBody>
          <a:bodyPr/>
          <a:lstStyle>
            <a:lvl1pPr>
              <a:defRPr/>
            </a:lvl1pPr>
          </a:lstStyle>
          <a:p>
            <a:pPr algn="ctr" eaLnBrk="0" hangingPunct="0">
              <a:defRPr/>
            </a:pPr>
            <a:fld id="{B99B544D-27CB-421D-857D-21D8A33B11EC}" type="slidenum">
              <a:rPr lang="en-US" sz="900" b="1" smtClean="0">
                <a:solidFill>
                  <a:srgbClr val="FFFFFF"/>
                </a:solidFill>
                <a:latin typeface="Arial"/>
              </a:rPr>
              <a:pPr algn="ctr" eaLnBrk="0" hangingPunct="0">
                <a:defRPr/>
              </a:pPr>
              <a:t>‹#›</a:t>
            </a:fld>
            <a:endParaRPr lang="en-US" sz="900" b="1" dirty="0">
              <a:solidFill>
                <a:srgbClr val="FFFFFF"/>
              </a:solidFill>
              <a:latin typeface="Arial"/>
            </a:endParaRPr>
          </a:p>
        </p:txBody>
      </p:sp>
    </p:spTree>
    <p:extLst>
      <p:ext uri="{BB962C8B-B14F-4D97-AF65-F5344CB8AC3E}">
        <p14:creationId xmlns:p14="http://schemas.microsoft.com/office/powerpoint/2010/main" val="10720619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2489812" y="274638"/>
            <a:ext cx="6196988" cy="1143000"/>
          </a:xfrm>
          <a:prstGeom prst="rect">
            <a:avLst/>
          </a:prstGeom>
        </p:spPr>
        <p:txBody>
          <a:bodyPr/>
          <a:lstStyle>
            <a:lvl1pPr>
              <a:defRPr sz="3600">
                <a:solidFill>
                  <a:srgbClr val="355777"/>
                </a:solidFill>
              </a:defRPr>
            </a:lvl1pPr>
          </a:lstStyle>
          <a:p>
            <a:r>
              <a:rPr lang="en-US" dirty="0"/>
              <a:t>Click to edit Master title style</a:t>
            </a:r>
          </a:p>
        </p:txBody>
      </p:sp>
    </p:spTree>
    <p:extLst>
      <p:ext uri="{BB962C8B-B14F-4D97-AF65-F5344CB8AC3E}">
        <p14:creationId xmlns:p14="http://schemas.microsoft.com/office/powerpoint/2010/main" val="114441795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2489812" y="274638"/>
            <a:ext cx="6196988" cy="1143000"/>
          </a:xfrm>
          <a:prstGeom prst="rect">
            <a:avLst/>
          </a:prstGeom>
        </p:spPr>
        <p:txBody>
          <a:bodyPr/>
          <a:lstStyle>
            <a:lvl1pPr>
              <a:defRPr sz="3600">
                <a:solidFill>
                  <a:srgbClr val="355777"/>
                </a:solidFill>
              </a:defRPr>
            </a:lvl1pPr>
          </a:lstStyle>
          <a:p>
            <a:r>
              <a:rPr lang="en-US" dirty="0"/>
              <a:t>Click to edit Master title style</a:t>
            </a:r>
          </a:p>
        </p:txBody>
      </p:sp>
    </p:spTree>
    <p:extLst>
      <p:ext uri="{BB962C8B-B14F-4D97-AF65-F5344CB8AC3E}">
        <p14:creationId xmlns:p14="http://schemas.microsoft.com/office/powerpoint/2010/main" val="354154414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2489812" y="274638"/>
            <a:ext cx="6196988" cy="1143000"/>
          </a:xfrm>
          <a:prstGeom prst="rect">
            <a:avLst/>
          </a:prstGeom>
        </p:spPr>
        <p:txBody>
          <a:bodyPr/>
          <a:lstStyle>
            <a:lvl1pPr>
              <a:defRPr sz="3600">
                <a:solidFill>
                  <a:srgbClr val="355777"/>
                </a:solidFill>
              </a:defRPr>
            </a:lvl1pPr>
          </a:lstStyle>
          <a:p>
            <a:r>
              <a:rPr lang="en-US" dirty="0"/>
              <a:t>Click to edit Master title style</a:t>
            </a:r>
          </a:p>
        </p:txBody>
      </p:sp>
    </p:spTree>
    <p:extLst>
      <p:ext uri="{BB962C8B-B14F-4D97-AF65-F5344CB8AC3E}">
        <p14:creationId xmlns:p14="http://schemas.microsoft.com/office/powerpoint/2010/main" val="23415347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BC14B1EB-B739-4AAE-9D23-05DD1062B35A}"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192D3D37-D3A3-40C7-BBB9-7B56940D5093}"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19DA1680-1538-4D3C-BA2C-12194585FC2F}"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4870F6DD-9C3D-4DA5-93BB-DCEDAC2291E6}"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1.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7.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image" Target="../media/image3.png"/><Relationship Id="rId4" Type="http://schemas.openxmlformats.org/officeDocument/2006/relationships/slideLayout" Target="../slideLayouts/slideLayout55.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4" descr="backgrounds_2955d"/>
          <p:cNvPicPr>
            <a:picLocks noChangeAspect="1" noChangeArrowheads="1"/>
          </p:cNvPicPr>
          <p:nvPr userDrawn="1"/>
        </p:nvPicPr>
        <p:blipFill>
          <a:blip r:embed="rId19" cstate="print"/>
          <a:srcRect/>
          <a:stretch>
            <a:fillRect/>
          </a:stretch>
        </p:blipFill>
        <p:spPr bwMode="auto">
          <a:xfrm>
            <a:off x="-1588" y="-1588"/>
            <a:ext cx="9148763" cy="6861176"/>
          </a:xfrm>
          <a:prstGeom prst="rect">
            <a:avLst/>
          </a:prstGeom>
          <a:noFill/>
          <a:ln w="9525">
            <a:noFill/>
            <a:miter lim="800000"/>
            <a:headEnd/>
            <a:tailEnd/>
          </a:ln>
        </p:spPr>
      </p:pic>
      <p:sp>
        <p:nvSpPr>
          <p:cNvPr id="2051" name="Rectangle 2"/>
          <p:cNvSpPr>
            <a:spLocks noGrp="1" noChangeArrowheads="1"/>
          </p:cNvSpPr>
          <p:nvPr>
            <p:ph type="title"/>
          </p:nvPr>
        </p:nvSpPr>
        <p:spPr bwMode="auto">
          <a:xfrm>
            <a:off x="2133600" y="533400"/>
            <a:ext cx="60960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762000" y="1295400"/>
            <a:ext cx="7848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latin typeface="Arial" charset="0"/>
                <a:ea typeface="ＭＳ Ｐゴシック" pitchFamily="1" charset="-128"/>
              </a:defRPr>
            </a:lvl1pPr>
          </a:lstStyle>
          <a:p>
            <a:pPr rtl="0" eaLnBrk="0" fontAlgn="base" hangingPunct="0">
              <a:spcBef>
                <a:spcPct val="0"/>
              </a:spcBef>
              <a:spcAft>
                <a:spcPct val="0"/>
              </a:spcAft>
              <a:defRPr/>
            </a:pPr>
            <a:fld id="{11F8F02E-0A1E-419A-AC51-DC890D31D2A7}" type="slidenum">
              <a:rPr lang="en-US" kern="1200">
                <a:cs typeface="+mn-cs"/>
              </a:rPr>
              <a:pPr rtl="0" eaLnBrk="0" fontAlgn="base" hangingPunct="0">
                <a:spcBef>
                  <a:spcPct val="0"/>
                </a:spcBef>
                <a:spcAft>
                  <a:spcPct val="0"/>
                </a:spcAft>
                <a:defRPr/>
              </a:pPr>
              <a:t>‹#›</a:t>
            </a:fld>
            <a:endParaRPr lang="en-US" kern="1200" dirty="0">
              <a:cs typeface="+mn-cs"/>
            </a:endParaRPr>
          </a:p>
        </p:txBody>
      </p:sp>
      <p:sp>
        <p:nvSpPr>
          <p:cNvPr id="1033" name="Rectangle 9"/>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rtl="0" eaLnBrk="0" fontAlgn="base" hangingPunct="0">
              <a:lnSpc>
                <a:spcPct val="90000"/>
              </a:lnSpc>
              <a:spcBef>
                <a:spcPct val="0"/>
              </a:spcBef>
              <a:spcAft>
                <a:spcPct val="0"/>
              </a:spcAft>
              <a:defRPr/>
            </a:pPr>
            <a:r>
              <a:rPr lang="en-US" sz="900" b="1" kern="1200" dirty="0">
                <a:solidFill>
                  <a:srgbClr val="003F69"/>
                </a:solidFill>
                <a:latin typeface="Arial" charset="0"/>
                <a:ea typeface="ＭＳ Ｐゴシック" pitchFamily="1" charset="-128"/>
                <a:cs typeface="+mn-cs"/>
              </a:rPr>
              <a:t>Office of Research and Development</a:t>
            </a:r>
          </a:p>
          <a:p>
            <a:pPr algn="just" rtl="0" eaLnBrk="0" fontAlgn="base" hangingPunct="0">
              <a:lnSpc>
                <a:spcPct val="90000"/>
              </a:lnSpc>
              <a:spcBef>
                <a:spcPct val="0"/>
              </a:spcBef>
              <a:spcAft>
                <a:spcPct val="0"/>
              </a:spcAft>
              <a:defRPr/>
            </a:pPr>
            <a:r>
              <a:rPr lang="en-US" sz="900" kern="1200" dirty="0">
                <a:solidFill>
                  <a:srgbClr val="003F69"/>
                </a:solidFill>
                <a:latin typeface="Arial" charset="0"/>
                <a:ea typeface="ＭＳ Ｐゴシック" pitchFamily="1" charset="-128"/>
                <a:cs typeface="+mn-cs"/>
              </a:rPr>
              <a:t>National Center for Computational Toxicology</a:t>
            </a:r>
          </a:p>
        </p:txBody>
      </p:sp>
      <p:sp>
        <p:nvSpPr>
          <p:cNvPr id="1034" name="Rectangle 10"/>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algn="l" rtl="0" eaLnBrk="0" fontAlgn="base" hangingPunct="0">
              <a:spcBef>
                <a:spcPct val="0"/>
              </a:spcBef>
              <a:spcAft>
                <a:spcPct val="0"/>
              </a:spcAft>
              <a:defRPr/>
            </a:pPr>
            <a:endParaRPr lang="en-US" sz="1600" kern="1200" dirty="0">
              <a:solidFill>
                <a:srgbClr val="000000"/>
              </a:solidFill>
              <a:latin typeface="Arial" charset="0"/>
              <a:ea typeface="ＭＳ Ｐゴシック" pitchFamily="1" charset="-128"/>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812" r:id="rId15"/>
    <p:sldLayoutId id="2147483813" r:id="rId16"/>
    <p:sldLayoutId id="2147483814" r:id="rId17"/>
  </p:sldLayoutIdLst>
  <p:transition>
    <p:fade/>
  </p:transition>
  <p:hf hdr="0" ftr="0" dt="0"/>
  <p:txStyles>
    <p:titleStyle>
      <a:lvl1pPr algn="l" rtl="0" eaLnBrk="0" fontAlgn="base" hangingPunct="0">
        <a:spcBef>
          <a:spcPct val="0"/>
        </a:spcBef>
        <a:spcAft>
          <a:spcPct val="0"/>
        </a:spcAft>
        <a:defRPr sz="2800" b="1">
          <a:solidFill>
            <a:srgbClr val="003F69"/>
          </a:solidFill>
          <a:latin typeface="+mj-lt"/>
          <a:ea typeface="+mj-ea"/>
          <a:cs typeface="+mj-cs"/>
        </a:defRPr>
      </a:lvl1pPr>
      <a:lvl2pPr algn="l" rtl="0" eaLnBrk="0" fontAlgn="base" hangingPunct="0">
        <a:spcBef>
          <a:spcPct val="0"/>
        </a:spcBef>
        <a:spcAft>
          <a:spcPct val="0"/>
        </a:spcAft>
        <a:defRPr sz="2800" b="1">
          <a:solidFill>
            <a:srgbClr val="003F69"/>
          </a:solidFill>
          <a:latin typeface="Arial" charset="0"/>
          <a:ea typeface="ＭＳ Ｐゴシック" pitchFamily="1" charset="-128"/>
        </a:defRPr>
      </a:lvl2pPr>
      <a:lvl3pPr algn="l" rtl="0" eaLnBrk="0" fontAlgn="base" hangingPunct="0">
        <a:spcBef>
          <a:spcPct val="0"/>
        </a:spcBef>
        <a:spcAft>
          <a:spcPct val="0"/>
        </a:spcAft>
        <a:defRPr sz="2800" b="1">
          <a:solidFill>
            <a:srgbClr val="003F69"/>
          </a:solidFill>
          <a:latin typeface="Arial" charset="0"/>
          <a:ea typeface="ＭＳ Ｐゴシック" pitchFamily="1" charset="-128"/>
        </a:defRPr>
      </a:lvl3pPr>
      <a:lvl4pPr algn="l" rtl="0" eaLnBrk="0" fontAlgn="base" hangingPunct="0">
        <a:spcBef>
          <a:spcPct val="0"/>
        </a:spcBef>
        <a:spcAft>
          <a:spcPct val="0"/>
        </a:spcAft>
        <a:defRPr sz="2800" b="1">
          <a:solidFill>
            <a:srgbClr val="003F69"/>
          </a:solidFill>
          <a:latin typeface="Arial" charset="0"/>
          <a:ea typeface="ＭＳ Ｐゴシック" pitchFamily="1" charset="-128"/>
        </a:defRPr>
      </a:lvl4pPr>
      <a:lvl5pPr algn="l" rtl="0" eaLnBrk="0" fontAlgn="base" hangingPunct="0">
        <a:spcBef>
          <a:spcPct val="0"/>
        </a:spcBef>
        <a:spcAft>
          <a:spcPct val="0"/>
        </a:spcAft>
        <a:defRPr sz="2800" b="1">
          <a:solidFill>
            <a:srgbClr val="003F69"/>
          </a:solidFill>
          <a:latin typeface="Arial" charset="0"/>
          <a:ea typeface="ＭＳ Ｐゴシック" pitchFamily="1" charset="-128"/>
        </a:defRPr>
      </a:lvl5pPr>
      <a:lvl6pPr marL="457200" algn="l" rtl="0" fontAlgn="base">
        <a:spcBef>
          <a:spcPct val="0"/>
        </a:spcBef>
        <a:spcAft>
          <a:spcPct val="0"/>
        </a:spcAft>
        <a:defRPr sz="2800" b="1">
          <a:solidFill>
            <a:srgbClr val="003F69"/>
          </a:solidFill>
          <a:latin typeface="Arial" charset="0"/>
          <a:ea typeface="ＭＳ Ｐゴシック" pitchFamily="1" charset="-128"/>
        </a:defRPr>
      </a:lvl6pPr>
      <a:lvl7pPr marL="914400" algn="l" rtl="0" fontAlgn="base">
        <a:spcBef>
          <a:spcPct val="0"/>
        </a:spcBef>
        <a:spcAft>
          <a:spcPct val="0"/>
        </a:spcAft>
        <a:defRPr sz="2800" b="1">
          <a:solidFill>
            <a:srgbClr val="003F69"/>
          </a:solidFill>
          <a:latin typeface="Arial" charset="0"/>
          <a:ea typeface="ＭＳ Ｐゴシック" pitchFamily="1" charset="-128"/>
        </a:defRPr>
      </a:lvl7pPr>
      <a:lvl8pPr marL="1371600" algn="l" rtl="0" fontAlgn="base">
        <a:spcBef>
          <a:spcPct val="0"/>
        </a:spcBef>
        <a:spcAft>
          <a:spcPct val="0"/>
        </a:spcAft>
        <a:defRPr sz="2800" b="1">
          <a:solidFill>
            <a:srgbClr val="003F69"/>
          </a:solidFill>
          <a:latin typeface="Arial" charset="0"/>
          <a:ea typeface="ＭＳ Ｐゴシック" pitchFamily="1" charset="-128"/>
        </a:defRPr>
      </a:lvl8pPr>
      <a:lvl9pPr marL="1828800" algn="l" rtl="0" fontAlgn="base">
        <a:spcBef>
          <a:spcPct val="0"/>
        </a:spcBef>
        <a:spcAft>
          <a:spcPct val="0"/>
        </a:spcAft>
        <a:defRPr sz="2800" b="1">
          <a:solidFill>
            <a:srgbClr val="003F69"/>
          </a:solidFill>
          <a:latin typeface="Arial" charset="0"/>
          <a:ea typeface="ＭＳ Ｐゴシック" pitchFamily="1" charset="-128"/>
        </a:defRPr>
      </a:lvl9pPr>
    </p:titleStyle>
    <p:bodyStyle>
      <a:lvl1pPr marL="168275" indent="-168275" algn="l" rtl="0" eaLnBrk="0" fontAlgn="base" hangingPunct="0">
        <a:spcBef>
          <a:spcPct val="20000"/>
        </a:spcBef>
        <a:spcAft>
          <a:spcPct val="0"/>
        </a:spcAft>
        <a:buClr>
          <a:srgbClr val="003F69"/>
        </a:buClr>
        <a:buSzPct val="90000"/>
        <a:buFont typeface="Times" pitchFamily="18"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003F69"/>
        </a:buClr>
        <a:buChar char="–"/>
        <a:defRPr sz="2000">
          <a:solidFill>
            <a:schemeClr val="tx1"/>
          </a:solidFill>
          <a:latin typeface="+mn-lt"/>
          <a:ea typeface="+mn-ea"/>
        </a:defRPr>
      </a:lvl2pPr>
      <a:lvl3pPr marL="742950" indent="-168275" algn="l" rtl="0" eaLnBrk="0" fontAlgn="base" hangingPunct="0">
        <a:spcBef>
          <a:spcPct val="20000"/>
        </a:spcBef>
        <a:spcAft>
          <a:spcPct val="0"/>
        </a:spcAft>
        <a:buClr>
          <a:srgbClr val="003F69"/>
        </a:buClr>
        <a:buSzPct val="90000"/>
        <a:buFont typeface="Times" pitchFamily="18" charset="0"/>
        <a:buChar char="•"/>
        <a:defRPr>
          <a:solidFill>
            <a:schemeClr val="tx1"/>
          </a:solidFill>
          <a:latin typeface="+mn-lt"/>
          <a:ea typeface="+mn-ea"/>
        </a:defRPr>
      </a:lvl3pPr>
      <a:lvl4pPr marL="1027113" indent="-169863" algn="l" rtl="0" eaLnBrk="0" fontAlgn="base" hangingPunct="0">
        <a:spcBef>
          <a:spcPct val="20000"/>
        </a:spcBef>
        <a:spcAft>
          <a:spcPct val="0"/>
        </a:spcAft>
        <a:buClr>
          <a:srgbClr val="003F69"/>
        </a:buClr>
        <a:buChar char="–"/>
        <a:defRPr sz="1600">
          <a:solidFill>
            <a:schemeClr val="tx1"/>
          </a:solidFill>
          <a:latin typeface="+mn-lt"/>
          <a:ea typeface="+mn-ea"/>
        </a:defRPr>
      </a:lvl4pPr>
      <a:lvl5pPr marL="1317625" indent="-176213" algn="l" rtl="0" eaLnBrk="0" fontAlgn="base" hangingPunct="0">
        <a:spcBef>
          <a:spcPct val="20000"/>
        </a:spcBef>
        <a:spcAft>
          <a:spcPct val="0"/>
        </a:spcAft>
        <a:buClr>
          <a:srgbClr val="003F69"/>
        </a:buClr>
        <a:buChar char="»"/>
        <a:defRPr sz="1600" i="1">
          <a:solidFill>
            <a:schemeClr val="tx1"/>
          </a:solidFill>
          <a:latin typeface="+mn-lt"/>
          <a:ea typeface="+mn-ea"/>
        </a:defRPr>
      </a:lvl5pPr>
      <a:lvl6pPr marL="1774825" indent="-176213" algn="l" rtl="0" fontAlgn="base">
        <a:spcBef>
          <a:spcPct val="20000"/>
        </a:spcBef>
        <a:spcAft>
          <a:spcPct val="0"/>
        </a:spcAft>
        <a:buClr>
          <a:srgbClr val="003F69"/>
        </a:buClr>
        <a:buChar char="»"/>
        <a:defRPr i="1">
          <a:solidFill>
            <a:schemeClr val="tx1"/>
          </a:solidFill>
          <a:latin typeface="+mn-lt"/>
          <a:ea typeface="+mn-ea"/>
        </a:defRPr>
      </a:lvl6pPr>
      <a:lvl7pPr marL="2232025" indent="-176213" algn="l" rtl="0" fontAlgn="base">
        <a:spcBef>
          <a:spcPct val="20000"/>
        </a:spcBef>
        <a:spcAft>
          <a:spcPct val="0"/>
        </a:spcAft>
        <a:buClr>
          <a:srgbClr val="003F69"/>
        </a:buClr>
        <a:buChar char="»"/>
        <a:defRPr i="1">
          <a:solidFill>
            <a:schemeClr val="tx1"/>
          </a:solidFill>
          <a:latin typeface="+mn-lt"/>
          <a:ea typeface="+mn-ea"/>
        </a:defRPr>
      </a:lvl7pPr>
      <a:lvl8pPr marL="2689225" indent="-176213" algn="l" rtl="0" fontAlgn="base">
        <a:spcBef>
          <a:spcPct val="20000"/>
        </a:spcBef>
        <a:spcAft>
          <a:spcPct val="0"/>
        </a:spcAft>
        <a:buClr>
          <a:srgbClr val="003F69"/>
        </a:buClr>
        <a:buChar char="»"/>
        <a:defRPr i="1">
          <a:solidFill>
            <a:schemeClr val="tx1"/>
          </a:solidFill>
          <a:latin typeface="+mn-lt"/>
          <a:ea typeface="+mn-ea"/>
        </a:defRPr>
      </a:lvl8pPr>
      <a:lvl9pPr marL="3146425" indent="-176213" algn="l" rtl="0" fontAlgn="base">
        <a:spcBef>
          <a:spcPct val="20000"/>
        </a:spcBef>
        <a:spcAft>
          <a:spcPct val="0"/>
        </a:spcAft>
        <a:buClr>
          <a:srgbClr val="003F69"/>
        </a:buClr>
        <a:buChar char="»"/>
        <a:defRPr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Picture 2" descr="backgrounds_2955d"/>
          <p:cNvPicPr>
            <a:picLocks noChangeAspect="1" noChangeArrowheads="1"/>
          </p:cNvPicPr>
          <p:nvPr userDrawn="1"/>
        </p:nvPicPr>
        <p:blipFill>
          <a:blip r:embed="rId15" cstate="print"/>
          <a:srcRect/>
          <a:stretch>
            <a:fillRect/>
          </a:stretch>
        </p:blipFill>
        <p:spPr bwMode="auto">
          <a:xfrm>
            <a:off x="-1588" y="-1588"/>
            <a:ext cx="9148763" cy="6861176"/>
          </a:xfrm>
          <a:prstGeom prst="rect">
            <a:avLst/>
          </a:prstGeom>
          <a:noFill/>
        </p:spPr>
      </p:pic>
      <p:sp>
        <p:nvSpPr>
          <p:cNvPr id="259075"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9076"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59077" name="Rectangle 5"/>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hangingPunct="0"/>
            <a:fld id="{C52CEAD2-5708-4FD1-BFD8-90F07505434C}" type="slidenum">
              <a:rPr lang="en-US"/>
              <a:pPr eaLnBrk="0" hangingPunct="0"/>
              <a:t>‹#›</a:t>
            </a:fld>
            <a:endParaRPr lang="en-US"/>
          </a:p>
        </p:txBody>
      </p:sp>
      <p:sp>
        <p:nvSpPr>
          <p:cNvPr id="259078"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pPr>
            <a:r>
              <a:rPr lang="en-US" sz="900" b="1">
                <a:solidFill>
                  <a:srgbClr val="003F69"/>
                </a:solidFill>
              </a:rPr>
              <a:t>Office of Research and Development</a:t>
            </a:r>
          </a:p>
          <a:p>
            <a:pPr algn="just" eaLnBrk="0" hangingPunct="0">
              <a:lnSpc>
                <a:spcPct val="90000"/>
              </a:lnSpc>
            </a:pPr>
            <a:r>
              <a:rPr lang="en-US" sz="900">
                <a:solidFill>
                  <a:srgbClr val="003F69"/>
                </a:solidFill>
              </a:rPr>
              <a:t>National Center for Computational Toxicology</a:t>
            </a:r>
          </a:p>
        </p:txBody>
      </p:sp>
      <p:sp>
        <p:nvSpPr>
          <p:cNvPr id="259079"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endParaRPr lang="en-US" sz="1600">
              <a:solidFill>
                <a:srgbClr val="000000"/>
              </a:solidFill>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ransition/>
  <p:hf hdr="0" ftr="0" dt="0"/>
  <p:txStyles>
    <p:titleStyle>
      <a:lvl1pPr algn="l" rtl="0" fontAlgn="base">
        <a:spcBef>
          <a:spcPct val="0"/>
        </a:spcBef>
        <a:spcAft>
          <a:spcPct val="0"/>
        </a:spcAft>
        <a:defRPr sz="3200" b="1">
          <a:solidFill>
            <a:srgbClr val="003F69"/>
          </a:solidFill>
          <a:latin typeface="+mj-lt"/>
          <a:ea typeface="+mj-ea"/>
          <a:cs typeface="+mj-cs"/>
        </a:defRPr>
      </a:lvl1pPr>
      <a:lvl2pPr algn="l" rtl="0" fontAlgn="base">
        <a:spcBef>
          <a:spcPct val="0"/>
        </a:spcBef>
        <a:spcAft>
          <a:spcPct val="0"/>
        </a:spcAft>
        <a:defRPr sz="3200" b="1">
          <a:solidFill>
            <a:srgbClr val="003F69"/>
          </a:solidFill>
          <a:latin typeface="Arial" pitchFamily="34" charset="0"/>
          <a:ea typeface="ＭＳ Ｐゴシック" pitchFamily="1" charset="-128"/>
        </a:defRPr>
      </a:lvl2pPr>
      <a:lvl3pPr algn="l" rtl="0" fontAlgn="base">
        <a:spcBef>
          <a:spcPct val="0"/>
        </a:spcBef>
        <a:spcAft>
          <a:spcPct val="0"/>
        </a:spcAft>
        <a:defRPr sz="3200" b="1">
          <a:solidFill>
            <a:srgbClr val="003F69"/>
          </a:solidFill>
          <a:latin typeface="Arial" pitchFamily="34" charset="0"/>
          <a:ea typeface="ＭＳ Ｐゴシック" pitchFamily="1" charset="-128"/>
        </a:defRPr>
      </a:lvl3pPr>
      <a:lvl4pPr algn="l" rtl="0" fontAlgn="base">
        <a:spcBef>
          <a:spcPct val="0"/>
        </a:spcBef>
        <a:spcAft>
          <a:spcPct val="0"/>
        </a:spcAft>
        <a:defRPr sz="3200" b="1">
          <a:solidFill>
            <a:srgbClr val="003F69"/>
          </a:solidFill>
          <a:latin typeface="Arial" pitchFamily="34" charset="0"/>
          <a:ea typeface="ＭＳ Ｐゴシック" pitchFamily="1" charset="-128"/>
        </a:defRPr>
      </a:lvl4pPr>
      <a:lvl5pPr algn="l" rtl="0" fontAlgn="base">
        <a:spcBef>
          <a:spcPct val="0"/>
        </a:spcBef>
        <a:spcAft>
          <a:spcPct val="0"/>
        </a:spcAft>
        <a:defRPr sz="3200" b="1">
          <a:solidFill>
            <a:srgbClr val="003F69"/>
          </a:solidFill>
          <a:latin typeface="Arial" pitchFamily="34" charset="0"/>
          <a:ea typeface="ＭＳ Ｐゴシック" pitchFamily="1" charset="-128"/>
        </a:defRPr>
      </a:lvl5pPr>
      <a:lvl6pPr marL="457200" algn="l" rtl="0" fontAlgn="base">
        <a:spcBef>
          <a:spcPct val="0"/>
        </a:spcBef>
        <a:spcAft>
          <a:spcPct val="0"/>
        </a:spcAft>
        <a:defRPr sz="3200" b="1">
          <a:solidFill>
            <a:srgbClr val="003F69"/>
          </a:solidFill>
          <a:latin typeface="Arial" pitchFamily="34" charset="0"/>
          <a:ea typeface="ＭＳ Ｐゴシック" pitchFamily="1" charset="-128"/>
        </a:defRPr>
      </a:lvl6pPr>
      <a:lvl7pPr marL="914400" algn="l" rtl="0" fontAlgn="base">
        <a:spcBef>
          <a:spcPct val="0"/>
        </a:spcBef>
        <a:spcAft>
          <a:spcPct val="0"/>
        </a:spcAft>
        <a:defRPr sz="3200" b="1">
          <a:solidFill>
            <a:srgbClr val="003F69"/>
          </a:solidFill>
          <a:latin typeface="Arial" pitchFamily="34" charset="0"/>
          <a:ea typeface="ＭＳ Ｐゴシック" pitchFamily="1" charset="-128"/>
        </a:defRPr>
      </a:lvl7pPr>
      <a:lvl8pPr marL="1371600" algn="l" rtl="0" fontAlgn="base">
        <a:spcBef>
          <a:spcPct val="0"/>
        </a:spcBef>
        <a:spcAft>
          <a:spcPct val="0"/>
        </a:spcAft>
        <a:defRPr sz="3200" b="1">
          <a:solidFill>
            <a:srgbClr val="003F69"/>
          </a:solidFill>
          <a:latin typeface="Arial" pitchFamily="34" charset="0"/>
          <a:ea typeface="ＭＳ Ｐゴシック" pitchFamily="1" charset="-128"/>
        </a:defRPr>
      </a:lvl8pPr>
      <a:lvl9pPr marL="1828800" algn="l" rtl="0" fontAlgn="base">
        <a:spcBef>
          <a:spcPct val="0"/>
        </a:spcBef>
        <a:spcAft>
          <a:spcPct val="0"/>
        </a:spcAft>
        <a:defRPr sz="3200" b="1">
          <a:solidFill>
            <a:srgbClr val="003F69"/>
          </a:solidFill>
          <a:latin typeface="Arial" pitchFamily="34" charset="0"/>
          <a:ea typeface="ＭＳ Ｐゴシック" pitchFamily="1" charset="-128"/>
        </a:defRPr>
      </a:lvl9pPr>
    </p:titleStyle>
    <p:bodyStyle>
      <a:lvl1pPr marL="168275"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fontAlgn="base">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Picture 2" descr="backgrounds_2955d"/>
          <p:cNvPicPr>
            <a:picLocks noChangeAspect="1" noChangeArrowheads="1"/>
          </p:cNvPicPr>
          <p:nvPr userDrawn="1"/>
        </p:nvPicPr>
        <p:blipFill>
          <a:blip r:embed="rId2" cstate="print"/>
          <a:srcRect/>
          <a:stretch>
            <a:fillRect/>
          </a:stretch>
        </p:blipFill>
        <p:spPr bwMode="auto">
          <a:xfrm>
            <a:off x="-1588" y="-1588"/>
            <a:ext cx="9148763" cy="6861176"/>
          </a:xfrm>
          <a:prstGeom prst="rect">
            <a:avLst/>
          </a:prstGeom>
          <a:noFill/>
        </p:spPr>
      </p:pic>
      <p:sp>
        <p:nvSpPr>
          <p:cNvPr id="259075"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9076"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59077" name="Rectangle 5"/>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hangingPunct="0"/>
            <a:fld id="{C52CEAD2-5708-4FD1-BFD8-90F07505434C}" type="slidenum">
              <a:rPr lang="en-US"/>
              <a:pPr eaLnBrk="0" hangingPunct="0"/>
              <a:t>‹#›</a:t>
            </a:fld>
            <a:endParaRPr lang="en-US"/>
          </a:p>
        </p:txBody>
      </p:sp>
      <p:sp>
        <p:nvSpPr>
          <p:cNvPr id="259078"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pPr>
            <a:r>
              <a:rPr lang="en-US" sz="900" b="1">
                <a:solidFill>
                  <a:srgbClr val="003F69"/>
                </a:solidFill>
              </a:rPr>
              <a:t>Office of Research and Development</a:t>
            </a:r>
          </a:p>
          <a:p>
            <a:pPr algn="just" eaLnBrk="0" hangingPunct="0">
              <a:lnSpc>
                <a:spcPct val="90000"/>
              </a:lnSpc>
            </a:pPr>
            <a:r>
              <a:rPr lang="en-US" sz="900">
                <a:solidFill>
                  <a:srgbClr val="003F69"/>
                </a:solidFill>
              </a:rPr>
              <a:t>National Center for Computational Toxicology</a:t>
            </a:r>
          </a:p>
        </p:txBody>
      </p:sp>
      <p:sp>
        <p:nvSpPr>
          <p:cNvPr id="259079"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endParaRPr lang="en-US" sz="1600">
              <a:solidFill>
                <a:srgbClr val="000000"/>
              </a:solidFill>
            </a:endParaRPr>
          </a:p>
        </p:txBody>
      </p:sp>
    </p:spTree>
  </p:cSld>
  <p:clrMap bg1="lt1" tx1="dk1" bg2="lt2" tx2="dk2" accent1="accent1" accent2="accent2" accent3="accent3" accent4="accent4" accent5="accent5" accent6="accent6" hlink="hlink" folHlink="folHlink"/>
  <p:transition>
    <p:fade/>
  </p:transition>
  <p:hf hdr="0" ftr="0" dt="0"/>
  <p:txStyles>
    <p:titleStyle>
      <a:lvl1pPr algn="l" rtl="0" fontAlgn="base">
        <a:spcBef>
          <a:spcPct val="0"/>
        </a:spcBef>
        <a:spcAft>
          <a:spcPct val="0"/>
        </a:spcAft>
        <a:defRPr sz="3200" b="1">
          <a:solidFill>
            <a:srgbClr val="003F69"/>
          </a:solidFill>
          <a:latin typeface="+mj-lt"/>
          <a:ea typeface="+mj-ea"/>
          <a:cs typeface="+mj-cs"/>
        </a:defRPr>
      </a:lvl1pPr>
      <a:lvl2pPr algn="l" rtl="0" fontAlgn="base">
        <a:spcBef>
          <a:spcPct val="0"/>
        </a:spcBef>
        <a:spcAft>
          <a:spcPct val="0"/>
        </a:spcAft>
        <a:defRPr sz="3200" b="1">
          <a:solidFill>
            <a:srgbClr val="003F69"/>
          </a:solidFill>
          <a:latin typeface="Arial" pitchFamily="34" charset="0"/>
          <a:ea typeface="ＭＳ Ｐゴシック" pitchFamily="1" charset="-128"/>
        </a:defRPr>
      </a:lvl2pPr>
      <a:lvl3pPr algn="l" rtl="0" fontAlgn="base">
        <a:spcBef>
          <a:spcPct val="0"/>
        </a:spcBef>
        <a:spcAft>
          <a:spcPct val="0"/>
        </a:spcAft>
        <a:defRPr sz="3200" b="1">
          <a:solidFill>
            <a:srgbClr val="003F69"/>
          </a:solidFill>
          <a:latin typeface="Arial" pitchFamily="34" charset="0"/>
          <a:ea typeface="ＭＳ Ｐゴシック" pitchFamily="1" charset="-128"/>
        </a:defRPr>
      </a:lvl3pPr>
      <a:lvl4pPr algn="l" rtl="0" fontAlgn="base">
        <a:spcBef>
          <a:spcPct val="0"/>
        </a:spcBef>
        <a:spcAft>
          <a:spcPct val="0"/>
        </a:spcAft>
        <a:defRPr sz="3200" b="1">
          <a:solidFill>
            <a:srgbClr val="003F69"/>
          </a:solidFill>
          <a:latin typeface="Arial" pitchFamily="34" charset="0"/>
          <a:ea typeface="ＭＳ Ｐゴシック" pitchFamily="1" charset="-128"/>
        </a:defRPr>
      </a:lvl4pPr>
      <a:lvl5pPr algn="l" rtl="0" fontAlgn="base">
        <a:spcBef>
          <a:spcPct val="0"/>
        </a:spcBef>
        <a:spcAft>
          <a:spcPct val="0"/>
        </a:spcAft>
        <a:defRPr sz="3200" b="1">
          <a:solidFill>
            <a:srgbClr val="003F69"/>
          </a:solidFill>
          <a:latin typeface="Arial" pitchFamily="34" charset="0"/>
          <a:ea typeface="ＭＳ Ｐゴシック" pitchFamily="1" charset="-128"/>
        </a:defRPr>
      </a:lvl5pPr>
      <a:lvl6pPr marL="457200" algn="l" rtl="0" fontAlgn="base">
        <a:spcBef>
          <a:spcPct val="0"/>
        </a:spcBef>
        <a:spcAft>
          <a:spcPct val="0"/>
        </a:spcAft>
        <a:defRPr sz="3200" b="1">
          <a:solidFill>
            <a:srgbClr val="003F69"/>
          </a:solidFill>
          <a:latin typeface="Arial" pitchFamily="34" charset="0"/>
          <a:ea typeface="ＭＳ Ｐゴシック" pitchFamily="1" charset="-128"/>
        </a:defRPr>
      </a:lvl6pPr>
      <a:lvl7pPr marL="914400" algn="l" rtl="0" fontAlgn="base">
        <a:spcBef>
          <a:spcPct val="0"/>
        </a:spcBef>
        <a:spcAft>
          <a:spcPct val="0"/>
        </a:spcAft>
        <a:defRPr sz="3200" b="1">
          <a:solidFill>
            <a:srgbClr val="003F69"/>
          </a:solidFill>
          <a:latin typeface="Arial" pitchFamily="34" charset="0"/>
          <a:ea typeface="ＭＳ Ｐゴシック" pitchFamily="1" charset="-128"/>
        </a:defRPr>
      </a:lvl7pPr>
      <a:lvl8pPr marL="1371600" algn="l" rtl="0" fontAlgn="base">
        <a:spcBef>
          <a:spcPct val="0"/>
        </a:spcBef>
        <a:spcAft>
          <a:spcPct val="0"/>
        </a:spcAft>
        <a:defRPr sz="3200" b="1">
          <a:solidFill>
            <a:srgbClr val="003F69"/>
          </a:solidFill>
          <a:latin typeface="Arial" pitchFamily="34" charset="0"/>
          <a:ea typeface="ＭＳ Ｐゴシック" pitchFamily="1" charset="-128"/>
        </a:defRPr>
      </a:lvl8pPr>
      <a:lvl9pPr marL="1828800" algn="l" rtl="0" fontAlgn="base">
        <a:spcBef>
          <a:spcPct val="0"/>
        </a:spcBef>
        <a:spcAft>
          <a:spcPct val="0"/>
        </a:spcAft>
        <a:defRPr sz="3200" b="1">
          <a:solidFill>
            <a:srgbClr val="003F69"/>
          </a:solidFill>
          <a:latin typeface="Arial" pitchFamily="34" charset="0"/>
          <a:ea typeface="ＭＳ Ｐゴシック" pitchFamily="1" charset="-128"/>
        </a:defRPr>
      </a:lvl9pPr>
    </p:titleStyle>
    <p:bodyStyle>
      <a:lvl1pPr marL="168275"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fontAlgn="base">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Picture 2" descr="backgrounds_2955d"/>
          <p:cNvPicPr>
            <a:picLocks noChangeAspect="1" noChangeArrowheads="1"/>
          </p:cNvPicPr>
          <p:nvPr userDrawn="1"/>
        </p:nvPicPr>
        <p:blipFill>
          <a:blip r:embed="rId3" cstate="print"/>
          <a:srcRect/>
          <a:stretch>
            <a:fillRect/>
          </a:stretch>
        </p:blipFill>
        <p:spPr bwMode="auto">
          <a:xfrm>
            <a:off x="-1588" y="-1588"/>
            <a:ext cx="9148763" cy="6861176"/>
          </a:xfrm>
          <a:prstGeom prst="rect">
            <a:avLst/>
          </a:prstGeom>
          <a:noFill/>
        </p:spPr>
      </p:pic>
      <p:sp>
        <p:nvSpPr>
          <p:cNvPr id="259075"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9076"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59077" name="Rectangle 5"/>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hangingPunct="0"/>
            <a:fld id="{C52CEAD2-5708-4FD1-BFD8-90F07505434C}" type="slidenum">
              <a:rPr lang="en-US"/>
              <a:pPr eaLnBrk="0" hangingPunct="0"/>
              <a:t>‹#›</a:t>
            </a:fld>
            <a:endParaRPr lang="en-US"/>
          </a:p>
        </p:txBody>
      </p:sp>
      <p:sp>
        <p:nvSpPr>
          <p:cNvPr id="259078"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pPr>
            <a:r>
              <a:rPr lang="en-US" sz="900" b="1">
                <a:solidFill>
                  <a:srgbClr val="003F69"/>
                </a:solidFill>
              </a:rPr>
              <a:t>Office of Research and Development</a:t>
            </a:r>
          </a:p>
          <a:p>
            <a:pPr algn="just" eaLnBrk="0" hangingPunct="0">
              <a:lnSpc>
                <a:spcPct val="90000"/>
              </a:lnSpc>
            </a:pPr>
            <a:r>
              <a:rPr lang="en-US" sz="900">
                <a:solidFill>
                  <a:srgbClr val="003F69"/>
                </a:solidFill>
              </a:rPr>
              <a:t>National Center for Computational Toxicology</a:t>
            </a:r>
          </a:p>
        </p:txBody>
      </p:sp>
      <p:sp>
        <p:nvSpPr>
          <p:cNvPr id="259079"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endParaRPr lang="en-US" sz="1600">
              <a:solidFill>
                <a:srgbClr val="000000"/>
              </a:solidFill>
            </a:endParaRPr>
          </a:p>
        </p:txBody>
      </p:sp>
    </p:spTree>
  </p:cSld>
  <p:clrMap bg1="lt1" tx1="dk1" bg2="lt2" tx2="dk2" accent1="accent1" accent2="accent2" accent3="accent3" accent4="accent4" accent5="accent5" accent6="accent6" hlink="hlink" folHlink="folHlink"/>
  <p:sldLayoutIdLst>
    <p:sldLayoutId id="2147483760" r:id="rId1"/>
  </p:sldLayoutIdLst>
  <p:transition>
    <p:fade/>
  </p:transition>
  <p:hf hdr="0" ftr="0" dt="0"/>
  <p:txStyles>
    <p:titleStyle>
      <a:lvl1pPr algn="l" rtl="0" fontAlgn="base">
        <a:spcBef>
          <a:spcPct val="0"/>
        </a:spcBef>
        <a:spcAft>
          <a:spcPct val="0"/>
        </a:spcAft>
        <a:defRPr sz="3200" b="1">
          <a:solidFill>
            <a:srgbClr val="003F69"/>
          </a:solidFill>
          <a:latin typeface="+mj-lt"/>
          <a:ea typeface="+mj-ea"/>
          <a:cs typeface="+mj-cs"/>
        </a:defRPr>
      </a:lvl1pPr>
      <a:lvl2pPr algn="l" rtl="0" fontAlgn="base">
        <a:spcBef>
          <a:spcPct val="0"/>
        </a:spcBef>
        <a:spcAft>
          <a:spcPct val="0"/>
        </a:spcAft>
        <a:defRPr sz="3200" b="1">
          <a:solidFill>
            <a:srgbClr val="003F69"/>
          </a:solidFill>
          <a:latin typeface="Arial" pitchFamily="34" charset="0"/>
          <a:ea typeface="ＭＳ Ｐゴシック" pitchFamily="1" charset="-128"/>
        </a:defRPr>
      </a:lvl2pPr>
      <a:lvl3pPr algn="l" rtl="0" fontAlgn="base">
        <a:spcBef>
          <a:spcPct val="0"/>
        </a:spcBef>
        <a:spcAft>
          <a:spcPct val="0"/>
        </a:spcAft>
        <a:defRPr sz="3200" b="1">
          <a:solidFill>
            <a:srgbClr val="003F69"/>
          </a:solidFill>
          <a:latin typeface="Arial" pitchFamily="34" charset="0"/>
          <a:ea typeface="ＭＳ Ｐゴシック" pitchFamily="1" charset="-128"/>
        </a:defRPr>
      </a:lvl3pPr>
      <a:lvl4pPr algn="l" rtl="0" fontAlgn="base">
        <a:spcBef>
          <a:spcPct val="0"/>
        </a:spcBef>
        <a:spcAft>
          <a:spcPct val="0"/>
        </a:spcAft>
        <a:defRPr sz="3200" b="1">
          <a:solidFill>
            <a:srgbClr val="003F69"/>
          </a:solidFill>
          <a:latin typeface="Arial" pitchFamily="34" charset="0"/>
          <a:ea typeface="ＭＳ Ｐゴシック" pitchFamily="1" charset="-128"/>
        </a:defRPr>
      </a:lvl4pPr>
      <a:lvl5pPr algn="l" rtl="0" fontAlgn="base">
        <a:spcBef>
          <a:spcPct val="0"/>
        </a:spcBef>
        <a:spcAft>
          <a:spcPct val="0"/>
        </a:spcAft>
        <a:defRPr sz="3200" b="1">
          <a:solidFill>
            <a:srgbClr val="003F69"/>
          </a:solidFill>
          <a:latin typeface="Arial" pitchFamily="34" charset="0"/>
          <a:ea typeface="ＭＳ Ｐゴシック" pitchFamily="1" charset="-128"/>
        </a:defRPr>
      </a:lvl5pPr>
      <a:lvl6pPr marL="457200" algn="l" rtl="0" fontAlgn="base">
        <a:spcBef>
          <a:spcPct val="0"/>
        </a:spcBef>
        <a:spcAft>
          <a:spcPct val="0"/>
        </a:spcAft>
        <a:defRPr sz="3200" b="1">
          <a:solidFill>
            <a:srgbClr val="003F69"/>
          </a:solidFill>
          <a:latin typeface="Arial" pitchFamily="34" charset="0"/>
          <a:ea typeface="ＭＳ Ｐゴシック" pitchFamily="1" charset="-128"/>
        </a:defRPr>
      </a:lvl6pPr>
      <a:lvl7pPr marL="914400" algn="l" rtl="0" fontAlgn="base">
        <a:spcBef>
          <a:spcPct val="0"/>
        </a:spcBef>
        <a:spcAft>
          <a:spcPct val="0"/>
        </a:spcAft>
        <a:defRPr sz="3200" b="1">
          <a:solidFill>
            <a:srgbClr val="003F69"/>
          </a:solidFill>
          <a:latin typeface="Arial" pitchFamily="34" charset="0"/>
          <a:ea typeface="ＭＳ Ｐゴシック" pitchFamily="1" charset="-128"/>
        </a:defRPr>
      </a:lvl7pPr>
      <a:lvl8pPr marL="1371600" algn="l" rtl="0" fontAlgn="base">
        <a:spcBef>
          <a:spcPct val="0"/>
        </a:spcBef>
        <a:spcAft>
          <a:spcPct val="0"/>
        </a:spcAft>
        <a:defRPr sz="3200" b="1">
          <a:solidFill>
            <a:srgbClr val="003F69"/>
          </a:solidFill>
          <a:latin typeface="Arial" pitchFamily="34" charset="0"/>
          <a:ea typeface="ＭＳ Ｐゴシック" pitchFamily="1" charset="-128"/>
        </a:defRPr>
      </a:lvl8pPr>
      <a:lvl9pPr marL="1828800" algn="l" rtl="0" fontAlgn="base">
        <a:spcBef>
          <a:spcPct val="0"/>
        </a:spcBef>
        <a:spcAft>
          <a:spcPct val="0"/>
        </a:spcAft>
        <a:defRPr sz="3200" b="1">
          <a:solidFill>
            <a:srgbClr val="003F69"/>
          </a:solidFill>
          <a:latin typeface="Arial" pitchFamily="34" charset="0"/>
          <a:ea typeface="ＭＳ Ｐゴシック" pitchFamily="1" charset="-128"/>
        </a:defRPr>
      </a:lvl9pPr>
    </p:titleStyle>
    <p:bodyStyle>
      <a:lvl1pPr marL="168275"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fontAlgn="base">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Picture 2" descr="backgrounds_2955d"/>
          <p:cNvPicPr>
            <a:picLocks noChangeAspect="1" noChangeArrowheads="1"/>
          </p:cNvPicPr>
          <p:nvPr userDrawn="1"/>
        </p:nvPicPr>
        <p:blipFill>
          <a:blip r:embed="rId3" cstate="print"/>
          <a:srcRect/>
          <a:stretch>
            <a:fillRect/>
          </a:stretch>
        </p:blipFill>
        <p:spPr bwMode="auto">
          <a:xfrm>
            <a:off x="-1588" y="-1588"/>
            <a:ext cx="9148763" cy="6861176"/>
          </a:xfrm>
          <a:prstGeom prst="rect">
            <a:avLst/>
          </a:prstGeom>
          <a:noFill/>
        </p:spPr>
      </p:pic>
      <p:sp>
        <p:nvSpPr>
          <p:cNvPr id="259075"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9076"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59077" name="Rectangle 5"/>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hangingPunct="0"/>
            <a:fld id="{C52CEAD2-5708-4FD1-BFD8-90F07505434C}" type="slidenum">
              <a:rPr lang="en-US"/>
              <a:pPr eaLnBrk="0" hangingPunct="0"/>
              <a:t>‹#›</a:t>
            </a:fld>
            <a:endParaRPr lang="en-US"/>
          </a:p>
        </p:txBody>
      </p:sp>
      <p:sp>
        <p:nvSpPr>
          <p:cNvPr id="259078"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pPr>
            <a:r>
              <a:rPr lang="en-US" sz="900" b="1">
                <a:solidFill>
                  <a:srgbClr val="003F69"/>
                </a:solidFill>
              </a:rPr>
              <a:t>Office of Research and Development</a:t>
            </a:r>
          </a:p>
          <a:p>
            <a:pPr algn="just" eaLnBrk="0" hangingPunct="0">
              <a:lnSpc>
                <a:spcPct val="90000"/>
              </a:lnSpc>
            </a:pPr>
            <a:r>
              <a:rPr lang="en-US" sz="900">
                <a:solidFill>
                  <a:srgbClr val="003F69"/>
                </a:solidFill>
              </a:rPr>
              <a:t>National Center for Computational Toxicology</a:t>
            </a:r>
          </a:p>
        </p:txBody>
      </p:sp>
      <p:sp>
        <p:nvSpPr>
          <p:cNvPr id="259079"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endParaRPr lang="en-US" sz="1600">
              <a:solidFill>
                <a:srgbClr val="000000"/>
              </a:solidFill>
            </a:endParaRPr>
          </a:p>
        </p:txBody>
      </p:sp>
    </p:spTree>
  </p:cSld>
  <p:clrMap bg1="lt1" tx1="dk1" bg2="lt2" tx2="dk2" accent1="accent1" accent2="accent2" accent3="accent3" accent4="accent4" accent5="accent5" accent6="accent6" hlink="hlink" folHlink="folHlink"/>
  <p:sldLayoutIdLst>
    <p:sldLayoutId id="2147483754" r:id="rId1"/>
  </p:sldLayoutIdLst>
  <p:transition>
    <p:fade/>
  </p:transition>
  <p:hf hdr="0" ftr="0" dt="0"/>
  <p:txStyles>
    <p:titleStyle>
      <a:lvl1pPr algn="l" rtl="0" fontAlgn="base">
        <a:spcBef>
          <a:spcPct val="0"/>
        </a:spcBef>
        <a:spcAft>
          <a:spcPct val="0"/>
        </a:spcAft>
        <a:defRPr sz="3200" b="1">
          <a:solidFill>
            <a:srgbClr val="003F69"/>
          </a:solidFill>
          <a:latin typeface="+mj-lt"/>
          <a:ea typeface="+mj-ea"/>
          <a:cs typeface="+mj-cs"/>
        </a:defRPr>
      </a:lvl1pPr>
      <a:lvl2pPr algn="l" rtl="0" fontAlgn="base">
        <a:spcBef>
          <a:spcPct val="0"/>
        </a:spcBef>
        <a:spcAft>
          <a:spcPct val="0"/>
        </a:spcAft>
        <a:defRPr sz="3200" b="1">
          <a:solidFill>
            <a:srgbClr val="003F69"/>
          </a:solidFill>
          <a:latin typeface="Arial" pitchFamily="34" charset="0"/>
          <a:ea typeface="ＭＳ Ｐゴシック" pitchFamily="1" charset="-128"/>
        </a:defRPr>
      </a:lvl2pPr>
      <a:lvl3pPr algn="l" rtl="0" fontAlgn="base">
        <a:spcBef>
          <a:spcPct val="0"/>
        </a:spcBef>
        <a:spcAft>
          <a:spcPct val="0"/>
        </a:spcAft>
        <a:defRPr sz="3200" b="1">
          <a:solidFill>
            <a:srgbClr val="003F69"/>
          </a:solidFill>
          <a:latin typeface="Arial" pitchFamily="34" charset="0"/>
          <a:ea typeface="ＭＳ Ｐゴシック" pitchFamily="1" charset="-128"/>
        </a:defRPr>
      </a:lvl3pPr>
      <a:lvl4pPr algn="l" rtl="0" fontAlgn="base">
        <a:spcBef>
          <a:spcPct val="0"/>
        </a:spcBef>
        <a:spcAft>
          <a:spcPct val="0"/>
        </a:spcAft>
        <a:defRPr sz="3200" b="1">
          <a:solidFill>
            <a:srgbClr val="003F69"/>
          </a:solidFill>
          <a:latin typeface="Arial" pitchFamily="34" charset="0"/>
          <a:ea typeface="ＭＳ Ｐゴシック" pitchFamily="1" charset="-128"/>
        </a:defRPr>
      </a:lvl4pPr>
      <a:lvl5pPr algn="l" rtl="0" fontAlgn="base">
        <a:spcBef>
          <a:spcPct val="0"/>
        </a:spcBef>
        <a:spcAft>
          <a:spcPct val="0"/>
        </a:spcAft>
        <a:defRPr sz="3200" b="1">
          <a:solidFill>
            <a:srgbClr val="003F69"/>
          </a:solidFill>
          <a:latin typeface="Arial" pitchFamily="34" charset="0"/>
          <a:ea typeface="ＭＳ Ｐゴシック" pitchFamily="1" charset="-128"/>
        </a:defRPr>
      </a:lvl5pPr>
      <a:lvl6pPr marL="457200" algn="l" rtl="0" fontAlgn="base">
        <a:spcBef>
          <a:spcPct val="0"/>
        </a:spcBef>
        <a:spcAft>
          <a:spcPct val="0"/>
        </a:spcAft>
        <a:defRPr sz="3200" b="1">
          <a:solidFill>
            <a:srgbClr val="003F69"/>
          </a:solidFill>
          <a:latin typeface="Arial" pitchFamily="34" charset="0"/>
          <a:ea typeface="ＭＳ Ｐゴシック" pitchFamily="1" charset="-128"/>
        </a:defRPr>
      </a:lvl6pPr>
      <a:lvl7pPr marL="914400" algn="l" rtl="0" fontAlgn="base">
        <a:spcBef>
          <a:spcPct val="0"/>
        </a:spcBef>
        <a:spcAft>
          <a:spcPct val="0"/>
        </a:spcAft>
        <a:defRPr sz="3200" b="1">
          <a:solidFill>
            <a:srgbClr val="003F69"/>
          </a:solidFill>
          <a:latin typeface="Arial" pitchFamily="34" charset="0"/>
          <a:ea typeface="ＭＳ Ｐゴシック" pitchFamily="1" charset="-128"/>
        </a:defRPr>
      </a:lvl7pPr>
      <a:lvl8pPr marL="1371600" algn="l" rtl="0" fontAlgn="base">
        <a:spcBef>
          <a:spcPct val="0"/>
        </a:spcBef>
        <a:spcAft>
          <a:spcPct val="0"/>
        </a:spcAft>
        <a:defRPr sz="3200" b="1">
          <a:solidFill>
            <a:srgbClr val="003F69"/>
          </a:solidFill>
          <a:latin typeface="Arial" pitchFamily="34" charset="0"/>
          <a:ea typeface="ＭＳ Ｐゴシック" pitchFamily="1" charset="-128"/>
        </a:defRPr>
      </a:lvl8pPr>
      <a:lvl9pPr marL="1828800" algn="l" rtl="0" fontAlgn="base">
        <a:spcBef>
          <a:spcPct val="0"/>
        </a:spcBef>
        <a:spcAft>
          <a:spcPct val="0"/>
        </a:spcAft>
        <a:defRPr sz="3200" b="1">
          <a:solidFill>
            <a:srgbClr val="003F69"/>
          </a:solidFill>
          <a:latin typeface="Arial" pitchFamily="34" charset="0"/>
          <a:ea typeface="ＭＳ Ｐゴシック" pitchFamily="1" charset="-128"/>
        </a:defRPr>
      </a:lvl9pPr>
    </p:titleStyle>
    <p:bodyStyle>
      <a:lvl1pPr marL="168275"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fontAlgn="base">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s_2955d"/>
          <p:cNvPicPr>
            <a:picLocks noChangeAspect="1" noChangeArrowheads="1"/>
          </p:cNvPicPr>
          <p:nvPr userDrawn="1"/>
        </p:nvPicPr>
        <p:blipFill>
          <a:blip r:embed="rId2" cstate="email"/>
          <a:srcRect/>
          <a:stretch>
            <a:fillRect/>
          </a:stretch>
        </p:blipFill>
        <p:spPr bwMode="auto">
          <a:xfrm>
            <a:off x="-1588" y="-1588"/>
            <a:ext cx="9148763" cy="6861176"/>
          </a:xfrm>
          <a:prstGeom prst="rect">
            <a:avLst/>
          </a:prstGeom>
          <a:noFill/>
          <a:ln w="9525">
            <a:noFill/>
            <a:miter lim="800000"/>
            <a:headEnd/>
            <a:tailEnd/>
          </a:ln>
        </p:spPr>
      </p:pic>
      <p:sp>
        <p:nvSpPr>
          <p:cNvPr id="1027"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375814"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defRPr/>
            </a:pPr>
            <a:r>
              <a:rPr lang="en-US" sz="900" b="1" dirty="0">
                <a:solidFill>
                  <a:srgbClr val="003F69"/>
                </a:solidFill>
                <a:latin typeface="Arial"/>
              </a:rPr>
              <a:t>Office of Research and Development</a:t>
            </a:r>
          </a:p>
          <a:p>
            <a:pPr algn="just" eaLnBrk="0" hangingPunct="0">
              <a:lnSpc>
                <a:spcPct val="90000"/>
              </a:lnSpc>
              <a:defRPr/>
            </a:pPr>
            <a:r>
              <a:rPr lang="en-US" sz="900" dirty="0">
                <a:solidFill>
                  <a:srgbClr val="003F69"/>
                </a:solidFill>
                <a:latin typeface="Arial"/>
              </a:rPr>
              <a:t>National Center for Computational Toxicology</a:t>
            </a:r>
          </a:p>
        </p:txBody>
      </p:sp>
      <p:sp>
        <p:nvSpPr>
          <p:cNvPr id="375815"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a:defRPr/>
            </a:pPr>
            <a:endParaRPr lang="en-US" sz="1800" b="1" i="1">
              <a:solidFill>
                <a:srgbClr val="000000"/>
              </a:solidFill>
              <a:latin typeface="Arial"/>
            </a:endParaRPr>
          </a:p>
        </p:txBody>
      </p:sp>
      <p:sp>
        <p:nvSpPr>
          <p:cNvPr id="375817" name="Rectangle 9"/>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eaLnBrk="0" hangingPunct="0">
              <a:defRPr sz="1000" i="0">
                <a:solidFill>
                  <a:srgbClr val="003F69"/>
                </a:solidFill>
                <a:ea typeface="+mn-ea"/>
              </a:defRPr>
            </a:lvl1pPr>
          </a:lstStyle>
          <a:p>
            <a:pPr>
              <a:defRPr/>
            </a:pPr>
            <a:fld id="{52794E60-2BA8-4932-9817-0503E6C7743E}" type="slidenum">
              <a:rPr lang="en-US" b="1">
                <a:latin typeface="Arial"/>
              </a:rPr>
              <a:pPr>
                <a:defRPr/>
              </a:pPr>
              <a:t>‹#›</a:t>
            </a:fld>
            <a:endParaRPr lang="en-US" b="1">
              <a:latin typeface="Arial"/>
            </a:endParaRPr>
          </a:p>
        </p:txBody>
      </p:sp>
    </p:spTree>
  </p:cSld>
  <p:clrMap bg1="lt1" tx1="dk1" bg2="lt2" tx2="dk2" accent1="accent1" accent2="accent2" accent3="accent3" accent4="accent4" accent5="accent5" accent6="accent6" hlink="hlink" folHlink="folHlink"/>
  <p:transition>
    <p:fade/>
  </p:transition>
  <p:hf hdr="0" ftr="0" dt="0"/>
  <p:txStyles>
    <p:titleStyle>
      <a:lvl1pPr algn="l" rtl="0" eaLnBrk="0" fontAlgn="base" hangingPunct="0">
        <a:spcBef>
          <a:spcPct val="0"/>
        </a:spcBef>
        <a:spcAft>
          <a:spcPct val="0"/>
        </a:spcAft>
        <a:defRPr sz="3200" b="1">
          <a:solidFill>
            <a:srgbClr val="003F69"/>
          </a:solidFill>
          <a:latin typeface="+mj-lt"/>
          <a:ea typeface="+mj-ea"/>
          <a:cs typeface="+mj-cs"/>
        </a:defRPr>
      </a:lvl1pPr>
      <a:lvl2pPr algn="l" rtl="0" eaLnBrk="0" fontAlgn="base" hangingPunct="0">
        <a:spcBef>
          <a:spcPct val="0"/>
        </a:spcBef>
        <a:spcAft>
          <a:spcPct val="0"/>
        </a:spcAft>
        <a:defRPr sz="3200" b="1">
          <a:solidFill>
            <a:srgbClr val="003F69"/>
          </a:solidFill>
          <a:latin typeface="Arial" charset="0"/>
          <a:ea typeface="ＭＳ Ｐゴシック" charset="-128"/>
        </a:defRPr>
      </a:lvl2pPr>
      <a:lvl3pPr algn="l" rtl="0" eaLnBrk="0" fontAlgn="base" hangingPunct="0">
        <a:spcBef>
          <a:spcPct val="0"/>
        </a:spcBef>
        <a:spcAft>
          <a:spcPct val="0"/>
        </a:spcAft>
        <a:defRPr sz="3200" b="1">
          <a:solidFill>
            <a:srgbClr val="003F69"/>
          </a:solidFill>
          <a:latin typeface="Arial" charset="0"/>
          <a:ea typeface="ＭＳ Ｐゴシック" charset="-128"/>
        </a:defRPr>
      </a:lvl3pPr>
      <a:lvl4pPr algn="l" rtl="0" eaLnBrk="0" fontAlgn="base" hangingPunct="0">
        <a:spcBef>
          <a:spcPct val="0"/>
        </a:spcBef>
        <a:spcAft>
          <a:spcPct val="0"/>
        </a:spcAft>
        <a:defRPr sz="3200" b="1">
          <a:solidFill>
            <a:srgbClr val="003F69"/>
          </a:solidFill>
          <a:latin typeface="Arial" charset="0"/>
          <a:ea typeface="ＭＳ Ｐゴシック" charset="-128"/>
        </a:defRPr>
      </a:lvl4pPr>
      <a:lvl5pPr algn="l" rtl="0" eaLnBrk="0" fontAlgn="base" hangingPunct="0">
        <a:spcBef>
          <a:spcPct val="0"/>
        </a:spcBef>
        <a:spcAft>
          <a:spcPct val="0"/>
        </a:spcAft>
        <a:defRPr sz="3200" b="1">
          <a:solidFill>
            <a:srgbClr val="003F69"/>
          </a:solidFill>
          <a:latin typeface="Arial" charset="0"/>
          <a:ea typeface="ＭＳ Ｐゴシック" charset="-128"/>
        </a:defRPr>
      </a:lvl5pPr>
      <a:lvl6pPr marL="457200" algn="l" rtl="0" fontAlgn="base">
        <a:spcBef>
          <a:spcPct val="0"/>
        </a:spcBef>
        <a:spcAft>
          <a:spcPct val="0"/>
        </a:spcAft>
        <a:defRPr sz="3200" b="1">
          <a:solidFill>
            <a:srgbClr val="003F69"/>
          </a:solidFill>
          <a:latin typeface="Arial" charset="0"/>
          <a:ea typeface="ＭＳ Ｐゴシック" charset="-128"/>
        </a:defRPr>
      </a:lvl6pPr>
      <a:lvl7pPr marL="914400" algn="l" rtl="0" fontAlgn="base">
        <a:spcBef>
          <a:spcPct val="0"/>
        </a:spcBef>
        <a:spcAft>
          <a:spcPct val="0"/>
        </a:spcAft>
        <a:defRPr sz="3200" b="1">
          <a:solidFill>
            <a:srgbClr val="003F69"/>
          </a:solidFill>
          <a:latin typeface="Arial" charset="0"/>
          <a:ea typeface="ＭＳ Ｐゴシック" charset="-128"/>
        </a:defRPr>
      </a:lvl7pPr>
      <a:lvl8pPr marL="1371600" algn="l" rtl="0" fontAlgn="base">
        <a:spcBef>
          <a:spcPct val="0"/>
        </a:spcBef>
        <a:spcAft>
          <a:spcPct val="0"/>
        </a:spcAft>
        <a:defRPr sz="3200" b="1">
          <a:solidFill>
            <a:srgbClr val="003F69"/>
          </a:solidFill>
          <a:latin typeface="Arial" charset="0"/>
          <a:ea typeface="ＭＳ Ｐゴシック" charset="-128"/>
        </a:defRPr>
      </a:lvl8pPr>
      <a:lvl9pPr marL="1828800" algn="l" rtl="0" fontAlgn="base">
        <a:spcBef>
          <a:spcPct val="0"/>
        </a:spcBef>
        <a:spcAft>
          <a:spcPct val="0"/>
        </a:spcAft>
        <a:defRPr sz="3200" b="1">
          <a:solidFill>
            <a:srgbClr val="003F69"/>
          </a:solidFill>
          <a:latin typeface="Arial" charset="0"/>
          <a:ea typeface="ＭＳ Ｐゴシック" charset="-128"/>
        </a:defRPr>
      </a:lvl9pPr>
    </p:titleStyle>
    <p:bodyStyle>
      <a:lvl1pPr marL="168275" indent="-168275" algn="l" rtl="0" eaLnBrk="0" fontAlgn="base" hangingPunct="0">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eaLnBrk="0" fontAlgn="base" hangingPunct="0">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eaLnBrk="0" fontAlgn="base" hangingPunct="0">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eaLnBrk="0" fontAlgn="base" hangingPunct="0">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4" descr="backgrounds_2955d"/>
          <p:cNvPicPr>
            <a:picLocks noChangeAspect="1" noChangeArrowheads="1"/>
          </p:cNvPicPr>
          <p:nvPr userDrawn="1"/>
        </p:nvPicPr>
        <p:blipFill>
          <a:blip r:embed="rId21" cstate="print"/>
          <a:srcRect/>
          <a:stretch>
            <a:fillRect/>
          </a:stretch>
        </p:blipFill>
        <p:spPr bwMode="auto">
          <a:xfrm>
            <a:off x="-1588" y="-1588"/>
            <a:ext cx="9148763" cy="6861176"/>
          </a:xfrm>
          <a:prstGeom prst="rect">
            <a:avLst/>
          </a:prstGeom>
          <a:noFill/>
          <a:ln w="9525">
            <a:noFill/>
            <a:miter lim="800000"/>
            <a:headEnd/>
            <a:tailEnd/>
          </a:ln>
        </p:spPr>
      </p:pic>
      <p:sp>
        <p:nvSpPr>
          <p:cNvPr id="2051" name="Rectangle 2"/>
          <p:cNvSpPr>
            <a:spLocks noGrp="1" noChangeArrowheads="1"/>
          </p:cNvSpPr>
          <p:nvPr>
            <p:ph type="title"/>
          </p:nvPr>
        </p:nvSpPr>
        <p:spPr bwMode="auto">
          <a:xfrm>
            <a:off x="2133600" y="533400"/>
            <a:ext cx="60960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762000" y="1295400"/>
            <a:ext cx="7848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latin typeface="Arial" charset="0"/>
                <a:ea typeface="ＭＳ Ｐゴシック" pitchFamily="1" charset="-128"/>
              </a:defRPr>
            </a:lvl1pPr>
          </a:lstStyle>
          <a:p>
            <a:pPr eaLnBrk="0" hangingPunct="0">
              <a:defRPr/>
            </a:pPr>
            <a:fld id="{11F8F02E-0A1E-419A-AC51-DC890D31D2A7}" type="slidenum">
              <a:rPr lang="en-US"/>
              <a:pPr eaLnBrk="0" hangingPunct="0">
                <a:defRPr/>
              </a:pPr>
              <a:t>‹#›</a:t>
            </a:fld>
            <a:endParaRPr lang="en-US" dirty="0"/>
          </a:p>
        </p:txBody>
      </p:sp>
      <p:sp>
        <p:nvSpPr>
          <p:cNvPr id="1033" name="Rectangle 9"/>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defRPr/>
            </a:pPr>
            <a:r>
              <a:rPr lang="en-US" sz="900" b="1" dirty="0">
                <a:solidFill>
                  <a:srgbClr val="003F69"/>
                </a:solidFill>
                <a:latin typeface="Arial" charset="0"/>
              </a:rPr>
              <a:t>Office of Research and Development</a:t>
            </a:r>
          </a:p>
          <a:p>
            <a:pPr algn="just" eaLnBrk="0" hangingPunct="0">
              <a:lnSpc>
                <a:spcPct val="90000"/>
              </a:lnSpc>
              <a:defRPr/>
            </a:pPr>
            <a:r>
              <a:rPr lang="en-US" sz="900" dirty="0">
                <a:solidFill>
                  <a:srgbClr val="003F69"/>
                </a:solidFill>
                <a:latin typeface="Arial" charset="0"/>
              </a:rPr>
              <a:t>National Center for Computational Toxicology</a:t>
            </a:r>
          </a:p>
        </p:txBody>
      </p:sp>
      <p:sp>
        <p:nvSpPr>
          <p:cNvPr id="1034" name="Rectangle 10"/>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defRPr/>
            </a:pPr>
            <a:endParaRPr lang="en-US" sz="1600" dirty="0">
              <a:solidFill>
                <a:srgbClr val="000000"/>
              </a:solidFill>
              <a:latin typeface="Arial" charset="0"/>
            </a:endParaRPr>
          </a:p>
        </p:txBody>
      </p:sp>
    </p:spTree>
    <p:extLst>
      <p:ext uri="{BB962C8B-B14F-4D97-AF65-F5344CB8AC3E}">
        <p14:creationId xmlns:p14="http://schemas.microsoft.com/office/powerpoint/2010/main" val="7835752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Lst>
  <p:transition>
    <p:fade/>
  </p:transition>
  <p:hf hdr="0" ftr="0" dt="0"/>
  <p:txStyles>
    <p:titleStyle>
      <a:lvl1pPr algn="l" rtl="0" eaLnBrk="0" fontAlgn="base" hangingPunct="0">
        <a:spcBef>
          <a:spcPct val="0"/>
        </a:spcBef>
        <a:spcAft>
          <a:spcPct val="0"/>
        </a:spcAft>
        <a:defRPr sz="2800" b="1">
          <a:solidFill>
            <a:srgbClr val="003F69"/>
          </a:solidFill>
          <a:latin typeface="+mj-lt"/>
          <a:ea typeface="+mj-ea"/>
          <a:cs typeface="+mj-cs"/>
        </a:defRPr>
      </a:lvl1pPr>
      <a:lvl2pPr algn="l" rtl="0" eaLnBrk="0" fontAlgn="base" hangingPunct="0">
        <a:spcBef>
          <a:spcPct val="0"/>
        </a:spcBef>
        <a:spcAft>
          <a:spcPct val="0"/>
        </a:spcAft>
        <a:defRPr sz="2800" b="1">
          <a:solidFill>
            <a:srgbClr val="003F69"/>
          </a:solidFill>
          <a:latin typeface="Arial" charset="0"/>
          <a:ea typeface="ＭＳ Ｐゴシック" pitchFamily="1" charset="-128"/>
        </a:defRPr>
      </a:lvl2pPr>
      <a:lvl3pPr algn="l" rtl="0" eaLnBrk="0" fontAlgn="base" hangingPunct="0">
        <a:spcBef>
          <a:spcPct val="0"/>
        </a:spcBef>
        <a:spcAft>
          <a:spcPct val="0"/>
        </a:spcAft>
        <a:defRPr sz="2800" b="1">
          <a:solidFill>
            <a:srgbClr val="003F69"/>
          </a:solidFill>
          <a:latin typeface="Arial" charset="0"/>
          <a:ea typeface="ＭＳ Ｐゴシック" pitchFamily="1" charset="-128"/>
        </a:defRPr>
      </a:lvl3pPr>
      <a:lvl4pPr algn="l" rtl="0" eaLnBrk="0" fontAlgn="base" hangingPunct="0">
        <a:spcBef>
          <a:spcPct val="0"/>
        </a:spcBef>
        <a:spcAft>
          <a:spcPct val="0"/>
        </a:spcAft>
        <a:defRPr sz="2800" b="1">
          <a:solidFill>
            <a:srgbClr val="003F69"/>
          </a:solidFill>
          <a:latin typeface="Arial" charset="0"/>
          <a:ea typeface="ＭＳ Ｐゴシック" pitchFamily="1" charset="-128"/>
        </a:defRPr>
      </a:lvl4pPr>
      <a:lvl5pPr algn="l" rtl="0" eaLnBrk="0" fontAlgn="base" hangingPunct="0">
        <a:spcBef>
          <a:spcPct val="0"/>
        </a:spcBef>
        <a:spcAft>
          <a:spcPct val="0"/>
        </a:spcAft>
        <a:defRPr sz="2800" b="1">
          <a:solidFill>
            <a:srgbClr val="003F69"/>
          </a:solidFill>
          <a:latin typeface="Arial" charset="0"/>
          <a:ea typeface="ＭＳ Ｐゴシック" pitchFamily="1" charset="-128"/>
        </a:defRPr>
      </a:lvl5pPr>
      <a:lvl6pPr marL="457200" algn="l" rtl="0" fontAlgn="base">
        <a:spcBef>
          <a:spcPct val="0"/>
        </a:spcBef>
        <a:spcAft>
          <a:spcPct val="0"/>
        </a:spcAft>
        <a:defRPr sz="2800" b="1">
          <a:solidFill>
            <a:srgbClr val="003F69"/>
          </a:solidFill>
          <a:latin typeface="Arial" charset="0"/>
          <a:ea typeface="ＭＳ Ｐゴシック" pitchFamily="1" charset="-128"/>
        </a:defRPr>
      </a:lvl6pPr>
      <a:lvl7pPr marL="914400" algn="l" rtl="0" fontAlgn="base">
        <a:spcBef>
          <a:spcPct val="0"/>
        </a:spcBef>
        <a:spcAft>
          <a:spcPct val="0"/>
        </a:spcAft>
        <a:defRPr sz="2800" b="1">
          <a:solidFill>
            <a:srgbClr val="003F69"/>
          </a:solidFill>
          <a:latin typeface="Arial" charset="0"/>
          <a:ea typeface="ＭＳ Ｐゴシック" pitchFamily="1" charset="-128"/>
        </a:defRPr>
      </a:lvl7pPr>
      <a:lvl8pPr marL="1371600" algn="l" rtl="0" fontAlgn="base">
        <a:spcBef>
          <a:spcPct val="0"/>
        </a:spcBef>
        <a:spcAft>
          <a:spcPct val="0"/>
        </a:spcAft>
        <a:defRPr sz="2800" b="1">
          <a:solidFill>
            <a:srgbClr val="003F69"/>
          </a:solidFill>
          <a:latin typeface="Arial" charset="0"/>
          <a:ea typeface="ＭＳ Ｐゴシック" pitchFamily="1" charset="-128"/>
        </a:defRPr>
      </a:lvl8pPr>
      <a:lvl9pPr marL="1828800" algn="l" rtl="0" fontAlgn="base">
        <a:spcBef>
          <a:spcPct val="0"/>
        </a:spcBef>
        <a:spcAft>
          <a:spcPct val="0"/>
        </a:spcAft>
        <a:defRPr sz="2800" b="1">
          <a:solidFill>
            <a:srgbClr val="003F69"/>
          </a:solidFill>
          <a:latin typeface="Arial" charset="0"/>
          <a:ea typeface="ＭＳ Ｐゴシック" pitchFamily="1" charset="-128"/>
        </a:defRPr>
      </a:lvl9pPr>
    </p:titleStyle>
    <p:bodyStyle>
      <a:lvl1pPr marL="168275" indent="-168275" algn="l" rtl="0" eaLnBrk="0" fontAlgn="base" hangingPunct="0">
        <a:spcBef>
          <a:spcPct val="20000"/>
        </a:spcBef>
        <a:spcAft>
          <a:spcPct val="0"/>
        </a:spcAft>
        <a:buClr>
          <a:srgbClr val="003F69"/>
        </a:buClr>
        <a:buSzPct val="90000"/>
        <a:buFont typeface="Times" pitchFamily="18"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003F69"/>
        </a:buClr>
        <a:buChar char="–"/>
        <a:defRPr sz="2000">
          <a:solidFill>
            <a:schemeClr val="tx1"/>
          </a:solidFill>
          <a:latin typeface="+mn-lt"/>
          <a:ea typeface="+mn-ea"/>
        </a:defRPr>
      </a:lvl2pPr>
      <a:lvl3pPr marL="742950" indent="-168275" algn="l" rtl="0" eaLnBrk="0" fontAlgn="base" hangingPunct="0">
        <a:spcBef>
          <a:spcPct val="20000"/>
        </a:spcBef>
        <a:spcAft>
          <a:spcPct val="0"/>
        </a:spcAft>
        <a:buClr>
          <a:srgbClr val="003F69"/>
        </a:buClr>
        <a:buSzPct val="90000"/>
        <a:buFont typeface="Times" pitchFamily="18" charset="0"/>
        <a:buChar char="•"/>
        <a:defRPr>
          <a:solidFill>
            <a:schemeClr val="tx1"/>
          </a:solidFill>
          <a:latin typeface="+mn-lt"/>
          <a:ea typeface="+mn-ea"/>
        </a:defRPr>
      </a:lvl3pPr>
      <a:lvl4pPr marL="1027113" indent="-169863" algn="l" rtl="0" eaLnBrk="0" fontAlgn="base" hangingPunct="0">
        <a:spcBef>
          <a:spcPct val="20000"/>
        </a:spcBef>
        <a:spcAft>
          <a:spcPct val="0"/>
        </a:spcAft>
        <a:buClr>
          <a:srgbClr val="003F69"/>
        </a:buClr>
        <a:buChar char="–"/>
        <a:defRPr sz="1600">
          <a:solidFill>
            <a:schemeClr val="tx1"/>
          </a:solidFill>
          <a:latin typeface="+mn-lt"/>
          <a:ea typeface="+mn-ea"/>
        </a:defRPr>
      </a:lvl4pPr>
      <a:lvl5pPr marL="1317625" indent="-176213" algn="l" rtl="0" eaLnBrk="0" fontAlgn="base" hangingPunct="0">
        <a:spcBef>
          <a:spcPct val="20000"/>
        </a:spcBef>
        <a:spcAft>
          <a:spcPct val="0"/>
        </a:spcAft>
        <a:buClr>
          <a:srgbClr val="003F69"/>
        </a:buClr>
        <a:buChar char="»"/>
        <a:defRPr sz="1600" i="1">
          <a:solidFill>
            <a:schemeClr val="tx1"/>
          </a:solidFill>
          <a:latin typeface="+mn-lt"/>
          <a:ea typeface="+mn-ea"/>
        </a:defRPr>
      </a:lvl5pPr>
      <a:lvl6pPr marL="1774825" indent="-176213" algn="l" rtl="0" fontAlgn="base">
        <a:spcBef>
          <a:spcPct val="20000"/>
        </a:spcBef>
        <a:spcAft>
          <a:spcPct val="0"/>
        </a:spcAft>
        <a:buClr>
          <a:srgbClr val="003F69"/>
        </a:buClr>
        <a:buChar char="»"/>
        <a:defRPr i="1">
          <a:solidFill>
            <a:schemeClr val="tx1"/>
          </a:solidFill>
          <a:latin typeface="+mn-lt"/>
          <a:ea typeface="+mn-ea"/>
        </a:defRPr>
      </a:lvl6pPr>
      <a:lvl7pPr marL="2232025" indent="-176213" algn="l" rtl="0" fontAlgn="base">
        <a:spcBef>
          <a:spcPct val="20000"/>
        </a:spcBef>
        <a:spcAft>
          <a:spcPct val="0"/>
        </a:spcAft>
        <a:buClr>
          <a:srgbClr val="003F69"/>
        </a:buClr>
        <a:buChar char="»"/>
        <a:defRPr i="1">
          <a:solidFill>
            <a:schemeClr val="tx1"/>
          </a:solidFill>
          <a:latin typeface="+mn-lt"/>
          <a:ea typeface="+mn-ea"/>
        </a:defRPr>
      </a:lvl7pPr>
      <a:lvl8pPr marL="2689225" indent="-176213" algn="l" rtl="0" fontAlgn="base">
        <a:spcBef>
          <a:spcPct val="20000"/>
        </a:spcBef>
        <a:spcAft>
          <a:spcPct val="0"/>
        </a:spcAft>
        <a:buClr>
          <a:srgbClr val="003F69"/>
        </a:buClr>
        <a:buChar char="»"/>
        <a:defRPr i="1">
          <a:solidFill>
            <a:schemeClr val="tx1"/>
          </a:solidFill>
          <a:latin typeface="+mn-lt"/>
          <a:ea typeface="+mn-ea"/>
        </a:defRPr>
      </a:lvl8pPr>
      <a:lvl9pPr marL="3146425" indent="-176213" algn="l" rtl="0" fontAlgn="base">
        <a:spcBef>
          <a:spcPct val="20000"/>
        </a:spcBef>
        <a:spcAft>
          <a:spcPct val="0"/>
        </a:spcAft>
        <a:buClr>
          <a:srgbClr val="003F69"/>
        </a:buClr>
        <a:buChar char="»"/>
        <a:defRPr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6570188"/>
            <a:ext cx="338400" cy="228600"/>
          </a:xfrm>
          <a:prstGeom prst="rect">
            <a:avLst/>
          </a:prstGeom>
          <a:solidFill>
            <a:srgbClr val="355777"/>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hangingPunct="0"/>
            <a:endParaRPr lang="en-US" sz="2400">
              <a:solidFill>
                <a:srgbClr val="000000"/>
              </a:solidFill>
              <a:latin typeface="Arial" charset="0"/>
            </a:endParaRPr>
          </a:p>
        </p:txBody>
      </p:sp>
      <p:sp>
        <p:nvSpPr>
          <p:cNvPr id="1030" name="Rectangle 6"/>
          <p:cNvSpPr>
            <a:spLocks noGrp="1" noChangeArrowheads="1"/>
          </p:cNvSpPr>
          <p:nvPr>
            <p:ph type="sldNum" sz="quarter" idx="4"/>
          </p:nvPr>
        </p:nvSpPr>
        <p:spPr bwMode="auto">
          <a:xfrm>
            <a:off x="8419181" y="6584588"/>
            <a:ext cx="609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a:solidFill>
                  <a:srgbClr val="3C4D62"/>
                </a:solidFill>
              </a:defRPr>
            </a:lvl1pPr>
          </a:lstStyle>
          <a:p>
            <a:pPr eaLnBrk="0" hangingPunct="0"/>
            <a:fld id="{D781B3BE-A21F-444E-AE2B-939028EF3E67}" type="slidenum">
              <a:rPr lang="en-US" smtClean="0">
                <a:latin typeface="Arial" charset="0"/>
              </a:rPr>
              <a:pPr eaLnBrk="0" hangingPunct="0"/>
              <a:t>‹#›</a:t>
            </a:fld>
            <a:endParaRPr lang="en-US" dirty="0">
              <a:latin typeface="Arial" charset="0"/>
            </a:endParaRPr>
          </a:p>
        </p:txBody>
      </p:sp>
      <p:pic>
        <p:nvPicPr>
          <p:cNvPr id="1041" name="Picture 17" descr="EPA Logo 2955 RGB"/>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8026" y="298801"/>
            <a:ext cx="1526450" cy="60120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9"/>
          <p:cNvSpPr>
            <a:spLocks noChangeArrowheads="1"/>
          </p:cNvSpPr>
          <p:nvPr userDrawn="1"/>
        </p:nvSpPr>
        <p:spPr bwMode="auto">
          <a:xfrm>
            <a:off x="416676" y="6567677"/>
            <a:ext cx="1493981" cy="249299"/>
          </a:xfrm>
          <a:prstGeom prst="rect">
            <a:avLst/>
          </a:prstGeom>
          <a:noFill/>
          <a:ln w="9525">
            <a:noFill/>
            <a:miter lim="800000"/>
            <a:headEnd/>
            <a:tailEnd/>
          </a:ln>
          <a:effectLst>
            <a:outerShdw blurRad="50800" dist="38100" dir="8100000" algn="tr" rotWithShape="0">
              <a:prstClr val="black">
                <a:alpha val="40000"/>
              </a:prstClr>
            </a:outerShdw>
          </a:effectLst>
        </p:spPr>
        <p:txBody>
          <a:bodyPr wrap="square" lIns="0" tIns="0" rIns="0" bIns="0" anchor="b">
            <a:spAutoFit/>
          </a:bodyPr>
          <a:lstStyle/>
          <a:p>
            <a:pPr algn="just" eaLnBrk="0" hangingPunct="0">
              <a:lnSpc>
                <a:spcPct val="90000"/>
              </a:lnSpc>
              <a:defRPr/>
            </a:pPr>
            <a:r>
              <a:rPr lang="en-US" sz="900" b="1" dirty="0">
                <a:solidFill>
                  <a:srgbClr val="003F69"/>
                </a:solidFill>
                <a:latin typeface="Arial" charset="0"/>
              </a:rPr>
              <a:t>Office of Research and Development</a:t>
            </a:r>
          </a:p>
        </p:txBody>
      </p:sp>
    </p:spTree>
    <p:extLst>
      <p:ext uri="{BB962C8B-B14F-4D97-AF65-F5344CB8AC3E}">
        <p14:creationId xmlns:p14="http://schemas.microsoft.com/office/powerpoint/2010/main" val="785938330"/>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tiff"/></Relationships>
</file>

<file path=ppt/slides/_rels/slide28.xml.rels><?xml version="1.0" encoding="UTF-8" standalone="yes"?>
<Relationships xmlns="http://schemas.openxmlformats.org/package/2006/relationships"><Relationship Id="rId8" Type="http://schemas.openxmlformats.org/officeDocument/2006/relationships/image" Target="../media/image49.emf"/><Relationship Id="rId13" Type="http://schemas.openxmlformats.org/officeDocument/2006/relationships/image" Target="../media/image54.png"/><Relationship Id="rId3" Type="http://schemas.openxmlformats.org/officeDocument/2006/relationships/image" Target="../media/image44.jpeg"/><Relationship Id="rId7" Type="http://schemas.openxmlformats.org/officeDocument/2006/relationships/image" Target="../media/image48.gif"/><Relationship Id="rId12"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5" Type="http://schemas.openxmlformats.org/officeDocument/2006/relationships/image" Target="../media/image56.pn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59.emf"/></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9"/>
          <p:cNvSpPr>
            <a:spLocks noGrp="1" noChangeArrowheads="1"/>
          </p:cNvSpPr>
          <p:nvPr>
            <p:ph type="ctrTitle"/>
          </p:nvPr>
        </p:nvSpPr>
        <p:spPr>
          <a:xfrm>
            <a:off x="2874540" y="1949562"/>
            <a:ext cx="6143625" cy="571500"/>
          </a:xfrm>
        </p:spPr>
        <p:txBody>
          <a:bodyPr/>
          <a:lstStyle/>
          <a:p>
            <a:br>
              <a:rPr lang="en-US" sz="2800" dirty="0"/>
            </a:br>
            <a:br>
              <a:rPr lang="en-US" sz="2800" dirty="0"/>
            </a:br>
            <a:br>
              <a:rPr lang="en-US" sz="2800" b="0" dirty="0"/>
            </a:br>
            <a:r>
              <a:rPr lang="en-US" sz="2800" dirty="0"/>
              <a:t>Using Computational Toxicology to Enable Risk-Based Chemical Safety Decision Making</a:t>
            </a:r>
          </a:p>
        </p:txBody>
      </p:sp>
      <p:sp>
        <p:nvSpPr>
          <p:cNvPr id="6" name="Subtitle 5"/>
          <p:cNvSpPr>
            <a:spLocks noGrp="1"/>
          </p:cNvSpPr>
          <p:nvPr>
            <p:ph type="subTitle" idx="1"/>
          </p:nvPr>
        </p:nvSpPr>
        <p:spPr>
          <a:xfrm>
            <a:off x="3000375" y="2914650"/>
            <a:ext cx="5713413" cy="338138"/>
          </a:xfrm>
        </p:spPr>
        <p:txBody>
          <a:bodyPr/>
          <a:lstStyle/>
          <a:p>
            <a:r>
              <a:rPr lang="en-US" dirty="0"/>
              <a:t>Richard Judson</a:t>
            </a:r>
          </a:p>
          <a:p>
            <a:r>
              <a:rPr lang="en-US" dirty="0"/>
              <a:t>U.S. EPA, National Center for Computational Toxicology</a:t>
            </a:r>
          </a:p>
          <a:p>
            <a:r>
              <a:rPr lang="en-US" dirty="0"/>
              <a:t>Office of Research and Development</a:t>
            </a:r>
          </a:p>
        </p:txBody>
      </p:sp>
      <p:sp>
        <p:nvSpPr>
          <p:cNvPr id="5" name="TextBox 4"/>
          <p:cNvSpPr txBox="1">
            <a:spLocks noChangeArrowheads="1"/>
          </p:cNvSpPr>
          <p:nvPr/>
        </p:nvSpPr>
        <p:spPr bwMode="auto">
          <a:xfrm>
            <a:off x="3276600" y="6211669"/>
            <a:ext cx="5638800" cy="646331"/>
          </a:xfrm>
          <a:prstGeom prst="rect">
            <a:avLst/>
          </a:prstGeom>
          <a:noFill/>
          <a:ln w="9525">
            <a:noFill/>
            <a:miter lim="800000"/>
            <a:headEnd/>
            <a:tailEnd/>
          </a:ln>
        </p:spPr>
        <p:txBody>
          <a:bodyPr>
            <a:spAutoFit/>
          </a:bodyPr>
          <a:lstStyle/>
          <a:p>
            <a:pPr algn="l" rtl="0" eaLnBrk="0" fontAlgn="base" hangingPunct="0">
              <a:spcBef>
                <a:spcPct val="0"/>
              </a:spcBef>
              <a:spcAft>
                <a:spcPct val="0"/>
              </a:spcAft>
            </a:pPr>
            <a:r>
              <a:rPr lang="en-US" sz="1200" kern="1200" dirty="0">
                <a:solidFill>
                  <a:srgbClr val="FFFFFF"/>
                </a:solidFill>
                <a:latin typeface="Arial" charset="0"/>
                <a:ea typeface="ＭＳ Ｐゴシック" charset="-128"/>
                <a:cs typeface="+mn-cs"/>
              </a:rPr>
              <a:t>The views expressed in this presentation are those of the author and do not necessarily reflect the views or policies of the U.S. EPA</a:t>
            </a:r>
          </a:p>
          <a:p>
            <a:pPr algn="l" rtl="0" eaLnBrk="0" fontAlgn="base" hangingPunct="0">
              <a:spcBef>
                <a:spcPct val="0"/>
              </a:spcBef>
              <a:spcAft>
                <a:spcPct val="0"/>
              </a:spcAft>
            </a:pPr>
            <a:endParaRPr lang="en-US" sz="1200" kern="1200" dirty="0">
              <a:solidFill>
                <a:srgbClr val="FFFFFF"/>
              </a:solidFill>
              <a:latin typeface="Arial" charset="0"/>
              <a:ea typeface="ＭＳ Ｐゴシック" charset="-128"/>
              <a:cs typeface="+mn-cs"/>
            </a:endParaRPr>
          </a:p>
        </p:txBody>
      </p:sp>
      <p:pic>
        <p:nvPicPr>
          <p:cNvPr id="7" name="Picture 8" descr="CompTox L2R logo 2"/>
          <p:cNvPicPr>
            <a:picLocks noChangeAspect="1" noChangeArrowheads="1"/>
          </p:cNvPicPr>
          <p:nvPr/>
        </p:nvPicPr>
        <p:blipFill>
          <a:blip r:embed="rId3" cstate="print"/>
          <a:srcRect/>
          <a:stretch>
            <a:fillRect/>
          </a:stretch>
        </p:blipFill>
        <p:spPr bwMode="auto">
          <a:xfrm>
            <a:off x="2667000" y="3505200"/>
            <a:ext cx="6248400" cy="1878013"/>
          </a:xfrm>
          <a:prstGeom prst="rect">
            <a:avLst/>
          </a:prstGeom>
          <a:noFill/>
        </p:spPr>
      </p:pic>
      <p:sp>
        <p:nvSpPr>
          <p:cNvPr id="8" name="TextBox 7"/>
          <p:cNvSpPr txBox="1">
            <a:spLocks noChangeArrowheads="1"/>
          </p:cNvSpPr>
          <p:nvPr/>
        </p:nvSpPr>
        <p:spPr bwMode="auto">
          <a:xfrm>
            <a:off x="3276600" y="5167022"/>
            <a:ext cx="5638800" cy="815608"/>
          </a:xfrm>
          <a:prstGeom prst="rect">
            <a:avLst/>
          </a:prstGeom>
          <a:noFill/>
          <a:ln w="9525">
            <a:noFill/>
            <a:miter lim="800000"/>
            <a:headEnd/>
            <a:tailEnd/>
          </a:ln>
        </p:spPr>
        <p:txBody>
          <a:bodyPr>
            <a:spAutoFit/>
          </a:bodyPr>
          <a:lstStyle/>
          <a:p>
            <a:r>
              <a:rPr lang="en-US" sz="1100" dirty="0">
                <a:solidFill>
                  <a:schemeClr val="bg1"/>
                </a:solidFill>
              </a:rPr>
              <a:t>CSS Communities of Practice</a:t>
            </a:r>
          </a:p>
          <a:p>
            <a:endParaRPr lang="en-US" sz="1200" dirty="0"/>
          </a:p>
          <a:p>
            <a:r>
              <a:rPr lang="nl-NL" sz="1200" dirty="0">
                <a:solidFill>
                  <a:schemeClr val="bg1"/>
                </a:solidFill>
              </a:rPr>
              <a:t>November 17 2016</a:t>
            </a:r>
          </a:p>
          <a:p>
            <a:pPr algn="l" rtl="0" eaLnBrk="0" fontAlgn="base" hangingPunct="0">
              <a:spcBef>
                <a:spcPct val="0"/>
              </a:spcBef>
              <a:spcAft>
                <a:spcPct val="0"/>
              </a:spcAft>
            </a:pPr>
            <a:endParaRPr lang="en-US" sz="1200" kern="1200" dirty="0">
              <a:solidFill>
                <a:schemeClr val="bg1"/>
              </a:solidFill>
              <a:latin typeface="Arial" charset="0"/>
              <a:ea typeface="ＭＳ Ｐゴシック" charset="-128"/>
              <a:cs typeface="+mn-c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294" y="542731"/>
            <a:ext cx="6096000" cy="228600"/>
          </a:xfrm>
        </p:spPr>
        <p:txBody>
          <a:bodyPr/>
          <a:lstStyle/>
          <a:p>
            <a:r>
              <a:rPr lang="en-US" dirty="0"/>
              <a:t>Heatmap of stress and cytotoxicity assays in 1000 chemicals</a:t>
            </a:r>
          </a:p>
        </p:txBody>
      </p:sp>
      <p:sp>
        <p:nvSpPr>
          <p:cNvPr id="3" name="Slide Number Placeholder 2"/>
          <p:cNvSpPr>
            <a:spLocks noGrp="1"/>
          </p:cNvSpPr>
          <p:nvPr>
            <p:ph type="sldNum" sz="quarter" idx="10"/>
          </p:nvPr>
        </p:nvSpPr>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10</a:t>
            </a:fld>
            <a:endParaRPr lang="en-US" sz="1000" b="1" kern="1200" dirty="0">
              <a:solidFill>
                <a:srgbClr val="003F69"/>
              </a:solidFill>
              <a:latin typeface="Arial" charset="0"/>
              <a:ea typeface="ＭＳ Ｐゴシック" pitchFamily="1" charset="-128"/>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774" y="1167731"/>
            <a:ext cx="6760594" cy="5300864"/>
          </a:xfrm>
          <a:prstGeom prst="rect">
            <a:avLst/>
          </a:prstGeom>
        </p:spPr>
      </p:pic>
      <p:sp>
        <p:nvSpPr>
          <p:cNvPr id="5" name="TextBox 4"/>
          <p:cNvSpPr txBox="1"/>
          <p:nvPr/>
        </p:nvSpPr>
        <p:spPr>
          <a:xfrm>
            <a:off x="6714368" y="6503713"/>
            <a:ext cx="2340000" cy="307777"/>
          </a:xfrm>
          <a:prstGeom prst="rect">
            <a:avLst/>
          </a:prstGeom>
          <a:noFill/>
        </p:spPr>
        <p:txBody>
          <a:bodyPr wrap="none" rtlCol="0">
            <a:spAutoFit/>
          </a:bodyPr>
          <a:lstStyle/>
          <a:p>
            <a:r>
              <a:rPr lang="en-US" sz="1400" dirty="0"/>
              <a:t>Judson et al. </a:t>
            </a:r>
            <a:r>
              <a:rPr lang="en-US" sz="1400" dirty="0" err="1"/>
              <a:t>ToxSci</a:t>
            </a:r>
            <a:r>
              <a:rPr lang="en-US" sz="1400" dirty="0"/>
              <a:t> (2016)</a:t>
            </a:r>
          </a:p>
        </p:txBody>
      </p:sp>
      <p:sp>
        <p:nvSpPr>
          <p:cNvPr id="6" name="TextBox 5"/>
          <p:cNvSpPr txBox="1"/>
          <p:nvPr/>
        </p:nvSpPr>
        <p:spPr>
          <a:xfrm>
            <a:off x="3880144" y="6395015"/>
            <a:ext cx="1383712" cy="400110"/>
          </a:xfrm>
          <a:prstGeom prst="rect">
            <a:avLst/>
          </a:prstGeom>
          <a:noFill/>
        </p:spPr>
        <p:txBody>
          <a:bodyPr wrap="none" rtlCol="0">
            <a:spAutoFit/>
          </a:bodyPr>
          <a:lstStyle/>
          <a:p>
            <a:r>
              <a:rPr lang="en-US" dirty="0"/>
              <a:t>Chemicals</a:t>
            </a:r>
          </a:p>
        </p:txBody>
      </p:sp>
    </p:spTree>
    <p:extLst>
      <p:ext uri="{BB962C8B-B14F-4D97-AF65-F5344CB8AC3E}">
        <p14:creationId xmlns:p14="http://schemas.microsoft.com/office/powerpoint/2010/main" val="36102634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294" y="393439"/>
            <a:ext cx="7103706" cy="278363"/>
          </a:xfrm>
        </p:spPr>
        <p:txBody>
          <a:bodyPr/>
          <a:lstStyle/>
          <a:p>
            <a:r>
              <a:rPr lang="en-US" dirty="0"/>
              <a:t>Observation about logP</a:t>
            </a:r>
            <a:br>
              <a:rPr lang="en-US" dirty="0"/>
            </a:br>
            <a:r>
              <a:rPr lang="en-US" sz="2000" dirty="0"/>
              <a:t>Human </a:t>
            </a:r>
            <a:r>
              <a:rPr lang="en-US" sz="2000" i="1" dirty="0"/>
              <a:t>in vitro </a:t>
            </a:r>
            <a:r>
              <a:rPr lang="en-US" sz="2000" dirty="0"/>
              <a:t>cell stress behaves ~ zebrafish toxicity</a:t>
            </a:r>
            <a:endParaRPr lang="en-US" dirty="0"/>
          </a:p>
        </p:txBody>
      </p:sp>
      <p:sp>
        <p:nvSpPr>
          <p:cNvPr id="3" name="Slide Number Placeholder 2"/>
          <p:cNvSpPr>
            <a:spLocks noGrp="1"/>
          </p:cNvSpPr>
          <p:nvPr>
            <p:ph type="sldNum" sz="quarter" idx="10"/>
          </p:nvPr>
        </p:nvSpPr>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11</a:t>
            </a:fld>
            <a:endParaRPr lang="en-US" sz="1000" b="1" kern="1200" dirty="0">
              <a:solidFill>
                <a:srgbClr val="003F69"/>
              </a:solidFill>
              <a:latin typeface="Arial" charset="0"/>
              <a:ea typeface="ＭＳ Ｐゴシック" pitchFamily="1" charset="-128"/>
              <a:cs typeface="+mn-cs"/>
            </a:endParaRPr>
          </a:p>
        </p:txBody>
      </p:sp>
      <p:pic>
        <p:nvPicPr>
          <p:cNvPr id="5" name="Picture 4"/>
          <p:cNvPicPr/>
          <p:nvPr/>
        </p:nvPicPr>
        <p:blipFill>
          <a:blip r:embed="rId2"/>
          <a:stretch>
            <a:fillRect/>
          </a:stretch>
        </p:blipFill>
        <p:spPr>
          <a:xfrm>
            <a:off x="1687882" y="1497377"/>
            <a:ext cx="5943600" cy="5090795"/>
          </a:xfrm>
          <a:prstGeom prst="rect">
            <a:avLst/>
          </a:prstGeom>
        </p:spPr>
      </p:pic>
    </p:spTree>
    <p:extLst>
      <p:ext uri="{BB962C8B-B14F-4D97-AF65-F5344CB8AC3E}">
        <p14:creationId xmlns:p14="http://schemas.microsoft.com/office/powerpoint/2010/main" val="48725384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759" y="533400"/>
            <a:ext cx="7175241" cy="198089"/>
          </a:xfrm>
        </p:spPr>
        <p:txBody>
          <a:bodyPr/>
          <a:lstStyle/>
          <a:p>
            <a:r>
              <a:rPr lang="en-US" dirty="0"/>
              <a:t>Stress, logP explains ~80% of ZF activity</a:t>
            </a:r>
          </a:p>
        </p:txBody>
      </p:sp>
      <p:sp>
        <p:nvSpPr>
          <p:cNvPr id="3" name="Slide Number Placeholder 2"/>
          <p:cNvSpPr>
            <a:spLocks noGrp="1"/>
          </p:cNvSpPr>
          <p:nvPr>
            <p:ph type="sldNum" sz="quarter" idx="10"/>
          </p:nvPr>
        </p:nvSpPr>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12</a:t>
            </a:fld>
            <a:endParaRPr lang="en-US" sz="1000" b="1" kern="1200" dirty="0">
              <a:solidFill>
                <a:srgbClr val="003F69"/>
              </a:solidFill>
              <a:latin typeface="Arial" charset="0"/>
              <a:ea typeface="ＭＳ Ｐゴシック" pitchFamily="1" charset="-128"/>
              <a:cs typeface="+mn-cs"/>
            </a:endParaRPr>
          </a:p>
        </p:txBody>
      </p:sp>
      <p:pic>
        <p:nvPicPr>
          <p:cNvPr id="4" name="Picture 3"/>
          <p:cNvPicPr/>
          <p:nvPr/>
        </p:nvPicPr>
        <p:blipFill>
          <a:blip r:embed="rId2"/>
          <a:stretch>
            <a:fillRect/>
          </a:stretch>
        </p:blipFill>
        <p:spPr>
          <a:xfrm>
            <a:off x="0" y="1145682"/>
            <a:ext cx="5688701" cy="5712317"/>
          </a:xfrm>
          <a:prstGeom prst="rect">
            <a:avLst/>
          </a:prstGeom>
        </p:spPr>
      </p:pic>
      <p:sp>
        <p:nvSpPr>
          <p:cNvPr id="5" name="TextBox 4"/>
          <p:cNvSpPr txBox="1"/>
          <p:nvPr/>
        </p:nvSpPr>
        <p:spPr>
          <a:xfrm>
            <a:off x="5562416" y="3698066"/>
            <a:ext cx="3701654" cy="1323439"/>
          </a:xfrm>
          <a:prstGeom prst="rect">
            <a:avLst/>
          </a:prstGeom>
          <a:noFill/>
        </p:spPr>
        <p:txBody>
          <a:bodyPr wrap="none" rtlCol="0">
            <a:spAutoFit/>
          </a:bodyPr>
          <a:lstStyle/>
          <a:p>
            <a:pPr marL="168275" indent="-168275">
              <a:buFont typeface="Arial" panose="020B0604020202020204" pitchFamily="34" charset="0"/>
              <a:buChar char="•"/>
            </a:pPr>
            <a:r>
              <a:rPr lang="en-US" dirty="0"/>
              <a:t>83 negatives in region A</a:t>
            </a:r>
          </a:p>
          <a:p>
            <a:pPr marL="625475" lvl="1" indent="-168275">
              <a:buFont typeface="Arial" panose="020B0604020202020204" pitchFamily="34" charset="0"/>
              <a:buChar char="•"/>
            </a:pPr>
            <a:r>
              <a:rPr lang="en-US" dirty="0"/>
              <a:t>Blue triangles</a:t>
            </a:r>
          </a:p>
          <a:p>
            <a:pPr marL="625475" lvl="1" indent="-168275">
              <a:buFont typeface="Arial" panose="020B0604020202020204" pitchFamily="34" charset="0"/>
              <a:buChar char="•"/>
            </a:pPr>
            <a:r>
              <a:rPr lang="en-US" dirty="0"/>
              <a:t>“false positives”?</a:t>
            </a:r>
          </a:p>
          <a:p>
            <a:pPr marL="168275" indent="-168275">
              <a:buFont typeface="Arial" panose="020B0604020202020204" pitchFamily="34" charset="0"/>
              <a:buChar char="•"/>
            </a:pPr>
            <a:r>
              <a:rPr lang="en-US" dirty="0"/>
              <a:t>50 “failed” single screen test?</a:t>
            </a:r>
          </a:p>
        </p:txBody>
      </p:sp>
      <p:grpSp>
        <p:nvGrpSpPr>
          <p:cNvPr id="15" name="Group 14"/>
          <p:cNvGrpSpPr/>
          <p:nvPr/>
        </p:nvGrpSpPr>
        <p:grpSpPr>
          <a:xfrm>
            <a:off x="5872903" y="1171545"/>
            <a:ext cx="3351247" cy="1323439"/>
            <a:chOff x="5872903" y="1171545"/>
            <a:chExt cx="3351247" cy="1323439"/>
          </a:xfrm>
        </p:grpSpPr>
        <p:sp>
          <p:nvSpPr>
            <p:cNvPr id="7" name="TextBox 6"/>
            <p:cNvSpPr txBox="1"/>
            <p:nvPr/>
          </p:nvSpPr>
          <p:spPr>
            <a:xfrm>
              <a:off x="6338424" y="1171545"/>
              <a:ext cx="2885726" cy="1323439"/>
            </a:xfrm>
            <a:prstGeom prst="rect">
              <a:avLst/>
            </a:prstGeom>
            <a:noFill/>
          </p:spPr>
          <p:txBody>
            <a:bodyPr wrap="none" rtlCol="0">
              <a:spAutoFit/>
            </a:bodyPr>
            <a:lstStyle/>
            <a:p>
              <a:r>
                <a:rPr lang="en-US" sz="1600" dirty="0"/>
                <a:t>ZF positive in conc-response</a:t>
              </a:r>
            </a:p>
            <a:p>
              <a:endParaRPr lang="en-US" sz="1600" dirty="0"/>
            </a:p>
            <a:p>
              <a:r>
                <a:rPr lang="en-US" sz="1600" dirty="0"/>
                <a:t>ZF negative in conc-response</a:t>
              </a:r>
            </a:p>
            <a:p>
              <a:endParaRPr lang="en-US" sz="1600" dirty="0"/>
            </a:p>
            <a:p>
              <a:r>
                <a:rPr lang="en-US" sz="1600" dirty="0"/>
                <a:t>ZF negative in single conc</a:t>
              </a:r>
            </a:p>
          </p:txBody>
        </p:sp>
        <p:grpSp>
          <p:nvGrpSpPr>
            <p:cNvPr id="14" name="Group 13"/>
            <p:cNvGrpSpPr/>
            <p:nvPr/>
          </p:nvGrpSpPr>
          <p:grpSpPr>
            <a:xfrm>
              <a:off x="5872903" y="1284542"/>
              <a:ext cx="473196" cy="1145621"/>
              <a:chOff x="5872903" y="1284542"/>
              <a:chExt cx="473196" cy="1145621"/>
            </a:xfrm>
          </p:grpSpPr>
          <p:sp>
            <p:nvSpPr>
              <p:cNvPr id="6" name="Oval 5"/>
              <p:cNvSpPr/>
              <p:nvPr/>
            </p:nvSpPr>
            <p:spPr bwMode="auto">
              <a:xfrm>
                <a:off x="5879712" y="1284542"/>
                <a:ext cx="178025" cy="186116"/>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 name="Oval 7"/>
              <p:cNvSpPr/>
              <p:nvPr/>
            </p:nvSpPr>
            <p:spPr bwMode="auto">
              <a:xfrm>
                <a:off x="6168074" y="1285754"/>
                <a:ext cx="178025" cy="186116"/>
              </a:xfrm>
              <a:prstGeom prst="ellipse">
                <a:avLst/>
              </a:prstGeom>
              <a:solidFill>
                <a:srgbClr val="00FFCC"/>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9" name="Oval 8"/>
              <p:cNvSpPr/>
              <p:nvPr/>
            </p:nvSpPr>
            <p:spPr bwMode="auto">
              <a:xfrm>
                <a:off x="5872903" y="1754603"/>
                <a:ext cx="178025" cy="186116"/>
              </a:xfrm>
              <a:prstGeom prst="ellipse">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0" name="Oval 9"/>
              <p:cNvSpPr/>
              <p:nvPr/>
            </p:nvSpPr>
            <p:spPr bwMode="auto">
              <a:xfrm>
                <a:off x="6161265" y="1755815"/>
                <a:ext cx="178025" cy="186116"/>
              </a:xfrm>
              <a:prstGeom prst="ellipse">
                <a:avLst/>
              </a:prstGeom>
              <a:solidFill>
                <a:srgbClr val="3333CC"/>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1" name="Isosceles Triangle 10"/>
              <p:cNvSpPr>
                <a:spLocks noChangeAspect="1"/>
              </p:cNvSpPr>
              <p:nvPr/>
            </p:nvSpPr>
            <p:spPr bwMode="auto">
              <a:xfrm flipV="1">
                <a:off x="5877178" y="2260230"/>
                <a:ext cx="161986" cy="169933"/>
              </a:xfrm>
              <a:prstGeom prst="triangle">
                <a:avLst/>
              </a:prstGeom>
              <a:solidFill>
                <a:srgbClr val="3333CC"/>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2" name="Isosceles Triangle 11"/>
              <p:cNvSpPr>
                <a:spLocks noChangeAspect="1"/>
              </p:cNvSpPr>
              <p:nvPr/>
            </p:nvSpPr>
            <p:spPr bwMode="auto">
              <a:xfrm flipV="1">
                <a:off x="6156756" y="2260230"/>
                <a:ext cx="161986" cy="169933"/>
              </a:xfrm>
              <a:prstGeom prst="triangle">
                <a:avLst/>
              </a:prstGeom>
              <a:solidFill>
                <a:schemeClr val="bg1">
                  <a:lumMod val="6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grpSp>
      <p:sp>
        <p:nvSpPr>
          <p:cNvPr id="16" name="TextBox 15"/>
          <p:cNvSpPr txBox="1"/>
          <p:nvPr/>
        </p:nvSpPr>
        <p:spPr>
          <a:xfrm>
            <a:off x="6605324" y="6469863"/>
            <a:ext cx="2351926" cy="307777"/>
          </a:xfrm>
          <a:prstGeom prst="rect">
            <a:avLst/>
          </a:prstGeom>
          <a:noFill/>
        </p:spPr>
        <p:txBody>
          <a:bodyPr wrap="none" rtlCol="0">
            <a:spAutoFit/>
          </a:bodyPr>
          <a:lstStyle/>
          <a:p>
            <a:r>
              <a:rPr lang="en-US" sz="1400" dirty="0"/>
              <a:t>Judson et al. In preparation</a:t>
            </a:r>
          </a:p>
        </p:txBody>
      </p:sp>
    </p:spTree>
    <p:extLst>
      <p:ext uri="{BB962C8B-B14F-4D97-AF65-F5344CB8AC3E}">
        <p14:creationId xmlns:p14="http://schemas.microsoft.com/office/powerpoint/2010/main" val="8578046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592" y="433340"/>
            <a:ext cx="6096000" cy="228600"/>
          </a:xfrm>
        </p:spPr>
        <p:txBody>
          <a:bodyPr/>
          <a:lstStyle/>
          <a:p>
            <a:r>
              <a:rPr lang="en-US" dirty="0"/>
              <a:t>“Excess Toxicity” points to specific target activity</a:t>
            </a:r>
          </a:p>
        </p:txBody>
      </p:sp>
      <p:sp>
        <p:nvSpPr>
          <p:cNvPr id="3" name="Slide Number Placeholder 2"/>
          <p:cNvSpPr>
            <a:spLocks noGrp="1"/>
          </p:cNvSpPr>
          <p:nvPr>
            <p:ph type="sldNum" sz="quarter" idx="10"/>
          </p:nvPr>
        </p:nvSpPr>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13</a:t>
            </a:fld>
            <a:endParaRPr lang="en-US" sz="1000" b="1" kern="1200" dirty="0">
              <a:solidFill>
                <a:srgbClr val="003F69"/>
              </a:solidFill>
              <a:latin typeface="Arial" charset="0"/>
              <a:ea typeface="ＭＳ Ｐゴシック" pitchFamily="1" charset="-128"/>
              <a:cs typeface="+mn-cs"/>
            </a:endParaRPr>
          </a:p>
        </p:txBody>
      </p:sp>
      <p:pic>
        <p:nvPicPr>
          <p:cNvPr id="4" name="Picture 3"/>
          <p:cNvPicPr/>
          <p:nvPr/>
        </p:nvPicPr>
        <p:blipFill>
          <a:blip r:embed="rId2"/>
          <a:stretch>
            <a:fillRect/>
          </a:stretch>
        </p:blipFill>
        <p:spPr>
          <a:xfrm>
            <a:off x="0" y="1427585"/>
            <a:ext cx="4691406" cy="4469364"/>
          </a:xfrm>
          <a:prstGeom prst="rect">
            <a:avLst/>
          </a:prstGeom>
        </p:spPr>
      </p:pic>
      <p:pic>
        <p:nvPicPr>
          <p:cNvPr id="5" name="Picture 4"/>
          <p:cNvPicPr/>
          <p:nvPr/>
        </p:nvPicPr>
        <p:blipFill>
          <a:blip r:embed="rId3"/>
          <a:stretch>
            <a:fillRect/>
          </a:stretch>
        </p:blipFill>
        <p:spPr>
          <a:xfrm>
            <a:off x="4669104" y="1427585"/>
            <a:ext cx="4422710" cy="4469364"/>
          </a:xfrm>
          <a:prstGeom prst="rect">
            <a:avLst/>
          </a:prstGeom>
        </p:spPr>
      </p:pic>
    </p:spTree>
    <p:extLst>
      <p:ext uri="{BB962C8B-B14F-4D97-AF65-F5344CB8AC3E}">
        <p14:creationId xmlns:p14="http://schemas.microsoft.com/office/powerpoint/2010/main" val="173371802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533400"/>
            <a:ext cx="6800007" cy="227251"/>
          </a:xfrm>
        </p:spPr>
        <p:txBody>
          <a:bodyPr/>
          <a:lstStyle/>
          <a:p>
            <a:r>
              <a:rPr lang="en-US" dirty="0"/>
              <a:t>Chemicals with excess toxicity tend to fall in a few target MOA classes</a:t>
            </a:r>
          </a:p>
        </p:txBody>
      </p:sp>
      <p:sp>
        <p:nvSpPr>
          <p:cNvPr id="4" name="Content Placeholder 3"/>
          <p:cNvSpPr>
            <a:spLocks noGrp="1"/>
          </p:cNvSpPr>
          <p:nvPr>
            <p:ph idx="1"/>
          </p:nvPr>
        </p:nvSpPr>
        <p:spPr/>
        <p:txBody>
          <a:bodyPr/>
          <a:lstStyle/>
          <a:p>
            <a:r>
              <a:rPr lang="en-US" dirty="0"/>
              <a:t>ACHE</a:t>
            </a:r>
          </a:p>
          <a:p>
            <a:r>
              <a:rPr lang="en-US" dirty="0"/>
              <a:t>Ion channel blockers</a:t>
            </a:r>
          </a:p>
          <a:p>
            <a:r>
              <a:rPr lang="en-US" dirty="0"/>
              <a:t>HMGCR</a:t>
            </a:r>
          </a:p>
          <a:p>
            <a:r>
              <a:rPr lang="en-US" dirty="0"/>
              <a:t>Mitochondrial disruptors</a:t>
            </a:r>
          </a:p>
          <a:p>
            <a:r>
              <a:rPr lang="en-US" dirty="0"/>
              <a:t>PPO inhibitors (disrupts plant cell membranes)</a:t>
            </a:r>
          </a:p>
          <a:p>
            <a:r>
              <a:rPr lang="en-US" dirty="0"/>
              <a:t>Chemicals reacting with protein SH groups</a:t>
            </a:r>
          </a:p>
          <a:p>
            <a:r>
              <a:rPr lang="en-US" dirty="0"/>
              <a:t>Thyroid hormone receptor blockers</a:t>
            </a:r>
          </a:p>
          <a:p>
            <a:endParaRPr lang="en-US" dirty="0"/>
          </a:p>
          <a:p>
            <a:r>
              <a:rPr lang="en-US" dirty="0"/>
              <a:t>Some of these classes are over-represented in overall hit predictivity and in excess potency for hits</a:t>
            </a:r>
          </a:p>
        </p:txBody>
      </p:sp>
      <p:sp>
        <p:nvSpPr>
          <p:cNvPr id="3" name="Slide Number Placeholder 2"/>
          <p:cNvSpPr>
            <a:spLocks noGrp="1"/>
          </p:cNvSpPr>
          <p:nvPr>
            <p:ph type="sldNum" sz="quarter" idx="10"/>
          </p:nvPr>
        </p:nvSpPr>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14</a:t>
            </a:fld>
            <a:endParaRPr lang="en-US" sz="1000" b="1" kern="1200" dirty="0">
              <a:solidFill>
                <a:srgbClr val="003F69"/>
              </a:solidFill>
              <a:latin typeface="Arial" charset="0"/>
              <a:ea typeface="ＭＳ Ｐゴシック" pitchFamily="1" charset="-128"/>
              <a:cs typeface="+mn-cs"/>
            </a:endParaRPr>
          </a:p>
        </p:txBody>
      </p:sp>
    </p:spTree>
    <p:extLst>
      <p:ext uri="{BB962C8B-B14F-4D97-AF65-F5344CB8AC3E}">
        <p14:creationId xmlns:p14="http://schemas.microsoft.com/office/powerpoint/2010/main" val="56528331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5979054"/>
            <a:ext cx="3476625" cy="812271"/>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a:xfrm>
            <a:off x="2058955" y="432633"/>
            <a:ext cx="6935755" cy="302845"/>
          </a:xfrm>
        </p:spPr>
        <p:txBody>
          <a:bodyPr/>
          <a:lstStyle/>
          <a:p>
            <a:r>
              <a:rPr lang="en-US" dirty="0"/>
              <a:t>Look for specific targets by controlling for stress-related assay confounding</a:t>
            </a:r>
          </a:p>
        </p:txBody>
      </p:sp>
      <p:sp>
        <p:nvSpPr>
          <p:cNvPr id="3" name="Content Placeholder 2"/>
          <p:cNvSpPr>
            <a:spLocks noGrp="1"/>
          </p:cNvSpPr>
          <p:nvPr>
            <p:ph idx="1"/>
          </p:nvPr>
        </p:nvSpPr>
        <p:spPr>
          <a:xfrm>
            <a:off x="380999" y="996821"/>
            <a:ext cx="8511073" cy="927885"/>
          </a:xfrm>
        </p:spPr>
        <p:txBody>
          <a:bodyPr/>
          <a:lstStyle/>
          <a:p>
            <a:r>
              <a:rPr lang="en-US" dirty="0"/>
              <a:t>Are potent actives against specific targets more likely than chance to be ZF-active?</a:t>
            </a:r>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15</a:t>
            </a:fld>
            <a:endParaRPr lang="en-US" sz="1000" b="1" kern="1200" dirty="0">
              <a:solidFill>
                <a:srgbClr val="003F69"/>
              </a:solidFill>
              <a:latin typeface="Arial" charset="0"/>
              <a:ea typeface="ＭＳ Ｐゴシック" pitchFamily="1" charset="-128"/>
              <a:cs typeface="+mn-cs"/>
            </a:endParaRPr>
          </a:p>
        </p:txBody>
      </p:sp>
      <p:sp>
        <p:nvSpPr>
          <p:cNvPr id="6" name="TextBox 5"/>
          <p:cNvSpPr txBox="1"/>
          <p:nvPr/>
        </p:nvSpPr>
        <p:spPr>
          <a:xfrm>
            <a:off x="6296025" y="3237327"/>
            <a:ext cx="2847975" cy="707886"/>
          </a:xfrm>
          <a:prstGeom prst="rect">
            <a:avLst/>
          </a:prstGeom>
          <a:noFill/>
        </p:spPr>
        <p:txBody>
          <a:bodyPr wrap="square" rtlCol="0">
            <a:spAutoFit/>
          </a:bodyPr>
          <a:lstStyle/>
          <a:p>
            <a:r>
              <a:rPr lang="en-US" dirty="0"/>
              <a:t>Filter on Z-score (AC50 relative to cytotoxicity)</a:t>
            </a:r>
          </a:p>
        </p:txBody>
      </p:sp>
      <p:pic>
        <p:nvPicPr>
          <p:cNvPr id="5" name="Picture 4"/>
          <p:cNvPicPr/>
          <p:nvPr/>
        </p:nvPicPr>
        <p:blipFill>
          <a:blip r:embed="rId2"/>
          <a:stretch>
            <a:fillRect/>
          </a:stretch>
        </p:blipFill>
        <p:spPr>
          <a:xfrm>
            <a:off x="2396994" y="2089725"/>
            <a:ext cx="3647103" cy="3760237"/>
          </a:xfrm>
          <a:prstGeom prst="rect">
            <a:avLst/>
          </a:prstGeom>
        </p:spPr>
      </p:pic>
      <p:sp>
        <p:nvSpPr>
          <p:cNvPr id="7" name="TextBox 6"/>
          <p:cNvSpPr txBox="1"/>
          <p:nvPr/>
        </p:nvSpPr>
        <p:spPr>
          <a:xfrm>
            <a:off x="1782825" y="5957129"/>
            <a:ext cx="6076951" cy="707886"/>
          </a:xfrm>
          <a:prstGeom prst="rect">
            <a:avLst/>
          </a:prstGeom>
          <a:noFill/>
        </p:spPr>
        <p:txBody>
          <a:bodyPr wrap="square" rtlCol="0">
            <a:spAutoFit/>
          </a:bodyPr>
          <a:lstStyle/>
          <a:p>
            <a:r>
              <a:rPr lang="en-US" dirty="0"/>
              <a:t>Filter on AUC (potency x efficacy)</a:t>
            </a:r>
          </a:p>
          <a:p>
            <a:r>
              <a:rPr lang="en-US" dirty="0"/>
              <a:t>Measure of reproducibility across multiple assays</a:t>
            </a:r>
          </a:p>
        </p:txBody>
      </p:sp>
      <p:sp>
        <p:nvSpPr>
          <p:cNvPr id="9" name="TextBox 8"/>
          <p:cNvSpPr txBox="1"/>
          <p:nvPr/>
        </p:nvSpPr>
        <p:spPr>
          <a:xfrm>
            <a:off x="4572000" y="4307655"/>
            <a:ext cx="1617751" cy="523220"/>
          </a:xfrm>
          <a:prstGeom prst="rect">
            <a:avLst/>
          </a:prstGeom>
          <a:noFill/>
        </p:spPr>
        <p:txBody>
          <a:bodyPr wrap="none" rtlCol="0">
            <a:spAutoFit/>
          </a:bodyPr>
          <a:lstStyle/>
          <a:p>
            <a:r>
              <a:rPr lang="en-US" sz="1400" dirty="0"/>
              <a:t>Red: ZF active</a:t>
            </a:r>
          </a:p>
          <a:p>
            <a:r>
              <a:rPr lang="en-US" sz="1400" dirty="0"/>
              <a:t>White: ZF inactive</a:t>
            </a:r>
          </a:p>
        </p:txBody>
      </p:sp>
      <p:sp>
        <p:nvSpPr>
          <p:cNvPr id="10" name="Rectangle 9"/>
          <p:cNvSpPr/>
          <p:nvPr/>
        </p:nvSpPr>
        <p:spPr bwMode="auto">
          <a:xfrm>
            <a:off x="2939142" y="3167735"/>
            <a:ext cx="923731" cy="2122715"/>
          </a:xfrm>
          <a:prstGeom prst="rect">
            <a:avLst/>
          </a:prstGeom>
          <a:solidFill>
            <a:srgbClr val="BFBFBF">
              <a:alpha val="45098"/>
            </a:srgbClr>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1" name="Rectangle 10"/>
          <p:cNvSpPr/>
          <p:nvPr/>
        </p:nvSpPr>
        <p:spPr bwMode="auto">
          <a:xfrm>
            <a:off x="2929811" y="4886347"/>
            <a:ext cx="2939144" cy="405160"/>
          </a:xfrm>
          <a:prstGeom prst="rect">
            <a:avLst/>
          </a:prstGeom>
          <a:solidFill>
            <a:srgbClr val="BFBFBF">
              <a:alpha val="45098"/>
            </a:srgbClr>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6828834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60395"/>
            <a:ext cx="3476625" cy="812271"/>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16</a:t>
            </a:fld>
            <a:endParaRPr lang="en-US" sz="1000" b="1" kern="1200" dirty="0">
              <a:solidFill>
                <a:srgbClr val="003F69"/>
              </a:solidFill>
              <a:latin typeface="Arial" charset="0"/>
              <a:ea typeface="ＭＳ Ｐゴシック" pitchFamily="1" charset="-128"/>
              <a:cs typeface="+mn-cs"/>
            </a:endParaRPr>
          </a:p>
        </p:txBody>
      </p:sp>
      <p:graphicFrame>
        <p:nvGraphicFramePr>
          <p:cNvPr id="6" name="Table 5"/>
          <p:cNvGraphicFramePr>
            <a:graphicFrameLocks noGrp="1"/>
          </p:cNvGraphicFramePr>
          <p:nvPr>
            <p:extLst/>
          </p:nvPr>
        </p:nvGraphicFramePr>
        <p:xfrm>
          <a:off x="97970" y="60395"/>
          <a:ext cx="8948060" cy="6775824"/>
        </p:xfrm>
        <a:graphic>
          <a:graphicData uri="http://schemas.openxmlformats.org/drawingml/2006/table">
            <a:tbl>
              <a:tblPr firstRow="1" firstCol="1" bandRow="1">
                <a:tableStyleId>{5C22544A-7EE6-4342-B048-85BDC9FD1C3A}</a:tableStyleId>
              </a:tblPr>
              <a:tblGrid>
                <a:gridCol w="1600201">
                  <a:extLst>
                    <a:ext uri="{9D8B030D-6E8A-4147-A177-3AD203B41FA5}">
                      <a16:colId xmlns:a16="http://schemas.microsoft.com/office/drawing/2014/main" val="20000"/>
                    </a:ext>
                  </a:extLst>
                </a:gridCol>
                <a:gridCol w="671805">
                  <a:extLst>
                    <a:ext uri="{9D8B030D-6E8A-4147-A177-3AD203B41FA5}">
                      <a16:colId xmlns:a16="http://schemas.microsoft.com/office/drawing/2014/main" val="20001"/>
                    </a:ext>
                  </a:extLst>
                </a:gridCol>
                <a:gridCol w="1378701">
                  <a:extLst>
                    <a:ext uri="{9D8B030D-6E8A-4147-A177-3AD203B41FA5}">
                      <a16:colId xmlns:a16="http://schemas.microsoft.com/office/drawing/2014/main" val="20002"/>
                    </a:ext>
                  </a:extLst>
                </a:gridCol>
                <a:gridCol w="484542">
                  <a:extLst>
                    <a:ext uri="{9D8B030D-6E8A-4147-A177-3AD203B41FA5}">
                      <a16:colId xmlns:a16="http://schemas.microsoft.com/office/drawing/2014/main" val="20003"/>
                    </a:ext>
                  </a:extLst>
                </a:gridCol>
                <a:gridCol w="359414">
                  <a:extLst>
                    <a:ext uri="{9D8B030D-6E8A-4147-A177-3AD203B41FA5}">
                      <a16:colId xmlns:a16="http://schemas.microsoft.com/office/drawing/2014/main" val="20004"/>
                    </a:ext>
                  </a:extLst>
                </a:gridCol>
                <a:gridCol w="299511">
                  <a:extLst>
                    <a:ext uri="{9D8B030D-6E8A-4147-A177-3AD203B41FA5}">
                      <a16:colId xmlns:a16="http://schemas.microsoft.com/office/drawing/2014/main" val="20005"/>
                    </a:ext>
                  </a:extLst>
                </a:gridCol>
                <a:gridCol w="419314">
                  <a:extLst>
                    <a:ext uri="{9D8B030D-6E8A-4147-A177-3AD203B41FA5}">
                      <a16:colId xmlns:a16="http://schemas.microsoft.com/office/drawing/2014/main" val="20006"/>
                    </a:ext>
                  </a:extLst>
                </a:gridCol>
                <a:gridCol w="479218">
                  <a:extLst>
                    <a:ext uri="{9D8B030D-6E8A-4147-A177-3AD203B41FA5}">
                      <a16:colId xmlns:a16="http://schemas.microsoft.com/office/drawing/2014/main" val="20007"/>
                    </a:ext>
                  </a:extLst>
                </a:gridCol>
                <a:gridCol w="599024">
                  <a:extLst>
                    <a:ext uri="{9D8B030D-6E8A-4147-A177-3AD203B41FA5}">
                      <a16:colId xmlns:a16="http://schemas.microsoft.com/office/drawing/2014/main" val="20008"/>
                    </a:ext>
                  </a:extLst>
                </a:gridCol>
                <a:gridCol w="479218">
                  <a:extLst>
                    <a:ext uri="{9D8B030D-6E8A-4147-A177-3AD203B41FA5}">
                      <a16:colId xmlns:a16="http://schemas.microsoft.com/office/drawing/2014/main" val="20009"/>
                    </a:ext>
                  </a:extLst>
                </a:gridCol>
                <a:gridCol w="539121">
                  <a:extLst>
                    <a:ext uri="{9D8B030D-6E8A-4147-A177-3AD203B41FA5}">
                      <a16:colId xmlns:a16="http://schemas.microsoft.com/office/drawing/2014/main" val="20010"/>
                    </a:ext>
                  </a:extLst>
                </a:gridCol>
                <a:gridCol w="499851">
                  <a:extLst>
                    <a:ext uri="{9D8B030D-6E8A-4147-A177-3AD203B41FA5}">
                      <a16:colId xmlns:a16="http://schemas.microsoft.com/office/drawing/2014/main" val="20011"/>
                    </a:ext>
                  </a:extLst>
                </a:gridCol>
                <a:gridCol w="419314">
                  <a:extLst>
                    <a:ext uri="{9D8B030D-6E8A-4147-A177-3AD203B41FA5}">
                      <a16:colId xmlns:a16="http://schemas.microsoft.com/office/drawing/2014/main" val="20012"/>
                    </a:ext>
                  </a:extLst>
                </a:gridCol>
                <a:gridCol w="718826">
                  <a:extLst>
                    <a:ext uri="{9D8B030D-6E8A-4147-A177-3AD203B41FA5}">
                      <a16:colId xmlns:a16="http://schemas.microsoft.com/office/drawing/2014/main" val="20013"/>
                    </a:ext>
                  </a:extLst>
                </a:gridCol>
              </a:tblGrid>
              <a:tr h="358997">
                <a:tc>
                  <a:txBody>
                    <a:bodyPr/>
                    <a:lstStyle/>
                    <a:p>
                      <a:pPr marL="0" marR="0">
                        <a:lnSpc>
                          <a:spcPct val="150000"/>
                        </a:lnSpc>
                        <a:spcBef>
                          <a:spcPts val="0"/>
                        </a:spcBef>
                        <a:spcAft>
                          <a:spcPts val="0"/>
                        </a:spcAft>
                      </a:pPr>
                      <a:r>
                        <a:rPr lang="en-US" sz="900" dirty="0">
                          <a:solidFill>
                            <a:schemeClr val="tx1"/>
                          </a:solidFill>
                          <a:effectLst/>
                        </a:rPr>
                        <a:t>class</a:t>
                      </a:r>
                      <a:endPar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Gene group</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annotation</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assays</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TP</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FP</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FN</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TN</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Sens</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Spec</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BA</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OR</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PPV</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p-value</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00"/>
                  </a:ext>
                </a:extLst>
              </a:tr>
              <a:tr h="114879">
                <a:tc>
                  <a:txBody>
                    <a:bodyPr/>
                    <a:lstStyle/>
                    <a:p>
                      <a:pPr marL="0" marR="0">
                        <a:lnSpc>
                          <a:spcPct val="150000"/>
                        </a:lnSpc>
                        <a:spcBef>
                          <a:spcPts val="0"/>
                        </a:spcBef>
                        <a:spcAft>
                          <a:spcPts val="0"/>
                        </a:spcAft>
                      </a:pPr>
                      <a:r>
                        <a:rPr lang="en-US" sz="900">
                          <a:solidFill>
                            <a:schemeClr val="tx1"/>
                          </a:solidFill>
                          <a:effectLst/>
                        </a:rPr>
                        <a:t>endocrine</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AR</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Androgen receptor</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443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6.7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0.85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0.0005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01"/>
                  </a:ext>
                </a:extLst>
              </a:tr>
              <a:tr h="114879">
                <a:tc>
                  <a:txBody>
                    <a:bodyPr/>
                    <a:lstStyle/>
                    <a:p>
                      <a:pPr marL="0" marR="0">
                        <a:lnSpc>
                          <a:spcPct val="150000"/>
                        </a:lnSpc>
                        <a:spcBef>
                          <a:spcPts val="0"/>
                        </a:spcBef>
                        <a:spcAft>
                          <a:spcPts val="0"/>
                        </a:spcAft>
                      </a:pPr>
                      <a:r>
                        <a:rPr lang="en-US" sz="900">
                          <a:solidFill>
                            <a:schemeClr val="tx1"/>
                          </a:solidFill>
                          <a:effectLst/>
                        </a:rPr>
                        <a:t>endocrine</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CYP19A1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Aromatase</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436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1.00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14.4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9E-07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02"/>
                  </a:ext>
                </a:extLst>
              </a:tr>
              <a:tr h="114879">
                <a:tc>
                  <a:txBody>
                    <a:bodyPr/>
                    <a:lstStyle/>
                    <a:p>
                      <a:pPr marL="0" marR="0">
                        <a:lnSpc>
                          <a:spcPct val="150000"/>
                        </a:lnSpc>
                        <a:spcBef>
                          <a:spcPts val="0"/>
                        </a:spcBef>
                        <a:spcAft>
                          <a:spcPts val="0"/>
                        </a:spcAft>
                      </a:pPr>
                      <a:r>
                        <a:rPr lang="en-US" sz="900">
                          <a:solidFill>
                            <a:schemeClr val="tx1"/>
                          </a:solidFill>
                          <a:effectLst/>
                        </a:rPr>
                        <a:t>endocrine</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ESR</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Estrogen receptor</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431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dirty="0">
                          <a:solidFill>
                            <a:schemeClr val="tx1"/>
                          </a:solidFill>
                          <a:effectLst/>
                        </a:rPr>
                        <a:t>520</a:t>
                      </a:r>
                      <a:endPar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5.8</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0.83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2E-05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03"/>
                  </a:ext>
                </a:extLst>
              </a:tr>
              <a:tr h="114879">
                <a:tc>
                  <a:txBody>
                    <a:bodyPr/>
                    <a:lstStyle/>
                    <a:p>
                      <a:pPr marL="0" marR="0">
                        <a:lnSpc>
                          <a:spcPct val="150000"/>
                        </a:lnSpc>
                        <a:spcBef>
                          <a:spcPts val="0"/>
                        </a:spcBef>
                        <a:spcAft>
                          <a:spcPts val="0"/>
                        </a:spcAft>
                      </a:pPr>
                      <a:r>
                        <a:rPr lang="en-US" sz="900">
                          <a:solidFill>
                            <a:schemeClr val="tx1"/>
                          </a:solidFill>
                          <a:effectLst/>
                        </a:rPr>
                        <a:t>endocrine</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NR3C1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Glucocorticoid receptor</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446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0.78</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0.0084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04"/>
                  </a:ext>
                </a:extLst>
              </a:tr>
              <a:tr h="114879">
                <a:tc>
                  <a:txBody>
                    <a:bodyPr/>
                    <a:lstStyle/>
                    <a:p>
                      <a:pPr marL="0" marR="0">
                        <a:lnSpc>
                          <a:spcPct val="150000"/>
                        </a:lnSpc>
                        <a:spcBef>
                          <a:spcPts val="0"/>
                        </a:spcBef>
                        <a:spcAft>
                          <a:spcPts val="0"/>
                        </a:spcAft>
                      </a:pPr>
                      <a:r>
                        <a:rPr lang="en-US" sz="900">
                          <a:solidFill>
                            <a:schemeClr val="tx1"/>
                          </a:solidFill>
                          <a:effectLst/>
                        </a:rPr>
                        <a:t>endocrine</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PGR</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Progesterone receptor</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445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0.83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0.0016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05"/>
                  </a:ext>
                </a:extLst>
              </a:tr>
              <a:tr h="114879">
                <a:tc>
                  <a:txBody>
                    <a:bodyPr/>
                    <a:lstStyle/>
                    <a:p>
                      <a:pPr marL="0" marR="0">
                        <a:lnSpc>
                          <a:spcPct val="150000"/>
                        </a:lnSpc>
                        <a:spcBef>
                          <a:spcPts val="0"/>
                        </a:spcBef>
                        <a:spcAft>
                          <a:spcPts val="0"/>
                        </a:spcAft>
                      </a:pPr>
                      <a:r>
                        <a:rPr lang="en-US" sz="900">
                          <a:solidFill>
                            <a:schemeClr val="tx1"/>
                          </a:solidFill>
                          <a:effectLst/>
                        </a:rPr>
                        <a:t>ER stress</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SREBF1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 </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36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424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516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0.08</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0.98</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0.78</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1E-05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06"/>
                  </a:ext>
                </a:extLst>
              </a:tr>
              <a:tr h="114879">
                <a:tc>
                  <a:txBody>
                    <a:bodyPr/>
                    <a:lstStyle/>
                    <a:p>
                      <a:pPr marL="0" marR="0">
                        <a:lnSpc>
                          <a:spcPct val="150000"/>
                        </a:lnSpc>
                        <a:spcBef>
                          <a:spcPts val="0"/>
                        </a:spcBef>
                        <a:spcAft>
                          <a:spcPts val="0"/>
                        </a:spcAft>
                      </a:pPr>
                      <a:r>
                        <a:rPr lang="en-US" sz="900">
                          <a:solidFill>
                            <a:schemeClr val="tx1"/>
                          </a:solidFill>
                          <a:effectLst/>
                        </a:rPr>
                        <a:t>ER stress</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XBP1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 </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450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1.00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11.7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0.0039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07"/>
                  </a:ext>
                </a:extLst>
              </a:tr>
              <a:tr h="114879">
                <a:tc>
                  <a:txBody>
                    <a:bodyPr/>
                    <a:lstStyle/>
                    <a:p>
                      <a:pPr marL="0" marR="0">
                        <a:lnSpc>
                          <a:spcPct val="150000"/>
                        </a:lnSpc>
                        <a:spcBef>
                          <a:spcPts val="0"/>
                        </a:spcBef>
                        <a:spcAft>
                          <a:spcPts val="0"/>
                        </a:spcAft>
                      </a:pPr>
                      <a:r>
                        <a:rPr lang="en-US" sz="900">
                          <a:solidFill>
                            <a:schemeClr val="tx1"/>
                          </a:solidFill>
                          <a:effectLst/>
                        </a:rPr>
                        <a:t>GPCR</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LTD4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 </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449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1.00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12.9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0.002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08"/>
                  </a:ext>
                </a:extLst>
              </a:tr>
              <a:tr h="114879">
                <a:tc>
                  <a:txBody>
                    <a:bodyPr/>
                    <a:lstStyle/>
                    <a:p>
                      <a:pPr marL="0" marR="0">
                        <a:lnSpc>
                          <a:spcPct val="150000"/>
                        </a:lnSpc>
                        <a:spcBef>
                          <a:spcPts val="0"/>
                        </a:spcBef>
                        <a:spcAft>
                          <a:spcPts val="0"/>
                        </a:spcAft>
                      </a:pPr>
                      <a:r>
                        <a:rPr lang="en-US" sz="900">
                          <a:solidFill>
                            <a:schemeClr val="tx1"/>
                          </a:solidFill>
                          <a:effectLst/>
                        </a:rPr>
                        <a:t>growth factor</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EGR1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 </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441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1.00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22.6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8E-06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09"/>
                  </a:ext>
                </a:extLst>
              </a:tr>
              <a:tr h="114879">
                <a:tc>
                  <a:txBody>
                    <a:bodyPr/>
                    <a:lstStyle/>
                    <a:p>
                      <a:pPr marL="0" marR="0">
                        <a:lnSpc>
                          <a:spcPct val="150000"/>
                        </a:lnSpc>
                        <a:spcBef>
                          <a:spcPts val="0"/>
                        </a:spcBef>
                        <a:spcAft>
                          <a:spcPts val="0"/>
                        </a:spcAft>
                      </a:pPr>
                      <a:r>
                        <a:rPr lang="en-US" sz="900">
                          <a:solidFill>
                            <a:schemeClr val="tx1"/>
                          </a:solidFill>
                          <a:effectLst/>
                        </a:rPr>
                        <a:t>hypoxia</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HIF1A</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 </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436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9.6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0.89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5E-06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10"/>
                  </a:ext>
                </a:extLst>
              </a:tr>
              <a:tr h="114879">
                <a:tc>
                  <a:txBody>
                    <a:bodyPr/>
                    <a:lstStyle/>
                    <a:p>
                      <a:pPr marL="0" marR="0">
                        <a:lnSpc>
                          <a:spcPct val="150000"/>
                        </a:lnSpc>
                        <a:spcBef>
                          <a:spcPts val="0"/>
                        </a:spcBef>
                        <a:spcAft>
                          <a:spcPts val="0"/>
                        </a:spcAft>
                      </a:pPr>
                      <a:r>
                        <a:rPr lang="en-US" sz="900">
                          <a:solidFill>
                            <a:schemeClr val="tx1"/>
                          </a:solidFill>
                          <a:effectLst/>
                        </a:rPr>
                        <a:t>inflammation</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CEBPB</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 </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30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430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6.0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0.83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5E-06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11"/>
                  </a:ext>
                </a:extLst>
              </a:tr>
              <a:tr h="114879">
                <a:tc>
                  <a:txBody>
                    <a:bodyPr/>
                    <a:lstStyle/>
                    <a:p>
                      <a:pPr marL="0" marR="0">
                        <a:lnSpc>
                          <a:spcPct val="150000"/>
                        </a:lnSpc>
                        <a:spcBef>
                          <a:spcPts val="0"/>
                        </a:spcBef>
                        <a:spcAft>
                          <a:spcPts val="0"/>
                        </a:spcAft>
                      </a:pPr>
                      <a:r>
                        <a:rPr lang="en-US" sz="900">
                          <a:solidFill>
                            <a:schemeClr val="tx1"/>
                          </a:solidFill>
                          <a:effectLst/>
                        </a:rPr>
                        <a:t>inflammation</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CREB3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dirty="0">
                          <a:solidFill>
                            <a:schemeClr val="tx1"/>
                          </a:solidFill>
                          <a:effectLst/>
                        </a:rPr>
                        <a:t> </a:t>
                      </a:r>
                      <a:endPar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437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1.00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27.6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5E-07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12"/>
                  </a:ext>
                </a:extLst>
              </a:tr>
              <a:tr h="114879">
                <a:tc>
                  <a:txBody>
                    <a:bodyPr/>
                    <a:lstStyle/>
                    <a:p>
                      <a:pPr marL="0" marR="0">
                        <a:lnSpc>
                          <a:spcPct val="150000"/>
                        </a:lnSpc>
                        <a:spcBef>
                          <a:spcPts val="0"/>
                        </a:spcBef>
                        <a:spcAft>
                          <a:spcPts val="0"/>
                        </a:spcAft>
                      </a:pPr>
                      <a:r>
                        <a:rPr lang="en-US" sz="900">
                          <a:solidFill>
                            <a:schemeClr val="tx1"/>
                          </a:solidFill>
                          <a:effectLst/>
                        </a:rPr>
                        <a:t>inflammation</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PTGER2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 </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431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519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0.81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3E-05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13"/>
                  </a:ext>
                </a:extLst>
              </a:tr>
              <a:tr h="114879">
                <a:tc>
                  <a:txBody>
                    <a:bodyPr/>
                    <a:lstStyle/>
                    <a:p>
                      <a:pPr marL="0" marR="0">
                        <a:lnSpc>
                          <a:spcPct val="150000"/>
                        </a:lnSpc>
                        <a:spcBef>
                          <a:spcPts val="0"/>
                        </a:spcBef>
                        <a:spcAft>
                          <a:spcPts val="0"/>
                        </a:spcAft>
                      </a:pPr>
                      <a:r>
                        <a:rPr lang="en-US" sz="900">
                          <a:solidFill>
                            <a:schemeClr val="tx1"/>
                          </a:solidFill>
                          <a:effectLst/>
                        </a:rPr>
                        <a:t>inflammation</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TNF</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 </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30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430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513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0.98</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2.8</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0.70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0.0026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14"/>
                  </a:ext>
                </a:extLst>
              </a:tr>
              <a:tr h="114879">
                <a:tc>
                  <a:txBody>
                    <a:bodyPr/>
                    <a:lstStyle/>
                    <a:p>
                      <a:pPr marL="0" marR="0">
                        <a:lnSpc>
                          <a:spcPct val="150000"/>
                        </a:lnSpc>
                        <a:spcBef>
                          <a:spcPts val="0"/>
                        </a:spcBef>
                        <a:spcAft>
                          <a:spcPts val="0"/>
                        </a:spcAft>
                      </a:pPr>
                      <a:r>
                        <a:rPr lang="en-US" sz="900">
                          <a:solidFill>
                            <a:schemeClr val="tx1"/>
                          </a:solidFill>
                          <a:effectLst/>
                        </a:rPr>
                        <a:t>ion channel</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KCNH2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 </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447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1.00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7.6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0.87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0.0026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15"/>
                  </a:ext>
                </a:extLst>
              </a:tr>
              <a:tr h="114879">
                <a:tc>
                  <a:txBody>
                    <a:bodyPr/>
                    <a:lstStyle/>
                    <a:p>
                      <a:pPr marL="0" marR="0">
                        <a:lnSpc>
                          <a:spcPct val="150000"/>
                        </a:lnSpc>
                        <a:spcBef>
                          <a:spcPts val="0"/>
                        </a:spcBef>
                        <a:spcAft>
                          <a:spcPts val="0"/>
                        </a:spcAft>
                      </a:pPr>
                      <a:r>
                        <a:rPr lang="en-US" sz="900">
                          <a:solidFill>
                            <a:schemeClr val="tx1"/>
                          </a:solidFill>
                          <a:effectLst/>
                        </a:rPr>
                        <a:t>oncogene</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JUN</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 </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18</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442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3.5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0.75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0.0062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16"/>
                  </a:ext>
                </a:extLst>
              </a:tr>
              <a:tr h="114879">
                <a:tc>
                  <a:txBody>
                    <a:bodyPr/>
                    <a:lstStyle/>
                    <a:p>
                      <a:pPr marL="0" marR="0">
                        <a:lnSpc>
                          <a:spcPct val="150000"/>
                        </a:lnSpc>
                        <a:spcBef>
                          <a:spcPts val="0"/>
                        </a:spcBef>
                        <a:spcAft>
                          <a:spcPts val="0"/>
                        </a:spcAft>
                      </a:pPr>
                      <a:r>
                        <a:rPr lang="en-US" sz="900">
                          <a:solidFill>
                            <a:schemeClr val="tx1"/>
                          </a:solidFill>
                          <a:effectLst/>
                        </a:rPr>
                        <a:t>oxidative stress</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NFE2L2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NRF2, ROS Sensor</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34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426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8.3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0.87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1E-07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17"/>
                  </a:ext>
                </a:extLst>
              </a:tr>
              <a:tr h="114879">
                <a:tc>
                  <a:txBody>
                    <a:bodyPr/>
                    <a:lstStyle/>
                    <a:p>
                      <a:pPr marL="0" marR="0">
                        <a:lnSpc>
                          <a:spcPct val="150000"/>
                        </a:lnSpc>
                        <a:spcBef>
                          <a:spcPts val="0"/>
                        </a:spcBef>
                        <a:spcAft>
                          <a:spcPts val="0"/>
                        </a:spcAft>
                      </a:pPr>
                      <a:r>
                        <a:rPr lang="en-US" sz="900">
                          <a:solidFill>
                            <a:schemeClr val="tx1"/>
                          </a:solidFill>
                          <a:effectLst/>
                        </a:rPr>
                        <a:t>transcription factor</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POU2F1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 </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443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0.81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0.0016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18"/>
                  </a:ext>
                </a:extLst>
              </a:tr>
              <a:tr h="114879">
                <a:tc>
                  <a:txBody>
                    <a:bodyPr/>
                    <a:lstStyle/>
                    <a:p>
                      <a:pPr marL="0" marR="0">
                        <a:lnSpc>
                          <a:spcPct val="150000"/>
                        </a:lnSpc>
                        <a:spcBef>
                          <a:spcPts val="0"/>
                        </a:spcBef>
                        <a:spcAft>
                          <a:spcPts val="0"/>
                        </a:spcAft>
                      </a:pPr>
                      <a:r>
                        <a:rPr lang="en-US" sz="900">
                          <a:solidFill>
                            <a:schemeClr val="tx1"/>
                          </a:solidFill>
                          <a:effectLst/>
                        </a:rPr>
                        <a:t>transcription factor</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SMAD1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 </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439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0.81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0.0005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19"/>
                  </a:ext>
                </a:extLst>
              </a:tr>
              <a:tr h="114879">
                <a:tc>
                  <a:txBody>
                    <a:bodyPr/>
                    <a:lstStyle/>
                    <a:p>
                      <a:pPr marL="0" marR="0">
                        <a:lnSpc>
                          <a:spcPct val="150000"/>
                        </a:lnSpc>
                        <a:spcBef>
                          <a:spcPts val="0"/>
                        </a:spcBef>
                        <a:spcAft>
                          <a:spcPts val="0"/>
                        </a:spcAft>
                      </a:pPr>
                      <a:r>
                        <a:rPr lang="en-US" sz="900">
                          <a:solidFill>
                            <a:schemeClr val="tx1"/>
                          </a:solidFill>
                          <a:effectLst/>
                        </a:rPr>
                        <a:t>transcription factor</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SOX1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 </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444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3.8</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0.76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0.0072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20"/>
                  </a:ext>
                </a:extLst>
              </a:tr>
              <a:tr h="114879">
                <a:tc>
                  <a:txBody>
                    <a:bodyPr/>
                    <a:lstStyle/>
                    <a:p>
                      <a:pPr marL="0" marR="0">
                        <a:lnSpc>
                          <a:spcPct val="150000"/>
                        </a:lnSpc>
                        <a:spcBef>
                          <a:spcPts val="0"/>
                        </a:spcBef>
                        <a:spcAft>
                          <a:spcPts val="0"/>
                        </a:spcAft>
                      </a:pPr>
                      <a:r>
                        <a:rPr lang="en-US" sz="900">
                          <a:solidFill>
                            <a:schemeClr val="tx1"/>
                          </a:solidFill>
                          <a:effectLst/>
                        </a:rPr>
                        <a:t>transcription factor</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SP1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 </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18</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442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1.00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10.7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6E-05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21"/>
                  </a:ext>
                </a:extLst>
              </a:tr>
              <a:tr h="114879">
                <a:tc>
                  <a:txBody>
                    <a:bodyPr/>
                    <a:lstStyle/>
                    <a:p>
                      <a:pPr marL="0" marR="0">
                        <a:lnSpc>
                          <a:spcPct val="150000"/>
                        </a:lnSpc>
                        <a:spcBef>
                          <a:spcPts val="0"/>
                        </a:spcBef>
                        <a:spcAft>
                          <a:spcPts val="0"/>
                        </a:spcAft>
                      </a:pPr>
                      <a:r>
                        <a:rPr lang="en-US" sz="900">
                          <a:solidFill>
                            <a:schemeClr val="tx1"/>
                          </a:solidFill>
                          <a:effectLst/>
                        </a:rPr>
                        <a:t>transporter</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DAT</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 </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18</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442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3.5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0.75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0.0062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22"/>
                  </a:ext>
                </a:extLst>
              </a:tr>
              <a:tr h="229758">
                <a:tc>
                  <a:txBody>
                    <a:bodyPr/>
                    <a:lstStyle/>
                    <a:p>
                      <a:pPr marL="0" marR="0">
                        <a:lnSpc>
                          <a:spcPct val="150000"/>
                        </a:lnSpc>
                        <a:spcBef>
                          <a:spcPts val="0"/>
                        </a:spcBef>
                        <a:spcAft>
                          <a:spcPts val="0"/>
                        </a:spcAft>
                      </a:pPr>
                      <a:r>
                        <a:rPr lang="en-US" sz="900">
                          <a:solidFill>
                            <a:schemeClr val="tx1"/>
                          </a:solidFill>
                          <a:effectLst/>
                        </a:rPr>
                        <a:t>xenobiotic metabolism</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CYP1A</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cytochrome P450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18</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442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7.1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0.86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0.0003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23"/>
                  </a:ext>
                </a:extLst>
              </a:tr>
              <a:tr h="229758">
                <a:tc>
                  <a:txBody>
                    <a:bodyPr/>
                    <a:lstStyle/>
                    <a:p>
                      <a:pPr marL="0" marR="0">
                        <a:lnSpc>
                          <a:spcPct val="150000"/>
                        </a:lnSpc>
                        <a:spcBef>
                          <a:spcPts val="0"/>
                        </a:spcBef>
                        <a:spcAft>
                          <a:spcPts val="0"/>
                        </a:spcAft>
                      </a:pPr>
                      <a:r>
                        <a:rPr lang="en-US" sz="900">
                          <a:solidFill>
                            <a:schemeClr val="tx1"/>
                          </a:solidFill>
                          <a:effectLst/>
                        </a:rPr>
                        <a:t>xenobiotic metabolism</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CYP2A</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cytochrome P450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435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6.0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0.83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5E-05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24"/>
                  </a:ext>
                </a:extLst>
              </a:tr>
              <a:tr h="229758">
                <a:tc>
                  <a:txBody>
                    <a:bodyPr/>
                    <a:lstStyle/>
                    <a:p>
                      <a:pPr marL="0" marR="0">
                        <a:lnSpc>
                          <a:spcPct val="150000"/>
                        </a:lnSpc>
                        <a:spcBef>
                          <a:spcPts val="0"/>
                        </a:spcBef>
                        <a:spcAft>
                          <a:spcPts val="0"/>
                        </a:spcAft>
                      </a:pPr>
                      <a:r>
                        <a:rPr lang="en-US" sz="900">
                          <a:solidFill>
                            <a:schemeClr val="tx1"/>
                          </a:solidFill>
                          <a:effectLst/>
                        </a:rPr>
                        <a:t>xenobiotic metabolism</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CYP2B</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cytochrome P450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435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1.00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15.1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4E-07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25"/>
                  </a:ext>
                </a:extLst>
              </a:tr>
              <a:tr h="229758">
                <a:tc>
                  <a:txBody>
                    <a:bodyPr/>
                    <a:lstStyle/>
                    <a:p>
                      <a:pPr marL="0" marR="0">
                        <a:lnSpc>
                          <a:spcPct val="150000"/>
                        </a:lnSpc>
                        <a:spcBef>
                          <a:spcPts val="0"/>
                        </a:spcBef>
                        <a:spcAft>
                          <a:spcPts val="0"/>
                        </a:spcAft>
                      </a:pPr>
                      <a:r>
                        <a:rPr lang="en-US" sz="900">
                          <a:solidFill>
                            <a:schemeClr val="tx1"/>
                          </a:solidFill>
                          <a:effectLst/>
                        </a:rPr>
                        <a:t>xenobiotic metabolism</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CYP2C</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cytochrome P450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8</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436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1.00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1E+06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1.00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8E-09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26"/>
                  </a:ext>
                </a:extLst>
              </a:tr>
              <a:tr h="229758">
                <a:tc>
                  <a:txBody>
                    <a:bodyPr/>
                    <a:lstStyle/>
                    <a:p>
                      <a:pPr marL="0" marR="0">
                        <a:lnSpc>
                          <a:spcPct val="150000"/>
                        </a:lnSpc>
                        <a:spcBef>
                          <a:spcPts val="0"/>
                        </a:spcBef>
                        <a:spcAft>
                          <a:spcPts val="0"/>
                        </a:spcAft>
                      </a:pPr>
                      <a:r>
                        <a:rPr lang="en-US" sz="900">
                          <a:solidFill>
                            <a:schemeClr val="tx1"/>
                          </a:solidFill>
                          <a:effectLst/>
                        </a:rPr>
                        <a:t>xenobiotic metabolism</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CYP2D</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cytochrome P450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445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0.83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0.0016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27"/>
                  </a:ext>
                </a:extLst>
              </a:tr>
              <a:tr h="229758">
                <a:tc>
                  <a:txBody>
                    <a:bodyPr/>
                    <a:lstStyle/>
                    <a:p>
                      <a:pPr marL="0" marR="0">
                        <a:lnSpc>
                          <a:spcPct val="150000"/>
                        </a:lnSpc>
                        <a:spcBef>
                          <a:spcPts val="0"/>
                        </a:spcBef>
                        <a:spcAft>
                          <a:spcPts val="0"/>
                        </a:spcAft>
                      </a:pPr>
                      <a:r>
                        <a:rPr lang="en-US" sz="900">
                          <a:solidFill>
                            <a:schemeClr val="tx1"/>
                          </a:solidFill>
                          <a:effectLst/>
                        </a:rPr>
                        <a:t>xenobiotic metabolism</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CYP2J</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cytochrome P450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439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1.00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25.1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2E-06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28"/>
                  </a:ext>
                </a:extLst>
              </a:tr>
              <a:tr h="229758">
                <a:tc>
                  <a:txBody>
                    <a:bodyPr/>
                    <a:lstStyle/>
                    <a:p>
                      <a:pPr marL="0" marR="0">
                        <a:lnSpc>
                          <a:spcPct val="150000"/>
                        </a:lnSpc>
                        <a:spcBef>
                          <a:spcPts val="0"/>
                        </a:spcBef>
                        <a:spcAft>
                          <a:spcPts val="0"/>
                        </a:spcAft>
                      </a:pPr>
                      <a:r>
                        <a:rPr lang="en-US" sz="900">
                          <a:solidFill>
                            <a:schemeClr val="tx1"/>
                          </a:solidFill>
                          <a:effectLst/>
                        </a:rPr>
                        <a:t>xenobiotic metabolism</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CYP3A</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cytochrome P450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441</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525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0.04</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1.00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22.6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0.95</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8E-06</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29"/>
                  </a:ext>
                </a:extLst>
              </a:tr>
              <a:tr h="229758">
                <a:tc>
                  <a:txBody>
                    <a:bodyPr/>
                    <a:lstStyle/>
                    <a:p>
                      <a:pPr marL="0" marR="0">
                        <a:lnSpc>
                          <a:spcPct val="150000"/>
                        </a:lnSpc>
                        <a:spcBef>
                          <a:spcPts val="0"/>
                        </a:spcBef>
                        <a:spcAft>
                          <a:spcPts val="0"/>
                        </a:spcAft>
                      </a:pPr>
                      <a:r>
                        <a:rPr lang="en-US" sz="900">
                          <a:solidFill>
                            <a:schemeClr val="tx1"/>
                          </a:solidFill>
                          <a:effectLst/>
                        </a:rPr>
                        <a:t>xenobiotic metabolism</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NR1I2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PXR</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3</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30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9</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430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517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0.07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0.98</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0.52</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4.0</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a:solidFill>
                            <a:schemeClr val="tx1"/>
                          </a:solidFill>
                          <a:effectLst/>
                        </a:rPr>
                        <a:t>0.77</a:t>
                      </a:r>
                      <a:endPar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tc>
                  <a:txBody>
                    <a:bodyPr/>
                    <a:lstStyle/>
                    <a:p>
                      <a:pPr marL="0" marR="0">
                        <a:lnSpc>
                          <a:spcPct val="150000"/>
                        </a:lnSpc>
                        <a:spcBef>
                          <a:spcPts val="0"/>
                        </a:spcBef>
                        <a:spcAft>
                          <a:spcPts val="0"/>
                        </a:spcAft>
                      </a:pPr>
                      <a:r>
                        <a:rPr lang="en-US" sz="900" dirty="0">
                          <a:solidFill>
                            <a:schemeClr val="tx1"/>
                          </a:solidFill>
                          <a:effectLst/>
                        </a:rPr>
                        <a:t>0.0001</a:t>
                      </a:r>
                      <a:endPar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464" marR="34464" marT="0" marB="0"/>
                </a:tc>
                <a:extLst>
                  <a:ext uri="{0D108BD9-81ED-4DB2-BD59-A6C34878D82A}">
                    <a16:rowId xmlns:a16="http://schemas.microsoft.com/office/drawing/2014/main" val="10030"/>
                  </a:ext>
                </a:extLst>
              </a:tr>
            </a:tbl>
          </a:graphicData>
        </a:graphic>
      </p:graphicFrame>
      <p:grpSp>
        <p:nvGrpSpPr>
          <p:cNvPr id="7" name="Group 6"/>
          <p:cNvGrpSpPr/>
          <p:nvPr/>
        </p:nvGrpSpPr>
        <p:grpSpPr>
          <a:xfrm>
            <a:off x="3187376" y="1483568"/>
            <a:ext cx="4179606" cy="3526971"/>
            <a:chOff x="3187376" y="1483568"/>
            <a:chExt cx="4179606" cy="3526971"/>
          </a:xfrm>
        </p:grpSpPr>
        <p:sp>
          <p:nvSpPr>
            <p:cNvPr id="2" name="Right Brace 1"/>
            <p:cNvSpPr/>
            <p:nvPr/>
          </p:nvSpPr>
          <p:spPr bwMode="auto">
            <a:xfrm>
              <a:off x="3187376" y="1483568"/>
              <a:ext cx="578498" cy="3526971"/>
            </a:xfrm>
            <a:prstGeom prst="rightBrace">
              <a:avLst/>
            </a:prstGeom>
            <a:noFill/>
            <a:ln w="25400" cap="flat" cmpd="sng" algn="ctr">
              <a:solidFill>
                <a:srgbClr val="FF0000"/>
              </a:solidFill>
              <a:prstDash val="solid"/>
              <a:round/>
              <a:headEnd type="none" w="med" len="med"/>
              <a:tailEnd type="none"/>
            </a:ln>
            <a:effectLst/>
          </p:spPr>
          <p:txBody>
            <a:bodyPr rtlCol="0" anchor="ctr"/>
            <a:lstStyle/>
            <a:p>
              <a:pPr algn="ctr"/>
              <a:endParaRPr lang="en-US"/>
            </a:p>
          </p:txBody>
        </p:sp>
        <p:sp>
          <p:nvSpPr>
            <p:cNvPr id="3" name="TextBox 2"/>
            <p:cNvSpPr txBox="1"/>
            <p:nvPr/>
          </p:nvSpPr>
          <p:spPr>
            <a:xfrm>
              <a:off x="3863844" y="2893110"/>
              <a:ext cx="3503138" cy="707886"/>
            </a:xfrm>
            <a:prstGeom prst="rect">
              <a:avLst/>
            </a:prstGeom>
            <a:solidFill>
              <a:schemeClr val="bg1"/>
            </a:solidFill>
            <a:ln>
              <a:solidFill>
                <a:srgbClr val="FF0000"/>
              </a:solidFill>
            </a:ln>
          </p:spPr>
          <p:txBody>
            <a:bodyPr wrap="none" rtlCol="0">
              <a:spAutoFit/>
            </a:bodyPr>
            <a:lstStyle/>
            <a:p>
              <a:r>
                <a:rPr lang="en-US" dirty="0"/>
                <a:t>Largely stress activity:</a:t>
              </a:r>
            </a:p>
            <a:p>
              <a:r>
                <a:rPr lang="en-US" dirty="0"/>
                <a:t>more potent than cytotoxicity</a:t>
              </a:r>
            </a:p>
          </p:txBody>
        </p:sp>
      </p:grpSp>
      <p:grpSp>
        <p:nvGrpSpPr>
          <p:cNvPr id="9" name="Group 8"/>
          <p:cNvGrpSpPr/>
          <p:nvPr/>
        </p:nvGrpSpPr>
        <p:grpSpPr>
          <a:xfrm>
            <a:off x="3387012" y="5085184"/>
            <a:ext cx="3728200" cy="1749615"/>
            <a:chOff x="3187376" y="1483568"/>
            <a:chExt cx="3637190" cy="3526971"/>
          </a:xfrm>
        </p:grpSpPr>
        <p:sp>
          <p:nvSpPr>
            <p:cNvPr id="10" name="Right Brace 9"/>
            <p:cNvSpPr/>
            <p:nvPr/>
          </p:nvSpPr>
          <p:spPr bwMode="auto">
            <a:xfrm>
              <a:off x="3187376" y="1483568"/>
              <a:ext cx="578498" cy="3526971"/>
            </a:xfrm>
            <a:prstGeom prst="rightBrace">
              <a:avLst/>
            </a:prstGeom>
            <a:noFill/>
            <a:ln w="25400" cap="flat" cmpd="sng" algn="ctr">
              <a:solidFill>
                <a:srgbClr val="FF0000"/>
              </a:solidFill>
              <a:prstDash val="solid"/>
              <a:round/>
              <a:headEnd type="none" w="med" len="med"/>
              <a:tailEnd type="none"/>
            </a:ln>
            <a:effectLst/>
          </p:spPr>
          <p:txBody>
            <a:bodyPr rtlCol="0" anchor="ctr"/>
            <a:lstStyle/>
            <a:p>
              <a:pPr algn="ctr"/>
              <a:endParaRPr lang="en-US"/>
            </a:p>
          </p:txBody>
        </p:sp>
        <p:sp>
          <p:nvSpPr>
            <p:cNvPr id="11" name="TextBox 10"/>
            <p:cNvSpPr txBox="1"/>
            <p:nvPr/>
          </p:nvSpPr>
          <p:spPr>
            <a:xfrm>
              <a:off x="3863844" y="2893111"/>
              <a:ext cx="2960722" cy="806564"/>
            </a:xfrm>
            <a:prstGeom prst="rect">
              <a:avLst/>
            </a:prstGeom>
            <a:solidFill>
              <a:schemeClr val="bg1"/>
            </a:solidFill>
            <a:ln>
              <a:solidFill>
                <a:srgbClr val="FF0000"/>
              </a:solidFill>
            </a:ln>
          </p:spPr>
          <p:txBody>
            <a:bodyPr wrap="none" rtlCol="0">
              <a:spAutoFit/>
            </a:bodyPr>
            <a:lstStyle/>
            <a:p>
              <a:r>
                <a:rPr lang="en-US" dirty="0"/>
                <a:t>Largely due to conazoles</a:t>
              </a:r>
            </a:p>
          </p:txBody>
        </p:sp>
      </p:grpSp>
      <p:grpSp>
        <p:nvGrpSpPr>
          <p:cNvPr id="12" name="Group 11"/>
          <p:cNvGrpSpPr/>
          <p:nvPr/>
        </p:nvGrpSpPr>
        <p:grpSpPr>
          <a:xfrm>
            <a:off x="3574595" y="505183"/>
            <a:ext cx="3073092" cy="938319"/>
            <a:chOff x="3187376" y="3934408"/>
            <a:chExt cx="3073092" cy="938319"/>
          </a:xfrm>
        </p:grpSpPr>
        <p:sp>
          <p:nvSpPr>
            <p:cNvPr id="13" name="Right Brace 12"/>
            <p:cNvSpPr/>
            <p:nvPr/>
          </p:nvSpPr>
          <p:spPr bwMode="auto">
            <a:xfrm>
              <a:off x="3187376" y="3934408"/>
              <a:ext cx="578498" cy="938319"/>
            </a:xfrm>
            <a:prstGeom prst="rightBrace">
              <a:avLst/>
            </a:prstGeom>
            <a:noFill/>
            <a:ln w="25400" cap="flat" cmpd="sng" algn="ctr">
              <a:solidFill>
                <a:srgbClr val="FF0000"/>
              </a:solidFill>
              <a:prstDash val="solid"/>
              <a:round/>
              <a:headEnd type="none" w="med" len="med"/>
              <a:tailEnd type="none"/>
            </a:ln>
            <a:effectLst/>
          </p:spPr>
          <p:txBody>
            <a:bodyPr rtlCol="0" anchor="ctr"/>
            <a:lstStyle/>
            <a:p>
              <a:pPr algn="ctr"/>
              <a:endParaRPr lang="en-US"/>
            </a:p>
          </p:txBody>
        </p:sp>
        <p:sp>
          <p:nvSpPr>
            <p:cNvPr id="14" name="TextBox 13"/>
            <p:cNvSpPr txBox="1"/>
            <p:nvPr/>
          </p:nvSpPr>
          <p:spPr>
            <a:xfrm>
              <a:off x="3765874" y="4182686"/>
              <a:ext cx="2494594" cy="400110"/>
            </a:xfrm>
            <a:prstGeom prst="rect">
              <a:avLst/>
            </a:prstGeom>
            <a:solidFill>
              <a:schemeClr val="bg1"/>
            </a:solidFill>
            <a:ln>
              <a:solidFill>
                <a:srgbClr val="FF0000"/>
              </a:solidFill>
            </a:ln>
          </p:spPr>
          <p:txBody>
            <a:bodyPr wrap="none" rtlCol="0">
              <a:spAutoFit/>
            </a:bodyPr>
            <a:lstStyle/>
            <a:p>
              <a:r>
                <a:rPr lang="en-US" dirty="0"/>
                <a:t>Endocrine pathways</a:t>
              </a:r>
            </a:p>
          </p:txBody>
        </p:sp>
      </p:grpSp>
    </p:spTree>
    <p:extLst>
      <p:ext uri="{BB962C8B-B14F-4D97-AF65-F5344CB8AC3E}">
        <p14:creationId xmlns:p14="http://schemas.microsoft.com/office/powerpoint/2010/main" val="3729773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bwMode="auto">
          <a:xfrm>
            <a:off x="0" y="5979054"/>
            <a:ext cx="3476625" cy="812271"/>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nvGrpSpPr>
          <p:cNvPr id="9" name="Group 8"/>
          <p:cNvGrpSpPr/>
          <p:nvPr/>
        </p:nvGrpSpPr>
        <p:grpSpPr>
          <a:xfrm>
            <a:off x="4255736" y="2661305"/>
            <a:ext cx="612712" cy="662474"/>
            <a:chOff x="752674" y="1906125"/>
            <a:chExt cx="612712" cy="662474"/>
          </a:xfrm>
        </p:grpSpPr>
        <p:cxnSp>
          <p:nvCxnSpPr>
            <p:cNvPr id="3" name="Straight Connector 2"/>
            <p:cNvCxnSpPr/>
            <p:nvPr/>
          </p:nvCxnSpPr>
          <p:spPr bwMode="auto">
            <a:xfrm>
              <a:off x="1073021" y="1906997"/>
              <a:ext cx="0" cy="661602"/>
            </a:xfrm>
            <a:prstGeom prst="line">
              <a:avLst/>
            </a:prstGeom>
            <a:noFill/>
            <a:ln w="19050" cap="flat" cmpd="sng" algn="ctr">
              <a:solidFill>
                <a:srgbClr val="FF0000"/>
              </a:solidFill>
              <a:prstDash val="solid"/>
              <a:round/>
              <a:headEnd type="none" w="med" len="med"/>
              <a:tailEnd type="none"/>
            </a:ln>
            <a:effectLst/>
          </p:spPr>
        </p:cxnSp>
        <p:cxnSp>
          <p:nvCxnSpPr>
            <p:cNvPr id="43" name="Straight Connector 42"/>
            <p:cNvCxnSpPr/>
            <p:nvPr/>
          </p:nvCxnSpPr>
          <p:spPr bwMode="auto">
            <a:xfrm flipV="1">
              <a:off x="759839" y="2151832"/>
              <a:ext cx="605547" cy="0"/>
            </a:xfrm>
            <a:prstGeom prst="line">
              <a:avLst/>
            </a:prstGeom>
            <a:noFill/>
            <a:ln w="19050" cap="flat" cmpd="sng" algn="ctr">
              <a:solidFill>
                <a:srgbClr val="FF0000"/>
              </a:solidFill>
              <a:prstDash val="solid"/>
              <a:round/>
              <a:headEnd type="none" w="med" len="med"/>
              <a:tailEnd type="none"/>
            </a:ln>
            <a:effectLst/>
          </p:spPr>
        </p:cxnSp>
        <p:cxnSp>
          <p:nvCxnSpPr>
            <p:cNvPr id="45" name="Straight Connector 44"/>
            <p:cNvCxnSpPr/>
            <p:nvPr/>
          </p:nvCxnSpPr>
          <p:spPr bwMode="auto">
            <a:xfrm flipV="1">
              <a:off x="968225" y="2565486"/>
              <a:ext cx="182880" cy="0"/>
            </a:xfrm>
            <a:prstGeom prst="line">
              <a:avLst/>
            </a:prstGeom>
            <a:noFill/>
            <a:ln w="19050" cap="flat" cmpd="sng" algn="ctr">
              <a:solidFill>
                <a:srgbClr val="FF0000"/>
              </a:solidFill>
              <a:prstDash val="solid"/>
              <a:round/>
              <a:headEnd type="none" w="med" len="med"/>
              <a:tailEnd type="none"/>
            </a:ln>
            <a:effectLst/>
          </p:spPr>
        </p:cxnSp>
        <p:cxnSp>
          <p:nvCxnSpPr>
            <p:cNvPr id="46" name="Straight Connector 45"/>
            <p:cNvCxnSpPr/>
            <p:nvPr/>
          </p:nvCxnSpPr>
          <p:spPr bwMode="auto">
            <a:xfrm flipV="1">
              <a:off x="961998" y="1906125"/>
              <a:ext cx="182880" cy="0"/>
            </a:xfrm>
            <a:prstGeom prst="line">
              <a:avLst/>
            </a:prstGeom>
            <a:noFill/>
            <a:ln w="19050" cap="flat" cmpd="sng" algn="ctr">
              <a:solidFill>
                <a:srgbClr val="FF0000"/>
              </a:solidFill>
              <a:prstDash val="solid"/>
              <a:round/>
              <a:headEnd type="none" w="med" len="med"/>
              <a:tailEnd type="none"/>
            </a:ln>
            <a:effectLst/>
          </p:spPr>
        </p:cxnSp>
        <p:cxnSp>
          <p:nvCxnSpPr>
            <p:cNvPr id="49" name="Straight Connector 48"/>
            <p:cNvCxnSpPr/>
            <p:nvPr/>
          </p:nvCxnSpPr>
          <p:spPr bwMode="auto">
            <a:xfrm>
              <a:off x="1365380" y="2059397"/>
              <a:ext cx="0" cy="182880"/>
            </a:xfrm>
            <a:prstGeom prst="line">
              <a:avLst/>
            </a:prstGeom>
            <a:noFill/>
            <a:ln w="19050" cap="flat" cmpd="sng" algn="ctr">
              <a:solidFill>
                <a:srgbClr val="FF0000"/>
              </a:solidFill>
              <a:prstDash val="solid"/>
              <a:round/>
              <a:headEnd type="none" w="med" len="med"/>
              <a:tailEnd type="none"/>
            </a:ln>
            <a:effectLst/>
          </p:spPr>
        </p:cxnSp>
        <p:cxnSp>
          <p:nvCxnSpPr>
            <p:cNvPr id="51" name="Straight Connector 50"/>
            <p:cNvCxnSpPr/>
            <p:nvPr/>
          </p:nvCxnSpPr>
          <p:spPr bwMode="auto">
            <a:xfrm>
              <a:off x="752674" y="2062501"/>
              <a:ext cx="0" cy="182880"/>
            </a:xfrm>
            <a:prstGeom prst="line">
              <a:avLst/>
            </a:prstGeom>
            <a:noFill/>
            <a:ln w="19050" cap="flat" cmpd="sng" algn="ctr">
              <a:solidFill>
                <a:srgbClr val="FF0000"/>
              </a:solidFill>
              <a:prstDash val="solid"/>
              <a:round/>
              <a:headEnd type="none" w="med" len="med"/>
              <a:tailEnd type="none"/>
            </a:ln>
            <a:effectLst/>
          </p:spPr>
        </p:cxnSp>
      </p:grpSp>
      <p:sp>
        <p:nvSpPr>
          <p:cNvPr id="5" name="Title 4"/>
          <p:cNvSpPr>
            <a:spLocks noGrp="1"/>
          </p:cNvSpPr>
          <p:nvPr>
            <p:ph type="title"/>
          </p:nvPr>
        </p:nvSpPr>
        <p:spPr/>
        <p:txBody>
          <a:bodyPr/>
          <a:lstStyle/>
          <a:p>
            <a:r>
              <a:rPr lang="en-US" dirty="0"/>
              <a:t>The ideal </a:t>
            </a:r>
            <a:r>
              <a:rPr lang="en-US" i="1" dirty="0"/>
              <a:t>in vitro </a:t>
            </a:r>
            <a:r>
              <a:rPr lang="en-US" dirty="0"/>
              <a:t>to </a:t>
            </a:r>
            <a:r>
              <a:rPr lang="en-US" i="1" dirty="0"/>
              <a:t>in vivo </a:t>
            </a:r>
            <a:r>
              <a:rPr lang="en-US" dirty="0"/>
              <a:t>model</a:t>
            </a:r>
            <a:br>
              <a:rPr lang="en-US" dirty="0"/>
            </a:br>
            <a:r>
              <a:rPr lang="en-US" dirty="0"/>
              <a:t>Zebrafish, rat, mouse, human, …</a:t>
            </a:r>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17</a:t>
            </a:fld>
            <a:endParaRPr lang="en-US" sz="1000" b="1" kern="1200" dirty="0">
              <a:solidFill>
                <a:srgbClr val="003F69"/>
              </a:solidFill>
              <a:latin typeface="Arial" charset="0"/>
              <a:ea typeface="ＭＳ Ｐゴシック" pitchFamily="1" charset="-128"/>
              <a:cs typeface="+mn-cs"/>
            </a:endParaRPr>
          </a:p>
        </p:txBody>
      </p:sp>
      <p:grpSp>
        <p:nvGrpSpPr>
          <p:cNvPr id="47" name="Group 46"/>
          <p:cNvGrpSpPr/>
          <p:nvPr/>
        </p:nvGrpSpPr>
        <p:grpSpPr>
          <a:xfrm>
            <a:off x="2238649" y="1890811"/>
            <a:ext cx="3881237" cy="3585053"/>
            <a:chOff x="1672206" y="1950179"/>
            <a:chExt cx="3881237" cy="3585053"/>
          </a:xfrm>
        </p:grpSpPr>
        <p:cxnSp>
          <p:nvCxnSpPr>
            <p:cNvPr id="7" name="Straight Connector 6"/>
            <p:cNvCxnSpPr/>
            <p:nvPr/>
          </p:nvCxnSpPr>
          <p:spPr bwMode="auto">
            <a:xfrm flipH="1">
              <a:off x="2209126" y="1950179"/>
              <a:ext cx="0" cy="3200400"/>
            </a:xfrm>
            <a:prstGeom prst="line">
              <a:avLst/>
            </a:prstGeom>
            <a:noFill/>
            <a:ln w="25400" cap="flat" cmpd="sng" algn="ctr">
              <a:solidFill>
                <a:schemeClr val="tx1"/>
              </a:solidFill>
              <a:prstDash val="solid"/>
              <a:round/>
              <a:headEnd type="none" w="med" len="med"/>
              <a:tailEnd type="none"/>
            </a:ln>
            <a:effectLst/>
          </p:spPr>
        </p:cxnSp>
        <p:cxnSp>
          <p:nvCxnSpPr>
            <p:cNvPr id="8" name="Straight Connector 7"/>
            <p:cNvCxnSpPr/>
            <p:nvPr/>
          </p:nvCxnSpPr>
          <p:spPr bwMode="auto">
            <a:xfrm flipV="1">
              <a:off x="2209126" y="5162717"/>
              <a:ext cx="3200400" cy="1"/>
            </a:xfrm>
            <a:prstGeom prst="line">
              <a:avLst/>
            </a:prstGeom>
            <a:noFill/>
            <a:ln w="25400" cap="flat" cmpd="sng" algn="ctr">
              <a:solidFill>
                <a:schemeClr val="tx1"/>
              </a:solidFill>
              <a:prstDash val="solid"/>
              <a:round/>
              <a:headEnd type="none" w="med" len="med"/>
              <a:tailEnd type="none"/>
            </a:ln>
            <a:effectLst/>
          </p:spPr>
        </p:cxnSp>
        <p:sp>
          <p:nvSpPr>
            <p:cNvPr id="12" name="TextBox 11"/>
            <p:cNvSpPr txBox="1"/>
            <p:nvPr/>
          </p:nvSpPr>
          <p:spPr>
            <a:xfrm>
              <a:off x="2127569" y="5227455"/>
              <a:ext cx="3425874" cy="307777"/>
            </a:xfrm>
            <a:prstGeom prst="rect">
              <a:avLst/>
            </a:prstGeom>
            <a:noFill/>
          </p:spPr>
          <p:txBody>
            <a:bodyPr wrap="none" rtlCol="0">
              <a:spAutoFit/>
            </a:bodyPr>
            <a:lstStyle/>
            <a:p>
              <a:r>
                <a:rPr lang="en-US" sz="1400" dirty="0"/>
                <a:t>Human </a:t>
              </a:r>
              <a:r>
                <a:rPr lang="en-US" sz="1400" i="1" dirty="0"/>
                <a:t>In Vitro </a:t>
              </a:r>
              <a:r>
                <a:rPr lang="en-US" sz="1400" dirty="0"/>
                <a:t>Concentration Equivalent</a:t>
              </a:r>
            </a:p>
          </p:txBody>
        </p:sp>
        <p:sp>
          <p:nvSpPr>
            <p:cNvPr id="13" name="TextBox 12"/>
            <p:cNvSpPr txBox="1"/>
            <p:nvPr/>
          </p:nvSpPr>
          <p:spPr>
            <a:xfrm rot="16200000">
              <a:off x="386470" y="3376262"/>
              <a:ext cx="2879250" cy="307777"/>
            </a:xfrm>
            <a:prstGeom prst="rect">
              <a:avLst/>
            </a:prstGeom>
            <a:noFill/>
          </p:spPr>
          <p:txBody>
            <a:bodyPr wrap="none" rtlCol="0">
              <a:spAutoFit/>
            </a:bodyPr>
            <a:lstStyle/>
            <a:p>
              <a:r>
                <a:rPr lang="en-US" sz="1400" i="1" dirty="0"/>
                <a:t>In Vivo </a:t>
              </a:r>
              <a:r>
                <a:rPr lang="en-US" sz="1400" dirty="0"/>
                <a:t>Concentration Equivalent</a:t>
              </a:r>
            </a:p>
          </p:txBody>
        </p:sp>
        <p:cxnSp>
          <p:nvCxnSpPr>
            <p:cNvPr id="14" name="Straight Connector 13"/>
            <p:cNvCxnSpPr/>
            <p:nvPr/>
          </p:nvCxnSpPr>
          <p:spPr bwMode="auto">
            <a:xfrm flipV="1">
              <a:off x="2209125" y="1966365"/>
              <a:ext cx="3200400" cy="3200400"/>
            </a:xfrm>
            <a:prstGeom prst="line">
              <a:avLst/>
            </a:prstGeom>
            <a:noFill/>
            <a:ln w="25400" cap="flat" cmpd="sng" algn="ctr">
              <a:solidFill>
                <a:schemeClr val="tx1"/>
              </a:solidFill>
              <a:prstDash val="solid"/>
              <a:round/>
              <a:headEnd type="none" w="med" len="med"/>
              <a:tailEnd type="none"/>
            </a:ln>
            <a:effectLst/>
          </p:spPr>
        </p:cxnSp>
        <p:sp>
          <p:nvSpPr>
            <p:cNvPr id="17" name="Oval 16"/>
            <p:cNvSpPr/>
            <p:nvPr/>
          </p:nvSpPr>
          <p:spPr bwMode="auto">
            <a:xfrm>
              <a:off x="3785256" y="2583040"/>
              <a:ext cx="64736" cy="72828"/>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 name="Oval 17"/>
            <p:cNvSpPr/>
            <p:nvPr/>
          </p:nvSpPr>
          <p:spPr bwMode="auto">
            <a:xfrm>
              <a:off x="3643648" y="4514339"/>
              <a:ext cx="64736" cy="72828"/>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 name="Oval 18"/>
            <p:cNvSpPr/>
            <p:nvPr/>
          </p:nvSpPr>
          <p:spPr bwMode="auto">
            <a:xfrm>
              <a:off x="2604062" y="3905418"/>
              <a:ext cx="64736" cy="72828"/>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0" name="Oval 19"/>
            <p:cNvSpPr/>
            <p:nvPr/>
          </p:nvSpPr>
          <p:spPr bwMode="auto">
            <a:xfrm>
              <a:off x="3039113" y="3896187"/>
              <a:ext cx="64736" cy="72828"/>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1" name="Oval 20"/>
            <p:cNvSpPr/>
            <p:nvPr/>
          </p:nvSpPr>
          <p:spPr bwMode="auto">
            <a:xfrm>
              <a:off x="2819609" y="4509792"/>
              <a:ext cx="64736" cy="72828"/>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2" name="Isosceles Triangle 21"/>
            <p:cNvSpPr/>
            <p:nvPr/>
          </p:nvSpPr>
          <p:spPr bwMode="auto">
            <a:xfrm>
              <a:off x="4330999" y="2883525"/>
              <a:ext cx="137160" cy="137160"/>
            </a:xfrm>
            <a:prstGeom prst="triangl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3" name="Isosceles Triangle 22"/>
            <p:cNvSpPr/>
            <p:nvPr/>
          </p:nvSpPr>
          <p:spPr bwMode="auto">
            <a:xfrm>
              <a:off x="3360419" y="3842449"/>
              <a:ext cx="137160" cy="137160"/>
            </a:xfrm>
            <a:prstGeom prst="triangl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4" name="Explosion 1 23"/>
            <p:cNvSpPr/>
            <p:nvPr/>
          </p:nvSpPr>
          <p:spPr bwMode="auto">
            <a:xfrm>
              <a:off x="4706868" y="2512575"/>
              <a:ext cx="152400" cy="186117"/>
            </a:xfrm>
            <a:prstGeom prst="irregularSeal1">
              <a:avLst/>
            </a:prstGeom>
            <a:noFill/>
            <a:ln w="158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5" name="Explosion 1 24"/>
            <p:cNvSpPr/>
            <p:nvPr/>
          </p:nvSpPr>
          <p:spPr bwMode="auto">
            <a:xfrm>
              <a:off x="3963400" y="3236735"/>
              <a:ext cx="152400" cy="186117"/>
            </a:xfrm>
            <a:prstGeom prst="irregularSeal1">
              <a:avLst/>
            </a:prstGeom>
            <a:noFill/>
            <a:ln w="158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6" name="Explosion 1 25"/>
            <p:cNvSpPr/>
            <p:nvPr/>
          </p:nvSpPr>
          <p:spPr bwMode="auto">
            <a:xfrm>
              <a:off x="4010719" y="3857529"/>
              <a:ext cx="152400" cy="186117"/>
            </a:xfrm>
            <a:prstGeom prst="irregularSeal1">
              <a:avLst/>
            </a:prstGeom>
            <a:noFill/>
            <a:ln w="158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7" name="Explosion 1 26"/>
            <p:cNvSpPr/>
            <p:nvPr/>
          </p:nvSpPr>
          <p:spPr bwMode="auto">
            <a:xfrm>
              <a:off x="4706868" y="2906892"/>
              <a:ext cx="152400" cy="186117"/>
            </a:xfrm>
            <a:prstGeom prst="irregularSeal1">
              <a:avLst/>
            </a:prstGeom>
            <a:noFill/>
            <a:ln w="158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8" name="Explosion 1 27"/>
            <p:cNvSpPr/>
            <p:nvPr/>
          </p:nvSpPr>
          <p:spPr bwMode="auto">
            <a:xfrm>
              <a:off x="4086919" y="4460813"/>
              <a:ext cx="152400" cy="186117"/>
            </a:xfrm>
            <a:prstGeom prst="irregularSeal1">
              <a:avLst/>
            </a:prstGeom>
            <a:noFill/>
            <a:ln w="158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30" name="Straight Connector 29"/>
            <p:cNvCxnSpPr/>
            <p:nvPr/>
          </p:nvCxnSpPr>
          <p:spPr bwMode="auto">
            <a:xfrm flipV="1">
              <a:off x="2209125" y="4544350"/>
              <a:ext cx="3200400" cy="1"/>
            </a:xfrm>
            <a:prstGeom prst="line">
              <a:avLst/>
            </a:prstGeom>
            <a:noFill/>
            <a:ln w="12700" cap="flat" cmpd="sng" algn="ctr">
              <a:solidFill>
                <a:schemeClr val="tx1"/>
              </a:solidFill>
              <a:prstDash val="sysDot"/>
              <a:round/>
              <a:headEnd type="none" w="med" len="med"/>
              <a:tailEnd type="none"/>
            </a:ln>
            <a:effectLst/>
          </p:spPr>
        </p:cxnSp>
        <p:cxnSp>
          <p:nvCxnSpPr>
            <p:cNvPr id="31" name="Straight Connector 30"/>
            <p:cNvCxnSpPr/>
            <p:nvPr/>
          </p:nvCxnSpPr>
          <p:spPr bwMode="auto">
            <a:xfrm flipV="1">
              <a:off x="2190243" y="2996912"/>
              <a:ext cx="3200400" cy="1"/>
            </a:xfrm>
            <a:prstGeom prst="line">
              <a:avLst/>
            </a:prstGeom>
            <a:noFill/>
            <a:ln w="12700" cap="flat" cmpd="sng" algn="ctr">
              <a:solidFill>
                <a:schemeClr val="tx1"/>
              </a:solidFill>
              <a:prstDash val="sysDot"/>
              <a:round/>
              <a:headEnd type="none" w="med" len="med"/>
              <a:tailEnd type="none"/>
            </a:ln>
            <a:effectLst/>
          </p:spPr>
        </p:cxnSp>
        <p:cxnSp>
          <p:nvCxnSpPr>
            <p:cNvPr id="32" name="Straight Connector 31"/>
            <p:cNvCxnSpPr/>
            <p:nvPr/>
          </p:nvCxnSpPr>
          <p:spPr bwMode="auto">
            <a:xfrm flipV="1">
              <a:off x="2209124" y="3329868"/>
              <a:ext cx="3200400" cy="1"/>
            </a:xfrm>
            <a:prstGeom prst="line">
              <a:avLst/>
            </a:prstGeom>
            <a:noFill/>
            <a:ln w="12700" cap="flat" cmpd="sng" algn="ctr">
              <a:solidFill>
                <a:schemeClr val="tx1"/>
              </a:solidFill>
              <a:prstDash val="sysDot"/>
              <a:round/>
              <a:headEnd type="none" w="med" len="med"/>
              <a:tailEnd type="none"/>
            </a:ln>
            <a:effectLst/>
          </p:spPr>
        </p:cxnSp>
        <p:cxnSp>
          <p:nvCxnSpPr>
            <p:cNvPr id="33" name="Straight Connector 32"/>
            <p:cNvCxnSpPr/>
            <p:nvPr/>
          </p:nvCxnSpPr>
          <p:spPr bwMode="auto">
            <a:xfrm flipV="1">
              <a:off x="2209124" y="3941832"/>
              <a:ext cx="3200400" cy="1"/>
            </a:xfrm>
            <a:prstGeom prst="line">
              <a:avLst/>
            </a:prstGeom>
            <a:noFill/>
            <a:ln w="12700" cap="flat" cmpd="sng" algn="ctr">
              <a:solidFill>
                <a:schemeClr val="tx1"/>
              </a:solidFill>
              <a:prstDash val="sysDot"/>
              <a:round/>
              <a:headEnd type="none" w="med" len="med"/>
              <a:tailEnd type="none"/>
            </a:ln>
            <a:effectLst/>
          </p:spPr>
        </p:cxnSp>
        <p:cxnSp>
          <p:nvCxnSpPr>
            <p:cNvPr id="34" name="Straight Connector 33"/>
            <p:cNvCxnSpPr/>
            <p:nvPr/>
          </p:nvCxnSpPr>
          <p:spPr bwMode="auto">
            <a:xfrm flipV="1">
              <a:off x="2225310" y="2627967"/>
              <a:ext cx="3200400" cy="1"/>
            </a:xfrm>
            <a:prstGeom prst="line">
              <a:avLst/>
            </a:prstGeom>
            <a:noFill/>
            <a:ln w="12700" cap="flat" cmpd="sng" algn="ctr">
              <a:solidFill>
                <a:schemeClr val="tx1"/>
              </a:solidFill>
              <a:prstDash val="sysDot"/>
              <a:round/>
              <a:headEnd type="none" w="med" len="med"/>
              <a:tailEnd type="none"/>
            </a:ln>
            <a:effectLst/>
          </p:spPr>
        </p:cxnSp>
        <p:sp>
          <p:nvSpPr>
            <p:cNvPr id="35" name="Oval 34"/>
            <p:cNvSpPr/>
            <p:nvPr/>
          </p:nvSpPr>
          <p:spPr bwMode="auto">
            <a:xfrm>
              <a:off x="4229878" y="2594848"/>
              <a:ext cx="64736" cy="72828"/>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6" name="Oval 35"/>
            <p:cNvSpPr/>
            <p:nvPr/>
          </p:nvSpPr>
          <p:spPr bwMode="auto">
            <a:xfrm>
              <a:off x="3978351" y="2950796"/>
              <a:ext cx="64736" cy="72828"/>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7" name="Oval 36"/>
            <p:cNvSpPr/>
            <p:nvPr/>
          </p:nvSpPr>
          <p:spPr bwMode="auto">
            <a:xfrm>
              <a:off x="3185097" y="3296749"/>
              <a:ext cx="64736" cy="72828"/>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8" name="Oval 37"/>
            <p:cNvSpPr/>
            <p:nvPr/>
          </p:nvSpPr>
          <p:spPr bwMode="auto">
            <a:xfrm>
              <a:off x="3360419" y="3289570"/>
              <a:ext cx="64736" cy="72828"/>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grpSp>
        <p:nvGrpSpPr>
          <p:cNvPr id="48" name="Group 47"/>
          <p:cNvGrpSpPr/>
          <p:nvPr/>
        </p:nvGrpSpPr>
        <p:grpSpPr>
          <a:xfrm>
            <a:off x="6608936" y="2513787"/>
            <a:ext cx="1407945" cy="1169551"/>
            <a:chOff x="6608936" y="2513787"/>
            <a:chExt cx="1407945" cy="1169551"/>
          </a:xfrm>
        </p:grpSpPr>
        <p:sp>
          <p:nvSpPr>
            <p:cNvPr id="29" name="Explosion 1 28"/>
            <p:cNvSpPr/>
            <p:nvPr/>
          </p:nvSpPr>
          <p:spPr bwMode="auto">
            <a:xfrm>
              <a:off x="6608936" y="2568958"/>
              <a:ext cx="152400" cy="186117"/>
            </a:xfrm>
            <a:prstGeom prst="irregularSeal1">
              <a:avLst/>
            </a:prstGeom>
            <a:noFill/>
            <a:ln w="158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9" name="Oval 38"/>
            <p:cNvSpPr/>
            <p:nvPr/>
          </p:nvSpPr>
          <p:spPr bwMode="auto">
            <a:xfrm>
              <a:off x="6662825" y="3493737"/>
              <a:ext cx="64736" cy="72828"/>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0" name="Isosceles Triangle 39"/>
            <p:cNvSpPr/>
            <p:nvPr/>
          </p:nvSpPr>
          <p:spPr bwMode="auto">
            <a:xfrm>
              <a:off x="6647756" y="3030760"/>
              <a:ext cx="137160" cy="137160"/>
            </a:xfrm>
            <a:prstGeom prst="triangl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1" name="TextBox 40"/>
            <p:cNvSpPr txBox="1"/>
            <p:nvPr/>
          </p:nvSpPr>
          <p:spPr>
            <a:xfrm>
              <a:off x="6788660" y="2513787"/>
              <a:ext cx="1228221" cy="1169551"/>
            </a:xfrm>
            <a:prstGeom prst="rect">
              <a:avLst/>
            </a:prstGeom>
            <a:noFill/>
          </p:spPr>
          <p:txBody>
            <a:bodyPr wrap="none" rtlCol="0">
              <a:spAutoFit/>
            </a:bodyPr>
            <a:lstStyle/>
            <a:p>
              <a:r>
                <a:rPr lang="en-US" sz="1400" dirty="0"/>
                <a:t>Cytotoxicity</a:t>
              </a:r>
            </a:p>
            <a:p>
              <a:endParaRPr lang="en-US" sz="1400" dirty="0"/>
            </a:p>
            <a:p>
              <a:r>
                <a:rPr lang="en-US" sz="1400" dirty="0"/>
                <a:t>Target X</a:t>
              </a:r>
            </a:p>
            <a:p>
              <a:endParaRPr lang="en-US" sz="1400" dirty="0"/>
            </a:p>
            <a:p>
              <a:r>
                <a:rPr lang="en-US" sz="1400" dirty="0"/>
                <a:t>Other targets</a:t>
              </a:r>
            </a:p>
          </p:txBody>
        </p:sp>
      </p:grpSp>
      <p:sp>
        <p:nvSpPr>
          <p:cNvPr id="42" name="TextBox 41"/>
          <p:cNvSpPr txBox="1"/>
          <p:nvPr/>
        </p:nvSpPr>
        <p:spPr>
          <a:xfrm>
            <a:off x="2791753" y="1240528"/>
            <a:ext cx="4169668" cy="307777"/>
          </a:xfrm>
          <a:prstGeom prst="rect">
            <a:avLst/>
          </a:prstGeom>
          <a:noFill/>
        </p:spPr>
        <p:txBody>
          <a:bodyPr wrap="none" rtlCol="0">
            <a:spAutoFit/>
          </a:bodyPr>
          <a:lstStyle/>
          <a:p>
            <a:r>
              <a:rPr lang="en-US" sz="1400" dirty="0"/>
              <a:t>Read off the causal mechanisms from the diagonal</a:t>
            </a:r>
          </a:p>
        </p:txBody>
      </p:sp>
      <p:cxnSp>
        <p:nvCxnSpPr>
          <p:cNvPr id="44" name="Elbow Connector 43"/>
          <p:cNvCxnSpPr>
            <a:stCxn id="42" idx="2"/>
            <a:endCxn id="24" idx="0"/>
          </p:cNvCxnSpPr>
          <p:nvPr/>
        </p:nvCxnSpPr>
        <p:spPr bwMode="auto">
          <a:xfrm rot="16200000" flipH="1">
            <a:off x="4673728" y="1751163"/>
            <a:ext cx="904902" cy="499185"/>
          </a:xfrm>
          <a:prstGeom prst="curvedConnector3">
            <a:avLst>
              <a:gd name="adj1" fmla="val 50000"/>
            </a:avLst>
          </a:prstGeom>
          <a:noFill/>
          <a:ln w="25400" cap="flat" cmpd="sng" algn="ctr">
            <a:solidFill>
              <a:schemeClr val="tx1"/>
            </a:solidFill>
            <a:prstDash val="solid"/>
            <a:round/>
            <a:headEnd type="none" w="med" len="med"/>
            <a:tailEnd type="triangle"/>
          </a:ln>
          <a:effectLst/>
        </p:spPr>
      </p:cxnSp>
      <p:sp>
        <p:nvSpPr>
          <p:cNvPr id="50" name="TextBox 49"/>
          <p:cNvSpPr txBox="1"/>
          <p:nvPr/>
        </p:nvSpPr>
        <p:spPr>
          <a:xfrm>
            <a:off x="370456" y="5518441"/>
            <a:ext cx="8568272"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t>Failure so far – concentration equivalents require better understanding of relative kinetics, bioavailability</a:t>
            </a:r>
          </a:p>
          <a:p>
            <a:pPr marL="285750" indent="-285750">
              <a:buFont typeface="Arial" panose="020B0604020202020204" pitchFamily="34" charset="0"/>
              <a:buChar char="•"/>
            </a:pPr>
            <a:r>
              <a:rPr lang="en-US" sz="1800" dirty="0"/>
              <a:t>Also concentration uncertainty on both axes is ~1 log unit (95% CI)</a:t>
            </a:r>
          </a:p>
        </p:txBody>
      </p:sp>
    </p:spTree>
    <p:extLst>
      <p:ext uri="{BB962C8B-B14F-4D97-AF65-F5344CB8AC3E}">
        <p14:creationId xmlns:p14="http://schemas.microsoft.com/office/powerpoint/2010/main" val="1708869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71388" y="0"/>
            <a:ext cx="2472612" cy="2370942"/>
          </a:xfrm>
          <a:prstGeom prst="rect">
            <a:avLst/>
          </a:prstGeom>
        </p:spPr>
      </p:pic>
      <p:sp>
        <p:nvSpPr>
          <p:cNvPr id="3" name="Title 2"/>
          <p:cNvSpPr>
            <a:spLocks noGrp="1"/>
          </p:cNvSpPr>
          <p:nvPr>
            <p:ph type="title"/>
          </p:nvPr>
        </p:nvSpPr>
        <p:spPr>
          <a:xfrm>
            <a:off x="2031966" y="429597"/>
            <a:ext cx="5943600" cy="304800"/>
          </a:xfrm>
        </p:spPr>
        <p:txBody>
          <a:bodyPr/>
          <a:lstStyle/>
          <a:p>
            <a:r>
              <a:rPr lang="en-US" dirty="0"/>
              <a:t>Modeling with Uncertainty</a:t>
            </a:r>
          </a:p>
        </p:txBody>
      </p:sp>
      <p:sp>
        <p:nvSpPr>
          <p:cNvPr id="4" name="Content Placeholder 3"/>
          <p:cNvSpPr>
            <a:spLocks noGrp="1"/>
          </p:cNvSpPr>
          <p:nvPr>
            <p:ph idx="1"/>
          </p:nvPr>
        </p:nvSpPr>
        <p:spPr>
          <a:xfrm>
            <a:off x="100806" y="1576388"/>
            <a:ext cx="8660640" cy="4648200"/>
          </a:xfrm>
        </p:spPr>
        <p:txBody>
          <a:bodyPr/>
          <a:lstStyle/>
          <a:p>
            <a:r>
              <a:rPr lang="en-US" sz="2400" dirty="0"/>
              <a:t>Our first goal is </a:t>
            </a:r>
            <a:r>
              <a:rPr lang="en-US" sz="2400" b="1" dirty="0">
                <a:solidFill>
                  <a:srgbClr val="FF0000"/>
                </a:solidFill>
              </a:rPr>
              <a:t>prediction</a:t>
            </a:r>
          </a:p>
          <a:p>
            <a:pPr lvl="1"/>
            <a:r>
              <a:rPr lang="en-US" sz="2000" dirty="0"/>
              <a:t>What is the highest safe dose of a chemical?</a:t>
            </a:r>
          </a:p>
          <a:p>
            <a:pPr lvl="1"/>
            <a:r>
              <a:rPr lang="en-US" sz="2000" dirty="0"/>
              <a:t>What types of harm would a chemical cause above that dose?</a:t>
            </a:r>
          </a:p>
          <a:p>
            <a:r>
              <a:rPr lang="en-US" sz="2400" dirty="0"/>
              <a:t>Predictions are based on </a:t>
            </a:r>
            <a:r>
              <a:rPr lang="en-US" sz="2400" b="1" dirty="0">
                <a:solidFill>
                  <a:srgbClr val="FF0000"/>
                </a:solidFill>
              </a:rPr>
              <a:t>models</a:t>
            </a:r>
          </a:p>
          <a:p>
            <a:pPr lvl="1"/>
            <a:r>
              <a:rPr lang="en-US" sz="2000" dirty="0"/>
              <a:t>Computational, statistical, “mental”, </a:t>
            </a:r>
            <a:r>
              <a:rPr lang="en-US" sz="2000" i="1" dirty="0"/>
              <a:t>in vitro</a:t>
            </a:r>
            <a:r>
              <a:rPr lang="en-US" sz="2000" dirty="0"/>
              <a:t>, </a:t>
            </a:r>
            <a:r>
              <a:rPr lang="en-US" sz="2000" i="1" dirty="0"/>
              <a:t>in vivo</a:t>
            </a:r>
          </a:p>
          <a:p>
            <a:r>
              <a:rPr lang="en-US" sz="2400" dirty="0"/>
              <a:t>All models are based on </a:t>
            </a:r>
            <a:r>
              <a:rPr lang="en-US" sz="2400" b="1" dirty="0">
                <a:solidFill>
                  <a:srgbClr val="FF0000"/>
                </a:solidFill>
              </a:rPr>
              <a:t>data</a:t>
            </a:r>
          </a:p>
          <a:p>
            <a:r>
              <a:rPr lang="en-US" sz="2400" dirty="0"/>
              <a:t>Data is always subject to noise, variability</a:t>
            </a:r>
          </a:p>
          <a:p>
            <a:r>
              <a:rPr lang="en-US" sz="2400" dirty="0"/>
              <a:t>Therefore, all predictions are subject to </a:t>
            </a:r>
            <a:r>
              <a:rPr lang="en-US" sz="2400" b="1" dirty="0">
                <a:solidFill>
                  <a:srgbClr val="FF0000"/>
                </a:solidFill>
              </a:rPr>
              <a:t>uncertainty</a:t>
            </a:r>
          </a:p>
          <a:p>
            <a:endParaRPr lang="en-US" sz="2400" dirty="0"/>
          </a:p>
          <a:p>
            <a:r>
              <a:rPr lang="en-US" sz="2400" dirty="0"/>
              <a:t>Our second goal is estimating </a:t>
            </a:r>
            <a:r>
              <a:rPr lang="en-US" b="1" dirty="0">
                <a:solidFill>
                  <a:srgbClr val="FF0000"/>
                </a:solidFill>
              </a:rPr>
              <a:t>prediction uncertainty</a:t>
            </a:r>
            <a:endParaRPr lang="en-US" sz="2400" b="1" dirty="0">
              <a:solidFill>
                <a:srgbClr val="FF0000"/>
              </a:solidFill>
            </a:endParaRPr>
          </a:p>
          <a:p>
            <a:endParaRPr lang="en-US" sz="2400" dirty="0"/>
          </a:p>
        </p:txBody>
      </p:sp>
      <p:sp>
        <p:nvSpPr>
          <p:cNvPr id="2" name="Slide Number Placeholder 1"/>
          <p:cNvSpPr>
            <a:spLocks noGrp="1"/>
          </p:cNvSpPr>
          <p:nvPr>
            <p:ph type="sldNum" sz="quarter" idx="10"/>
          </p:nvPr>
        </p:nvSpPr>
        <p:spPr/>
        <p:txBody>
          <a:bodyPr/>
          <a:lstStyle/>
          <a:p>
            <a:pPr>
              <a:defRPr/>
            </a:pPr>
            <a:fld id="{20C94AA0-A201-4910-BA53-725AD4954C77}" type="slidenum">
              <a:rPr lang="en-US" smtClean="0"/>
              <a:pPr>
                <a:defRPr/>
              </a:pPr>
              <a:t>18</a:t>
            </a:fld>
            <a:endParaRPr lang="en-US" dirty="0"/>
          </a:p>
        </p:txBody>
      </p:sp>
      <p:sp>
        <p:nvSpPr>
          <p:cNvPr id="6" name="TextBox 5"/>
          <p:cNvSpPr txBox="1"/>
          <p:nvPr/>
        </p:nvSpPr>
        <p:spPr>
          <a:xfrm>
            <a:off x="6231280" y="6468254"/>
            <a:ext cx="2912720" cy="307777"/>
          </a:xfrm>
          <a:prstGeom prst="rect">
            <a:avLst/>
          </a:prstGeom>
          <a:noFill/>
        </p:spPr>
        <p:txBody>
          <a:bodyPr wrap="none" rtlCol="0">
            <a:spAutoFit/>
          </a:bodyPr>
          <a:lstStyle/>
          <a:p>
            <a:r>
              <a:rPr lang="en-US" sz="1400" dirty="0"/>
              <a:t>Watt, Kapraun et al. In preparation</a:t>
            </a:r>
          </a:p>
        </p:txBody>
      </p:sp>
    </p:spTree>
    <p:extLst>
      <p:ext uri="{BB962C8B-B14F-4D97-AF65-F5344CB8AC3E}">
        <p14:creationId xmlns:p14="http://schemas.microsoft.com/office/powerpoint/2010/main" val="139991095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5912285"/>
            <a:ext cx="3312244" cy="94571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9" name="Text Placeholder 8"/>
          <p:cNvSpPr>
            <a:spLocks noGrp="1"/>
          </p:cNvSpPr>
          <p:nvPr>
            <p:ph type="body" sz="quarter" idx="10"/>
          </p:nvPr>
        </p:nvSpPr>
        <p:spPr>
          <a:xfrm>
            <a:off x="1399734" y="1376020"/>
            <a:ext cx="3044965" cy="431048"/>
          </a:xfrm>
        </p:spPr>
        <p:txBody>
          <a:bodyPr/>
          <a:lstStyle/>
          <a:p>
            <a:r>
              <a:rPr lang="en-US" sz="2000" dirty="0"/>
              <a:t>Immature Rat: BPA</a:t>
            </a:r>
          </a:p>
        </p:txBody>
      </p:sp>
      <p:sp>
        <p:nvSpPr>
          <p:cNvPr id="25" name="Title 2"/>
          <p:cNvSpPr>
            <a:spLocks noGrp="1"/>
          </p:cNvSpPr>
          <p:nvPr>
            <p:ph type="title"/>
          </p:nvPr>
        </p:nvSpPr>
        <p:spPr>
          <a:xfrm>
            <a:off x="1979711" y="230324"/>
            <a:ext cx="6415126" cy="876599"/>
          </a:xfrm>
          <a:prstGeom prst="rect">
            <a:avLst/>
          </a:prstGeom>
        </p:spPr>
        <p:txBody>
          <a:bodyPr>
            <a:noAutofit/>
          </a:bodyPr>
          <a:lstStyle/>
          <a:p>
            <a:r>
              <a:rPr lang="en-US" i="1" dirty="0"/>
              <a:t>In vivo </a:t>
            </a:r>
            <a:r>
              <a:rPr lang="en-US" dirty="0"/>
              <a:t>guideline study uncertainty</a:t>
            </a:r>
            <a:br>
              <a:rPr lang="en-US" dirty="0"/>
            </a:br>
            <a:r>
              <a:rPr lang="en-US" sz="2000" dirty="0"/>
              <a:t>26% of chemicals tested multiple times in the uterotrophic assay gave discrepant results</a:t>
            </a:r>
            <a:endParaRPr lang="en-US" sz="2000" i="1" dirty="0"/>
          </a:p>
        </p:txBody>
      </p:sp>
      <p:sp>
        <p:nvSpPr>
          <p:cNvPr id="6" name="TextBox 5"/>
          <p:cNvSpPr txBox="1"/>
          <p:nvPr/>
        </p:nvSpPr>
        <p:spPr>
          <a:xfrm>
            <a:off x="1021399" y="6426111"/>
            <a:ext cx="2441630" cy="307777"/>
          </a:xfrm>
          <a:prstGeom prst="rect">
            <a:avLst/>
          </a:prstGeom>
          <a:noFill/>
        </p:spPr>
        <p:txBody>
          <a:bodyPr wrap="none" rtlCol="0">
            <a:spAutoFit/>
          </a:bodyPr>
          <a:lstStyle/>
          <a:p>
            <a:r>
              <a:rPr lang="en-US" sz="1400" dirty="0"/>
              <a:t>Kleinstreuer et al. EHP 2015</a:t>
            </a:r>
          </a:p>
        </p:txBody>
      </p:sp>
      <p:grpSp>
        <p:nvGrpSpPr>
          <p:cNvPr id="8" name="Group 7"/>
          <p:cNvGrpSpPr/>
          <p:nvPr/>
        </p:nvGrpSpPr>
        <p:grpSpPr>
          <a:xfrm>
            <a:off x="-14292" y="1836288"/>
            <a:ext cx="4612221" cy="3912312"/>
            <a:chOff x="117231" y="1836288"/>
            <a:chExt cx="4612221" cy="3912312"/>
          </a:xfrm>
        </p:grpSpPr>
        <p:grpSp>
          <p:nvGrpSpPr>
            <p:cNvPr id="7" name="Group 6"/>
            <p:cNvGrpSpPr/>
            <p:nvPr/>
          </p:nvGrpSpPr>
          <p:grpSpPr>
            <a:xfrm>
              <a:off x="117231" y="1836288"/>
              <a:ext cx="4612221" cy="3912312"/>
              <a:chOff x="-35033" y="1933224"/>
              <a:chExt cx="4612221" cy="3912312"/>
            </a:xfrm>
          </p:grpSpPr>
          <p:sp>
            <p:nvSpPr>
              <p:cNvPr id="14" name="TextBox 13"/>
              <p:cNvSpPr txBox="1"/>
              <p:nvPr/>
            </p:nvSpPr>
            <p:spPr>
              <a:xfrm rot="16200000">
                <a:off x="-1062639" y="3544147"/>
                <a:ext cx="2377173" cy="321962"/>
              </a:xfrm>
              <a:prstGeom prst="rect">
                <a:avLst/>
              </a:prstGeom>
              <a:noFill/>
            </p:spPr>
            <p:txBody>
              <a:bodyPr wrap="none" rtlCol="0">
                <a:spAutoFit/>
              </a:bodyPr>
              <a:lstStyle/>
              <a:p>
                <a:r>
                  <a:rPr lang="en-US" b="1" dirty="0"/>
                  <a:t>LEL or MTD (mg/kg/day)</a:t>
                </a:r>
              </a:p>
            </p:txBody>
          </p:sp>
          <p:sp>
            <p:nvSpPr>
              <p:cNvPr id="13" name="TextBox 12"/>
              <p:cNvSpPr txBox="1"/>
              <p:nvPr/>
            </p:nvSpPr>
            <p:spPr>
              <a:xfrm>
                <a:off x="958955" y="5487445"/>
                <a:ext cx="1166820" cy="350853"/>
              </a:xfrm>
              <a:prstGeom prst="rect">
                <a:avLst/>
              </a:prstGeom>
              <a:solidFill>
                <a:schemeClr val="bg1"/>
              </a:solidFill>
            </p:spPr>
            <p:txBody>
              <a:bodyPr wrap="none" rtlCol="0">
                <a:spAutoFit/>
              </a:bodyPr>
              <a:lstStyle/>
              <a:p>
                <a:r>
                  <a:rPr lang="en-US" sz="2400" b="1" dirty="0"/>
                  <a:t>Injection</a:t>
                </a:r>
              </a:p>
            </p:txBody>
          </p:sp>
          <p:sp>
            <p:nvSpPr>
              <p:cNvPr id="24" name="TextBox 23"/>
              <p:cNvSpPr txBox="1"/>
              <p:nvPr/>
            </p:nvSpPr>
            <p:spPr>
              <a:xfrm>
                <a:off x="3664563" y="5494683"/>
                <a:ext cx="644165" cy="350853"/>
              </a:xfrm>
              <a:prstGeom prst="rect">
                <a:avLst/>
              </a:prstGeom>
              <a:solidFill>
                <a:schemeClr val="bg1"/>
              </a:solidFill>
            </p:spPr>
            <p:txBody>
              <a:bodyPr wrap="none" rtlCol="0">
                <a:spAutoFit/>
              </a:bodyPr>
              <a:lstStyle/>
              <a:p>
                <a:r>
                  <a:rPr lang="en-US" sz="2400" b="1" dirty="0"/>
                  <a:t>Oral</a:t>
                </a:r>
              </a:p>
            </p:txBody>
          </p:sp>
          <p:sp>
            <p:nvSpPr>
              <p:cNvPr id="3" name="Rectangle 2"/>
              <p:cNvSpPr/>
              <p:nvPr/>
            </p:nvSpPr>
            <p:spPr>
              <a:xfrm>
                <a:off x="1173564" y="4249620"/>
                <a:ext cx="490535" cy="3474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197021" y="2975602"/>
                <a:ext cx="490535" cy="2316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6"/>
              <p:cNvGrpSpPr/>
              <p:nvPr/>
            </p:nvGrpSpPr>
            <p:grpSpPr>
              <a:xfrm>
                <a:off x="940023" y="1996098"/>
                <a:ext cx="3244540" cy="2427252"/>
                <a:chOff x="2644140" y="1225732"/>
                <a:chExt cx="4032069" cy="3193868"/>
              </a:xfrm>
            </p:grpSpPr>
            <p:sp>
              <p:nvSpPr>
                <p:cNvPr id="44" name="Rectangle 43"/>
                <p:cNvSpPr/>
                <p:nvPr/>
              </p:nvSpPr>
              <p:spPr>
                <a:xfrm>
                  <a:off x="3181350" y="4038600"/>
                  <a:ext cx="55245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644140" y="1225732"/>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371409" y="2313213"/>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841" name="Picture 1"/>
              <p:cNvPicPr>
                <a:picLocks noChangeAspect="1" noChangeArrowheads="1"/>
              </p:cNvPicPr>
              <p:nvPr/>
            </p:nvPicPr>
            <p:blipFill>
              <a:blip r:embed="rId3" cstate="print"/>
              <a:srcRect/>
              <a:stretch>
                <a:fillRect/>
              </a:stretch>
            </p:blipFill>
            <p:spPr bwMode="auto">
              <a:xfrm>
                <a:off x="345249" y="1933224"/>
                <a:ext cx="4231939" cy="3594034"/>
              </a:xfrm>
              <a:prstGeom prst="rect">
                <a:avLst/>
              </a:prstGeom>
              <a:noFill/>
              <a:ln w="9525">
                <a:noFill/>
                <a:miter lim="800000"/>
                <a:headEnd/>
                <a:tailEnd/>
              </a:ln>
            </p:spPr>
          </p:pic>
        </p:grpSp>
        <p:grpSp>
          <p:nvGrpSpPr>
            <p:cNvPr id="2" name="Group 1"/>
            <p:cNvGrpSpPr/>
            <p:nvPr/>
          </p:nvGrpSpPr>
          <p:grpSpPr>
            <a:xfrm>
              <a:off x="2703217" y="4243451"/>
              <a:ext cx="1816492" cy="773498"/>
              <a:chOff x="4248290" y="3534032"/>
              <a:chExt cx="1816492" cy="773498"/>
            </a:xfrm>
          </p:grpSpPr>
          <p:grpSp>
            <p:nvGrpSpPr>
              <p:cNvPr id="4" name="Group 20"/>
              <p:cNvGrpSpPr/>
              <p:nvPr/>
            </p:nvGrpSpPr>
            <p:grpSpPr>
              <a:xfrm>
                <a:off x="4248290" y="3534032"/>
                <a:ext cx="1816492" cy="773498"/>
                <a:chOff x="6937184" y="1664195"/>
                <a:chExt cx="2220737" cy="1057757"/>
              </a:xfrm>
              <a:effectLst/>
            </p:grpSpPr>
            <p:sp>
              <p:nvSpPr>
                <p:cNvPr id="39" name="TextBox 38"/>
                <p:cNvSpPr txBox="1"/>
                <p:nvPr/>
              </p:nvSpPr>
              <p:spPr>
                <a:xfrm>
                  <a:off x="7943850" y="2343150"/>
                  <a:ext cx="876727" cy="378802"/>
                </a:xfrm>
                <a:prstGeom prst="rect">
                  <a:avLst/>
                </a:prstGeom>
                <a:solidFill>
                  <a:schemeClr val="bg1"/>
                </a:solidFill>
                <a:ln>
                  <a:solidFill>
                    <a:schemeClr val="bg1"/>
                  </a:solidFill>
                </a:ln>
              </p:spPr>
              <p:txBody>
                <a:bodyPr wrap="none" rtlCol="0">
                  <a:spAutoFit/>
                </a:bodyPr>
                <a:lstStyle/>
                <a:p>
                  <a:r>
                    <a:rPr lang="en-US" sz="1400" b="1" dirty="0"/>
                    <a:t>Inactive</a:t>
                  </a:r>
                </a:p>
              </p:txBody>
            </p:sp>
            <p:sp>
              <p:nvSpPr>
                <p:cNvPr id="40" name="TextBox 39"/>
                <p:cNvSpPr txBox="1"/>
                <p:nvPr/>
              </p:nvSpPr>
              <p:spPr>
                <a:xfrm>
                  <a:off x="7952578" y="2057722"/>
                  <a:ext cx="736716" cy="378803"/>
                </a:xfrm>
                <a:prstGeom prst="rect">
                  <a:avLst/>
                </a:prstGeom>
                <a:solidFill>
                  <a:schemeClr val="bg1"/>
                </a:solidFill>
                <a:ln>
                  <a:solidFill>
                    <a:schemeClr val="bg1"/>
                  </a:solidFill>
                </a:ln>
              </p:spPr>
              <p:txBody>
                <a:bodyPr wrap="none" rtlCol="0">
                  <a:spAutoFit/>
                </a:bodyPr>
                <a:lstStyle/>
                <a:p>
                  <a:r>
                    <a:rPr lang="en-US" sz="1400" b="1" dirty="0"/>
                    <a:t>Active</a:t>
                  </a:r>
                </a:p>
              </p:txBody>
            </p:sp>
            <p:sp>
              <p:nvSpPr>
                <p:cNvPr id="41" name="TextBox 40"/>
                <p:cNvSpPr txBox="1"/>
                <p:nvPr/>
              </p:nvSpPr>
              <p:spPr>
                <a:xfrm>
                  <a:off x="7215437" y="1664195"/>
                  <a:ext cx="1835925" cy="462972"/>
                </a:xfrm>
                <a:prstGeom prst="rect">
                  <a:avLst/>
                </a:prstGeom>
                <a:solidFill>
                  <a:schemeClr val="bg1"/>
                </a:solidFill>
                <a:ln>
                  <a:solidFill>
                    <a:schemeClr val="bg1"/>
                  </a:solidFill>
                </a:ln>
              </p:spPr>
              <p:txBody>
                <a:bodyPr wrap="square" rtlCol="0">
                  <a:spAutoFit/>
                </a:bodyPr>
                <a:lstStyle/>
                <a:p>
                  <a:r>
                    <a:rPr lang="en-US" sz="1600" b="1" dirty="0"/>
                    <a:t>Uterotrophic</a:t>
                  </a:r>
                  <a:r>
                    <a:rPr lang="en-US" sz="1400" b="1" dirty="0"/>
                    <a:t> </a:t>
                  </a:r>
                </a:p>
              </p:txBody>
            </p:sp>
            <p:sp>
              <p:nvSpPr>
                <p:cNvPr id="42" name="Rectangle 41"/>
                <p:cNvSpPr/>
                <p:nvPr/>
              </p:nvSpPr>
              <p:spPr>
                <a:xfrm>
                  <a:off x="6937184" y="1771650"/>
                  <a:ext cx="2220737" cy="914399"/>
                </a:xfrm>
                <a:prstGeom prst="rect">
                  <a:avLst/>
                </a:prstGeom>
                <a:noFill/>
                <a:ln w="3175">
                  <a:solidFill>
                    <a:schemeClr val="tx1">
                      <a:lumMod val="50000"/>
                      <a:lumOff val="50000"/>
                      <a:alpha val="32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grpSp>
          <p:pic>
            <p:nvPicPr>
              <p:cNvPr id="37" name="Picture 4"/>
              <p:cNvPicPr>
                <a:picLocks noChangeAspect="1" noChangeArrowheads="1"/>
              </p:cNvPicPr>
              <p:nvPr/>
            </p:nvPicPr>
            <p:blipFill>
              <a:blip r:embed="rId4" cstate="print"/>
              <a:srcRect/>
              <a:stretch>
                <a:fillRect/>
              </a:stretch>
            </p:blipFill>
            <p:spPr bwMode="auto">
              <a:xfrm>
                <a:off x="4903567" y="3959615"/>
                <a:ext cx="140153" cy="121335"/>
              </a:xfrm>
              <a:prstGeom prst="rect">
                <a:avLst/>
              </a:prstGeom>
              <a:noFill/>
              <a:ln w="9525">
                <a:solidFill>
                  <a:schemeClr val="bg1"/>
                </a:solidFill>
                <a:miter lim="800000"/>
                <a:headEnd/>
                <a:tailEnd/>
              </a:ln>
            </p:spPr>
          </p:pic>
          <p:pic>
            <p:nvPicPr>
              <p:cNvPr id="38" name="Picture 5"/>
              <p:cNvPicPr>
                <a:picLocks noChangeAspect="1" noChangeArrowheads="1"/>
              </p:cNvPicPr>
              <p:nvPr/>
            </p:nvPicPr>
            <p:blipFill>
              <a:blip r:embed="rId5" cstate="print"/>
              <a:srcRect/>
              <a:stretch>
                <a:fillRect/>
              </a:stretch>
            </p:blipFill>
            <p:spPr bwMode="auto">
              <a:xfrm>
                <a:off x="4927523" y="4123203"/>
                <a:ext cx="122634" cy="115820"/>
              </a:xfrm>
              <a:prstGeom prst="rect">
                <a:avLst/>
              </a:prstGeom>
              <a:noFill/>
              <a:ln w="9525">
                <a:solidFill>
                  <a:schemeClr val="bg1"/>
                </a:solidFill>
                <a:miter lim="800000"/>
                <a:headEnd/>
                <a:tailEnd/>
              </a:ln>
            </p:spPr>
          </p:pic>
        </p:grpSp>
      </p:grpSp>
      <p:graphicFrame>
        <p:nvGraphicFramePr>
          <p:cNvPr id="29" name="Table 28"/>
          <p:cNvGraphicFramePr>
            <a:graphicFrameLocks noGrp="1"/>
          </p:cNvGraphicFramePr>
          <p:nvPr>
            <p:extLst>
              <p:ext uri="{D42A27DB-BD31-4B8C-83A1-F6EECF244321}">
                <p14:modId xmlns:p14="http://schemas.microsoft.com/office/powerpoint/2010/main" val="239609593"/>
              </p:ext>
            </p:extLst>
          </p:nvPr>
        </p:nvGraphicFramePr>
        <p:xfrm>
          <a:off x="4746965" y="1576075"/>
          <a:ext cx="4318650" cy="4838181"/>
        </p:xfrm>
        <a:graphic>
          <a:graphicData uri="http://schemas.openxmlformats.org/drawingml/2006/table">
            <a:tbl>
              <a:tblPr firstRow="1" firstCol="1" bandRow="1">
                <a:tableStyleId>{5C22544A-7EE6-4342-B048-85BDC9FD1C3A}</a:tableStyleId>
              </a:tblPr>
              <a:tblGrid>
                <a:gridCol w="894055">
                  <a:extLst>
                    <a:ext uri="{9D8B030D-6E8A-4147-A177-3AD203B41FA5}">
                      <a16:colId xmlns:a16="http://schemas.microsoft.com/office/drawing/2014/main" val="20000"/>
                    </a:ext>
                  </a:extLst>
                </a:gridCol>
                <a:gridCol w="870558">
                  <a:extLst>
                    <a:ext uri="{9D8B030D-6E8A-4147-A177-3AD203B41FA5}">
                      <a16:colId xmlns:a16="http://schemas.microsoft.com/office/drawing/2014/main" val="20001"/>
                    </a:ext>
                  </a:extLst>
                </a:gridCol>
                <a:gridCol w="864296">
                  <a:extLst>
                    <a:ext uri="{9D8B030D-6E8A-4147-A177-3AD203B41FA5}">
                      <a16:colId xmlns:a16="http://schemas.microsoft.com/office/drawing/2014/main" val="20002"/>
                    </a:ext>
                  </a:extLst>
                </a:gridCol>
                <a:gridCol w="889348">
                  <a:extLst>
                    <a:ext uri="{9D8B030D-6E8A-4147-A177-3AD203B41FA5}">
                      <a16:colId xmlns:a16="http://schemas.microsoft.com/office/drawing/2014/main" val="20003"/>
                    </a:ext>
                  </a:extLst>
                </a:gridCol>
                <a:gridCol w="800393">
                  <a:extLst>
                    <a:ext uri="{9D8B030D-6E8A-4147-A177-3AD203B41FA5}">
                      <a16:colId xmlns:a16="http://schemas.microsoft.com/office/drawing/2014/main" val="20004"/>
                    </a:ext>
                  </a:extLst>
                </a:gridCol>
              </a:tblGrid>
              <a:tr h="343537">
                <a:tc>
                  <a:txBody>
                    <a:bodyPr/>
                    <a:lstStyle/>
                    <a:p>
                      <a:pPr marL="0" marR="0">
                        <a:lnSpc>
                          <a:spcPct val="107000"/>
                        </a:lnSpc>
                        <a:spcBef>
                          <a:spcPts val="0"/>
                        </a:spcBef>
                        <a:spcAft>
                          <a:spcPts val="0"/>
                        </a:spcAft>
                      </a:pPr>
                      <a:r>
                        <a:rPr lang="en-US" sz="1000" dirty="0">
                          <a:solidFill>
                            <a:schemeClr val="tx1"/>
                          </a:solidFill>
                          <a:effectLst/>
                        </a:rPr>
                        <a:t>species / study 1</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solidFill>
                            <a:schemeClr val="tx1"/>
                          </a:solidFill>
                          <a:effectLst/>
                        </a:rPr>
                        <a:t>species / study 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solidFill>
                            <a:schemeClr val="tx1"/>
                          </a:solidFill>
                          <a:effectLst/>
                        </a:rPr>
                        <a:t>Reproduce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solidFill>
                            <a:schemeClr val="tx1"/>
                          </a:solidFill>
                          <a:effectLst/>
                        </a:rPr>
                        <a:t>Does Not Reproduce</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solidFill>
                            <a:schemeClr val="tx1"/>
                          </a:solidFill>
                          <a:effectLst/>
                        </a:rPr>
                        <a:t>Fraction Reproduce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21046">
                <a:tc>
                  <a:txBody>
                    <a:bodyPr/>
                    <a:lstStyle/>
                    <a:p>
                      <a:pPr marL="0" marR="0">
                        <a:lnSpc>
                          <a:spcPct val="150000"/>
                        </a:lnSpc>
                        <a:spcBef>
                          <a:spcPts val="0"/>
                        </a:spcBef>
                        <a:spcAft>
                          <a:spcPts val="0"/>
                        </a:spcAft>
                      </a:pPr>
                      <a:r>
                        <a:rPr lang="en-US" sz="1000">
                          <a:solidFill>
                            <a:schemeClr val="tx1"/>
                          </a:solidFill>
                          <a:effectLst/>
                        </a:rPr>
                        <a:t>rat SUB</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rat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dirty="0">
                          <a:solidFill>
                            <a:schemeClr val="tx1"/>
                          </a:solidFill>
                          <a:effectLst/>
                        </a:rPr>
                        <a:t>18</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dirty="0">
                          <a:solidFill>
                            <a:schemeClr val="tx1"/>
                          </a:solidFill>
                          <a:effectLst/>
                        </a:rPr>
                        <a:t>2</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0.90</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21046">
                <a:tc>
                  <a:txBody>
                    <a:bodyPr/>
                    <a:lstStyle/>
                    <a:p>
                      <a:pPr marL="0" marR="0">
                        <a:lnSpc>
                          <a:spcPct val="150000"/>
                        </a:lnSpc>
                        <a:spcBef>
                          <a:spcPts val="0"/>
                        </a:spcBef>
                        <a:spcAft>
                          <a:spcPts val="0"/>
                        </a:spcAft>
                      </a:pPr>
                      <a:r>
                        <a:rPr lang="en-US" sz="1000">
                          <a:solidFill>
                            <a:schemeClr val="tx1"/>
                          </a:solidFill>
                          <a:effectLst/>
                        </a:rPr>
                        <a:t>rat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dog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2</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0.87</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21046">
                <a:tc>
                  <a:txBody>
                    <a:bodyPr/>
                    <a:lstStyle/>
                    <a:p>
                      <a:pPr marL="0" marR="0">
                        <a:lnSpc>
                          <a:spcPct val="150000"/>
                        </a:lnSpc>
                        <a:spcBef>
                          <a:spcPts val="0"/>
                        </a:spcBef>
                        <a:spcAft>
                          <a:spcPts val="0"/>
                        </a:spcAft>
                      </a:pPr>
                      <a:r>
                        <a:rPr lang="en-US" sz="1000">
                          <a:solidFill>
                            <a:schemeClr val="tx1"/>
                          </a:solidFill>
                          <a:effectLst/>
                        </a:rPr>
                        <a:t>rat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rat SUB</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0.82</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21046">
                <a:tc>
                  <a:txBody>
                    <a:bodyPr/>
                    <a:lstStyle/>
                    <a:p>
                      <a:pPr marL="0" marR="0">
                        <a:lnSpc>
                          <a:spcPct val="150000"/>
                        </a:lnSpc>
                        <a:spcBef>
                          <a:spcPts val="0"/>
                        </a:spcBef>
                        <a:spcAft>
                          <a:spcPts val="0"/>
                        </a:spcAft>
                      </a:pPr>
                      <a:r>
                        <a:rPr lang="en-US" sz="1000" b="1" dirty="0">
                          <a:solidFill>
                            <a:srgbClr val="FF0000"/>
                          </a:solidFill>
                          <a:effectLst/>
                        </a:rPr>
                        <a:t>rat SUB</a:t>
                      </a:r>
                      <a:endParaRPr lang="en-US" sz="9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b="1" dirty="0">
                          <a:solidFill>
                            <a:srgbClr val="FF0000"/>
                          </a:solidFill>
                          <a:effectLst/>
                        </a:rPr>
                        <a:t>rat SUB</a:t>
                      </a:r>
                      <a:endParaRPr lang="en-US" sz="9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b="1" dirty="0">
                          <a:solidFill>
                            <a:srgbClr val="FF0000"/>
                          </a:solidFill>
                          <a:effectLst/>
                        </a:rPr>
                        <a:t>16</a:t>
                      </a:r>
                      <a:endParaRPr lang="en-US" sz="9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b="1" dirty="0">
                          <a:solidFill>
                            <a:srgbClr val="FF0000"/>
                          </a:solidFill>
                          <a:effectLst/>
                        </a:rPr>
                        <a:t>4</a:t>
                      </a:r>
                      <a:endParaRPr lang="en-US" sz="9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rgbClr val="FF0000"/>
                          </a:solidFill>
                          <a:effectLst/>
                        </a:rPr>
                        <a:t>0.80</a:t>
                      </a:r>
                      <a:endParaRPr lang="en-US" sz="11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21046">
                <a:tc>
                  <a:txBody>
                    <a:bodyPr/>
                    <a:lstStyle/>
                    <a:p>
                      <a:pPr marL="0" marR="0">
                        <a:lnSpc>
                          <a:spcPct val="150000"/>
                        </a:lnSpc>
                        <a:spcBef>
                          <a:spcPts val="0"/>
                        </a:spcBef>
                        <a:spcAft>
                          <a:spcPts val="0"/>
                        </a:spcAft>
                      </a:pPr>
                      <a:r>
                        <a:rPr lang="en-US" sz="1000">
                          <a:solidFill>
                            <a:schemeClr val="tx1"/>
                          </a:solidFill>
                          <a:effectLst/>
                        </a:rPr>
                        <a:t>rat SUB</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dog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0.73</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21046">
                <a:tc>
                  <a:txBody>
                    <a:bodyPr/>
                    <a:lstStyle/>
                    <a:p>
                      <a:pPr marL="0" marR="0">
                        <a:lnSpc>
                          <a:spcPct val="150000"/>
                        </a:lnSpc>
                        <a:spcBef>
                          <a:spcPts val="0"/>
                        </a:spcBef>
                        <a:spcAft>
                          <a:spcPts val="0"/>
                        </a:spcAft>
                      </a:pPr>
                      <a:r>
                        <a:rPr lang="en-US" sz="1000">
                          <a:solidFill>
                            <a:schemeClr val="tx1"/>
                          </a:solidFill>
                          <a:effectLst/>
                        </a:rPr>
                        <a:t>mouse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rat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0.73</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21046">
                <a:tc>
                  <a:txBody>
                    <a:bodyPr/>
                    <a:lstStyle/>
                    <a:p>
                      <a:pPr marL="0" marR="0">
                        <a:lnSpc>
                          <a:spcPct val="150000"/>
                        </a:lnSpc>
                        <a:spcBef>
                          <a:spcPts val="0"/>
                        </a:spcBef>
                        <a:spcAft>
                          <a:spcPts val="0"/>
                        </a:spcAft>
                      </a:pPr>
                      <a:r>
                        <a:rPr lang="en-US" sz="1000">
                          <a:solidFill>
                            <a:schemeClr val="tx1"/>
                          </a:solidFill>
                          <a:effectLst/>
                        </a:rPr>
                        <a:t>mouse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rat SUB</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7</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0.65</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21046">
                <a:tc>
                  <a:txBody>
                    <a:bodyPr/>
                    <a:lstStyle/>
                    <a:p>
                      <a:pPr marL="0" marR="0">
                        <a:lnSpc>
                          <a:spcPct val="150000"/>
                        </a:lnSpc>
                        <a:spcBef>
                          <a:spcPts val="0"/>
                        </a:spcBef>
                        <a:spcAft>
                          <a:spcPts val="0"/>
                        </a:spcAft>
                      </a:pPr>
                      <a:r>
                        <a:rPr lang="en-US" sz="1000">
                          <a:solidFill>
                            <a:schemeClr val="tx1"/>
                          </a:solidFill>
                          <a:effectLst/>
                        </a:rPr>
                        <a:t>dog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rat SUB</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0.65</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21046">
                <a:tc>
                  <a:txBody>
                    <a:bodyPr/>
                    <a:lstStyle/>
                    <a:p>
                      <a:pPr marL="0" marR="0">
                        <a:lnSpc>
                          <a:spcPct val="150000"/>
                        </a:lnSpc>
                        <a:spcBef>
                          <a:spcPts val="0"/>
                        </a:spcBef>
                        <a:spcAft>
                          <a:spcPts val="0"/>
                        </a:spcAft>
                      </a:pPr>
                      <a:r>
                        <a:rPr lang="en-US" sz="1000">
                          <a:solidFill>
                            <a:schemeClr val="tx1"/>
                          </a:solidFill>
                          <a:effectLst/>
                        </a:rPr>
                        <a:t>dog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rat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0.62</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21046">
                <a:tc>
                  <a:txBody>
                    <a:bodyPr/>
                    <a:lstStyle/>
                    <a:p>
                      <a:pPr marL="0" marR="0">
                        <a:lnSpc>
                          <a:spcPct val="150000"/>
                        </a:lnSpc>
                        <a:spcBef>
                          <a:spcPts val="0"/>
                        </a:spcBef>
                        <a:spcAft>
                          <a:spcPts val="0"/>
                        </a:spcAft>
                      </a:pPr>
                      <a:r>
                        <a:rPr lang="en-US" sz="1000">
                          <a:solidFill>
                            <a:schemeClr val="tx1"/>
                          </a:solidFill>
                          <a:effectLst/>
                        </a:rPr>
                        <a:t>rat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mouse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11</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0.50</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21046">
                <a:tc>
                  <a:txBody>
                    <a:bodyPr/>
                    <a:lstStyle/>
                    <a:p>
                      <a:pPr marL="0" marR="0">
                        <a:lnSpc>
                          <a:spcPct val="150000"/>
                        </a:lnSpc>
                        <a:spcBef>
                          <a:spcPts val="0"/>
                        </a:spcBef>
                        <a:spcAft>
                          <a:spcPts val="0"/>
                        </a:spcAft>
                      </a:pPr>
                      <a:r>
                        <a:rPr lang="en-US" sz="1000">
                          <a:solidFill>
                            <a:schemeClr val="tx1"/>
                          </a:solidFill>
                          <a:effectLst/>
                        </a:rPr>
                        <a:t>mouse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dog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0.50</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321046">
                <a:tc>
                  <a:txBody>
                    <a:bodyPr/>
                    <a:lstStyle/>
                    <a:p>
                      <a:pPr marL="0" marR="0">
                        <a:lnSpc>
                          <a:spcPct val="150000"/>
                        </a:lnSpc>
                        <a:spcBef>
                          <a:spcPts val="0"/>
                        </a:spcBef>
                        <a:spcAft>
                          <a:spcPts val="0"/>
                        </a:spcAft>
                      </a:pPr>
                      <a:r>
                        <a:rPr lang="en-US" sz="1000">
                          <a:solidFill>
                            <a:schemeClr val="tx1"/>
                          </a:solidFill>
                          <a:effectLst/>
                        </a:rPr>
                        <a:t>rat SUB</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mouse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13</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14</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0.48</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321046">
                <a:tc>
                  <a:txBody>
                    <a:bodyPr/>
                    <a:lstStyle/>
                    <a:p>
                      <a:pPr marL="0" marR="0">
                        <a:lnSpc>
                          <a:spcPct val="150000"/>
                        </a:lnSpc>
                        <a:spcBef>
                          <a:spcPts val="0"/>
                        </a:spcBef>
                        <a:spcAft>
                          <a:spcPts val="0"/>
                        </a:spcAft>
                      </a:pPr>
                      <a:r>
                        <a:rPr lang="en-US" sz="1000">
                          <a:solidFill>
                            <a:schemeClr val="tx1"/>
                          </a:solidFill>
                          <a:effectLst/>
                        </a:rPr>
                        <a:t>dog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mouse CHR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6</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a:solidFill>
                            <a:schemeClr val="tx1"/>
                          </a:solidFill>
                          <a:effectLst/>
                        </a:rPr>
                        <a:t>8</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chemeClr val="tx1"/>
                          </a:solidFill>
                          <a:effectLst/>
                        </a:rPr>
                        <a:t>0.43</a:t>
                      </a:r>
                      <a:endParaRPr lang="en-US"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321046">
                <a:tc>
                  <a:txBody>
                    <a:bodyPr/>
                    <a:lstStyle/>
                    <a:p>
                      <a:pPr marL="0" marR="0">
                        <a:lnSpc>
                          <a:spcPct val="150000"/>
                        </a:lnSpc>
                        <a:spcBef>
                          <a:spcPts val="0"/>
                        </a:spcBef>
                        <a:spcAft>
                          <a:spcPts val="0"/>
                        </a:spcAft>
                      </a:pPr>
                      <a:r>
                        <a:rPr lang="en-US" sz="1000" b="1" dirty="0">
                          <a:solidFill>
                            <a:srgbClr val="FF0000"/>
                          </a:solidFill>
                          <a:effectLst/>
                        </a:rPr>
                        <a:t>mouse CHR</a:t>
                      </a:r>
                      <a:endParaRPr lang="en-US" sz="9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b="1" dirty="0">
                          <a:solidFill>
                            <a:srgbClr val="FF0000"/>
                          </a:solidFill>
                          <a:effectLst/>
                        </a:rPr>
                        <a:t>mouse CHR</a:t>
                      </a:r>
                      <a:endParaRPr lang="en-US" sz="9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b="1" dirty="0">
                          <a:solidFill>
                            <a:srgbClr val="FF0000"/>
                          </a:solidFill>
                          <a:effectLst/>
                        </a:rPr>
                        <a:t>2</a:t>
                      </a:r>
                      <a:endParaRPr lang="en-US" sz="9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000" b="1" dirty="0">
                          <a:solidFill>
                            <a:srgbClr val="FF0000"/>
                          </a:solidFill>
                          <a:effectLst/>
                        </a:rPr>
                        <a:t>3</a:t>
                      </a:r>
                      <a:endParaRPr lang="en-US" sz="9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b="1" dirty="0">
                          <a:solidFill>
                            <a:srgbClr val="FF0000"/>
                          </a:solidFill>
                          <a:effectLst/>
                        </a:rPr>
                        <a:t>0.40</a:t>
                      </a:r>
                      <a:endParaRPr lang="en-US" sz="11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bl>
          </a:graphicData>
        </a:graphic>
      </p:graphicFrame>
      <p:sp>
        <p:nvSpPr>
          <p:cNvPr id="12" name="TextBox 11"/>
          <p:cNvSpPr txBox="1"/>
          <p:nvPr/>
        </p:nvSpPr>
        <p:spPr>
          <a:xfrm>
            <a:off x="5589036" y="1175965"/>
            <a:ext cx="3047629" cy="400110"/>
          </a:xfrm>
          <a:prstGeom prst="rect">
            <a:avLst/>
          </a:prstGeom>
          <a:noFill/>
        </p:spPr>
        <p:txBody>
          <a:bodyPr wrap="none" rtlCol="0">
            <a:spAutoFit/>
          </a:bodyPr>
          <a:lstStyle/>
          <a:p>
            <a:r>
              <a:rPr lang="en-US" b="1" dirty="0"/>
              <a:t>Anemia Reproducibility</a:t>
            </a:r>
          </a:p>
        </p:txBody>
      </p:sp>
      <p:sp>
        <p:nvSpPr>
          <p:cNvPr id="10" name="TextBox 9"/>
          <p:cNvSpPr txBox="1"/>
          <p:nvPr/>
        </p:nvSpPr>
        <p:spPr>
          <a:xfrm>
            <a:off x="5926467" y="6426110"/>
            <a:ext cx="2372765" cy="307777"/>
          </a:xfrm>
          <a:prstGeom prst="rect">
            <a:avLst/>
          </a:prstGeom>
          <a:noFill/>
        </p:spPr>
        <p:txBody>
          <a:bodyPr wrap="none" rtlCol="0">
            <a:spAutoFit/>
          </a:bodyPr>
          <a:lstStyle/>
          <a:p>
            <a:r>
              <a:rPr lang="en-US" sz="1400" dirty="0"/>
              <a:t>Judson et al. In Preparation</a:t>
            </a:r>
          </a:p>
        </p:txBody>
      </p:sp>
    </p:spTree>
    <p:extLst>
      <p:ext uri="{BB962C8B-B14F-4D97-AF65-F5344CB8AC3E}">
        <p14:creationId xmlns:p14="http://schemas.microsoft.com/office/powerpoint/2010/main" val="1112663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1" y="0"/>
            <a:ext cx="45720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 name="Title 18"/>
          <p:cNvSpPr>
            <a:spLocks noGrp="1"/>
          </p:cNvSpPr>
          <p:nvPr>
            <p:ph type="title"/>
          </p:nvPr>
        </p:nvSpPr>
        <p:spPr/>
        <p:txBody>
          <a:bodyPr/>
          <a:lstStyle/>
          <a:p>
            <a:r>
              <a:rPr lang="en-US" dirty="0"/>
              <a:t>Problem Statement</a:t>
            </a:r>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2</a:t>
            </a:fld>
            <a:endParaRPr lang="en-US" sz="1000" b="1" kern="1200" dirty="0">
              <a:solidFill>
                <a:srgbClr val="003F69"/>
              </a:solidFill>
              <a:latin typeface="Arial" charset="0"/>
              <a:ea typeface="ＭＳ Ｐゴシック" pitchFamily="1" charset="-128"/>
              <a:cs typeface="+mn-cs"/>
            </a:endParaRPr>
          </a:p>
        </p:txBody>
      </p:sp>
      <p:grpSp>
        <p:nvGrpSpPr>
          <p:cNvPr id="12" name="Group 11"/>
          <p:cNvGrpSpPr/>
          <p:nvPr/>
        </p:nvGrpSpPr>
        <p:grpSpPr>
          <a:xfrm>
            <a:off x="738232" y="1132513"/>
            <a:ext cx="7290033" cy="2769765"/>
            <a:chOff x="738232" y="1132513"/>
            <a:chExt cx="7290033" cy="2769765"/>
          </a:xfrm>
        </p:grpSpPr>
        <p:pic>
          <p:nvPicPr>
            <p:cNvPr id="5" name="Picture 3"/>
            <p:cNvPicPr>
              <a:picLocks noChangeAspect="1" noChangeArrowheads="1"/>
            </p:cNvPicPr>
            <p:nvPr/>
          </p:nvPicPr>
          <p:blipFill>
            <a:blip r:embed="rId2" cstate="print"/>
            <a:srcRect l="15340" t="22452" r="13189" b="13940"/>
            <a:stretch>
              <a:fillRect/>
            </a:stretch>
          </p:blipFill>
          <p:spPr bwMode="auto">
            <a:xfrm>
              <a:off x="3180808" y="1132513"/>
              <a:ext cx="2435037" cy="1391013"/>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l="14677" t="22757" r="13410" b="13940"/>
            <a:stretch>
              <a:fillRect/>
            </a:stretch>
          </p:blipFill>
          <p:spPr bwMode="auto">
            <a:xfrm>
              <a:off x="738232" y="1145889"/>
              <a:ext cx="2450115" cy="1384326"/>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l="15562" t="22757" r="13410" b="13634"/>
            <a:stretch>
              <a:fillRect/>
            </a:stretch>
          </p:blipFill>
          <p:spPr bwMode="auto">
            <a:xfrm>
              <a:off x="5608306" y="1132514"/>
              <a:ext cx="2419959" cy="1391012"/>
            </a:xfrm>
            <a:prstGeom prst="rect">
              <a:avLst/>
            </a:prstGeom>
            <a:noFill/>
            <a:ln w="9525">
              <a:noFill/>
              <a:miter lim="800000"/>
              <a:headEnd/>
              <a:tailEnd/>
            </a:ln>
          </p:spPr>
        </p:pic>
        <p:pic>
          <p:nvPicPr>
            <p:cNvPr id="8" name="Picture 6"/>
            <p:cNvPicPr>
              <a:picLocks noChangeAspect="1" noChangeArrowheads="1"/>
            </p:cNvPicPr>
            <p:nvPr/>
          </p:nvPicPr>
          <p:blipFill>
            <a:blip r:embed="rId5" cstate="print"/>
            <a:srcRect l="15047" t="22324" r="13704" b="14373"/>
            <a:stretch>
              <a:fillRect/>
            </a:stretch>
          </p:blipFill>
          <p:spPr bwMode="auto">
            <a:xfrm>
              <a:off x="5593229" y="2510151"/>
              <a:ext cx="2427498" cy="1384325"/>
            </a:xfrm>
            <a:prstGeom prst="rect">
              <a:avLst/>
            </a:prstGeom>
            <a:noFill/>
            <a:ln w="9525">
              <a:noFill/>
              <a:miter lim="800000"/>
              <a:headEnd/>
              <a:tailEnd/>
            </a:ln>
          </p:spPr>
        </p:pic>
        <p:pic>
          <p:nvPicPr>
            <p:cNvPr id="9" name="Picture 6"/>
            <p:cNvPicPr>
              <a:picLocks noChangeAspect="1" noChangeArrowheads="1"/>
            </p:cNvPicPr>
            <p:nvPr/>
          </p:nvPicPr>
          <p:blipFill>
            <a:blip r:embed="rId5" cstate="print"/>
            <a:srcRect l="15047" t="22324" r="13704" b="14373"/>
            <a:stretch>
              <a:fillRect/>
            </a:stretch>
          </p:blipFill>
          <p:spPr bwMode="auto">
            <a:xfrm>
              <a:off x="745771" y="2504578"/>
              <a:ext cx="2427498" cy="1384325"/>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l="15562" t="22757" r="13410" b="13634"/>
            <a:stretch>
              <a:fillRect/>
            </a:stretch>
          </p:blipFill>
          <p:spPr bwMode="auto">
            <a:xfrm>
              <a:off x="3189603" y="2511266"/>
              <a:ext cx="2419959" cy="1391012"/>
            </a:xfrm>
            <a:prstGeom prst="rect">
              <a:avLst/>
            </a:prstGeom>
            <a:noFill/>
            <a:ln w="9525">
              <a:noFill/>
              <a:miter lim="800000"/>
              <a:headEnd/>
              <a:tailEnd/>
            </a:ln>
          </p:spPr>
        </p:pic>
        <p:sp>
          <p:nvSpPr>
            <p:cNvPr id="11" name="Content Placeholder 2"/>
            <p:cNvSpPr txBox="1">
              <a:spLocks/>
            </p:cNvSpPr>
            <p:nvPr/>
          </p:nvSpPr>
          <p:spPr>
            <a:xfrm>
              <a:off x="812334" y="1219898"/>
              <a:ext cx="7140429" cy="1229686"/>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txBody>
            <a:bodyPr/>
            <a:lstStyle/>
            <a:p>
              <a:pPr marR="0" lvl="0"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Too many chemicals to test with standard </a:t>
              </a:r>
              <a:r>
                <a:rPr kumimoji="0" lang="en-US" sz="2400" b="0" i="0" u="none" strike="noStrike" kern="0" cap="none" spc="0" normalizeH="0" noProof="0" dirty="0">
                  <a:ln>
                    <a:noFill/>
                  </a:ln>
                  <a:solidFill>
                    <a:schemeClr val="tx1"/>
                  </a:solidFill>
                  <a:effectLst/>
                  <a:uLnTx/>
                  <a:uFillTx/>
                  <a:latin typeface="+mn-lt"/>
                  <a:ea typeface="+mn-ea"/>
                  <a:cs typeface="+mn-cs"/>
                </a:rPr>
                <a:t>    </a:t>
              </a:r>
              <a:r>
                <a:rPr kumimoji="0" lang="en-US" sz="2400" b="0" i="0" u="none" strike="noStrike" kern="0" cap="none" spc="0" normalizeH="0" baseline="0" noProof="0" dirty="0">
                  <a:ln>
                    <a:noFill/>
                  </a:ln>
                  <a:solidFill>
                    <a:schemeClr val="tx1"/>
                  </a:solidFill>
                  <a:effectLst/>
                  <a:uLnTx/>
                  <a:uFillTx/>
                  <a:latin typeface="+mn-lt"/>
                  <a:ea typeface="+mn-ea"/>
                  <a:cs typeface="+mn-cs"/>
                </a:rPr>
                <a:t>animal-based methods</a:t>
              </a:r>
            </a:p>
            <a:p>
              <a:pPr marL="458788" marR="0" lvl="1" indent="-174625" algn="l" defTabSz="914400" rtl="0" eaLnBrk="0" fontAlgn="base" latinLnBrk="0" hangingPunct="0">
                <a:lnSpc>
                  <a:spcPct val="100000"/>
                </a:lnSpc>
                <a:spcBef>
                  <a:spcPct val="20000"/>
                </a:spcBef>
                <a:spcAft>
                  <a:spcPct val="0"/>
                </a:spcAft>
                <a:buClr>
                  <a:srgbClr val="003F69"/>
                </a:buClr>
                <a:buSzTx/>
                <a:buFontTx/>
                <a:buChar char="–"/>
                <a:tabLst/>
                <a:defRPr/>
              </a:pPr>
              <a:r>
                <a:rPr kumimoji="0" lang="en-US" sz="2000" b="0" i="0" u="none" strike="noStrike" kern="0" cap="none" spc="0" normalizeH="0" baseline="0" noProof="0" dirty="0">
                  <a:ln>
                    <a:noFill/>
                  </a:ln>
                  <a:solidFill>
                    <a:schemeClr val="tx1"/>
                  </a:solidFill>
                  <a:effectLst/>
                  <a:uLnTx/>
                  <a:uFillTx/>
                  <a:latin typeface="+mn-lt"/>
                  <a:ea typeface="+mn-ea"/>
                </a:rPr>
                <a:t>Cost, time, animal welfare </a:t>
              </a:r>
            </a:p>
          </p:txBody>
        </p:sp>
      </p:grpSp>
      <p:grpSp>
        <p:nvGrpSpPr>
          <p:cNvPr id="13" name="Group 12"/>
          <p:cNvGrpSpPr/>
          <p:nvPr/>
        </p:nvGrpSpPr>
        <p:grpSpPr>
          <a:xfrm>
            <a:off x="680121" y="4163736"/>
            <a:ext cx="7280710" cy="2694264"/>
            <a:chOff x="680121" y="4163736"/>
            <a:chExt cx="7280710" cy="2694264"/>
          </a:xfrm>
        </p:grpSpPr>
        <p:pic>
          <p:nvPicPr>
            <p:cNvPr id="14" name="Picture 2"/>
            <p:cNvPicPr>
              <a:picLocks noChangeAspect="1" noChangeArrowheads="1"/>
            </p:cNvPicPr>
            <p:nvPr/>
          </p:nvPicPr>
          <p:blipFill>
            <a:blip r:embed="rId6" cstate="print"/>
            <a:srcRect/>
            <a:stretch>
              <a:fillRect/>
            </a:stretch>
          </p:blipFill>
          <p:spPr bwMode="auto">
            <a:xfrm>
              <a:off x="680121" y="5029200"/>
              <a:ext cx="2274627" cy="1828800"/>
            </a:xfrm>
            <a:prstGeom prst="rect">
              <a:avLst/>
            </a:prstGeom>
            <a:noFill/>
            <a:ln w="9525">
              <a:noFill/>
              <a:miter lim="800000"/>
              <a:headEnd/>
              <a:tailEnd/>
            </a:ln>
          </p:spPr>
        </p:pic>
        <p:pic>
          <p:nvPicPr>
            <p:cNvPr id="15" name="Picture 3"/>
            <p:cNvPicPr>
              <a:picLocks noChangeAspect="1" noChangeArrowheads="1"/>
            </p:cNvPicPr>
            <p:nvPr/>
          </p:nvPicPr>
          <p:blipFill>
            <a:blip r:embed="rId7" cstate="print"/>
            <a:srcRect/>
            <a:stretch>
              <a:fillRect/>
            </a:stretch>
          </p:blipFill>
          <p:spPr bwMode="auto">
            <a:xfrm>
              <a:off x="3148974" y="5029200"/>
              <a:ext cx="2325057" cy="1828800"/>
            </a:xfrm>
            <a:prstGeom prst="rect">
              <a:avLst/>
            </a:prstGeom>
            <a:noFill/>
            <a:ln w="9525">
              <a:noFill/>
              <a:miter lim="800000"/>
              <a:headEnd/>
              <a:tailEnd/>
            </a:ln>
          </p:spPr>
        </p:pic>
        <p:pic>
          <p:nvPicPr>
            <p:cNvPr id="16" name="Picture 15" descr="Figure 1v2.jpg"/>
            <p:cNvPicPr>
              <a:picLocks noChangeAspect="1"/>
            </p:cNvPicPr>
            <p:nvPr/>
          </p:nvPicPr>
          <p:blipFill>
            <a:blip r:embed="rId8" cstate="print"/>
            <a:stretch>
              <a:fillRect/>
            </a:stretch>
          </p:blipFill>
          <p:spPr>
            <a:xfrm>
              <a:off x="5790685" y="5029200"/>
              <a:ext cx="2170146" cy="1828800"/>
            </a:xfrm>
            <a:prstGeom prst="rect">
              <a:avLst/>
            </a:prstGeom>
          </p:spPr>
        </p:pic>
        <p:sp>
          <p:nvSpPr>
            <p:cNvPr id="17" name="Content Placeholder 2"/>
            <p:cNvSpPr txBox="1">
              <a:spLocks/>
            </p:cNvSpPr>
            <p:nvPr/>
          </p:nvSpPr>
          <p:spPr bwMode="auto">
            <a:xfrm>
              <a:off x="721453" y="4163736"/>
              <a:ext cx="7155809" cy="1708557"/>
            </a:xfrm>
            <a:prstGeom prst="rect">
              <a:avLst/>
            </a:prstGeom>
            <a:solidFill>
              <a:schemeClr val="bg1"/>
            </a:solidFill>
            <a:ln w="9525">
              <a:solidFill>
                <a:schemeClr val="tx1"/>
              </a:solidFill>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168275" marR="0" lvl="0" indent="-168275" algn="l" defTabSz="914400" rtl="0" eaLnBrk="0" fontAlgn="base" latinLnBrk="0" hangingPunct="0">
                <a:lnSpc>
                  <a:spcPct val="100000"/>
                </a:lnSpc>
                <a:spcBef>
                  <a:spcPct val="20000"/>
                </a:spcBef>
                <a:spcAft>
                  <a:spcPct val="0"/>
                </a:spcAft>
                <a:buClr>
                  <a:srgbClr val="003F69"/>
                </a:buClr>
                <a:buSzPct val="90000"/>
                <a:tabLst/>
                <a:defRPr/>
              </a:pPr>
              <a:r>
                <a:rPr kumimoji="0" lang="en-US" sz="2400" b="0" i="0" u="none" strike="noStrike" kern="0" cap="none" spc="0" normalizeH="0" baseline="0" noProof="0" dirty="0">
                  <a:ln>
                    <a:noFill/>
                  </a:ln>
                  <a:solidFill>
                    <a:schemeClr val="tx1"/>
                  </a:solidFill>
                  <a:effectLst/>
                  <a:uLnTx/>
                  <a:uFillTx/>
                  <a:latin typeface="+mn-lt"/>
                  <a:ea typeface="+mn-ea"/>
                  <a:cs typeface="+mn-cs"/>
                </a:rPr>
                <a:t>Need for better mechanistic data</a:t>
              </a:r>
            </a:p>
            <a:p>
              <a:pPr marL="168275" marR="0" lvl="0" indent="-168275" algn="l" defTabSz="914400" rtl="0" eaLnBrk="0" fontAlgn="base" latinLnBrk="0" hangingPunct="0">
                <a:lnSpc>
                  <a:spcPct val="100000"/>
                </a:lnSpc>
                <a:spcBef>
                  <a:spcPct val="20000"/>
                </a:spcBef>
                <a:spcAft>
                  <a:spcPct val="0"/>
                </a:spcAft>
                <a:buClr>
                  <a:srgbClr val="003F69"/>
                </a:buClr>
                <a:buSzPct val="90000"/>
                <a:tabLst/>
                <a:defRPr/>
              </a:pPr>
              <a:r>
                <a:rPr lang="en-US" sz="2400" kern="0" dirty="0">
                  <a:latin typeface="+mn-lt"/>
                </a:rPr>
                <a:t> - </a:t>
              </a:r>
              <a:r>
                <a:rPr lang="en-US" kern="0" dirty="0">
                  <a:latin typeface="+mn-lt"/>
                </a:rPr>
                <a:t>Determine h</a:t>
              </a:r>
              <a:r>
                <a:rPr kumimoji="0" lang="en-US" b="0" i="0" u="none" strike="noStrike" kern="0" cap="none" spc="0" normalizeH="0" baseline="0" noProof="0" dirty="0" err="1">
                  <a:ln>
                    <a:noFill/>
                  </a:ln>
                  <a:solidFill>
                    <a:schemeClr val="tx1"/>
                  </a:solidFill>
                  <a:effectLst/>
                  <a:uLnTx/>
                  <a:uFillTx/>
                  <a:latin typeface="+mn-lt"/>
                  <a:ea typeface="+mn-ea"/>
                  <a:cs typeface="+mn-cs"/>
                </a:rPr>
                <a:t>uman</a:t>
              </a:r>
              <a:r>
                <a:rPr kumimoji="0" lang="en-US" b="0" i="0" u="none" strike="noStrike" kern="0" cap="none" spc="0" normalizeH="0" baseline="0" noProof="0" dirty="0">
                  <a:ln>
                    <a:noFill/>
                  </a:ln>
                  <a:solidFill>
                    <a:schemeClr val="tx1"/>
                  </a:solidFill>
                  <a:effectLst/>
                  <a:uLnTx/>
                  <a:uFillTx/>
                  <a:latin typeface="+mn-lt"/>
                  <a:ea typeface="+mn-ea"/>
                  <a:cs typeface="+mn-cs"/>
                </a:rPr>
                <a:t> relevance</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a:p>
              <a:pPr marL="168275" marR="0" lvl="0" indent="-168275" algn="l" defTabSz="914400" rtl="0" eaLnBrk="0" fontAlgn="base" latinLnBrk="0" hangingPunct="0">
                <a:lnSpc>
                  <a:spcPct val="100000"/>
                </a:lnSpc>
                <a:spcBef>
                  <a:spcPct val="20000"/>
                </a:spcBef>
                <a:spcAft>
                  <a:spcPct val="0"/>
                </a:spcAft>
                <a:buClr>
                  <a:srgbClr val="003F69"/>
                </a:buClr>
                <a:buSzPct val="90000"/>
                <a:tabLst/>
                <a:defRPr/>
              </a:pPr>
              <a:r>
                <a:rPr lang="en-US" sz="2400" kern="0" noProof="0" dirty="0">
                  <a:latin typeface="+mn-lt"/>
                </a:rPr>
                <a:t> - </a:t>
              </a:r>
              <a:r>
                <a:rPr kumimoji="0" lang="en-US" sz="2000" b="0" i="0" u="none" strike="noStrike" kern="0" cap="none" spc="0" normalizeH="0" baseline="0" noProof="0" dirty="0">
                  <a:ln>
                    <a:noFill/>
                  </a:ln>
                  <a:solidFill>
                    <a:schemeClr val="tx1"/>
                  </a:solidFill>
                  <a:effectLst/>
                  <a:uLnTx/>
                  <a:uFillTx/>
                  <a:latin typeface="+mn-lt"/>
                  <a:ea typeface="+mn-ea"/>
                </a:rPr>
                <a:t>What is the Adverse Outcome Pathway (AOP)?</a:t>
              </a:r>
            </a:p>
          </p:txBody>
        </p:sp>
      </p:grpSp>
    </p:spTree>
    <p:extLst>
      <p:ext uri="{BB962C8B-B14F-4D97-AF65-F5344CB8AC3E}">
        <p14:creationId xmlns:p14="http://schemas.microsoft.com/office/powerpoint/2010/main" val="2739855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13343" y="407955"/>
            <a:ext cx="7250464" cy="176466"/>
          </a:xfrm>
        </p:spPr>
        <p:txBody>
          <a:bodyPr/>
          <a:lstStyle/>
          <a:p>
            <a:r>
              <a:rPr lang="en-US" sz="2400" i="1" dirty="0"/>
              <a:t>In Vitro</a:t>
            </a:r>
            <a:r>
              <a:rPr lang="en-US" sz="2400" dirty="0"/>
              <a:t> Assay Data is also subject to uncertainty</a:t>
            </a:r>
            <a:br>
              <a:rPr lang="en-US" sz="2400" dirty="0"/>
            </a:br>
            <a:r>
              <a:rPr lang="en-US" sz="2400" dirty="0"/>
              <a:t>See Eric Watt poster</a:t>
            </a:r>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20</a:t>
            </a:fld>
            <a:endParaRPr lang="en-US" sz="1000" b="1" kern="1200" dirty="0">
              <a:solidFill>
                <a:srgbClr val="003F69"/>
              </a:solidFill>
              <a:latin typeface="Arial" charset="0"/>
              <a:ea typeface="ＭＳ Ｐゴシック" pitchFamily="1" charset="-128"/>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5855" y="1022808"/>
            <a:ext cx="5288145" cy="528814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10344"/>
            <a:ext cx="3673784" cy="5510677"/>
          </a:xfrm>
          <a:prstGeom prst="rect">
            <a:avLst/>
          </a:prstGeom>
        </p:spPr>
      </p:pic>
      <p:pic>
        <p:nvPicPr>
          <p:cNvPr id="10" name="Picture 9" descr="tmp3918.tmp"/>
          <p:cNvPicPr>
            <a:picLocks/>
          </p:cNvPicPr>
          <p:nvPr/>
        </p:nvPicPr>
        <p:blipFill rotWithShape="1">
          <a:blip r:embed="rId4" cstate="print"/>
          <a:srcRect t="3063" r="12046"/>
          <a:stretch/>
        </p:blipFill>
        <p:spPr>
          <a:xfrm>
            <a:off x="6663940" y="1899582"/>
            <a:ext cx="2029601" cy="1670801"/>
          </a:xfrm>
          <a:prstGeom prst="rect">
            <a:avLst/>
          </a:prstGeom>
          <a:ln>
            <a:solidFill>
              <a:schemeClr val="tx1"/>
            </a:solidFill>
          </a:ln>
        </p:spPr>
      </p:pic>
      <p:sp>
        <p:nvSpPr>
          <p:cNvPr id="11" name="Oval 10"/>
          <p:cNvSpPr/>
          <p:nvPr/>
        </p:nvSpPr>
        <p:spPr bwMode="auto">
          <a:xfrm>
            <a:off x="6274698" y="3469797"/>
            <a:ext cx="192860" cy="995321"/>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16" name="Elbow Connector 15"/>
          <p:cNvCxnSpPr>
            <a:endCxn id="11" idx="2"/>
          </p:cNvCxnSpPr>
          <p:nvPr/>
        </p:nvCxnSpPr>
        <p:spPr bwMode="auto">
          <a:xfrm>
            <a:off x="3766167" y="3570383"/>
            <a:ext cx="2508531" cy="397075"/>
          </a:xfrm>
          <a:prstGeom prst="curvedConnector3">
            <a:avLst/>
          </a:prstGeom>
          <a:noFill/>
          <a:ln w="25400" cap="flat" cmpd="sng" algn="ctr">
            <a:solidFill>
              <a:schemeClr val="tx1"/>
            </a:solidFill>
            <a:prstDash val="solid"/>
            <a:round/>
            <a:headEnd type="none" w="med" len="med"/>
            <a:tailEnd type="triangle"/>
          </a:ln>
          <a:effectLst/>
        </p:spPr>
      </p:cxnSp>
      <p:sp>
        <p:nvSpPr>
          <p:cNvPr id="19" name="TextBox 18"/>
          <p:cNvSpPr txBox="1"/>
          <p:nvPr/>
        </p:nvSpPr>
        <p:spPr>
          <a:xfrm>
            <a:off x="7444752" y="6550223"/>
            <a:ext cx="1699248" cy="307777"/>
          </a:xfrm>
          <a:prstGeom prst="rect">
            <a:avLst/>
          </a:prstGeom>
          <a:noFill/>
        </p:spPr>
        <p:txBody>
          <a:bodyPr wrap="none" rtlCol="0">
            <a:spAutoFit/>
          </a:bodyPr>
          <a:lstStyle/>
          <a:p>
            <a:r>
              <a:rPr lang="en-US" sz="1400" dirty="0"/>
              <a:t>Watt et al. (in prep)</a:t>
            </a:r>
          </a:p>
        </p:txBody>
      </p:sp>
    </p:spTree>
    <p:extLst>
      <p:ext uri="{BB962C8B-B14F-4D97-AF65-F5344CB8AC3E}">
        <p14:creationId xmlns:p14="http://schemas.microsoft.com/office/powerpoint/2010/main" val="421486686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2213643" y="266732"/>
            <a:ext cx="6409953" cy="655896"/>
          </a:xfrm>
        </p:spPr>
        <p:txBody>
          <a:bodyPr>
            <a:noAutofit/>
          </a:bodyPr>
          <a:lstStyle/>
          <a:p>
            <a:r>
              <a:rPr lang="en-US" sz="2400" b="1" dirty="0">
                <a:solidFill>
                  <a:srgbClr val="002060"/>
                </a:solidFill>
              </a:rPr>
              <a:t>Uncertainty in data has big impact on model performance</a:t>
            </a:r>
          </a:p>
        </p:txBody>
      </p:sp>
      <p:pic>
        <p:nvPicPr>
          <p:cNvPr id="7"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8123" t="4565" r="7172" b="1111"/>
          <a:stretch/>
        </p:blipFill>
        <p:spPr>
          <a:xfrm>
            <a:off x="2341685" y="2974418"/>
            <a:ext cx="4292381" cy="3883582"/>
          </a:xfrm>
          <a:prstGeom prst="rect">
            <a:avLst/>
          </a:prstGeom>
        </p:spPr>
      </p:pic>
      <p:sp>
        <p:nvSpPr>
          <p:cNvPr id="2" name="TextBox 1"/>
          <p:cNvSpPr txBox="1"/>
          <p:nvPr/>
        </p:nvSpPr>
        <p:spPr>
          <a:xfrm>
            <a:off x="883297" y="1067002"/>
            <a:ext cx="8008775" cy="1938992"/>
          </a:xfrm>
          <a:prstGeom prst="rect">
            <a:avLst/>
          </a:prstGeom>
          <a:noFill/>
        </p:spPr>
        <p:txBody>
          <a:bodyPr wrap="square" rtlCol="0">
            <a:spAutoFit/>
          </a:bodyPr>
          <a:lstStyle/>
          <a:p>
            <a:r>
              <a:rPr lang="en-US" sz="2000" dirty="0"/>
              <a:t>As greater consistency is required from literature sources, QSAR consensus model performance improves</a:t>
            </a:r>
          </a:p>
          <a:p>
            <a:endParaRPr lang="en-US" dirty="0"/>
          </a:p>
          <a:p>
            <a:pPr marL="342900" indent="-342900">
              <a:buFont typeface="Arial" panose="020B0604020202020204" pitchFamily="34" charset="0"/>
              <a:buChar char="•"/>
            </a:pPr>
            <a:r>
              <a:rPr lang="en-US" sz="2000" dirty="0"/>
              <a:t>Source: CERAPP project, Mansouri et al. EHP 2015</a:t>
            </a:r>
          </a:p>
          <a:p>
            <a:pPr marL="342900" indent="-342900">
              <a:buFont typeface="Arial" panose="020B0604020202020204" pitchFamily="34" charset="0"/>
              <a:buChar char="•"/>
            </a:pPr>
            <a:r>
              <a:rPr lang="en-US" dirty="0"/>
              <a:t>Community development of estrogen receptor models tested against thousands of experimental data points</a:t>
            </a:r>
            <a:endParaRPr lang="en-US" sz="2000" dirty="0"/>
          </a:p>
        </p:txBody>
      </p:sp>
    </p:spTree>
    <p:extLst>
      <p:ext uri="{BB962C8B-B14F-4D97-AF65-F5344CB8AC3E}">
        <p14:creationId xmlns:p14="http://schemas.microsoft.com/office/powerpoint/2010/main" val="82661153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533399"/>
            <a:ext cx="6749143" cy="241041"/>
          </a:xfrm>
        </p:spPr>
        <p:txBody>
          <a:bodyPr/>
          <a:lstStyle/>
          <a:p>
            <a:r>
              <a:rPr lang="en-US" dirty="0"/>
              <a:t>Given all the uncertainty, is modeling futile?</a:t>
            </a:r>
          </a:p>
        </p:txBody>
      </p:sp>
      <p:sp>
        <p:nvSpPr>
          <p:cNvPr id="3" name="Content Placeholder 2"/>
          <p:cNvSpPr>
            <a:spLocks noGrp="1"/>
          </p:cNvSpPr>
          <p:nvPr>
            <p:ph idx="1"/>
          </p:nvPr>
        </p:nvSpPr>
        <p:spPr>
          <a:xfrm>
            <a:off x="217714" y="1137314"/>
            <a:ext cx="6061788" cy="4724400"/>
          </a:xfrm>
        </p:spPr>
        <p:txBody>
          <a:bodyPr/>
          <a:lstStyle/>
          <a:p>
            <a:r>
              <a:rPr lang="en-US" dirty="0"/>
              <a:t>Not in risk assessment</a:t>
            </a:r>
          </a:p>
          <a:p>
            <a:pPr lvl="1"/>
            <a:r>
              <a:rPr lang="en-US" dirty="0"/>
              <a:t>What’s important is the difference between hazard and exposure</a:t>
            </a:r>
          </a:p>
          <a:p>
            <a:r>
              <a:rPr lang="en-US" dirty="0"/>
              <a:t>Hazard Model:</a:t>
            </a:r>
          </a:p>
          <a:p>
            <a:pPr lvl="1"/>
            <a:r>
              <a:rPr lang="en-US" dirty="0"/>
              <a:t>In vitro IC50 (</a:t>
            </a:r>
            <a:r>
              <a:rPr lang="en-US" dirty="0">
                <a:latin typeface="Symbol" panose="05050102010706020507" pitchFamily="18" charset="2"/>
              </a:rPr>
              <a:t>m</a:t>
            </a:r>
            <a:r>
              <a:rPr lang="en-US" dirty="0"/>
              <a:t>M) with uncertainty</a:t>
            </a:r>
          </a:p>
          <a:p>
            <a:pPr lvl="1"/>
            <a:r>
              <a:rPr lang="en-US" dirty="0"/>
              <a:t>Use </a:t>
            </a:r>
            <a:r>
              <a:rPr lang="en-US" dirty="0" err="1"/>
              <a:t>toxico</a:t>
            </a:r>
            <a:r>
              <a:rPr lang="en-US" dirty="0"/>
              <a:t> / pharmacokinetic model to convert to mg/kg/day (with added uncertainty)</a:t>
            </a:r>
          </a:p>
          <a:p>
            <a:r>
              <a:rPr lang="en-US" dirty="0"/>
              <a:t>Exposure model</a:t>
            </a:r>
          </a:p>
          <a:p>
            <a:pPr lvl="1"/>
            <a:r>
              <a:rPr lang="en-US" dirty="0"/>
              <a:t>Based on NHANES, other biomonitoring data</a:t>
            </a:r>
          </a:p>
          <a:p>
            <a:pPr lvl="1"/>
            <a:r>
              <a:rPr lang="en-US" dirty="0"/>
              <a:t>Add uncertainty</a:t>
            </a:r>
          </a:p>
          <a:p>
            <a:r>
              <a:rPr lang="en-US" dirty="0"/>
              <a:t>Compare ranges for margin of exposure</a:t>
            </a:r>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22</a:t>
            </a:fld>
            <a:endParaRPr lang="en-US" sz="1000" b="1" kern="1200" dirty="0">
              <a:solidFill>
                <a:srgbClr val="003F69"/>
              </a:solidFill>
              <a:latin typeface="Arial" charset="0"/>
              <a:ea typeface="ＭＳ Ｐゴシック" pitchFamily="1" charset="-128"/>
              <a:cs typeface="+mn-cs"/>
            </a:endParaRPr>
          </a:p>
        </p:txBody>
      </p:sp>
      <p:pic>
        <p:nvPicPr>
          <p:cNvPr id="5" name="Picture 4"/>
          <p:cNvPicPr>
            <a:picLocks noChangeAspect="1"/>
          </p:cNvPicPr>
          <p:nvPr/>
        </p:nvPicPr>
        <p:blipFill>
          <a:blip r:embed="rId2"/>
          <a:stretch>
            <a:fillRect/>
          </a:stretch>
        </p:blipFill>
        <p:spPr>
          <a:xfrm>
            <a:off x="5934269" y="1894526"/>
            <a:ext cx="3144417" cy="3015123"/>
          </a:xfrm>
          <a:prstGeom prst="rect">
            <a:avLst/>
          </a:prstGeom>
        </p:spPr>
      </p:pic>
    </p:spTree>
    <p:extLst>
      <p:ext uri="{BB962C8B-B14F-4D97-AF65-F5344CB8AC3E}">
        <p14:creationId xmlns:p14="http://schemas.microsoft.com/office/powerpoint/2010/main" val="371607593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018" y="28125"/>
            <a:ext cx="6121141" cy="1143000"/>
          </a:xfrm>
        </p:spPr>
        <p:txBody>
          <a:bodyPr>
            <a:noAutofit/>
          </a:bodyPr>
          <a:lstStyle/>
          <a:p>
            <a:r>
              <a:rPr lang="en-US" sz="3000" dirty="0"/>
              <a:t>Toxicokinetics Modeling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068" y="1657664"/>
            <a:ext cx="3145809" cy="51698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397" y="1688144"/>
            <a:ext cx="4072481" cy="4493141"/>
          </a:xfrm>
          <a:prstGeom prst="rect">
            <a:avLst/>
          </a:prstGeom>
        </p:spPr>
      </p:pic>
      <p:cxnSp>
        <p:nvCxnSpPr>
          <p:cNvPr id="12" name="Straight Connector 11"/>
          <p:cNvCxnSpPr/>
          <p:nvPr/>
        </p:nvCxnSpPr>
        <p:spPr bwMode="auto">
          <a:xfrm>
            <a:off x="4696977" y="1803633"/>
            <a:ext cx="0" cy="437765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2401849" y="6550223"/>
            <a:ext cx="4477123" cy="307777"/>
          </a:xfrm>
          <a:prstGeom prst="rect">
            <a:avLst/>
          </a:prstGeom>
          <a:noFill/>
        </p:spPr>
        <p:txBody>
          <a:bodyPr wrap="none" rtlCol="0">
            <a:spAutoFit/>
          </a:bodyPr>
          <a:lstStyle/>
          <a:p>
            <a:r>
              <a:rPr lang="en-US" sz="1400" dirty="0"/>
              <a:t>Wetmore, Rotroff, Wambaugh </a:t>
            </a:r>
            <a:r>
              <a:rPr lang="en-US" sz="1400" i="1" dirty="0"/>
              <a:t>et al., 2013, 2014, </a:t>
            </a:r>
            <a:r>
              <a:rPr lang="en-US" sz="1400" dirty="0"/>
              <a:t>2015</a:t>
            </a:r>
          </a:p>
        </p:txBody>
      </p:sp>
      <p:pic>
        <p:nvPicPr>
          <p:cNvPr id="4" name="Picture 3"/>
          <p:cNvPicPr>
            <a:picLocks noChangeAspect="1"/>
          </p:cNvPicPr>
          <p:nvPr/>
        </p:nvPicPr>
        <p:blipFill>
          <a:blip r:embed="rId5"/>
          <a:stretch>
            <a:fillRect/>
          </a:stretch>
        </p:blipFill>
        <p:spPr>
          <a:xfrm>
            <a:off x="7720112" y="51585"/>
            <a:ext cx="1423888" cy="1326647"/>
          </a:xfrm>
          <a:prstGeom prst="rect">
            <a:avLst/>
          </a:prstGeom>
        </p:spPr>
      </p:pic>
      <p:sp>
        <p:nvSpPr>
          <p:cNvPr id="15" name="TextBox 14"/>
          <p:cNvSpPr txBox="1"/>
          <p:nvPr/>
        </p:nvSpPr>
        <p:spPr>
          <a:xfrm>
            <a:off x="665322" y="1178177"/>
            <a:ext cx="7428829" cy="400110"/>
          </a:xfrm>
          <a:prstGeom prst="rect">
            <a:avLst/>
          </a:prstGeom>
          <a:noFill/>
        </p:spPr>
        <p:txBody>
          <a:bodyPr wrap="none" rtlCol="0">
            <a:spAutoFit/>
          </a:bodyPr>
          <a:lstStyle/>
          <a:p>
            <a:r>
              <a:rPr lang="en-US" sz="2000" i="1" dirty="0">
                <a:solidFill>
                  <a:srgbClr val="355777"/>
                </a:solidFill>
              </a:rPr>
              <a:t>Incorporating Dosimetry and Uncertainty into In Vitro Screening </a:t>
            </a:r>
          </a:p>
        </p:txBody>
      </p:sp>
    </p:spTree>
    <p:extLst>
      <p:ext uri="{BB962C8B-B14F-4D97-AF65-F5344CB8AC3E}">
        <p14:creationId xmlns:p14="http://schemas.microsoft.com/office/powerpoint/2010/main" val="51341068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079" y="87664"/>
            <a:ext cx="6597595" cy="1143000"/>
          </a:xfrm>
        </p:spPr>
        <p:txBody>
          <a:bodyPr>
            <a:noAutofit/>
          </a:bodyPr>
          <a:lstStyle/>
          <a:p>
            <a:r>
              <a:rPr lang="en-US" sz="3000" dirty="0"/>
              <a:t>Population and Exposure Modeling</a:t>
            </a:r>
          </a:p>
        </p:txBody>
      </p:sp>
      <p:sp>
        <p:nvSpPr>
          <p:cNvPr id="12" name="Rectangle 11"/>
          <p:cNvSpPr/>
          <p:nvPr/>
        </p:nvSpPr>
        <p:spPr bwMode="auto">
          <a:xfrm>
            <a:off x="2031985" y="2745949"/>
            <a:ext cx="1645920" cy="152400"/>
          </a:xfrm>
          <a:prstGeom prst="rect">
            <a:avLst/>
          </a:prstGeom>
          <a:solidFill>
            <a:srgbClr val="003F6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Arial" charset="0"/>
            </a:endParaRPr>
          </a:p>
        </p:txBody>
      </p:sp>
      <p:grpSp>
        <p:nvGrpSpPr>
          <p:cNvPr id="14" name="Group 54"/>
          <p:cNvGrpSpPr/>
          <p:nvPr/>
        </p:nvGrpSpPr>
        <p:grpSpPr>
          <a:xfrm>
            <a:off x="296103" y="1969376"/>
            <a:ext cx="1631096" cy="1950217"/>
            <a:chOff x="294967" y="3837962"/>
            <a:chExt cx="1631096" cy="1950217"/>
          </a:xfrm>
        </p:grpSpPr>
        <p:sp>
          <p:nvSpPr>
            <p:cNvPr id="15" name="Rounded Rectangle 14"/>
            <p:cNvSpPr/>
            <p:nvPr/>
          </p:nvSpPr>
          <p:spPr bwMode="auto">
            <a:xfrm>
              <a:off x="294967" y="3837962"/>
              <a:ext cx="1631096" cy="1876580"/>
            </a:xfrm>
            <a:prstGeom prst="roundRect">
              <a:avLst/>
            </a:prstGeom>
            <a:solidFill>
              <a:schemeClr val="bg1">
                <a:lumMod val="50000"/>
              </a:schemeClr>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cs typeface="Calibri" pitchFamily="34" charset="0"/>
                </a:rPr>
                <a:t>(Bio) Monitoring</a:t>
              </a:r>
            </a:p>
          </p:txBody>
        </p:sp>
        <p:sp>
          <p:nvSpPr>
            <p:cNvPr id="21" name="Rounded Rectangle 20"/>
            <p:cNvSpPr/>
            <p:nvPr/>
          </p:nvSpPr>
          <p:spPr bwMode="auto">
            <a:xfrm>
              <a:off x="459148" y="4601072"/>
              <a:ext cx="1285101" cy="427700"/>
            </a:xfrm>
            <a:prstGeom prst="roundRect">
              <a:avLst/>
            </a:prstGeom>
            <a:solidFill>
              <a:srgbClr val="5C5CC8"/>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cs typeface="Calibri" pitchFamily="34" charset="0"/>
                </a:rPr>
                <a:t>Dataset 1</a:t>
              </a:r>
            </a:p>
          </p:txBody>
        </p:sp>
        <p:sp>
          <p:nvSpPr>
            <p:cNvPr id="22" name="Rounded Rectangle 21"/>
            <p:cNvSpPr/>
            <p:nvPr/>
          </p:nvSpPr>
          <p:spPr bwMode="auto">
            <a:xfrm>
              <a:off x="459148" y="5028772"/>
              <a:ext cx="1285101" cy="427700"/>
            </a:xfrm>
            <a:prstGeom prst="roundRect">
              <a:avLst/>
            </a:prstGeom>
            <a:solidFill>
              <a:srgbClr val="7030A0"/>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cs typeface="Calibri" pitchFamily="34" charset="0"/>
                </a:rPr>
                <a:t>Dataset 2</a:t>
              </a:r>
            </a:p>
          </p:txBody>
        </p:sp>
        <p:sp>
          <p:nvSpPr>
            <p:cNvPr id="23" name="TextBox 22"/>
            <p:cNvSpPr txBox="1"/>
            <p:nvPr/>
          </p:nvSpPr>
          <p:spPr>
            <a:xfrm>
              <a:off x="813402" y="5141848"/>
              <a:ext cx="503664" cy="646331"/>
            </a:xfrm>
            <a:prstGeom prst="rect">
              <a:avLst/>
            </a:prstGeom>
            <a:noFill/>
          </p:spPr>
          <p:txBody>
            <a:bodyPr wrap="none" rtlCol="0">
              <a:spAutoFit/>
            </a:bodyPr>
            <a:lstStyle/>
            <a:p>
              <a:pPr eaLnBrk="0" hangingPunct="0"/>
              <a:r>
                <a:rPr lang="en-US" sz="3600" dirty="0">
                  <a:solidFill>
                    <a:srgbClr val="000000"/>
                  </a:solidFill>
                  <a:latin typeface="Calibri" pitchFamily="34" charset="0"/>
                  <a:cs typeface="Calibri" pitchFamily="34" charset="0"/>
                </a:rPr>
                <a:t>…</a:t>
              </a:r>
              <a:endParaRPr lang="en-US" sz="2400" dirty="0">
                <a:solidFill>
                  <a:srgbClr val="000000"/>
                </a:solidFill>
                <a:latin typeface="Calibri" pitchFamily="34" charset="0"/>
                <a:cs typeface="Calibri" pitchFamily="34" charset="0"/>
              </a:endParaRPr>
            </a:p>
          </p:txBody>
        </p:sp>
      </p:grpSp>
      <p:grpSp>
        <p:nvGrpSpPr>
          <p:cNvPr id="24" name="Group 97"/>
          <p:cNvGrpSpPr/>
          <p:nvPr/>
        </p:nvGrpSpPr>
        <p:grpSpPr>
          <a:xfrm>
            <a:off x="2056559" y="2026419"/>
            <a:ext cx="1759790" cy="1759789"/>
            <a:chOff x="2122098" y="3968151"/>
            <a:chExt cx="1759790" cy="1759789"/>
          </a:xfrm>
        </p:grpSpPr>
        <p:sp>
          <p:nvSpPr>
            <p:cNvPr id="25" name="Right Brace 24"/>
            <p:cNvSpPr/>
            <p:nvPr/>
          </p:nvSpPr>
          <p:spPr bwMode="auto">
            <a:xfrm>
              <a:off x="2122098" y="3968151"/>
              <a:ext cx="241540" cy="1759789"/>
            </a:xfrm>
            <a:prstGeom prst="rightBrace">
              <a:avLst/>
            </a:pr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endParaRPr>
            </a:p>
          </p:txBody>
        </p:sp>
        <p:sp>
          <p:nvSpPr>
            <p:cNvPr id="26" name="TextBox 25"/>
            <p:cNvSpPr txBox="1"/>
            <p:nvPr/>
          </p:nvSpPr>
          <p:spPr>
            <a:xfrm>
              <a:off x="2415398" y="4278701"/>
              <a:ext cx="1466490" cy="1015663"/>
            </a:xfrm>
            <a:prstGeom prst="rect">
              <a:avLst/>
            </a:prstGeom>
            <a:noFill/>
          </p:spPr>
          <p:txBody>
            <a:bodyPr wrap="square" rtlCol="0">
              <a:spAutoFit/>
            </a:bodyPr>
            <a:lstStyle/>
            <a:p>
              <a:pPr eaLnBrk="0" hangingPunct="0"/>
              <a:r>
                <a:rPr lang="en-US" dirty="0">
                  <a:solidFill>
                    <a:srgbClr val="000000"/>
                  </a:solidFill>
                  <a:latin typeface="Calibri" pitchFamily="34" charset="0"/>
                  <a:cs typeface="Calibri" pitchFamily="34" charset="0"/>
                </a:rPr>
                <a:t>e.g., CDC NHANES study</a:t>
              </a:r>
            </a:p>
          </p:txBody>
        </p:sp>
      </p:grpSp>
      <p:sp>
        <p:nvSpPr>
          <p:cNvPr id="27" name="TextBox 26"/>
          <p:cNvSpPr txBox="1"/>
          <p:nvPr/>
        </p:nvSpPr>
        <p:spPr>
          <a:xfrm>
            <a:off x="6862486" y="6422232"/>
            <a:ext cx="2027863" cy="307777"/>
          </a:xfrm>
          <a:prstGeom prst="rect">
            <a:avLst/>
          </a:prstGeom>
          <a:noFill/>
        </p:spPr>
        <p:txBody>
          <a:bodyPr wrap="none" rtlCol="0">
            <a:spAutoFit/>
          </a:bodyPr>
          <a:lstStyle/>
          <a:p>
            <a:r>
              <a:rPr lang="en-US" sz="1400" dirty="0">
                <a:solidFill>
                  <a:srgbClr val="000000"/>
                </a:solidFill>
              </a:rPr>
              <a:t>Wambaugh </a:t>
            </a:r>
            <a:r>
              <a:rPr lang="en-US" sz="1400" i="1" dirty="0">
                <a:solidFill>
                  <a:srgbClr val="000000"/>
                </a:solidFill>
              </a:rPr>
              <a:t>et al.,</a:t>
            </a:r>
            <a:r>
              <a:rPr lang="en-US" sz="1400" dirty="0">
                <a:solidFill>
                  <a:srgbClr val="000000"/>
                </a:solidFill>
              </a:rPr>
              <a:t> 2014</a:t>
            </a:r>
          </a:p>
        </p:txBody>
      </p:sp>
      <p:sp>
        <p:nvSpPr>
          <p:cNvPr id="28" name="Right Arrow 27"/>
          <p:cNvSpPr/>
          <p:nvPr/>
        </p:nvSpPr>
        <p:spPr bwMode="auto">
          <a:xfrm>
            <a:off x="5846311" y="2670843"/>
            <a:ext cx="1123784" cy="302612"/>
          </a:xfrm>
          <a:prstGeom prst="rightArrow">
            <a:avLst/>
          </a:prstGeom>
          <a:solidFill>
            <a:srgbClr val="003F69"/>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cs typeface="Calibri" pitchFamily="34" charset="0"/>
            </a:endParaRPr>
          </a:p>
        </p:txBody>
      </p:sp>
      <p:sp>
        <p:nvSpPr>
          <p:cNvPr id="29" name="Oval 28"/>
          <p:cNvSpPr/>
          <p:nvPr/>
        </p:nvSpPr>
        <p:spPr bwMode="auto">
          <a:xfrm>
            <a:off x="7127888" y="4706862"/>
            <a:ext cx="1706610" cy="1043793"/>
          </a:xfrm>
          <a:prstGeom prst="ellipse">
            <a:avLst/>
          </a:prstGeom>
          <a:solidFill>
            <a:srgbClr val="F79646">
              <a:lumMod val="75000"/>
            </a:srgbClr>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cs typeface="Calibri" pitchFamily="34" charset="0"/>
              </a:rPr>
              <a:t>Predicted Exposures</a:t>
            </a:r>
          </a:p>
        </p:txBody>
      </p:sp>
      <p:sp>
        <p:nvSpPr>
          <p:cNvPr id="30" name="TextBox 29"/>
          <p:cNvSpPr txBox="1"/>
          <p:nvPr/>
        </p:nvSpPr>
        <p:spPr>
          <a:xfrm>
            <a:off x="888452" y="5689544"/>
            <a:ext cx="397866" cy="461665"/>
          </a:xfrm>
          <a:prstGeom prst="rect">
            <a:avLst/>
          </a:prstGeom>
          <a:noFill/>
        </p:spPr>
        <p:txBody>
          <a:bodyPr wrap="none" rtlCol="0">
            <a:spAutoFit/>
          </a:bodyPr>
          <a:lstStyle/>
          <a:p>
            <a:pPr eaLnBrk="0" hangingPunct="0"/>
            <a:r>
              <a:rPr lang="en-US" sz="2400" dirty="0">
                <a:solidFill>
                  <a:srgbClr val="000000"/>
                </a:solidFill>
                <a:latin typeface="Calibri" pitchFamily="34" charset="0"/>
                <a:cs typeface="Calibri" pitchFamily="34" charset="0"/>
              </a:rPr>
              <a:t>…</a:t>
            </a:r>
          </a:p>
        </p:txBody>
      </p:sp>
      <p:sp>
        <p:nvSpPr>
          <p:cNvPr id="31" name="Rounded Rectangle 30"/>
          <p:cNvSpPr/>
          <p:nvPr/>
        </p:nvSpPr>
        <p:spPr bwMode="auto">
          <a:xfrm>
            <a:off x="464625" y="4900285"/>
            <a:ext cx="1285101" cy="427700"/>
          </a:xfrm>
          <a:prstGeom prst="roundRect">
            <a:avLst/>
          </a:prstGeom>
          <a:solidFill>
            <a:srgbClr val="4F81BD">
              <a:lumMod val="50000"/>
            </a:srgbClr>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defRPr/>
            </a:pPr>
            <a:r>
              <a:rPr lang="en-US" sz="1400" kern="0" dirty="0">
                <a:solidFill>
                  <a:sysClr val="window" lastClr="FFFFFF"/>
                </a:solidFill>
                <a:latin typeface="Calibri" pitchFamily="34" charset="0"/>
                <a:cs typeface="Calibri" pitchFamily="34" charset="0"/>
              </a:rPr>
              <a:t>Use</a:t>
            </a:r>
          </a:p>
        </p:txBody>
      </p:sp>
      <p:sp>
        <p:nvSpPr>
          <p:cNvPr id="32" name="Rounded Rectangle 31"/>
          <p:cNvSpPr/>
          <p:nvPr/>
        </p:nvSpPr>
        <p:spPr bwMode="auto">
          <a:xfrm>
            <a:off x="464625" y="5327985"/>
            <a:ext cx="1285101" cy="427700"/>
          </a:xfrm>
          <a:prstGeom prst="roundRect">
            <a:avLst/>
          </a:prstGeom>
          <a:solidFill>
            <a:srgbClr val="3399FF"/>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defRPr/>
            </a:pPr>
            <a:r>
              <a:rPr lang="en-US" sz="1400" kern="0" dirty="0">
                <a:solidFill>
                  <a:sysClr val="window" lastClr="FFFFFF"/>
                </a:solidFill>
                <a:latin typeface="Calibri" pitchFamily="34" charset="0"/>
                <a:cs typeface="Calibri" pitchFamily="34" charset="0"/>
              </a:rPr>
              <a:t>Production Volume</a:t>
            </a:r>
          </a:p>
        </p:txBody>
      </p:sp>
      <p:sp>
        <p:nvSpPr>
          <p:cNvPr id="33" name="Oval 32"/>
          <p:cNvSpPr/>
          <p:nvPr/>
        </p:nvSpPr>
        <p:spPr bwMode="auto">
          <a:xfrm>
            <a:off x="7023113" y="2287512"/>
            <a:ext cx="1706610" cy="1043793"/>
          </a:xfrm>
          <a:prstGeom prst="ellipse">
            <a:avLst/>
          </a:prstGeom>
          <a:solidFill>
            <a:srgbClr val="F79646">
              <a:lumMod val="75000"/>
            </a:srgbClr>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cs typeface="Calibri" pitchFamily="34" charset="0"/>
              </a:rPr>
              <a:t>Inferred Exposures</a:t>
            </a:r>
          </a:p>
        </p:txBody>
      </p:sp>
      <p:sp>
        <p:nvSpPr>
          <p:cNvPr id="34" name="Rectangle 33"/>
          <p:cNvSpPr/>
          <p:nvPr/>
        </p:nvSpPr>
        <p:spPr bwMode="auto">
          <a:xfrm>
            <a:off x="5591499" y="2745949"/>
            <a:ext cx="216711" cy="152400"/>
          </a:xfrm>
          <a:prstGeom prst="rect">
            <a:avLst/>
          </a:prstGeom>
          <a:solidFill>
            <a:srgbClr val="003F6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Arial" charset="0"/>
            </a:endParaRPr>
          </a:p>
        </p:txBody>
      </p:sp>
      <p:sp>
        <p:nvSpPr>
          <p:cNvPr id="35" name="Rectangle 34"/>
          <p:cNvSpPr/>
          <p:nvPr/>
        </p:nvSpPr>
        <p:spPr bwMode="auto">
          <a:xfrm>
            <a:off x="5371005" y="2745949"/>
            <a:ext cx="182880" cy="152400"/>
          </a:xfrm>
          <a:prstGeom prst="rect">
            <a:avLst/>
          </a:prstGeom>
          <a:solidFill>
            <a:srgbClr val="003F6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Arial" charset="0"/>
            </a:endParaRPr>
          </a:p>
        </p:txBody>
      </p:sp>
      <p:sp>
        <p:nvSpPr>
          <p:cNvPr id="36" name="Rectangle 35"/>
          <p:cNvSpPr/>
          <p:nvPr/>
        </p:nvSpPr>
        <p:spPr bwMode="auto">
          <a:xfrm>
            <a:off x="5244545" y="2745949"/>
            <a:ext cx="91440" cy="152400"/>
          </a:xfrm>
          <a:prstGeom prst="rect">
            <a:avLst/>
          </a:prstGeom>
          <a:solidFill>
            <a:srgbClr val="003F6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Arial" charset="0"/>
            </a:endParaRPr>
          </a:p>
        </p:txBody>
      </p:sp>
      <p:sp>
        <p:nvSpPr>
          <p:cNvPr id="37" name="TextBox 36"/>
          <p:cNvSpPr txBox="1"/>
          <p:nvPr/>
        </p:nvSpPr>
        <p:spPr>
          <a:xfrm>
            <a:off x="3601587" y="2560539"/>
            <a:ext cx="1724024" cy="523220"/>
          </a:xfrm>
          <a:prstGeom prst="rect">
            <a:avLst/>
          </a:prstGeom>
          <a:noFill/>
        </p:spPr>
        <p:txBody>
          <a:bodyPr wrap="square" rtlCol="0">
            <a:spAutoFit/>
          </a:bodyPr>
          <a:lstStyle/>
          <a:p>
            <a:pPr algn="ctr"/>
            <a:r>
              <a:rPr lang="en-US" sz="1400" dirty="0">
                <a:solidFill>
                  <a:srgbClr val="000000"/>
                </a:solidFill>
              </a:rPr>
              <a:t>Pharmacokinetic Models</a:t>
            </a:r>
          </a:p>
        </p:txBody>
      </p:sp>
      <p:sp>
        <p:nvSpPr>
          <p:cNvPr id="38" name="Right Arrow 37"/>
          <p:cNvSpPr/>
          <p:nvPr/>
        </p:nvSpPr>
        <p:spPr bwMode="auto">
          <a:xfrm>
            <a:off x="2056559" y="5109243"/>
            <a:ext cx="4949897" cy="302612"/>
          </a:xfrm>
          <a:prstGeom prst="rightArrow">
            <a:avLst/>
          </a:prstGeom>
          <a:solidFill>
            <a:srgbClr val="003F69"/>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cs typeface="Calibri" pitchFamily="34" charset="0"/>
            </a:endParaRPr>
          </a:p>
        </p:txBody>
      </p:sp>
      <p:sp>
        <p:nvSpPr>
          <p:cNvPr id="39" name="TextBox 38"/>
          <p:cNvSpPr txBox="1"/>
          <p:nvPr/>
        </p:nvSpPr>
        <p:spPr>
          <a:xfrm>
            <a:off x="2796988" y="3390980"/>
            <a:ext cx="2018200" cy="707886"/>
          </a:xfrm>
          <a:prstGeom prst="rect">
            <a:avLst/>
          </a:prstGeom>
          <a:noFill/>
        </p:spPr>
        <p:txBody>
          <a:bodyPr wrap="square" rtlCol="0">
            <a:spAutoFit/>
          </a:bodyPr>
          <a:lstStyle/>
          <a:p>
            <a:pPr eaLnBrk="0" hangingPunct="0"/>
            <a:r>
              <a:rPr lang="en-US" dirty="0">
                <a:solidFill>
                  <a:srgbClr val="000000"/>
                </a:solidFill>
                <a:latin typeface="Calibri" pitchFamily="34" charset="0"/>
                <a:cs typeface="Calibri" pitchFamily="34" charset="0"/>
              </a:rPr>
              <a:t>Estimate Uncertainty</a:t>
            </a:r>
          </a:p>
        </p:txBody>
      </p:sp>
      <p:sp>
        <p:nvSpPr>
          <p:cNvPr id="40" name="TextBox 39"/>
          <p:cNvSpPr txBox="1"/>
          <p:nvPr/>
        </p:nvSpPr>
        <p:spPr>
          <a:xfrm>
            <a:off x="5716751" y="2315724"/>
            <a:ext cx="1421059" cy="707886"/>
          </a:xfrm>
          <a:prstGeom prst="rect">
            <a:avLst/>
          </a:prstGeom>
          <a:noFill/>
        </p:spPr>
        <p:txBody>
          <a:bodyPr wrap="square" rtlCol="0">
            <a:spAutoFit/>
          </a:bodyPr>
          <a:lstStyle/>
          <a:p>
            <a:pPr eaLnBrk="0" hangingPunct="0"/>
            <a:r>
              <a:rPr lang="en-US" dirty="0">
                <a:solidFill>
                  <a:srgbClr val="000000"/>
                </a:solidFill>
                <a:latin typeface="Calibri" pitchFamily="34" charset="0"/>
                <a:cs typeface="Calibri" pitchFamily="34" charset="0"/>
              </a:rPr>
              <a:t>Calibrate models</a:t>
            </a:r>
          </a:p>
        </p:txBody>
      </p:sp>
      <p:grpSp>
        <p:nvGrpSpPr>
          <p:cNvPr id="41" name="Group 94"/>
          <p:cNvGrpSpPr/>
          <p:nvPr/>
        </p:nvGrpSpPr>
        <p:grpSpPr>
          <a:xfrm>
            <a:off x="2267133" y="2362816"/>
            <a:ext cx="3850006" cy="3519284"/>
            <a:chOff x="4232109" y="2428123"/>
            <a:chExt cx="3850006" cy="3519284"/>
          </a:xfrm>
        </p:grpSpPr>
        <p:cxnSp>
          <p:nvCxnSpPr>
            <p:cNvPr id="42" name="Straight Connector 41"/>
            <p:cNvCxnSpPr/>
            <p:nvPr/>
          </p:nvCxnSpPr>
          <p:spPr bwMode="auto">
            <a:xfrm flipV="1">
              <a:off x="4672370" y="3136009"/>
              <a:ext cx="2967295" cy="2301230"/>
            </a:xfrm>
            <a:prstGeom prst="line">
              <a:avLst/>
            </a:prstGeom>
            <a:solidFill>
              <a:srgbClr val="4F81BD"/>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flipV="1">
              <a:off x="4672370" y="2428123"/>
              <a:ext cx="0" cy="3084306"/>
            </a:xfrm>
            <a:prstGeom prst="straightConnector1">
              <a:avLst/>
            </a:prstGeom>
            <a:solidFill>
              <a:srgbClr val="4F81BD"/>
            </a:solidFill>
            <a:ln w="19050"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a:off x="4672370" y="5501529"/>
              <a:ext cx="3264721" cy="10900"/>
            </a:xfrm>
            <a:prstGeom prst="straightConnector1">
              <a:avLst/>
            </a:prstGeom>
            <a:solidFill>
              <a:srgbClr val="4F81BD"/>
            </a:solidFill>
            <a:ln w="19050"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ounded Rectangle 44"/>
            <p:cNvSpPr/>
            <p:nvPr/>
          </p:nvSpPr>
          <p:spPr bwMode="auto">
            <a:xfrm rot="16200000">
              <a:off x="2960455" y="3862236"/>
              <a:ext cx="2990840" cy="447531"/>
            </a:xfrm>
            <a:prstGeom prst="roundRect">
              <a:avLst/>
            </a:prstGeom>
            <a:noFill/>
            <a:ln w="9525" cap="flat" cmpd="sng" algn="ctr">
              <a:no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r>
                <a:rPr lang="en-US" sz="1800" b="1" dirty="0">
                  <a:solidFill>
                    <a:srgbClr val="000000"/>
                  </a:solidFill>
                  <a:latin typeface="Calibri" pitchFamily="34" charset="0"/>
                  <a:cs typeface="Calibri" pitchFamily="34" charset="0"/>
                </a:rPr>
                <a:t>Inferred Exposure</a:t>
              </a:r>
            </a:p>
          </p:txBody>
        </p:sp>
        <p:sp>
          <p:nvSpPr>
            <p:cNvPr id="46" name="Oval 45"/>
            <p:cNvSpPr>
              <a:spLocks noChangeAspect="1"/>
            </p:cNvSpPr>
            <p:nvPr/>
          </p:nvSpPr>
          <p:spPr bwMode="auto">
            <a:xfrm>
              <a:off x="6847181" y="3656121"/>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cs typeface="Calibri" pitchFamily="34" charset="0"/>
              </a:endParaRPr>
            </a:p>
          </p:txBody>
        </p:sp>
        <p:sp>
          <p:nvSpPr>
            <p:cNvPr id="47" name="Oval 46"/>
            <p:cNvSpPr>
              <a:spLocks noChangeAspect="1"/>
            </p:cNvSpPr>
            <p:nvPr/>
          </p:nvSpPr>
          <p:spPr bwMode="auto">
            <a:xfrm>
              <a:off x="6597198" y="4042061"/>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cs typeface="Calibri" pitchFamily="34" charset="0"/>
              </a:endParaRPr>
            </a:p>
          </p:txBody>
        </p:sp>
        <p:sp>
          <p:nvSpPr>
            <p:cNvPr id="48" name="Oval 47"/>
            <p:cNvSpPr>
              <a:spLocks noChangeAspect="1"/>
            </p:cNvSpPr>
            <p:nvPr/>
          </p:nvSpPr>
          <p:spPr bwMode="auto">
            <a:xfrm>
              <a:off x="6763854" y="4357836"/>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cs typeface="Calibri" pitchFamily="34" charset="0"/>
              </a:endParaRPr>
            </a:p>
          </p:txBody>
        </p:sp>
        <p:sp>
          <p:nvSpPr>
            <p:cNvPr id="49" name="Oval 48"/>
            <p:cNvSpPr>
              <a:spLocks noChangeAspect="1"/>
            </p:cNvSpPr>
            <p:nvPr/>
          </p:nvSpPr>
          <p:spPr bwMode="auto">
            <a:xfrm>
              <a:off x="6285717" y="3656121"/>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cs typeface="Calibri" pitchFamily="34" charset="0"/>
              </a:endParaRPr>
            </a:p>
          </p:txBody>
        </p:sp>
        <p:sp>
          <p:nvSpPr>
            <p:cNvPr id="50" name="Oval 49"/>
            <p:cNvSpPr>
              <a:spLocks noChangeAspect="1"/>
            </p:cNvSpPr>
            <p:nvPr/>
          </p:nvSpPr>
          <p:spPr bwMode="auto">
            <a:xfrm>
              <a:off x="6202389" y="3958733"/>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cs typeface="Calibri" pitchFamily="34" charset="0"/>
              </a:endParaRPr>
            </a:p>
          </p:txBody>
        </p:sp>
        <p:sp>
          <p:nvSpPr>
            <p:cNvPr id="51" name="Oval 50"/>
            <p:cNvSpPr>
              <a:spLocks noChangeAspect="1"/>
            </p:cNvSpPr>
            <p:nvPr/>
          </p:nvSpPr>
          <p:spPr bwMode="auto">
            <a:xfrm>
              <a:off x="5807773" y="4357836"/>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cs typeface="Calibri" pitchFamily="34" charset="0"/>
              </a:endParaRPr>
            </a:p>
          </p:txBody>
        </p:sp>
        <p:sp>
          <p:nvSpPr>
            <p:cNvPr id="52" name="Oval 51"/>
            <p:cNvSpPr>
              <a:spLocks noChangeAspect="1"/>
            </p:cNvSpPr>
            <p:nvPr/>
          </p:nvSpPr>
          <p:spPr bwMode="auto">
            <a:xfrm>
              <a:off x="6285718" y="4511330"/>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cs typeface="Calibri" pitchFamily="34" charset="0"/>
              </a:endParaRPr>
            </a:p>
          </p:txBody>
        </p:sp>
        <p:sp>
          <p:nvSpPr>
            <p:cNvPr id="53" name="Oval 52"/>
            <p:cNvSpPr>
              <a:spLocks noChangeAspect="1"/>
            </p:cNvSpPr>
            <p:nvPr/>
          </p:nvSpPr>
          <p:spPr bwMode="auto">
            <a:xfrm>
              <a:off x="5777074" y="4805171"/>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cs typeface="Calibri" pitchFamily="34" charset="0"/>
              </a:endParaRPr>
            </a:p>
          </p:txBody>
        </p:sp>
        <p:sp>
          <p:nvSpPr>
            <p:cNvPr id="54" name="Oval 53"/>
            <p:cNvSpPr>
              <a:spLocks noChangeAspect="1"/>
            </p:cNvSpPr>
            <p:nvPr/>
          </p:nvSpPr>
          <p:spPr bwMode="auto">
            <a:xfrm>
              <a:off x="5399905" y="4721843"/>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cs typeface="Calibri" pitchFamily="34" charset="0"/>
              </a:endParaRPr>
            </a:p>
          </p:txBody>
        </p:sp>
        <p:sp>
          <p:nvSpPr>
            <p:cNvPr id="55" name="Oval 54"/>
            <p:cNvSpPr>
              <a:spLocks noChangeAspect="1"/>
            </p:cNvSpPr>
            <p:nvPr/>
          </p:nvSpPr>
          <p:spPr bwMode="auto">
            <a:xfrm>
              <a:off x="5097292" y="5239347"/>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cs typeface="Calibri" pitchFamily="34" charset="0"/>
              </a:endParaRPr>
            </a:p>
          </p:txBody>
        </p:sp>
        <p:sp>
          <p:nvSpPr>
            <p:cNvPr id="56" name="Oval 55"/>
            <p:cNvSpPr>
              <a:spLocks noChangeAspect="1"/>
            </p:cNvSpPr>
            <p:nvPr/>
          </p:nvSpPr>
          <p:spPr bwMode="auto">
            <a:xfrm>
              <a:off x="7360498" y="3739449"/>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cs typeface="Calibri" pitchFamily="34" charset="0"/>
              </a:endParaRPr>
            </a:p>
          </p:txBody>
        </p:sp>
        <p:sp>
          <p:nvSpPr>
            <p:cNvPr id="57" name="Oval 56"/>
            <p:cNvSpPr>
              <a:spLocks noChangeAspect="1"/>
            </p:cNvSpPr>
            <p:nvPr/>
          </p:nvSpPr>
          <p:spPr bwMode="auto">
            <a:xfrm>
              <a:off x="7193842" y="3384209"/>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cs typeface="Calibri" pitchFamily="34" charset="0"/>
              </a:endParaRPr>
            </a:p>
          </p:txBody>
        </p:sp>
        <p:sp>
          <p:nvSpPr>
            <p:cNvPr id="58" name="Oval 57"/>
            <p:cNvSpPr>
              <a:spLocks noChangeAspect="1"/>
            </p:cNvSpPr>
            <p:nvPr/>
          </p:nvSpPr>
          <p:spPr bwMode="auto">
            <a:xfrm>
              <a:off x="5013964" y="4594657"/>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cs typeface="Calibri" pitchFamily="34" charset="0"/>
              </a:endParaRPr>
            </a:p>
          </p:txBody>
        </p:sp>
        <p:sp>
          <p:nvSpPr>
            <p:cNvPr id="59" name="Rounded Rectangle 58"/>
            <p:cNvSpPr/>
            <p:nvPr/>
          </p:nvSpPr>
          <p:spPr bwMode="auto">
            <a:xfrm>
              <a:off x="4761964" y="5499876"/>
              <a:ext cx="3320151" cy="447531"/>
            </a:xfrm>
            <a:prstGeom prst="roundRect">
              <a:avLst/>
            </a:prstGeom>
            <a:noFill/>
            <a:ln w="9525" cap="flat" cmpd="sng" algn="ctr">
              <a:no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r>
                <a:rPr lang="en-US" sz="1800" b="1" dirty="0">
                  <a:solidFill>
                    <a:srgbClr val="000000"/>
                  </a:solidFill>
                  <a:latin typeface="Calibri" pitchFamily="34" charset="0"/>
                  <a:cs typeface="Calibri" pitchFamily="34" charset="0"/>
                </a:rPr>
                <a:t>Predicted Exposure</a:t>
              </a:r>
            </a:p>
          </p:txBody>
        </p:sp>
      </p:grpSp>
      <p:cxnSp>
        <p:nvCxnSpPr>
          <p:cNvPr id="60" name="Straight Arrow Connector 59"/>
          <p:cNvCxnSpPr>
            <a:endCxn id="52" idx="0"/>
          </p:cNvCxnSpPr>
          <p:nvPr/>
        </p:nvCxnSpPr>
        <p:spPr>
          <a:xfrm>
            <a:off x="4348239" y="3641076"/>
            <a:ext cx="1" cy="804947"/>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54333" y="1198609"/>
            <a:ext cx="7755778" cy="400110"/>
          </a:xfrm>
          <a:prstGeom prst="rect">
            <a:avLst/>
          </a:prstGeom>
          <a:noFill/>
        </p:spPr>
        <p:txBody>
          <a:bodyPr wrap="none" rtlCol="0">
            <a:spAutoFit/>
          </a:bodyPr>
          <a:lstStyle/>
          <a:p>
            <a:r>
              <a:rPr lang="en-US" i="1" dirty="0">
                <a:solidFill>
                  <a:srgbClr val="355777"/>
                </a:solidFill>
              </a:rPr>
              <a:t>Estimating Exposure and Associated Uncertainty with Limited Data</a:t>
            </a:r>
          </a:p>
        </p:txBody>
      </p:sp>
    </p:spTree>
    <p:extLst>
      <p:ext uri="{BB962C8B-B14F-4D97-AF65-F5344CB8AC3E}">
        <p14:creationId xmlns:p14="http://schemas.microsoft.com/office/powerpoint/2010/main" val="1774954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9"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dissolve">
                                      <p:cBhvr>
                                        <p:cTn id="9" dur="500"/>
                                        <p:tgtEl>
                                          <p:spTgt spid="12"/>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dissolve">
                                      <p:cBhvr>
                                        <p:cTn id="18" dur="500"/>
                                        <p:tgtEl>
                                          <p:spTgt spid="3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dissolve">
                                      <p:cBhvr>
                                        <p:cTn id="21" dur="500"/>
                                        <p:tgtEl>
                                          <p:spTgt spid="3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dissolve">
                                      <p:cBhvr>
                                        <p:cTn id="24" dur="500"/>
                                        <p:tgtEl>
                                          <p:spTgt spid="3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dissolve">
                                      <p:cBhvr>
                                        <p:cTn id="32" dur="500"/>
                                        <p:tgtEl>
                                          <p:spTgt spid="2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dissolve">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2"/>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8"/>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4"/>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4"/>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35"/>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36"/>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7"/>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8"/>
                                        </p:tgtEl>
                                        <p:attrNameLst>
                                          <p:attrName>style.visibility</p:attrName>
                                        </p:attrNameLst>
                                      </p:cBhvr>
                                      <p:to>
                                        <p:strVal val="hidden"/>
                                      </p:to>
                                    </p:set>
                                  </p:childTnLst>
                                </p:cTn>
                              </p:par>
                              <p:par>
                                <p:cTn id="54" presetID="1" presetClass="exit"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hidden"/>
                                      </p:to>
                                    </p:set>
                                  </p:childTnLst>
                                </p:cTn>
                              </p:par>
                            </p:childTnLst>
                          </p:cTn>
                        </p:par>
                        <p:par>
                          <p:cTn id="60" fill="hold">
                            <p:stCondLst>
                              <p:cond delay="0"/>
                            </p:stCondLst>
                            <p:childTnLst>
                              <p:par>
                                <p:cTn id="61" presetID="0" presetClass="path" presetSubtype="0" accel="50000" decel="50000" fill="hold" grpId="1" nodeType="afterEffect">
                                  <p:stCondLst>
                                    <p:cond delay="0"/>
                                  </p:stCondLst>
                                  <p:childTnLst>
                                    <p:animMotion origin="layout" path="M -4.72222E-6 -7.40741E-7 C -0.13697 -0.01736 -0.27378 -0.03472 -0.37187 -0.00833 C -0.46996 0.01806 -0.55243 0.13056 -0.58854 0.15833 " pathEditMode="relative" rAng="0" ptsTypes="AAA">
                                      <p:cBhvr>
                                        <p:cTn id="62" dur="2000" fill="hold"/>
                                        <p:tgtEl>
                                          <p:spTgt spid="33"/>
                                        </p:tgtEl>
                                        <p:attrNameLst>
                                          <p:attrName>ppt_x</p:attrName>
                                          <p:attrName>ppt_y</p:attrName>
                                        </p:attrNameLst>
                                      </p:cBhvr>
                                      <p:rCtr x="-29427" y="6806"/>
                                    </p:animMotion>
                                  </p:childTnLst>
                                </p:cTn>
                              </p:par>
                              <p:par>
                                <p:cTn id="63" presetID="6" presetClass="emph" presetSubtype="0" fill="hold" grpId="2" nodeType="withEffect">
                                  <p:stCondLst>
                                    <p:cond delay="0"/>
                                  </p:stCondLst>
                                  <p:childTnLst>
                                    <p:animScale>
                                      <p:cBhvr>
                                        <p:cTn id="64" dur="2000" fill="hold"/>
                                        <p:tgtEl>
                                          <p:spTgt spid="33"/>
                                        </p:tgtEl>
                                      </p:cBhvr>
                                      <p:by x="2000" y="2000"/>
                                    </p:animScale>
                                  </p:childTnLst>
                                </p:cTn>
                              </p:par>
                              <p:par>
                                <p:cTn id="65" presetID="0" presetClass="path" presetSubtype="0" accel="50000" decel="50000" fill="hold" grpId="1" nodeType="withEffect">
                                  <p:stCondLst>
                                    <p:cond delay="0"/>
                                  </p:stCondLst>
                                  <p:childTnLst>
                                    <p:animMotion origin="layout" path="M -3.05556E-6 1.48148E-6 C -0.04149 0.06134 -0.08298 0.12268 -0.14791 0.13472 C -0.21284 0.14676 -0.30121 0.10949 -0.38958 0.07222 " pathEditMode="relative" rAng="0" ptsTypes="AAA">
                                      <p:cBhvr>
                                        <p:cTn id="66" dur="2000" fill="hold"/>
                                        <p:tgtEl>
                                          <p:spTgt spid="29"/>
                                        </p:tgtEl>
                                        <p:attrNameLst>
                                          <p:attrName>ppt_x</p:attrName>
                                          <p:attrName>ppt_y</p:attrName>
                                        </p:attrNameLst>
                                      </p:cBhvr>
                                      <p:rCtr x="-19479" y="6829"/>
                                    </p:animMotion>
                                  </p:childTnLst>
                                </p:cTn>
                              </p:par>
                              <p:par>
                                <p:cTn id="67" presetID="6" presetClass="emph" presetSubtype="0" fill="hold" grpId="2" nodeType="withEffect">
                                  <p:stCondLst>
                                    <p:cond delay="0"/>
                                  </p:stCondLst>
                                  <p:childTnLst>
                                    <p:animScale>
                                      <p:cBhvr>
                                        <p:cTn id="68" dur="2000" fill="hold"/>
                                        <p:tgtEl>
                                          <p:spTgt spid="29"/>
                                        </p:tgtEl>
                                      </p:cBhvr>
                                      <p:by x="2000" y="2000"/>
                                    </p:animScale>
                                  </p:childTnLst>
                                </p:cTn>
                              </p:par>
                            </p:childTnLst>
                          </p:cTn>
                        </p:par>
                        <p:par>
                          <p:cTn id="69" fill="hold">
                            <p:stCondLst>
                              <p:cond delay="2000"/>
                            </p:stCondLst>
                            <p:childTnLst>
                              <p:par>
                                <p:cTn id="70" presetID="1" presetClass="exit" presetSubtype="0" fill="hold" grpId="3" nodeType="afterEffect">
                                  <p:stCondLst>
                                    <p:cond delay="0"/>
                                  </p:stCondLst>
                                  <p:childTnLst>
                                    <p:set>
                                      <p:cBhvr>
                                        <p:cTn id="71" dur="1" fill="hold">
                                          <p:stCondLst>
                                            <p:cond delay="0"/>
                                          </p:stCondLst>
                                        </p:cTn>
                                        <p:tgtEl>
                                          <p:spTgt spid="33"/>
                                        </p:tgtEl>
                                        <p:attrNameLst>
                                          <p:attrName>style.visibility</p:attrName>
                                        </p:attrNameLst>
                                      </p:cBhvr>
                                      <p:to>
                                        <p:strVal val="hidden"/>
                                      </p:to>
                                    </p:set>
                                  </p:childTnLst>
                                </p:cTn>
                              </p:par>
                              <p:par>
                                <p:cTn id="72" presetID="1" presetClass="exit" presetSubtype="0" fill="hold" grpId="3" nodeType="withEffect">
                                  <p:stCondLst>
                                    <p:cond delay="0"/>
                                  </p:stCondLst>
                                  <p:childTnLst>
                                    <p:set>
                                      <p:cBhvr>
                                        <p:cTn id="73" dur="1" fill="hold">
                                          <p:stCondLst>
                                            <p:cond delay="0"/>
                                          </p:stCondLst>
                                        </p:cTn>
                                        <p:tgtEl>
                                          <p:spTgt spid="29"/>
                                        </p:tgtEl>
                                        <p:attrNameLst>
                                          <p:attrName>style.visibility</p:attrName>
                                        </p:attrNameLst>
                                      </p:cBhvr>
                                      <p:to>
                                        <p:strVal val="hidden"/>
                                      </p:to>
                                    </p:set>
                                  </p:childTnLst>
                                </p:cTn>
                              </p:par>
                            </p:childTnLst>
                          </p:cTn>
                        </p:par>
                        <p:par>
                          <p:cTn id="74" fill="hold">
                            <p:stCondLst>
                              <p:cond delay="2000"/>
                            </p:stCondLst>
                            <p:childTnLst>
                              <p:par>
                                <p:cTn id="75" presetID="9" presetClass="entr" presetSubtype="0" fill="hold"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dissolve">
                                      <p:cBhvr>
                                        <p:cTn id="77" dur="500"/>
                                        <p:tgtEl>
                                          <p:spTgt spid="41"/>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dissolve">
                                      <p:cBhvr>
                                        <p:cTn id="80" dur="500"/>
                                        <p:tgtEl>
                                          <p:spTgt spid="39"/>
                                        </p:tgtEl>
                                      </p:cBhvr>
                                    </p:animEffect>
                                  </p:childTnLst>
                                </p:cTn>
                              </p:par>
                              <p:par>
                                <p:cTn id="81" presetID="1" presetClass="entr" presetSubtype="0"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childTnLst>
                                </p:cTn>
                              </p:par>
                              <p:par>
                                <p:cTn id="83" presetID="9"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dissolve">
                                      <p:cBhvr>
                                        <p:cTn id="8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8" grpId="0" animBg="1"/>
      <p:bldP spid="29" grpId="0" animBg="1"/>
      <p:bldP spid="29" grpId="1" animBg="1"/>
      <p:bldP spid="29" grpId="2" animBg="1"/>
      <p:bldP spid="29" grpId="3" animBg="1"/>
      <p:bldP spid="30" grpId="0"/>
      <p:bldP spid="31" grpId="0" animBg="1"/>
      <p:bldP spid="32" grpId="0" animBg="1"/>
      <p:bldP spid="33" grpId="0" animBg="1"/>
      <p:bldP spid="33" grpId="1" animBg="1"/>
      <p:bldP spid="33" grpId="2" animBg="1"/>
      <p:bldP spid="33" grpId="3" animBg="1"/>
      <p:bldP spid="34" grpId="0" animBg="1"/>
      <p:bldP spid="35" grpId="0" animBg="1"/>
      <p:bldP spid="36" grpId="0" animBg="1"/>
      <p:bldP spid="37" grpId="0"/>
      <p:bldP spid="38" grpId="0" animBg="1"/>
      <p:bldP spid="39" grpId="0"/>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18946" y="247174"/>
            <a:ext cx="7165731" cy="737109"/>
          </a:xfrm>
        </p:spPr>
        <p:txBody>
          <a:bodyPr>
            <a:noAutofit/>
          </a:bodyPr>
          <a:lstStyle/>
          <a:p>
            <a:r>
              <a:rPr lang="en-US" sz="2400" dirty="0"/>
              <a:t>High-throughput Risk Assessment for ER</a:t>
            </a:r>
            <a:br>
              <a:rPr lang="en-US" sz="2400" dirty="0"/>
            </a:br>
            <a:r>
              <a:rPr lang="en-US" sz="2400" dirty="0"/>
              <a:t>290 chemicals with ER bioactivity</a:t>
            </a:r>
          </a:p>
        </p:txBody>
      </p:sp>
      <p:sp>
        <p:nvSpPr>
          <p:cNvPr id="2" name="Slide Number Placeholder 1"/>
          <p:cNvSpPr>
            <a:spLocks noGrp="1"/>
          </p:cNvSpPr>
          <p:nvPr>
            <p:ph type="sldNum" sz="quarter" idx="4294967295"/>
          </p:nvPr>
        </p:nvSpPr>
        <p:spPr>
          <a:xfrm>
            <a:off x="6553200" y="6224588"/>
            <a:ext cx="1905000" cy="228600"/>
          </a:xfrm>
          <a:prstGeom prst="rect">
            <a:avLst/>
          </a:prstGeom>
        </p:spPr>
        <p:txBody>
          <a:bodyPr/>
          <a:lstStyle/>
          <a:p>
            <a:pPr algn="r" rtl="0" eaLnBrk="0" fontAlgn="base" hangingPunct="0">
              <a:spcBef>
                <a:spcPct val="0"/>
              </a:spcBef>
              <a:spcAft>
                <a:spcPct val="0"/>
              </a:spcAft>
              <a:defRPr/>
            </a:pPr>
            <a:fld id="{192D3D37-D3A3-40C7-BBB9-7B56940D5093}"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25</a:t>
            </a:fld>
            <a:endParaRPr lang="en-US" sz="1000" b="1" kern="1200" dirty="0">
              <a:solidFill>
                <a:srgbClr val="003F69"/>
              </a:solidFill>
              <a:latin typeface="Arial" charset="0"/>
              <a:ea typeface="ＭＳ Ｐゴシック" pitchFamily="1" charset="-128"/>
              <a:cs typeface="+mn-cs"/>
            </a:endParaRPr>
          </a:p>
        </p:txBody>
      </p:sp>
      <p:pic>
        <p:nvPicPr>
          <p:cNvPr id="7" name="Picture 6"/>
          <p:cNvPicPr>
            <a:picLocks noChangeAspect="1"/>
          </p:cNvPicPr>
          <p:nvPr/>
        </p:nvPicPr>
        <p:blipFill rotWithShape="1">
          <a:blip r:embed="rId2"/>
          <a:srcRect l="99683" t="13372" r="-14509" b="59498"/>
          <a:stretch/>
        </p:blipFill>
        <p:spPr>
          <a:xfrm>
            <a:off x="7543800" y="2268415"/>
            <a:ext cx="1338653" cy="1318847"/>
          </a:xfrm>
          <a:prstGeom prst="rect">
            <a:avLst/>
          </a:prstGeom>
        </p:spPr>
      </p:pic>
      <p:pic>
        <p:nvPicPr>
          <p:cNvPr id="8" name="Picture 7"/>
          <p:cNvPicPr>
            <a:picLocks noChangeAspect="1"/>
          </p:cNvPicPr>
          <p:nvPr/>
        </p:nvPicPr>
        <p:blipFill rotWithShape="1">
          <a:blip r:embed="rId2"/>
          <a:srcRect r="14502" b="3328"/>
          <a:stretch/>
        </p:blipFill>
        <p:spPr>
          <a:xfrm>
            <a:off x="0" y="984283"/>
            <a:ext cx="9144000" cy="5566525"/>
          </a:xfrm>
          <a:prstGeom prst="rect">
            <a:avLst/>
          </a:prstGeom>
        </p:spPr>
      </p:pic>
      <p:pic>
        <p:nvPicPr>
          <p:cNvPr id="9" name="Picture 8"/>
          <p:cNvPicPr>
            <a:picLocks noChangeAspect="1"/>
          </p:cNvPicPr>
          <p:nvPr/>
        </p:nvPicPr>
        <p:blipFill rotWithShape="1">
          <a:blip r:embed="rId2"/>
          <a:srcRect l="85596" t="16910" b="55779"/>
          <a:stretch/>
        </p:blipFill>
        <p:spPr>
          <a:xfrm>
            <a:off x="6289374" y="5148643"/>
            <a:ext cx="1674484" cy="1709357"/>
          </a:xfrm>
          <a:prstGeom prst="rect">
            <a:avLst/>
          </a:prstGeom>
        </p:spPr>
      </p:pic>
    </p:spTree>
    <p:extLst>
      <p:ext uri="{BB962C8B-B14F-4D97-AF65-F5344CB8AC3E}">
        <p14:creationId xmlns:p14="http://schemas.microsoft.com/office/powerpoint/2010/main" val="126939220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1904301" y="72637"/>
            <a:ext cx="7004807" cy="1143000"/>
          </a:xfrm>
        </p:spPr>
        <p:txBody>
          <a:bodyPr>
            <a:normAutofit/>
          </a:bodyPr>
          <a:lstStyle/>
          <a:p>
            <a:r>
              <a:rPr lang="en-US" sz="2900" dirty="0"/>
              <a:t>Retrofitting Assays for Metabolic Competence – Extracellular Approach</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26" y="1707764"/>
            <a:ext cx="3013225" cy="1694939"/>
          </a:xfrm>
          <a:prstGeom prst="rect">
            <a:avLst/>
          </a:prstGeom>
        </p:spPr>
      </p:pic>
      <p:sp>
        <p:nvSpPr>
          <p:cNvPr id="2" name="TextBox 1"/>
          <p:cNvSpPr txBox="1"/>
          <p:nvPr/>
        </p:nvSpPr>
        <p:spPr>
          <a:xfrm>
            <a:off x="95250" y="1400704"/>
            <a:ext cx="3828292" cy="276999"/>
          </a:xfrm>
          <a:prstGeom prst="rect">
            <a:avLst/>
          </a:prstGeom>
          <a:noFill/>
        </p:spPr>
        <p:txBody>
          <a:bodyPr wrap="none" rtlCol="0">
            <a:spAutoFit/>
          </a:bodyPr>
          <a:lstStyle/>
          <a:p>
            <a:pPr eaLnBrk="0" hangingPunct="0"/>
            <a:r>
              <a:rPr lang="en-US" sz="1200" dirty="0">
                <a:solidFill>
                  <a:srgbClr val="000000"/>
                </a:solidFill>
                <a:latin typeface="Arial" charset="0"/>
              </a:rPr>
              <a:t>Alginate Immobilization of Metabolic Enzymes (AIME)</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179" y="3817709"/>
            <a:ext cx="2764982" cy="2073738"/>
          </a:xfrm>
          <a:prstGeom prst="rect">
            <a:avLst/>
          </a:prstGeom>
        </p:spPr>
      </p:pic>
      <p:sp>
        <p:nvSpPr>
          <p:cNvPr id="19" name="TextBox 18"/>
          <p:cNvSpPr txBox="1"/>
          <p:nvPr/>
        </p:nvSpPr>
        <p:spPr>
          <a:xfrm>
            <a:off x="95250" y="3525799"/>
            <a:ext cx="1165704" cy="276999"/>
          </a:xfrm>
          <a:prstGeom prst="rect">
            <a:avLst/>
          </a:prstGeom>
          <a:noFill/>
        </p:spPr>
        <p:txBody>
          <a:bodyPr wrap="none" rtlCol="0">
            <a:spAutoFit/>
          </a:bodyPr>
          <a:lstStyle/>
          <a:p>
            <a:pPr eaLnBrk="0" hangingPunct="0"/>
            <a:r>
              <a:rPr lang="en-US" sz="1200" dirty="0">
                <a:solidFill>
                  <a:srgbClr val="000000"/>
                </a:solidFill>
                <a:latin typeface="Arial" charset="0"/>
              </a:rPr>
              <a:t>Prototype Lids</a:t>
            </a:r>
          </a:p>
        </p:txBody>
      </p:sp>
      <p:pic>
        <p:nvPicPr>
          <p:cNvPr id="20" name="Picture 19"/>
          <p:cNvPicPr>
            <a:picLocks noChangeAspect="1"/>
          </p:cNvPicPr>
          <p:nvPr/>
        </p:nvPicPr>
        <p:blipFill>
          <a:blip r:embed="rId5"/>
          <a:stretch>
            <a:fillRect/>
          </a:stretch>
        </p:blipFill>
        <p:spPr>
          <a:xfrm>
            <a:off x="4429899" y="1415622"/>
            <a:ext cx="3276218" cy="2335308"/>
          </a:xfrm>
          <a:prstGeom prst="rect">
            <a:avLst/>
          </a:prstGeom>
        </p:spPr>
      </p:pic>
      <p:pic>
        <p:nvPicPr>
          <p:cNvPr id="23" name="Picture 22"/>
          <p:cNvPicPr>
            <a:picLocks noChangeAspect="1"/>
          </p:cNvPicPr>
          <p:nvPr/>
        </p:nvPicPr>
        <p:blipFill>
          <a:blip r:embed="rId6"/>
          <a:stretch>
            <a:fillRect/>
          </a:stretch>
        </p:blipFill>
        <p:spPr>
          <a:xfrm>
            <a:off x="3333751" y="3817709"/>
            <a:ext cx="5472354" cy="3097903"/>
          </a:xfrm>
          <a:prstGeom prst="rect">
            <a:avLst/>
          </a:prstGeom>
        </p:spPr>
      </p:pic>
      <p:pic>
        <p:nvPicPr>
          <p:cNvPr id="7" name="Picture 6"/>
          <p:cNvPicPr>
            <a:picLocks noChangeAspect="1"/>
          </p:cNvPicPr>
          <p:nvPr/>
        </p:nvPicPr>
        <p:blipFill>
          <a:blip r:embed="rId7"/>
          <a:stretch>
            <a:fillRect/>
          </a:stretch>
        </p:blipFill>
        <p:spPr>
          <a:xfrm>
            <a:off x="3333751" y="5423290"/>
            <a:ext cx="2466782" cy="1375191"/>
          </a:xfrm>
          <a:prstGeom prst="rect">
            <a:avLst/>
          </a:prstGeom>
        </p:spPr>
      </p:pic>
      <p:sp>
        <p:nvSpPr>
          <p:cNvPr id="25" name="TextBox 24"/>
          <p:cNvSpPr txBox="1"/>
          <p:nvPr/>
        </p:nvSpPr>
        <p:spPr>
          <a:xfrm>
            <a:off x="4511449" y="1282416"/>
            <a:ext cx="2909323" cy="276999"/>
          </a:xfrm>
          <a:prstGeom prst="rect">
            <a:avLst/>
          </a:prstGeom>
          <a:noFill/>
        </p:spPr>
        <p:txBody>
          <a:bodyPr wrap="none" rtlCol="0">
            <a:spAutoFit/>
          </a:bodyPr>
          <a:lstStyle/>
          <a:p>
            <a:pPr eaLnBrk="0" hangingPunct="0"/>
            <a:r>
              <a:rPr lang="en-US" sz="1200" dirty="0">
                <a:solidFill>
                  <a:srgbClr val="000000"/>
                </a:solidFill>
                <a:latin typeface="Arial" charset="0"/>
              </a:rPr>
              <a:t>Amount of XME Activity in Microspheres</a:t>
            </a:r>
          </a:p>
        </p:txBody>
      </p:sp>
      <p:sp>
        <p:nvSpPr>
          <p:cNvPr id="26" name="TextBox 25"/>
          <p:cNvSpPr txBox="1"/>
          <p:nvPr/>
        </p:nvSpPr>
        <p:spPr>
          <a:xfrm>
            <a:off x="4595229" y="3679209"/>
            <a:ext cx="2949397" cy="276999"/>
          </a:xfrm>
          <a:prstGeom prst="rect">
            <a:avLst/>
          </a:prstGeom>
          <a:noFill/>
        </p:spPr>
        <p:txBody>
          <a:bodyPr wrap="none" rtlCol="0">
            <a:spAutoFit/>
          </a:bodyPr>
          <a:lstStyle/>
          <a:p>
            <a:pPr eaLnBrk="0" hangingPunct="0"/>
            <a:r>
              <a:rPr lang="en-US" sz="1200" dirty="0">
                <a:solidFill>
                  <a:srgbClr val="000000"/>
                </a:solidFill>
                <a:latin typeface="Arial" charset="0"/>
              </a:rPr>
              <a:t>Small Molecule Inhibition of XME Activity</a:t>
            </a:r>
          </a:p>
        </p:txBody>
      </p:sp>
      <p:sp>
        <p:nvSpPr>
          <p:cNvPr id="27" name="TextBox 26"/>
          <p:cNvSpPr txBox="1"/>
          <p:nvPr/>
        </p:nvSpPr>
        <p:spPr>
          <a:xfrm>
            <a:off x="95250" y="6110885"/>
            <a:ext cx="2820452" cy="276999"/>
          </a:xfrm>
          <a:prstGeom prst="rect">
            <a:avLst/>
          </a:prstGeom>
          <a:noFill/>
        </p:spPr>
        <p:txBody>
          <a:bodyPr wrap="none" rtlCol="0">
            <a:spAutoFit/>
          </a:bodyPr>
          <a:lstStyle/>
          <a:p>
            <a:pPr eaLnBrk="0" hangingPunct="0"/>
            <a:r>
              <a:rPr lang="en-US" sz="1200" dirty="0">
                <a:solidFill>
                  <a:srgbClr val="000000"/>
                </a:solidFill>
                <a:latin typeface="Arial" charset="0"/>
              </a:rPr>
              <a:t>DeGroot</a:t>
            </a:r>
            <a:r>
              <a:rPr lang="en-US" sz="1200" dirty="0">
                <a:solidFill>
                  <a:prstClr val="black"/>
                </a:solidFill>
                <a:latin typeface="Arial" charset="0"/>
              </a:rPr>
              <a:t> et al. 2016 SOT poster #3757</a:t>
            </a:r>
          </a:p>
        </p:txBody>
      </p:sp>
    </p:spTree>
    <p:extLst>
      <p:ext uri="{BB962C8B-B14F-4D97-AF65-F5344CB8AC3E}">
        <p14:creationId xmlns:p14="http://schemas.microsoft.com/office/powerpoint/2010/main" val="1471739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1904300" y="72637"/>
            <a:ext cx="7239699" cy="1143000"/>
          </a:xfrm>
        </p:spPr>
        <p:txBody>
          <a:bodyPr>
            <a:noAutofit/>
          </a:bodyPr>
          <a:lstStyle/>
          <a:p>
            <a:r>
              <a:rPr lang="en-US" sz="2800" dirty="0"/>
              <a:t>Retrofitting Assays for Metabolic Competence – mRNA Intracellular Strategy</a:t>
            </a:r>
          </a:p>
        </p:txBody>
      </p:sp>
      <p:pic>
        <p:nvPicPr>
          <p:cNvPr id="4" name="Picture 3"/>
          <p:cNvPicPr>
            <a:picLocks noChangeAspect="1"/>
          </p:cNvPicPr>
          <p:nvPr/>
        </p:nvPicPr>
        <p:blipFill>
          <a:blip r:embed="rId3"/>
          <a:stretch>
            <a:fillRect/>
          </a:stretch>
        </p:blipFill>
        <p:spPr>
          <a:xfrm>
            <a:off x="255518" y="1628898"/>
            <a:ext cx="1940777" cy="2335905"/>
          </a:xfrm>
          <a:prstGeom prst="rect">
            <a:avLst/>
          </a:prstGeom>
        </p:spPr>
      </p:pic>
      <p:sp>
        <p:nvSpPr>
          <p:cNvPr id="58" name="TextBox 57"/>
          <p:cNvSpPr txBox="1"/>
          <p:nvPr/>
        </p:nvSpPr>
        <p:spPr>
          <a:xfrm>
            <a:off x="421141" y="4119438"/>
            <a:ext cx="1609529" cy="1061829"/>
          </a:xfrm>
          <a:prstGeom prst="rect">
            <a:avLst/>
          </a:prstGeom>
          <a:noFill/>
        </p:spPr>
        <p:txBody>
          <a:bodyPr wrap="square" rtlCol="0">
            <a:spAutoFit/>
          </a:bodyPr>
          <a:lstStyle/>
          <a:p>
            <a:pPr algn="ctr" eaLnBrk="0" hangingPunct="0"/>
            <a:r>
              <a:rPr lang="en-US" sz="1050" dirty="0">
                <a:solidFill>
                  <a:srgbClr val="000000"/>
                </a:solidFill>
                <a:latin typeface="Calibri" panose="020F0502020204030204" pitchFamily="34" charset="0"/>
                <a:cs typeface="Calibri" panose="020F0502020204030204" pitchFamily="34" charset="0"/>
              </a:rPr>
              <a:t>Pool in vitro transcribed mRNAs chemically modified with </a:t>
            </a:r>
            <a:r>
              <a:rPr lang="en-US" sz="1050" dirty="0" err="1">
                <a:solidFill>
                  <a:srgbClr val="000000"/>
                </a:solidFill>
                <a:latin typeface="Calibri" panose="020F0502020204030204" pitchFamily="34" charset="0"/>
                <a:cs typeface="Calibri" panose="020F0502020204030204" pitchFamily="34" charset="0"/>
              </a:rPr>
              <a:t>pseudouridine</a:t>
            </a:r>
            <a:r>
              <a:rPr lang="en-US" sz="1050" dirty="0">
                <a:solidFill>
                  <a:srgbClr val="000000"/>
                </a:solidFill>
                <a:latin typeface="Calibri" panose="020F0502020204030204" pitchFamily="34" charset="0"/>
                <a:cs typeface="Calibri" panose="020F0502020204030204" pitchFamily="34" charset="0"/>
              </a:rPr>
              <a:t> ad 5-methylcytidine to reduce immune stimulation</a:t>
            </a:r>
          </a:p>
        </p:txBody>
      </p:sp>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4381" y="1698140"/>
            <a:ext cx="1442057" cy="1098710"/>
          </a:xfrm>
          <a:prstGeom prst="rect">
            <a:avLst/>
          </a:prstGeom>
        </p:spPr>
      </p:pic>
      <p:sp>
        <p:nvSpPr>
          <p:cNvPr id="60" name="TextBox 59"/>
          <p:cNvSpPr txBox="1"/>
          <p:nvPr/>
        </p:nvSpPr>
        <p:spPr>
          <a:xfrm>
            <a:off x="2594880" y="2882078"/>
            <a:ext cx="1841061" cy="553998"/>
          </a:xfrm>
          <a:prstGeom prst="rect">
            <a:avLst/>
          </a:prstGeom>
          <a:noFill/>
        </p:spPr>
        <p:txBody>
          <a:bodyPr wrap="square" rtlCol="0">
            <a:spAutoFit/>
          </a:bodyPr>
          <a:lstStyle/>
          <a:p>
            <a:pPr algn="ctr" fontAlgn="auto">
              <a:spcBef>
                <a:spcPts val="0"/>
              </a:spcBef>
              <a:spcAft>
                <a:spcPts val="0"/>
              </a:spcAft>
            </a:pPr>
            <a:r>
              <a:rPr lang="en-US" sz="1000" dirty="0">
                <a:solidFill>
                  <a:prstClr val="black"/>
                </a:solidFill>
                <a:latin typeface="Calibri" panose="020F0502020204030204"/>
              </a:rPr>
              <a:t>293T cells 21.5 h post transfection with 90 ng of EGFP mRNA using TransIT reagent</a:t>
            </a:r>
          </a:p>
        </p:txBody>
      </p:sp>
      <p:sp>
        <p:nvSpPr>
          <p:cNvPr id="6" name="TextBox 5"/>
          <p:cNvSpPr txBox="1"/>
          <p:nvPr/>
        </p:nvSpPr>
        <p:spPr>
          <a:xfrm>
            <a:off x="5655560" y="1521909"/>
            <a:ext cx="3254928" cy="400110"/>
          </a:xfrm>
          <a:prstGeom prst="rect">
            <a:avLst/>
          </a:prstGeom>
          <a:noFill/>
        </p:spPr>
        <p:txBody>
          <a:bodyPr wrap="square" rtlCol="0">
            <a:spAutoFit/>
          </a:bodyPr>
          <a:lstStyle/>
          <a:p>
            <a:pPr algn="ctr" eaLnBrk="0" hangingPunct="0"/>
            <a:r>
              <a:rPr lang="en-US" sz="1000" dirty="0">
                <a:solidFill>
                  <a:srgbClr val="000000"/>
                </a:solidFill>
                <a:latin typeface="Calibri" panose="020F0502020204030204" pitchFamily="34" charset="0"/>
                <a:cs typeface="Calibri" panose="020F0502020204030204" pitchFamily="34" charset="0"/>
              </a:rPr>
              <a:t>Linear Response of CYP3A4 Activity in HepG2 Cells with Increasing CYP3A4 mRNA</a:t>
            </a:r>
          </a:p>
        </p:txBody>
      </p:sp>
      <p:pic>
        <p:nvPicPr>
          <p:cNvPr id="9" name="Picture 8"/>
          <p:cNvPicPr>
            <a:picLocks noChangeAspect="1"/>
          </p:cNvPicPr>
          <p:nvPr/>
        </p:nvPicPr>
        <p:blipFill>
          <a:blip r:embed="rId5"/>
          <a:stretch>
            <a:fillRect/>
          </a:stretch>
        </p:blipFill>
        <p:spPr>
          <a:xfrm>
            <a:off x="5216139" y="1753202"/>
            <a:ext cx="3893571" cy="2134943"/>
          </a:xfrm>
          <a:prstGeom prst="rect">
            <a:avLst/>
          </a:prstGeom>
        </p:spPr>
      </p:pic>
      <p:sp>
        <p:nvSpPr>
          <p:cNvPr id="15" name="TextBox 14"/>
          <p:cNvSpPr txBox="1"/>
          <p:nvPr/>
        </p:nvSpPr>
        <p:spPr>
          <a:xfrm>
            <a:off x="5865902" y="4119438"/>
            <a:ext cx="2834244" cy="400110"/>
          </a:xfrm>
          <a:prstGeom prst="rect">
            <a:avLst/>
          </a:prstGeom>
          <a:noFill/>
        </p:spPr>
        <p:txBody>
          <a:bodyPr wrap="square" rtlCol="0">
            <a:spAutoFit/>
          </a:bodyPr>
          <a:lstStyle/>
          <a:p>
            <a:pPr algn="ctr" eaLnBrk="0" hangingPunct="0"/>
            <a:r>
              <a:rPr lang="en-US" sz="1000" dirty="0">
                <a:solidFill>
                  <a:srgbClr val="000000"/>
                </a:solidFill>
                <a:latin typeface="Calibri" panose="020F0502020204030204" pitchFamily="34" charset="0"/>
                <a:cs typeface="Calibri" panose="020F0502020204030204" pitchFamily="34" charset="0"/>
              </a:rPr>
              <a:t>Efficiency of CYP3A4 Transfection in HepG2 Cells Begins to Decline Above 90 ng mRNA</a:t>
            </a:r>
          </a:p>
        </p:txBody>
      </p:sp>
      <p:pic>
        <p:nvPicPr>
          <p:cNvPr id="11" name="Picture 10"/>
          <p:cNvPicPr>
            <a:picLocks noChangeAspect="1"/>
          </p:cNvPicPr>
          <p:nvPr/>
        </p:nvPicPr>
        <p:blipFill>
          <a:blip r:embed="rId6"/>
          <a:stretch>
            <a:fillRect/>
          </a:stretch>
        </p:blipFill>
        <p:spPr>
          <a:xfrm>
            <a:off x="5407910" y="4319493"/>
            <a:ext cx="2916359" cy="2271800"/>
          </a:xfrm>
          <a:prstGeom prst="rect">
            <a:avLst/>
          </a:prstGeom>
        </p:spPr>
      </p:pic>
      <p:sp>
        <p:nvSpPr>
          <p:cNvPr id="2" name="TextBox 1"/>
          <p:cNvSpPr txBox="1"/>
          <p:nvPr/>
        </p:nvSpPr>
        <p:spPr>
          <a:xfrm>
            <a:off x="2196295" y="4329047"/>
            <a:ext cx="3130268" cy="1938992"/>
          </a:xfrm>
          <a:prstGeom prst="rect">
            <a:avLst/>
          </a:prstGeom>
          <a:noFill/>
        </p:spPr>
        <p:txBody>
          <a:bodyPr wrap="square" rtlCol="0">
            <a:spAutoFit/>
          </a:bodyPr>
          <a:lstStyle/>
          <a:p>
            <a:pPr eaLnBrk="0" hangingPunct="0"/>
            <a:r>
              <a:rPr lang="en-US" dirty="0">
                <a:solidFill>
                  <a:srgbClr val="000000"/>
                </a:solidFill>
                <a:latin typeface="Arial" charset="0"/>
              </a:rPr>
              <a:t>Advantage of transfecting with mRNA</a:t>
            </a:r>
          </a:p>
          <a:p>
            <a:pPr eaLnBrk="0" hangingPunct="0"/>
            <a:endParaRPr lang="en-US" dirty="0">
              <a:solidFill>
                <a:srgbClr val="000000"/>
              </a:solidFill>
              <a:latin typeface="Arial" charset="0"/>
            </a:endParaRPr>
          </a:p>
          <a:p>
            <a:pPr eaLnBrk="0" hangingPunct="0"/>
            <a:r>
              <a:rPr lang="en-US" dirty="0">
                <a:solidFill>
                  <a:srgbClr val="000000"/>
                </a:solidFill>
                <a:latin typeface="Arial" charset="0"/>
              </a:rPr>
              <a:t>Titrate different CYPs to match different ratios in different tissues</a:t>
            </a:r>
          </a:p>
        </p:txBody>
      </p:sp>
    </p:spTree>
    <p:extLst>
      <p:ext uri="{BB962C8B-B14F-4D97-AF65-F5344CB8AC3E}">
        <p14:creationId xmlns:p14="http://schemas.microsoft.com/office/powerpoint/2010/main" val="3798515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5562432"/>
            <a:ext cx="3556511" cy="1295568"/>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 name="Rounded Rectangle 14"/>
          <p:cNvSpPr/>
          <p:nvPr/>
        </p:nvSpPr>
        <p:spPr bwMode="auto">
          <a:xfrm>
            <a:off x="376148" y="1437645"/>
            <a:ext cx="5212080" cy="1495426"/>
          </a:xfrm>
          <a:prstGeom prst="roundRect">
            <a:avLst/>
          </a:prstGeom>
          <a:solidFill>
            <a:schemeClr val="bg1"/>
          </a:solidFill>
          <a:ln w="9525" cap="flat" cmpd="sng" algn="ctr">
            <a:solidFill>
              <a:schemeClr val="bg2"/>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2" name="Title 21"/>
          <p:cNvSpPr>
            <a:spLocks noGrp="1"/>
          </p:cNvSpPr>
          <p:nvPr>
            <p:ph type="title"/>
          </p:nvPr>
        </p:nvSpPr>
        <p:spPr>
          <a:xfrm>
            <a:off x="2144389" y="77274"/>
            <a:ext cx="6542411" cy="1143000"/>
          </a:xfrm>
        </p:spPr>
        <p:txBody>
          <a:bodyPr>
            <a:normAutofit/>
          </a:bodyPr>
          <a:lstStyle/>
          <a:p>
            <a:r>
              <a:rPr lang="en-US" sz="3000" dirty="0"/>
              <a:t>Developing Approaches for Tiered Testing</a:t>
            </a:r>
          </a:p>
        </p:txBody>
      </p:sp>
      <p:sp>
        <p:nvSpPr>
          <p:cNvPr id="3" name="TextBox 2"/>
          <p:cNvSpPr txBox="1"/>
          <p:nvPr/>
        </p:nvSpPr>
        <p:spPr>
          <a:xfrm>
            <a:off x="262191" y="1852021"/>
            <a:ext cx="1498019" cy="646331"/>
          </a:xfrm>
          <a:prstGeom prst="rect">
            <a:avLst/>
          </a:prstGeom>
          <a:noFill/>
        </p:spPr>
        <p:txBody>
          <a:bodyPr wrap="square" rtlCol="0">
            <a:spAutoFit/>
          </a:bodyPr>
          <a:lstStyle/>
          <a:p>
            <a:pPr algn="ctr"/>
            <a:r>
              <a:rPr lang="en-US" sz="1200" dirty="0"/>
              <a:t>Comprehensive Transcriptomic Screening</a:t>
            </a:r>
          </a:p>
        </p:txBody>
      </p:sp>
      <p:pic>
        <p:nvPicPr>
          <p:cNvPr id="1034" name="Picture 10" descr="http://www.lonza.com/~/media/Images/bioscience/primary-cells/bronchial-smooth-muscle-cells-alpha-actin-dapi.ashx?h=181&amp;w=266"/>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2916" y="2214248"/>
            <a:ext cx="548640" cy="548640"/>
          </a:xfrm>
          <a:prstGeom prst="flowChartConnector">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36" name="Picture 12" descr="http://a.abcam.com/ps/datasheet/images/7/ab7817/alpha-smooth-muscle-Actin-Primary-antibodies-ab781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0036" y="1657453"/>
            <a:ext cx="554181" cy="548640"/>
          </a:xfrm>
          <a:prstGeom prst="flowChartConnector">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38" name="Picture 14" descr="http://joneslab.mcgill.ca/assets/aSMA_BldGF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4532" y="2195726"/>
            <a:ext cx="548640" cy="548640"/>
          </a:xfrm>
          <a:prstGeom prst="flowChartConnector">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40" name="Picture 16" descr="http://www.lonza.com/~/media/Images/bioscience/primary-cells/human-dermal-fibroblasts-in-raft-3d-culture.ashx?h=181&amp;w=266"/>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2707" y="1656870"/>
            <a:ext cx="548640" cy="54864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42" name="Picture 18" descr="http://www.godandscience.org/images/dna-helix.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1781" y="1864635"/>
            <a:ext cx="906041" cy="67953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204970" y="1962493"/>
            <a:ext cx="1242815" cy="461665"/>
          </a:xfrm>
          <a:prstGeom prst="rect">
            <a:avLst/>
          </a:prstGeom>
          <a:noFill/>
        </p:spPr>
        <p:txBody>
          <a:bodyPr wrap="square" rtlCol="0">
            <a:spAutoFit/>
          </a:bodyPr>
          <a:lstStyle/>
          <a:p>
            <a:pPr algn="ctr"/>
            <a:r>
              <a:rPr lang="en-US" sz="1200" dirty="0"/>
              <a:t>Multiple Human Cell Types</a:t>
            </a:r>
          </a:p>
        </p:txBody>
      </p:sp>
      <p:sp>
        <p:nvSpPr>
          <p:cNvPr id="29" name="Rounded Rectangle 28"/>
          <p:cNvSpPr/>
          <p:nvPr/>
        </p:nvSpPr>
        <p:spPr bwMode="auto">
          <a:xfrm>
            <a:off x="346115" y="3107979"/>
            <a:ext cx="5212080" cy="1495426"/>
          </a:xfrm>
          <a:prstGeom prst="roundRect">
            <a:avLst/>
          </a:prstGeom>
          <a:solidFill>
            <a:schemeClr val="bg1"/>
          </a:solidFill>
          <a:ln w="9525" cap="flat" cmpd="sng" algn="ctr">
            <a:solidFill>
              <a:schemeClr val="bg2"/>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grpSp>
        <p:nvGrpSpPr>
          <p:cNvPr id="17" name="Group 16"/>
          <p:cNvGrpSpPr/>
          <p:nvPr/>
        </p:nvGrpSpPr>
        <p:grpSpPr>
          <a:xfrm>
            <a:off x="1883961" y="3383660"/>
            <a:ext cx="653366" cy="1150182"/>
            <a:chOff x="1709348" y="3252268"/>
            <a:chExt cx="773089" cy="1237449"/>
          </a:xfrm>
        </p:grpSpPr>
        <p:pic>
          <p:nvPicPr>
            <p:cNvPr id="30" name="Picture 29"/>
            <p:cNvPicPr>
              <a:picLocks noChangeAspect="1"/>
            </p:cNvPicPr>
            <p:nvPr/>
          </p:nvPicPr>
          <p:blipFill>
            <a:blip r:embed="rId8"/>
            <a:stretch>
              <a:fillRect/>
            </a:stretch>
          </p:blipFill>
          <p:spPr>
            <a:xfrm>
              <a:off x="1709348" y="3999184"/>
              <a:ext cx="773089" cy="490533"/>
            </a:xfrm>
            <a:prstGeom prst="rect">
              <a:avLst/>
            </a:prstGeom>
          </p:spPr>
        </p:pic>
        <p:grpSp>
          <p:nvGrpSpPr>
            <p:cNvPr id="31" name="Group 30"/>
            <p:cNvGrpSpPr/>
            <p:nvPr/>
          </p:nvGrpSpPr>
          <p:grpSpPr>
            <a:xfrm>
              <a:off x="1732981" y="3252318"/>
              <a:ext cx="243682" cy="282302"/>
              <a:chOff x="1873875" y="2377771"/>
              <a:chExt cx="487363" cy="514350"/>
            </a:xfrm>
          </p:grpSpPr>
          <p:sp>
            <p:nvSpPr>
              <p:cNvPr id="32" name="Rectangle 15"/>
              <p:cNvSpPr>
                <a:spLocks noChangeArrowheads="1"/>
              </p:cNvSpPr>
              <p:nvPr/>
            </p:nvSpPr>
            <p:spPr bwMode="auto">
              <a:xfrm>
                <a:off x="1916738" y="2442858"/>
                <a:ext cx="401637" cy="406400"/>
              </a:xfrm>
              <a:prstGeom prst="rect">
                <a:avLst/>
              </a:prstGeom>
              <a:solidFill>
                <a:srgbClr val="FFEB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p:cNvSpPr>
              <p:nvPr/>
            </p:nvSpPr>
            <p:spPr bwMode="auto">
              <a:xfrm>
                <a:off x="2108032" y="2777821"/>
                <a:ext cx="117475" cy="57150"/>
              </a:xfrm>
              <a:custGeom>
                <a:avLst/>
                <a:gdLst>
                  <a:gd name="T0" fmla="*/ 391 w 432"/>
                  <a:gd name="T1" fmla="*/ 0 h 208"/>
                  <a:gd name="T2" fmla="*/ 223 w 432"/>
                  <a:gd name="T3" fmla="*/ 22 h 208"/>
                  <a:gd name="T4" fmla="*/ 76 w 432"/>
                  <a:gd name="T5" fmla="*/ 43 h 208"/>
                  <a:gd name="T6" fmla="*/ 181 w 432"/>
                  <a:gd name="T7" fmla="*/ 192 h 208"/>
                  <a:gd name="T8" fmla="*/ 391 w 432"/>
                  <a:gd name="T9" fmla="*/ 0 h 208"/>
                </a:gdLst>
                <a:ahLst/>
                <a:cxnLst>
                  <a:cxn ang="0">
                    <a:pos x="T0" y="T1"/>
                  </a:cxn>
                  <a:cxn ang="0">
                    <a:pos x="T2" y="T3"/>
                  </a:cxn>
                  <a:cxn ang="0">
                    <a:pos x="T4" y="T5"/>
                  </a:cxn>
                  <a:cxn ang="0">
                    <a:pos x="T6" y="T7"/>
                  </a:cxn>
                  <a:cxn ang="0">
                    <a:pos x="T8" y="T9"/>
                  </a:cxn>
                </a:cxnLst>
                <a:rect l="0" t="0" r="r" b="b"/>
                <a:pathLst>
                  <a:path w="432" h="208">
                    <a:moveTo>
                      <a:pt x="391" y="0"/>
                    </a:moveTo>
                    <a:cubicBezTo>
                      <a:pt x="336" y="8"/>
                      <a:pt x="278" y="14"/>
                      <a:pt x="223" y="22"/>
                    </a:cubicBezTo>
                    <a:cubicBezTo>
                      <a:pt x="173" y="27"/>
                      <a:pt x="105" y="3"/>
                      <a:pt x="76" y="43"/>
                    </a:cubicBezTo>
                    <a:cubicBezTo>
                      <a:pt x="0" y="150"/>
                      <a:pt x="139" y="179"/>
                      <a:pt x="181" y="192"/>
                    </a:cubicBezTo>
                    <a:cubicBezTo>
                      <a:pt x="388" y="168"/>
                      <a:pt x="432" y="208"/>
                      <a:pt x="391" y="0"/>
                    </a:cubicBezTo>
                  </a:path>
                </a:pathLst>
              </a:custGeom>
              <a:solidFill>
                <a:srgbClr val="FFCC99"/>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7"/>
              <p:cNvSpPr>
                <a:spLocks/>
              </p:cNvSpPr>
              <p:nvPr/>
            </p:nvSpPr>
            <p:spPr bwMode="auto">
              <a:xfrm>
                <a:off x="2008019" y="2779241"/>
                <a:ext cx="117475" cy="57150"/>
              </a:xfrm>
              <a:custGeom>
                <a:avLst/>
                <a:gdLst>
                  <a:gd name="T0" fmla="*/ 391 w 432"/>
                  <a:gd name="T1" fmla="*/ 0 h 208"/>
                  <a:gd name="T2" fmla="*/ 223 w 432"/>
                  <a:gd name="T3" fmla="*/ 22 h 208"/>
                  <a:gd name="T4" fmla="*/ 76 w 432"/>
                  <a:gd name="T5" fmla="*/ 43 h 208"/>
                  <a:gd name="T6" fmla="*/ 181 w 432"/>
                  <a:gd name="T7" fmla="*/ 192 h 208"/>
                  <a:gd name="T8" fmla="*/ 391 w 432"/>
                  <a:gd name="T9" fmla="*/ 0 h 208"/>
                </a:gdLst>
                <a:ahLst/>
                <a:cxnLst>
                  <a:cxn ang="0">
                    <a:pos x="T0" y="T1"/>
                  </a:cxn>
                  <a:cxn ang="0">
                    <a:pos x="T2" y="T3"/>
                  </a:cxn>
                  <a:cxn ang="0">
                    <a:pos x="T4" y="T5"/>
                  </a:cxn>
                  <a:cxn ang="0">
                    <a:pos x="T6" y="T7"/>
                  </a:cxn>
                  <a:cxn ang="0">
                    <a:pos x="T8" y="T9"/>
                  </a:cxn>
                </a:cxnLst>
                <a:rect l="0" t="0" r="r" b="b"/>
                <a:pathLst>
                  <a:path w="432" h="208">
                    <a:moveTo>
                      <a:pt x="391" y="0"/>
                    </a:moveTo>
                    <a:cubicBezTo>
                      <a:pt x="336" y="8"/>
                      <a:pt x="278" y="14"/>
                      <a:pt x="223" y="22"/>
                    </a:cubicBezTo>
                    <a:cubicBezTo>
                      <a:pt x="173" y="27"/>
                      <a:pt x="105" y="3"/>
                      <a:pt x="76" y="43"/>
                    </a:cubicBezTo>
                    <a:cubicBezTo>
                      <a:pt x="0" y="150"/>
                      <a:pt x="139" y="179"/>
                      <a:pt x="181" y="192"/>
                    </a:cubicBezTo>
                    <a:cubicBezTo>
                      <a:pt x="388" y="168"/>
                      <a:pt x="432" y="208"/>
                      <a:pt x="391" y="0"/>
                    </a:cubicBezTo>
                  </a:path>
                </a:pathLst>
              </a:custGeom>
              <a:solidFill>
                <a:srgbClr val="FFCC99"/>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p:cNvSpPr>
              <p:nvPr/>
            </p:nvSpPr>
            <p:spPr bwMode="auto">
              <a:xfrm>
                <a:off x="1921455" y="2785591"/>
                <a:ext cx="117475" cy="57150"/>
              </a:xfrm>
              <a:custGeom>
                <a:avLst/>
                <a:gdLst>
                  <a:gd name="T0" fmla="*/ 391 w 432"/>
                  <a:gd name="T1" fmla="*/ 0 h 208"/>
                  <a:gd name="T2" fmla="*/ 223 w 432"/>
                  <a:gd name="T3" fmla="*/ 22 h 208"/>
                  <a:gd name="T4" fmla="*/ 76 w 432"/>
                  <a:gd name="T5" fmla="*/ 43 h 208"/>
                  <a:gd name="T6" fmla="*/ 181 w 432"/>
                  <a:gd name="T7" fmla="*/ 192 h 208"/>
                  <a:gd name="T8" fmla="*/ 391 w 432"/>
                  <a:gd name="T9" fmla="*/ 0 h 208"/>
                </a:gdLst>
                <a:ahLst/>
                <a:cxnLst>
                  <a:cxn ang="0">
                    <a:pos x="T0" y="T1"/>
                  </a:cxn>
                  <a:cxn ang="0">
                    <a:pos x="T2" y="T3"/>
                  </a:cxn>
                  <a:cxn ang="0">
                    <a:pos x="T4" y="T5"/>
                  </a:cxn>
                  <a:cxn ang="0">
                    <a:pos x="T6" y="T7"/>
                  </a:cxn>
                  <a:cxn ang="0">
                    <a:pos x="T8" y="T9"/>
                  </a:cxn>
                </a:cxnLst>
                <a:rect l="0" t="0" r="r" b="b"/>
                <a:pathLst>
                  <a:path w="432" h="208">
                    <a:moveTo>
                      <a:pt x="391" y="0"/>
                    </a:moveTo>
                    <a:cubicBezTo>
                      <a:pt x="336" y="8"/>
                      <a:pt x="278" y="14"/>
                      <a:pt x="223" y="22"/>
                    </a:cubicBezTo>
                    <a:cubicBezTo>
                      <a:pt x="173" y="27"/>
                      <a:pt x="105" y="3"/>
                      <a:pt x="76" y="43"/>
                    </a:cubicBezTo>
                    <a:cubicBezTo>
                      <a:pt x="0" y="150"/>
                      <a:pt x="139" y="179"/>
                      <a:pt x="181" y="192"/>
                    </a:cubicBezTo>
                    <a:cubicBezTo>
                      <a:pt x="388" y="168"/>
                      <a:pt x="432" y="208"/>
                      <a:pt x="391" y="0"/>
                    </a:cubicBezTo>
                  </a:path>
                </a:pathLst>
              </a:custGeom>
              <a:solidFill>
                <a:srgbClr val="FFCC99"/>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1"/>
              <p:cNvSpPr>
                <a:spLocks/>
              </p:cNvSpPr>
              <p:nvPr/>
            </p:nvSpPr>
            <p:spPr bwMode="auto">
              <a:xfrm>
                <a:off x="2202488" y="2778916"/>
                <a:ext cx="117475" cy="55563"/>
              </a:xfrm>
              <a:custGeom>
                <a:avLst/>
                <a:gdLst>
                  <a:gd name="T0" fmla="*/ 391 w 432"/>
                  <a:gd name="T1" fmla="*/ 0 h 208"/>
                  <a:gd name="T2" fmla="*/ 223 w 432"/>
                  <a:gd name="T3" fmla="*/ 22 h 208"/>
                  <a:gd name="T4" fmla="*/ 76 w 432"/>
                  <a:gd name="T5" fmla="*/ 43 h 208"/>
                  <a:gd name="T6" fmla="*/ 181 w 432"/>
                  <a:gd name="T7" fmla="*/ 192 h 208"/>
                  <a:gd name="T8" fmla="*/ 391 w 432"/>
                  <a:gd name="T9" fmla="*/ 0 h 208"/>
                </a:gdLst>
                <a:ahLst/>
                <a:cxnLst>
                  <a:cxn ang="0">
                    <a:pos x="T0" y="T1"/>
                  </a:cxn>
                  <a:cxn ang="0">
                    <a:pos x="T2" y="T3"/>
                  </a:cxn>
                  <a:cxn ang="0">
                    <a:pos x="T4" y="T5"/>
                  </a:cxn>
                  <a:cxn ang="0">
                    <a:pos x="T6" y="T7"/>
                  </a:cxn>
                  <a:cxn ang="0">
                    <a:pos x="T8" y="T9"/>
                  </a:cxn>
                </a:cxnLst>
                <a:rect l="0" t="0" r="r" b="b"/>
                <a:pathLst>
                  <a:path w="432" h="208">
                    <a:moveTo>
                      <a:pt x="391" y="0"/>
                    </a:moveTo>
                    <a:cubicBezTo>
                      <a:pt x="336" y="8"/>
                      <a:pt x="278" y="14"/>
                      <a:pt x="223" y="22"/>
                    </a:cubicBezTo>
                    <a:cubicBezTo>
                      <a:pt x="173" y="27"/>
                      <a:pt x="105" y="3"/>
                      <a:pt x="76" y="43"/>
                    </a:cubicBezTo>
                    <a:cubicBezTo>
                      <a:pt x="0" y="150"/>
                      <a:pt x="139" y="179"/>
                      <a:pt x="181" y="192"/>
                    </a:cubicBezTo>
                    <a:cubicBezTo>
                      <a:pt x="388" y="168"/>
                      <a:pt x="432" y="208"/>
                      <a:pt x="391" y="0"/>
                    </a:cubicBezTo>
                  </a:path>
                </a:pathLst>
              </a:custGeom>
              <a:solidFill>
                <a:srgbClr val="FFCC99"/>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16"/>
              <p:cNvSpPr>
                <a:spLocks noChangeArrowheads="1"/>
              </p:cNvSpPr>
              <p:nvPr/>
            </p:nvSpPr>
            <p:spPr bwMode="auto">
              <a:xfrm>
                <a:off x="2305675" y="2377771"/>
                <a:ext cx="52387" cy="50323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p:cNvSpPr>
                <a:spLocks noEditPoints="1"/>
              </p:cNvSpPr>
              <p:nvPr/>
            </p:nvSpPr>
            <p:spPr bwMode="auto">
              <a:xfrm>
                <a:off x="2304088" y="2384187"/>
                <a:ext cx="57150" cy="457200"/>
              </a:xfrm>
              <a:custGeom>
                <a:avLst/>
                <a:gdLst>
                  <a:gd name="T0" fmla="*/ 0 w 36"/>
                  <a:gd name="T1" fmla="*/ 0 h 320"/>
                  <a:gd name="T2" fmla="*/ 36 w 36"/>
                  <a:gd name="T3" fmla="*/ 0 h 320"/>
                  <a:gd name="T4" fmla="*/ 36 w 36"/>
                  <a:gd name="T5" fmla="*/ 320 h 320"/>
                  <a:gd name="T6" fmla="*/ 0 w 36"/>
                  <a:gd name="T7" fmla="*/ 320 h 320"/>
                  <a:gd name="T8" fmla="*/ 0 w 36"/>
                  <a:gd name="T9" fmla="*/ 0 h 320"/>
                  <a:gd name="T10" fmla="*/ 3 w 36"/>
                  <a:gd name="T11" fmla="*/ 319 h 320"/>
                  <a:gd name="T12" fmla="*/ 1 w 36"/>
                  <a:gd name="T13" fmla="*/ 317 h 320"/>
                  <a:gd name="T14" fmla="*/ 34 w 36"/>
                  <a:gd name="T15" fmla="*/ 317 h 320"/>
                  <a:gd name="T16" fmla="*/ 33 w 36"/>
                  <a:gd name="T17" fmla="*/ 319 h 320"/>
                  <a:gd name="T18" fmla="*/ 33 w 36"/>
                  <a:gd name="T19" fmla="*/ 2 h 320"/>
                  <a:gd name="T20" fmla="*/ 34 w 36"/>
                  <a:gd name="T21" fmla="*/ 3 h 320"/>
                  <a:gd name="T22" fmla="*/ 1 w 36"/>
                  <a:gd name="T23" fmla="*/ 3 h 320"/>
                  <a:gd name="T24" fmla="*/ 3 w 36"/>
                  <a:gd name="T25" fmla="*/ 2 h 320"/>
                  <a:gd name="T26" fmla="*/ 3 w 36"/>
                  <a:gd name="T27" fmla="*/ 31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0">
                    <a:moveTo>
                      <a:pt x="0" y="0"/>
                    </a:moveTo>
                    <a:lnTo>
                      <a:pt x="36" y="0"/>
                    </a:lnTo>
                    <a:lnTo>
                      <a:pt x="36" y="320"/>
                    </a:lnTo>
                    <a:lnTo>
                      <a:pt x="0" y="320"/>
                    </a:lnTo>
                    <a:lnTo>
                      <a:pt x="0" y="0"/>
                    </a:lnTo>
                    <a:close/>
                    <a:moveTo>
                      <a:pt x="3" y="319"/>
                    </a:moveTo>
                    <a:lnTo>
                      <a:pt x="1" y="317"/>
                    </a:lnTo>
                    <a:lnTo>
                      <a:pt x="34" y="317"/>
                    </a:lnTo>
                    <a:lnTo>
                      <a:pt x="33" y="319"/>
                    </a:lnTo>
                    <a:lnTo>
                      <a:pt x="33" y="2"/>
                    </a:lnTo>
                    <a:lnTo>
                      <a:pt x="34" y="3"/>
                    </a:lnTo>
                    <a:lnTo>
                      <a:pt x="1" y="3"/>
                    </a:lnTo>
                    <a:lnTo>
                      <a:pt x="3" y="2"/>
                    </a:lnTo>
                    <a:lnTo>
                      <a:pt x="3" y="319"/>
                    </a:lnTo>
                    <a:close/>
                  </a:path>
                </a:pathLst>
              </a:custGeom>
              <a:solidFill>
                <a:srgbClr val="000000"/>
              </a:solidFill>
              <a:ln w="0" cap="flat">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18"/>
              <p:cNvSpPr>
                <a:spLocks noChangeArrowheads="1"/>
              </p:cNvSpPr>
              <p:nvPr/>
            </p:nvSpPr>
            <p:spPr bwMode="auto">
              <a:xfrm>
                <a:off x="1877050" y="2388927"/>
                <a:ext cx="52387" cy="457200"/>
              </a:xfrm>
              <a:prstGeom prst="rect">
                <a:avLst/>
              </a:prstGeom>
              <a:solidFill>
                <a:srgbClr val="DDDDD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20"/>
              <p:cNvSpPr>
                <a:spLocks noChangeArrowheads="1"/>
              </p:cNvSpPr>
              <p:nvPr/>
            </p:nvSpPr>
            <p:spPr bwMode="auto">
              <a:xfrm>
                <a:off x="1877050" y="2836558"/>
                <a:ext cx="481012" cy="5238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9"/>
              <p:cNvSpPr>
                <a:spLocks noEditPoints="1"/>
              </p:cNvSpPr>
              <p:nvPr/>
            </p:nvSpPr>
            <p:spPr bwMode="auto">
              <a:xfrm>
                <a:off x="1873875" y="2382555"/>
                <a:ext cx="57150" cy="457200"/>
              </a:xfrm>
              <a:custGeom>
                <a:avLst/>
                <a:gdLst>
                  <a:gd name="T0" fmla="*/ 0 w 36"/>
                  <a:gd name="T1" fmla="*/ 0 h 323"/>
                  <a:gd name="T2" fmla="*/ 36 w 36"/>
                  <a:gd name="T3" fmla="*/ 0 h 323"/>
                  <a:gd name="T4" fmla="*/ 36 w 36"/>
                  <a:gd name="T5" fmla="*/ 323 h 323"/>
                  <a:gd name="T6" fmla="*/ 0 w 36"/>
                  <a:gd name="T7" fmla="*/ 323 h 323"/>
                  <a:gd name="T8" fmla="*/ 0 w 36"/>
                  <a:gd name="T9" fmla="*/ 0 h 323"/>
                  <a:gd name="T10" fmla="*/ 3 w 36"/>
                  <a:gd name="T11" fmla="*/ 321 h 323"/>
                  <a:gd name="T12" fmla="*/ 2 w 36"/>
                  <a:gd name="T13" fmla="*/ 320 h 323"/>
                  <a:gd name="T14" fmla="*/ 35 w 36"/>
                  <a:gd name="T15" fmla="*/ 320 h 323"/>
                  <a:gd name="T16" fmla="*/ 33 w 36"/>
                  <a:gd name="T17" fmla="*/ 321 h 323"/>
                  <a:gd name="T18" fmla="*/ 33 w 36"/>
                  <a:gd name="T19" fmla="*/ 2 h 323"/>
                  <a:gd name="T20" fmla="*/ 35 w 36"/>
                  <a:gd name="T21" fmla="*/ 3 h 323"/>
                  <a:gd name="T22" fmla="*/ 2 w 36"/>
                  <a:gd name="T23" fmla="*/ 3 h 323"/>
                  <a:gd name="T24" fmla="*/ 3 w 36"/>
                  <a:gd name="T25" fmla="*/ 2 h 323"/>
                  <a:gd name="T26" fmla="*/ 3 w 36"/>
                  <a:gd name="T27" fmla="*/ 32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3">
                    <a:moveTo>
                      <a:pt x="0" y="0"/>
                    </a:moveTo>
                    <a:lnTo>
                      <a:pt x="36" y="0"/>
                    </a:lnTo>
                    <a:lnTo>
                      <a:pt x="36" y="323"/>
                    </a:lnTo>
                    <a:lnTo>
                      <a:pt x="0" y="323"/>
                    </a:lnTo>
                    <a:lnTo>
                      <a:pt x="0" y="0"/>
                    </a:lnTo>
                    <a:close/>
                    <a:moveTo>
                      <a:pt x="3" y="321"/>
                    </a:moveTo>
                    <a:lnTo>
                      <a:pt x="2" y="320"/>
                    </a:lnTo>
                    <a:lnTo>
                      <a:pt x="35" y="320"/>
                    </a:lnTo>
                    <a:lnTo>
                      <a:pt x="33" y="321"/>
                    </a:lnTo>
                    <a:lnTo>
                      <a:pt x="33" y="2"/>
                    </a:lnTo>
                    <a:lnTo>
                      <a:pt x="35" y="3"/>
                    </a:lnTo>
                    <a:lnTo>
                      <a:pt x="2" y="3"/>
                    </a:lnTo>
                    <a:lnTo>
                      <a:pt x="3" y="2"/>
                    </a:lnTo>
                    <a:lnTo>
                      <a:pt x="3" y="321"/>
                    </a:lnTo>
                    <a:close/>
                  </a:path>
                </a:pathLst>
              </a:custGeom>
              <a:noFill/>
              <a:ln w="0" cap="flat">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1"/>
              <p:cNvSpPr>
                <a:spLocks noEditPoints="1"/>
              </p:cNvSpPr>
              <p:nvPr/>
            </p:nvSpPr>
            <p:spPr bwMode="auto">
              <a:xfrm>
                <a:off x="1873875" y="2834971"/>
                <a:ext cx="487362" cy="57150"/>
              </a:xfrm>
              <a:custGeom>
                <a:avLst/>
                <a:gdLst>
                  <a:gd name="T0" fmla="*/ 307 w 307"/>
                  <a:gd name="T1" fmla="*/ 0 h 36"/>
                  <a:gd name="T2" fmla="*/ 307 w 307"/>
                  <a:gd name="T3" fmla="*/ 36 h 36"/>
                  <a:gd name="T4" fmla="*/ 0 w 307"/>
                  <a:gd name="T5" fmla="*/ 36 h 36"/>
                  <a:gd name="T6" fmla="*/ 0 w 307"/>
                  <a:gd name="T7" fmla="*/ 0 h 36"/>
                  <a:gd name="T8" fmla="*/ 307 w 307"/>
                  <a:gd name="T9" fmla="*/ 0 h 36"/>
                  <a:gd name="T10" fmla="*/ 2 w 307"/>
                  <a:gd name="T11" fmla="*/ 3 h 36"/>
                  <a:gd name="T12" fmla="*/ 3 w 307"/>
                  <a:gd name="T13" fmla="*/ 1 h 36"/>
                  <a:gd name="T14" fmla="*/ 3 w 307"/>
                  <a:gd name="T15" fmla="*/ 34 h 36"/>
                  <a:gd name="T16" fmla="*/ 2 w 307"/>
                  <a:gd name="T17" fmla="*/ 33 h 36"/>
                  <a:gd name="T18" fmla="*/ 305 w 307"/>
                  <a:gd name="T19" fmla="*/ 33 h 36"/>
                  <a:gd name="T20" fmla="*/ 304 w 307"/>
                  <a:gd name="T21" fmla="*/ 34 h 36"/>
                  <a:gd name="T22" fmla="*/ 304 w 307"/>
                  <a:gd name="T23" fmla="*/ 1 h 36"/>
                  <a:gd name="T24" fmla="*/ 305 w 307"/>
                  <a:gd name="T25" fmla="*/ 3 h 36"/>
                  <a:gd name="T26" fmla="*/ 2 w 307"/>
                  <a:gd name="T2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6">
                    <a:moveTo>
                      <a:pt x="307" y="0"/>
                    </a:moveTo>
                    <a:lnTo>
                      <a:pt x="307" y="36"/>
                    </a:lnTo>
                    <a:lnTo>
                      <a:pt x="0" y="36"/>
                    </a:lnTo>
                    <a:lnTo>
                      <a:pt x="0" y="0"/>
                    </a:lnTo>
                    <a:lnTo>
                      <a:pt x="307" y="0"/>
                    </a:lnTo>
                    <a:close/>
                    <a:moveTo>
                      <a:pt x="2" y="3"/>
                    </a:moveTo>
                    <a:lnTo>
                      <a:pt x="3" y="1"/>
                    </a:lnTo>
                    <a:lnTo>
                      <a:pt x="3" y="34"/>
                    </a:lnTo>
                    <a:lnTo>
                      <a:pt x="2" y="33"/>
                    </a:lnTo>
                    <a:lnTo>
                      <a:pt x="305" y="33"/>
                    </a:lnTo>
                    <a:lnTo>
                      <a:pt x="304" y="34"/>
                    </a:lnTo>
                    <a:lnTo>
                      <a:pt x="304" y="1"/>
                    </a:lnTo>
                    <a:lnTo>
                      <a:pt x="305" y="3"/>
                    </a:lnTo>
                    <a:lnTo>
                      <a:pt x="2" y="3"/>
                    </a:lnTo>
                    <a:close/>
                  </a:path>
                </a:pathLst>
              </a:custGeom>
              <a:solidFill>
                <a:srgbClr val="000000"/>
              </a:solidFill>
              <a:ln w="0" cap="flat">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 name="Group 42"/>
            <p:cNvGrpSpPr/>
            <p:nvPr/>
          </p:nvGrpSpPr>
          <p:grpSpPr>
            <a:xfrm>
              <a:off x="2238755" y="3252268"/>
              <a:ext cx="243682" cy="282302"/>
              <a:chOff x="1084783" y="2668516"/>
              <a:chExt cx="243682" cy="282302"/>
            </a:xfrm>
          </p:grpSpPr>
          <p:sp>
            <p:nvSpPr>
              <p:cNvPr id="44" name="Rectangle 15"/>
              <p:cNvSpPr>
                <a:spLocks noChangeArrowheads="1"/>
              </p:cNvSpPr>
              <p:nvPr/>
            </p:nvSpPr>
            <p:spPr bwMode="auto">
              <a:xfrm>
                <a:off x="1106215" y="2704239"/>
                <a:ext cx="200819" cy="223053"/>
              </a:xfrm>
              <a:prstGeom prst="rect">
                <a:avLst/>
              </a:prstGeom>
              <a:solidFill>
                <a:srgbClr val="FFEB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16"/>
              <p:cNvSpPr>
                <a:spLocks noChangeArrowheads="1"/>
              </p:cNvSpPr>
              <p:nvPr/>
            </p:nvSpPr>
            <p:spPr bwMode="auto">
              <a:xfrm>
                <a:off x="1300683" y="2668516"/>
                <a:ext cx="26194" cy="27620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noEditPoints="1"/>
              </p:cNvSpPr>
              <p:nvPr/>
            </p:nvSpPr>
            <p:spPr bwMode="auto">
              <a:xfrm>
                <a:off x="1299890" y="2672037"/>
                <a:ext cx="28575" cy="250935"/>
              </a:xfrm>
              <a:custGeom>
                <a:avLst/>
                <a:gdLst>
                  <a:gd name="T0" fmla="*/ 0 w 36"/>
                  <a:gd name="T1" fmla="*/ 0 h 320"/>
                  <a:gd name="T2" fmla="*/ 36 w 36"/>
                  <a:gd name="T3" fmla="*/ 0 h 320"/>
                  <a:gd name="T4" fmla="*/ 36 w 36"/>
                  <a:gd name="T5" fmla="*/ 320 h 320"/>
                  <a:gd name="T6" fmla="*/ 0 w 36"/>
                  <a:gd name="T7" fmla="*/ 320 h 320"/>
                  <a:gd name="T8" fmla="*/ 0 w 36"/>
                  <a:gd name="T9" fmla="*/ 0 h 320"/>
                  <a:gd name="T10" fmla="*/ 3 w 36"/>
                  <a:gd name="T11" fmla="*/ 319 h 320"/>
                  <a:gd name="T12" fmla="*/ 1 w 36"/>
                  <a:gd name="T13" fmla="*/ 317 h 320"/>
                  <a:gd name="T14" fmla="*/ 34 w 36"/>
                  <a:gd name="T15" fmla="*/ 317 h 320"/>
                  <a:gd name="T16" fmla="*/ 33 w 36"/>
                  <a:gd name="T17" fmla="*/ 319 h 320"/>
                  <a:gd name="T18" fmla="*/ 33 w 36"/>
                  <a:gd name="T19" fmla="*/ 2 h 320"/>
                  <a:gd name="T20" fmla="*/ 34 w 36"/>
                  <a:gd name="T21" fmla="*/ 3 h 320"/>
                  <a:gd name="T22" fmla="*/ 1 w 36"/>
                  <a:gd name="T23" fmla="*/ 3 h 320"/>
                  <a:gd name="T24" fmla="*/ 3 w 36"/>
                  <a:gd name="T25" fmla="*/ 2 h 320"/>
                  <a:gd name="T26" fmla="*/ 3 w 36"/>
                  <a:gd name="T27" fmla="*/ 31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0">
                    <a:moveTo>
                      <a:pt x="0" y="0"/>
                    </a:moveTo>
                    <a:lnTo>
                      <a:pt x="36" y="0"/>
                    </a:lnTo>
                    <a:lnTo>
                      <a:pt x="36" y="320"/>
                    </a:lnTo>
                    <a:lnTo>
                      <a:pt x="0" y="320"/>
                    </a:lnTo>
                    <a:lnTo>
                      <a:pt x="0" y="0"/>
                    </a:lnTo>
                    <a:close/>
                    <a:moveTo>
                      <a:pt x="3" y="319"/>
                    </a:moveTo>
                    <a:lnTo>
                      <a:pt x="1" y="317"/>
                    </a:lnTo>
                    <a:lnTo>
                      <a:pt x="34" y="317"/>
                    </a:lnTo>
                    <a:lnTo>
                      <a:pt x="33" y="319"/>
                    </a:lnTo>
                    <a:lnTo>
                      <a:pt x="33" y="2"/>
                    </a:lnTo>
                    <a:lnTo>
                      <a:pt x="34" y="3"/>
                    </a:lnTo>
                    <a:lnTo>
                      <a:pt x="1" y="3"/>
                    </a:lnTo>
                    <a:lnTo>
                      <a:pt x="3" y="2"/>
                    </a:lnTo>
                    <a:lnTo>
                      <a:pt x="3" y="319"/>
                    </a:lnTo>
                    <a:close/>
                  </a:path>
                </a:pathLst>
              </a:custGeom>
              <a:solidFill>
                <a:srgbClr val="000000"/>
              </a:solidFill>
              <a:ln w="0" cap="flat">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18"/>
              <p:cNvSpPr>
                <a:spLocks noChangeArrowheads="1"/>
              </p:cNvSpPr>
              <p:nvPr/>
            </p:nvSpPr>
            <p:spPr bwMode="auto">
              <a:xfrm>
                <a:off x="1086371" y="2674639"/>
                <a:ext cx="26194" cy="250935"/>
              </a:xfrm>
              <a:prstGeom prst="rect">
                <a:avLst/>
              </a:prstGeom>
              <a:solidFill>
                <a:srgbClr val="DDDDD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20"/>
              <p:cNvSpPr>
                <a:spLocks noChangeArrowheads="1"/>
              </p:cNvSpPr>
              <p:nvPr/>
            </p:nvSpPr>
            <p:spPr bwMode="auto">
              <a:xfrm>
                <a:off x="1086371" y="2920322"/>
                <a:ext cx="240506" cy="2875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9"/>
              <p:cNvSpPr>
                <a:spLocks noEditPoints="1"/>
              </p:cNvSpPr>
              <p:nvPr/>
            </p:nvSpPr>
            <p:spPr bwMode="auto">
              <a:xfrm>
                <a:off x="1084783" y="2671142"/>
                <a:ext cx="28575" cy="250935"/>
              </a:xfrm>
              <a:custGeom>
                <a:avLst/>
                <a:gdLst>
                  <a:gd name="T0" fmla="*/ 0 w 36"/>
                  <a:gd name="T1" fmla="*/ 0 h 323"/>
                  <a:gd name="T2" fmla="*/ 36 w 36"/>
                  <a:gd name="T3" fmla="*/ 0 h 323"/>
                  <a:gd name="T4" fmla="*/ 36 w 36"/>
                  <a:gd name="T5" fmla="*/ 323 h 323"/>
                  <a:gd name="T6" fmla="*/ 0 w 36"/>
                  <a:gd name="T7" fmla="*/ 323 h 323"/>
                  <a:gd name="T8" fmla="*/ 0 w 36"/>
                  <a:gd name="T9" fmla="*/ 0 h 323"/>
                  <a:gd name="T10" fmla="*/ 3 w 36"/>
                  <a:gd name="T11" fmla="*/ 321 h 323"/>
                  <a:gd name="T12" fmla="*/ 2 w 36"/>
                  <a:gd name="T13" fmla="*/ 320 h 323"/>
                  <a:gd name="T14" fmla="*/ 35 w 36"/>
                  <a:gd name="T15" fmla="*/ 320 h 323"/>
                  <a:gd name="T16" fmla="*/ 33 w 36"/>
                  <a:gd name="T17" fmla="*/ 321 h 323"/>
                  <a:gd name="T18" fmla="*/ 33 w 36"/>
                  <a:gd name="T19" fmla="*/ 2 h 323"/>
                  <a:gd name="T20" fmla="*/ 35 w 36"/>
                  <a:gd name="T21" fmla="*/ 3 h 323"/>
                  <a:gd name="T22" fmla="*/ 2 w 36"/>
                  <a:gd name="T23" fmla="*/ 3 h 323"/>
                  <a:gd name="T24" fmla="*/ 3 w 36"/>
                  <a:gd name="T25" fmla="*/ 2 h 323"/>
                  <a:gd name="T26" fmla="*/ 3 w 36"/>
                  <a:gd name="T27" fmla="*/ 32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3">
                    <a:moveTo>
                      <a:pt x="0" y="0"/>
                    </a:moveTo>
                    <a:lnTo>
                      <a:pt x="36" y="0"/>
                    </a:lnTo>
                    <a:lnTo>
                      <a:pt x="36" y="323"/>
                    </a:lnTo>
                    <a:lnTo>
                      <a:pt x="0" y="323"/>
                    </a:lnTo>
                    <a:lnTo>
                      <a:pt x="0" y="0"/>
                    </a:lnTo>
                    <a:close/>
                    <a:moveTo>
                      <a:pt x="3" y="321"/>
                    </a:moveTo>
                    <a:lnTo>
                      <a:pt x="2" y="320"/>
                    </a:lnTo>
                    <a:lnTo>
                      <a:pt x="35" y="320"/>
                    </a:lnTo>
                    <a:lnTo>
                      <a:pt x="33" y="321"/>
                    </a:lnTo>
                    <a:lnTo>
                      <a:pt x="33" y="2"/>
                    </a:lnTo>
                    <a:lnTo>
                      <a:pt x="35" y="3"/>
                    </a:lnTo>
                    <a:lnTo>
                      <a:pt x="2" y="3"/>
                    </a:lnTo>
                    <a:lnTo>
                      <a:pt x="3" y="2"/>
                    </a:lnTo>
                    <a:lnTo>
                      <a:pt x="3" y="321"/>
                    </a:lnTo>
                    <a:close/>
                  </a:path>
                </a:pathLst>
              </a:custGeom>
              <a:noFill/>
              <a:ln w="0" cap="flat">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noEditPoints="1"/>
              </p:cNvSpPr>
              <p:nvPr/>
            </p:nvSpPr>
            <p:spPr bwMode="auto">
              <a:xfrm>
                <a:off x="1084783" y="2919451"/>
                <a:ext cx="243681" cy="31367"/>
              </a:xfrm>
              <a:custGeom>
                <a:avLst/>
                <a:gdLst>
                  <a:gd name="T0" fmla="*/ 307 w 307"/>
                  <a:gd name="T1" fmla="*/ 0 h 36"/>
                  <a:gd name="T2" fmla="*/ 307 w 307"/>
                  <a:gd name="T3" fmla="*/ 36 h 36"/>
                  <a:gd name="T4" fmla="*/ 0 w 307"/>
                  <a:gd name="T5" fmla="*/ 36 h 36"/>
                  <a:gd name="T6" fmla="*/ 0 w 307"/>
                  <a:gd name="T7" fmla="*/ 0 h 36"/>
                  <a:gd name="T8" fmla="*/ 307 w 307"/>
                  <a:gd name="T9" fmla="*/ 0 h 36"/>
                  <a:gd name="T10" fmla="*/ 2 w 307"/>
                  <a:gd name="T11" fmla="*/ 3 h 36"/>
                  <a:gd name="T12" fmla="*/ 3 w 307"/>
                  <a:gd name="T13" fmla="*/ 1 h 36"/>
                  <a:gd name="T14" fmla="*/ 3 w 307"/>
                  <a:gd name="T15" fmla="*/ 34 h 36"/>
                  <a:gd name="T16" fmla="*/ 2 w 307"/>
                  <a:gd name="T17" fmla="*/ 33 h 36"/>
                  <a:gd name="T18" fmla="*/ 305 w 307"/>
                  <a:gd name="T19" fmla="*/ 33 h 36"/>
                  <a:gd name="T20" fmla="*/ 304 w 307"/>
                  <a:gd name="T21" fmla="*/ 34 h 36"/>
                  <a:gd name="T22" fmla="*/ 304 w 307"/>
                  <a:gd name="T23" fmla="*/ 1 h 36"/>
                  <a:gd name="T24" fmla="*/ 305 w 307"/>
                  <a:gd name="T25" fmla="*/ 3 h 36"/>
                  <a:gd name="T26" fmla="*/ 2 w 307"/>
                  <a:gd name="T2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6">
                    <a:moveTo>
                      <a:pt x="307" y="0"/>
                    </a:moveTo>
                    <a:lnTo>
                      <a:pt x="307" y="36"/>
                    </a:lnTo>
                    <a:lnTo>
                      <a:pt x="0" y="36"/>
                    </a:lnTo>
                    <a:lnTo>
                      <a:pt x="0" y="0"/>
                    </a:lnTo>
                    <a:lnTo>
                      <a:pt x="307" y="0"/>
                    </a:lnTo>
                    <a:close/>
                    <a:moveTo>
                      <a:pt x="2" y="3"/>
                    </a:moveTo>
                    <a:lnTo>
                      <a:pt x="3" y="1"/>
                    </a:lnTo>
                    <a:lnTo>
                      <a:pt x="3" y="34"/>
                    </a:lnTo>
                    <a:lnTo>
                      <a:pt x="2" y="33"/>
                    </a:lnTo>
                    <a:lnTo>
                      <a:pt x="305" y="33"/>
                    </a:lnTo>
                    <a:lnTo>
                      <a:pt x="304" y="34"/>
                    </a:lnTo>
                    <a:lnTo>
                      <a:pt x="304" y="1"/>
                    </a:lnTo>
                    <a:lnTo>
                      <a:pt x="305" y="3"/>
                    </a:lnTo>
                    <a:lnTo>
                      <a:pt x="2" y="3"/>
                    </a:lnTo>
                    <a:close/>
                  </a:path>
                </a:pathLst>
              </a:custGeom>
              <a:solidFill>
                <a:srgbClr val="000000"/>
              </a:solidFill>
              <a:ln w="0" cap="flat">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p:nvPr/>
            </p:nvSpPr>
            <p:spPr bwMode="auto">
              <a:xfrm>
                <a:off x="1225084" y="2760853"/>
                <a:ext cx="46115" cy="60018"/>
              </a:xfrm>
              <a:custGeom>
                <a:avLst/>
                <a:gdLst>
                  <a:gd name="connsiteX0" fmla="*/ 14122 w 46115"/>
                  <a:gd name="connsiteY0" fmla="*/ 0 h 60018"/>
                  <a:gd name="connsiteX1" fmla="*/ 45897 w 46115"/>
                  <a:gd name="connsiteY1" fmla="*/ 38835 h 60018"/>
                  <a:gd name="connsiteX2" fmla="*/ 0 w 46115"/>
                  <a:gd name="connsiteY2" fmla="*/ 60018 h 60018"/>
                </a:gdLst>
                <a:ahLst/>
                <a:cxnLst>
                  <a:cxn ang="0">
                    <a:pos x="connsiteX0" y="connsiteY0"/>
                  </a:cxn>
                  <a:cxn ang="0">
                    <a:pos x="connsiteX1" y="connsiteY1"/>
                  </a:cxn>
                  <a:cxn ang="0">
                    <a:pos x="connsiteX2" y="connsiteY2"/>
                  </a:cxn>
                </a:cxnLst>
                <a:rect l="l" t="t" r="r" b="b"/>
                <a:pathLst>
                  <a:path w="46115" h="60018">
                    <a:moveTo>
                      <a:pt x="14122" y="0"/>
                    </a:moveTo>
                    <a:cubicBezTo>
                      <a:pt x="31186" y="14416"/>
                      <a:pt x="48251" y="28832"/>
                      <a:pt x="45897" y="38835"/>
                    </a:cubicBezTo>
                    <a:cubicBezTo>
                      <a:pt x="43543" y="48838"/>
                      <a:pt x="21771" y="54428"/>
                      <a:pt x="0" y="60018"/>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52" name="Freeform 51"/>
              <p:cNvSpPr/>
              <p:nvPr/>
            </p:nvSpPr>
            <p:spPr bwMode="auto">
              <a:xfrm>
                <a:off x="1182718" y="2743200"/>
                <a:ext cx="49427" cy="67080"/>
              </a:xfrm>
              <a:custGeom>
                <a:avLst/>
                <a:gdLst>
                  <a:gd name="connsiteX0" fmla="*/ 49427 w 49427"/>
                  <a:gd name="connsiteY0" fmla="*/ 0 h 67080"/>
                  <a:gd name="connsiteX1" fmla="*/ 31775 w 49427"/>
                  <a:gd name="connsiteY1" fmla="*/ 3531 h 67080"/>
                  <a:gd name="connsiteX2" fmla="*/ 24714 w 49427"/>
                  <a:gd name="connsiteY2" fmla="*/ 24714 h 67080"/>
                  <a:gd name="connsiteX3" fmla="*/ 21183 w 49427"/>
                  <a:gd name="connsiteY3" fmla="*/ 60019 h 67080"/>
                  <a:gd name="connsiteX4" fmla="*/ 0 w 49427"/>
                  <a:gd name="connsiteY4" fmla="*/ 67080 h 67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27" h="67080">
                    <a:moveTo>
                      <a:pt x="49427" y="0"/>
                    </a:moveTo>
                    <a:cubicBezTo>
                      <a:pt x="43543" y="1177"/>
                      <a:pt x="36018" y="-712"/>
                      <a:pt x="31775" y="3531"/>
                    </a:cubicBezTo>
                    <a:cubicBezTo>
                      <a:pt x="26512" y="8794"/>
                      <a:pt x="24714" y="24714"/>
                      <a:pt x="24714" y="24714"/>
                    </a:cubicBezTo>
                    <a:cubicBezTo>
                      <a:pt x="23537" y="36482"/>
                      <a:pt x="27142" y="49803"/>
                      <a:pt x="21183" y="60019"/>
                    </a:cubicBezTo>
                    <a:cubicBezTo>
                      <a:pt x="17433" y="66448"/>
                      <a:pt x="0" y="67080"/>
                      <a:pt x="0" y="6708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53" name="Freeform 52"/>
              <p:cNvSpPr/>
              <p:nvPr/>
            </p:nvSpPr>
            <p:spPr bwMode="auto">
              <a:xfrm>
                <a:off x="1136822" y="2753792"/>
                <a:ext cx="21183" cy="63549"/>
              </a:xfrm>
              <a:custGeom>
                <a:avLst/>
                <a:gdLst>
                  <a:gd name="connsiteX0" fmla="*/ 0 w 21183"/>
                  <a:gd name="connsiteY0" fmla="*/ 0 h 63549"/>
                  <a:gd name="connsiteX1" fmla="*/ 3530 w 21183"/>
                  <a:gd name="connsiteY1" fmla="*/ 38835 h 63549"/>
                  <a:gd name="connsiteX2" fmla="*/ 7061 w 21183"/>
                  <a:gd name="connsiteY2" fmla="*/ 56488 h 63549"/>
                  <a:gd name="connsiteX3" fmla="*/ 17652 w 21183"/>
                  <a:gd name="connsiteY3" fmla="*/ 60018 h 63549"/>
                  <a:gd name="connsiteX4" fmla="*/ 21183 w 21183"/>
                  <a:gd name="connsiteY4" fmla="*/ 63549 h 63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3" h="63549">
                    <a:moveTo>
                      <a:pt x="0" y="0"/>
                    </a:moveTo>
                    <a:cubicBezTo>
                      <a:pt x="1177" y="12945"/>
                      <a:pt x="1918" y="25937"/>
                      <a:pt x="3530" y="38835"/>
                    </a:cubicBezTo>
                    <a:cubicBezTo>
                      <a:pt x="4274" y="44790"/>
                      <a:pt x="3732" y="51495"/>
                      <a:pt x="7061" y="56488"/>
                    </a:cubicBezTo>
                    <a:cubicBezTo>
                      <a:pt x="9125" y="59584"/>
                      <a:pt x="14324" y="58354"/>
                      <a:pt x="17652" y="60018"/>
                    </a:cubicBezTo>
                    <a:cubicBezTo>
                      <a:pt x="19141" y="60762"/>
                      <a:pt x="20006" y="62372"/>
                      <a:pt x="21183" y="63549"/>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54" name="Freeform 53"/>
              <p:cNvSpPr/>
              <p:nvPr/>
            </p:nvSpPr>
            <p:spPr bwMode="auto">
              <a:xfrm>
                <a:off x="1186249" y="2863237"/>
                <a:ext cx="60018" cy="12317"/>
              </a:xfrm>
              <a:custGeom>
                <a:avLst/>
                <a:gdLst>
                  <a:gd name="connsiteX0" fmla="*/ 60018 w 60018"/>
                  <a:gd name="connsiteY0" fmla="*/ 3531 h 12317"/>
                  <a:gd name="connsiteX1" fmla="*/ 3530 w 60018"/>
                  <a:gd name="connsiteY1" fmla="*/ 7061 h 12317"/>
                  <a:gd name="connsiteX2" fmla="*/ 0 w 60018"/>
                  <a:gd name="connsiteY2" fmla="*/ 0 h 12317"/>
                </a:gdLst>
                <a:ahLst/>
                <a:cxnLst>
                  <a:cxn ang="0">
                    <a:pos x="connsiteX0" y="connsiteY0"/>
                  </a:cxn>
                  <a:cxn ang="0">
                    <a:pos x="connsiteX1" y="connsiteY1"/>
                  </a:cxn>
                  <a:cxn ang="0">
                    <a:pos x="connsiteX2" y="connsiteY2"/>
                  </a:cxn>
                </a:cxnLst>
                <a:rect l="l" t="t" r="r" b="b"/>
                <a:pathLst>
                  <a:path w="60018" h="12317">
                    <a:moveTo>
                      <a:pt x="60018" y="3531"/>
                    </a:moveTo>
                    <a:cubicBezTo>
                      <a:pt x="35684" y="13265"/>
                      <a:pt x="37628" y="15586"/>
                      <a:pt x="3530" y="7061"/>
                    </a:cubicBezTo>
                    <a:cubicBezTo>
                      <a:pt x="977" y="6423"/>
                      <a:pt x="1177" y="2354"/>
                      <a:pt x="0" y="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grpSp>
        <p:cxnSp>
          <p:nvCxnSpPr>
            <p:cNvPr id="55" name="Elbow Connector 54"/>
            <p:cNvCxnSpPr>
              <a:stCxn id="48" idx="2"/>
              <a:endCxn id="30" idx="0"/>
            </p:cNvCxnSpPr>
            <p:nvPr/>
          </p:nvCxnSpPr>
          <p:spPr bwMode="auto">
            <a:xfrm rot="5400000">
              <a:off x="1995067" y="3633654"/>
              <a:ext cx="466357" cy="264703"/>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Elbow Connector 55"/>
            <p:cNvCxnSpPr>
              <a:stCxn id="40" idx="2"/>
              <a:endCxn id="30" idx="0"/>
            </p:cNvCxnSpPr>
            <p:nvPr/>
          </p:nvCxnSpPr>
          <p:spPr bwMode="auto">
            <a:xfrm rot="16200000" flipH="1">
              <a:off x="1742204" y="3645494"/>
              <a:ext cx="466307" cy="241071"/>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1" name="TextBox 70"/>
          <p:cNvSpPr txBox="1"/>
          <p:nvPr/>
        </p:nvSpPr>
        <p:spPr>
          <a:xfrm>
            <a:off x="435825" y="3602367"/>
            <a:ext cx="1225291" cy="646331"/>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Focused ToxCast/Tox21 Assays</a:t>
            </a:r>
          </a:p>
        </p:txBody>
      </p:sp>
      <p:sp>
        <p:nvSpPr>
          <p:cNvPr id="16" name="TextBox 15"/>
          <p:cNvSpPr txBox="1"/>
          <p:nvPr/>
        </p:nvSpPr>
        <p:spPr>
          <a:xfrm>
            <a:off x="7226953" y="1965348"/>
            <a:ext cx="1478507" cy="523220"/>
          </a:xfrm>
          <a:prstGeom prst="rect">
            <a:avLst/>
          </a:prstGeom>
          <a:noFill/>
        </p:spPr>
        <p:txBody>
          <a:bodyPr wrap="square" rtlCol="0">
            <a:spAutoFit/>
          </a:bodyPr>
          <a:lstStyle/>
          <a:p>
            <a:r>
              <a:rPr lang="en-US" sz="1400" dirty="0"/>
              <a:t>Comprehensive Characterization</a:t>
            </a:r>
          </a:p>
        </p:txBody>
      </p:sp>
      <p:sp>
        <p:nvSpPr>
          <p:cNvPr id="73" name="TextBox 72"/>
          <p:cNvSpPr txBox="1"/>
          <p:nvPr/>
        </p:nvSpPr>
        <p:spPr>
          <a:xfrm>
            <a:off x="7224068" y="3340756"/>
            <a:ext cx="1853146" cy="954107"/>
          </a:xfrm>
          <a:prstGeom prst="rect">
            <a:avLst/>
          </a:prstGeom>
          <a:noFill/>
        </p:spPr>
        <p:txBody>
          <a:bodyPr wrap="square" rtlCol="0">
            <a:spAutoFit/>
          </a:bodyPr>
          <a:lstStyle/>
          <a:p>
            <a:r>
              <a:rPr lang="en-US" sz="1400" dirty="0"/>
              <a:t>Verification of Affected Processes/ Pathways and Temporal Evaluation</a:t>
            </a:r>
            <a:endParaRPr lang="en-US" sz="1400" i="1" dirty="0"/>
          </a:p>
        </p:txBody>
      </p:sp>
      <p:sp>
        <p:nvSpPr>
          <p:cNvPr id="75" name="Rounded Rectangle 74"/>
          <p:cNvSpPr/>
          <p:nvPr/>
        </p:nvSpPr>
        <p:spPr bwMode="auto">
          <a:xfrm>
            <a:off x="346115" y="4776151"/>
            <a:ext cx="5212080" cy="1495426"/>
          </a:xfrm>
          <a:prstGeom prst="roundRect">
            <a:avLst/>
          </a:prstGeom>
          <a:solidFill>
            <a:schemeClr val="bg1"/>
          </a:solidFill>
          <a:ln w="9525" cap="flat" cmpd="sng" algn="ctr">
            <a:solidFill>
              <a:schemeClr val="bg2"/>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pic>
        <p:nvPicPr>
          <p:cNvPr id="1044" name="Picture 20" descr="https://emulatebio.com/wp-content/uploads/2015/06/NewChip_1282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18045" y="5186034"/>
            <a:ext cx="1090464" cy="73152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434804" y="5314894"/>
            <a:ext cx="1023509"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Organs-on-a-Chip</a:t>
            </a:r>
          </a:p>
        </p:txBody>
      </p:sp>
      <p:pic>
        <p:nvPicPr>
          <p:cNvPr id="1046" name="Picture 22" descr="https://www.crick.ac.uk/media/6355/Intestinal-orgnaoi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99311" y="5089500"/>
            <a:ext cx="457200" cy="4572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48" name="Picture 24" descr="http://www.the-scientist.com/Sept2015/LT_2.jpg"/>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13921" y="5105232"/>
            <a:ext cx="457200" cy="4572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4219258" y="5217225"/>
            <a:ext cx="1242815" cy="646331"/>
          </a:xfrm>
          <a:prstGeom prst="rect">
            <a:avLst/>
          </a:prstGeom>
          <a:noFill/>
        </p:spPr>
        <p:txBody>
          <a:bodyPr wrap="square" rtlCol="0">
            <a:spAutoFit/>
          </a:bodyPr>
          <a:lstStyle/>
          <a:p>
            <a:pPr algn="ctr"/>
            <a:r>
              <a:rPr lang="en-US" sz="1200" dirty="0" err="1"/>
              <a:t>Organotypic</a:t>
            </a:r>
            <a:r>
              <a:rPr lang="en-US" sz="1200" dirty="0"/>
              <a:t> and Organoid Models</a:t>
            </a:r>
          </a:p>
        </p:txBody>
      </p:sp>
      <p:sp>
        <p:nvSpPr>
          <p:cNvPr id="18" name="Down Arrow 17"/>
          <p:cNvSpPr/>
          <p:nvPr/>
        </p:nvSpPr>
        <p:spPr bwMode="auto">
          <a:xfrm>
            <a:off x="1542154" y="2932537"/>
            <a:ext cx="2993503" cy="342900"/>
          </a:xfrm>
          <a:prstGeom prst="downArrow">
            <a:avLst/>
          </a:prstGeom>
          <a:solidFill>
            <a:schemeClr val="bg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84" name="Down Arrow 83"/>
          <p:cNvSpPr/>
          <p:nvPr/>
        </p:nvSpPr>
        <p:spPr bwMode="auto">
          <a:xfrm>
            <a:off x="1525043" y="4589586"/>
            <a:ext cx="2993503" cy="342900"/>
          </a:xfrm>
          <a:prstGeom prst="downArrow">
            <a:avLst/>
          </a:prstGeom>
          <a:solidFill>
            <a:schemeClr val="bg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85" name="TextBox 84"/>
          <p:cNvSpPr txBox="1"/>
          <p:nvPr/>
        </p:nvSpPr>
        <p:spPr>
          <a:xfrm>
            <a:off x="7190046" y="5006638"/>
            <a:ext cx="1854574" cy="1169551"/>
          </a:xfrm>
          <a:prstGeom prst="rect">
            <a:avLst/>
          </a:prstGeom>
          <a:noFill/>
        </p:spPr>
        <p:txBody>
          <a:bodyPr wrap="square" rtlCol="0">
            <a:spAutoFit/>
          </a:bodyPr>
          <a:lstStyle/>
          <a:p>
            <a:r>
              <a:rPr lang="en-US" sz="1400" dirty="0"/>
              <a:t>Interpretation of Affected Process/ Pathways and Population Variability</a:t>
            </a:r>
          </a:p>
          <a:p>
            <a:endParaRPr lang="en-US" sz="1400" dirty="0"/>
          </a:p>
        </p:txBody>
      </p:sp>
      <p:pic>
        <p:nvPicPr>
          <p:cNvPr id="67" name="Picture 4" descr="http://img.medicalxpress.com/newman/gfx/news/hires/2014/mccracken_image6.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08259" y="5591414"/>
            <a:ext cx="457200" cy="460965"/>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69" name="Picture 3"/>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263" t="51891" r="50352" b="3172"/>
          <a:stretch/>
        </p:blipFill>
        <p:spPr bwMode="auto">
          <a:xfrm>
            <a:off x="2921861" y="3547104"/>
            <a:ext cx="1377111" cy="7846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 name="TextBox 69"/>
          <p:cNvSpPr txBox="1"/>
          <p:nvPr/>
        </p:nvSpPr>
        <p:spPr>
          <a:xfrm>
            <a:off x="4288261" y="3672282"/>
            <a:ext cx="1242815" cy="646331"/>
          </a:xfrm>
          <a:prstGeom prst="rect">
            <a:avLst/>
          </a:prstGeom>
          <a:noFill/>
        </p:spPr>
        <p:txBody>
          <a:bodyPr wrap="square" rtlCol="0">
            <a:spAutoFit/>
          </a:bodyPr>
          <a:lstStyle/>
          <a:p>
            <a:pPr algn="ctr"/>
            <a:r>
              <a:rPr lang="en-US" sz="1200" dirty="0"/>
              <a:t>Time Course High Content Assays</a:t>
            </a:r>
          </a:p>
        </p:txBody>
      </p:sp>
      <p:sp>
        <p:nvSpPr>
          <p:cNvPr id="61" name="Rounded Rectangle 60"/>
          <p:cNvSpPr/>
          <p:nvPr/>
        </p:nvSpPr>
        <p:spPr bwMode="auto">
          <a:xfrm rot="16200000">
            <a:off x="3764411" y="3142560"/>
            <a:ext cx="4905257" cy="1495426"/>
          </a:xfrm>
          <a:prstGeom prst="roundRect">
            <a:avLst/>
          </a:prstGeom>
          <a:solidFill>
            <a:srgbClr val="FFFFFF">
              <a:alpha val="52157"/>
            </a:srgbClr>
          </a:solidFill>
          <a:ln w="9525" cap="flat" cmpd="sng" algn="ctr">
            <a:solidFill>
              <a:schemeClr val="bg2"/>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62" name="TextBox 61"/>
          <p:cNvSpPr txBox="1"/>
          <p:nvPr/>
        </p:nvSpPr>
        <p:spPr>
          <a:xfrm>
            <a:off x="5629696" y="4699333"/>
            <a:ext cx="1242815" cy="646331"/>
          </a:xfrm>
          <a:prstGeom prst="rect">
            <a:avLst/>
          </a:prstGeom>
          <a:noFill/>
        </p:spPr>
        <p:txBody>
          <a:bodyPr wrap="square" rtlCol="0">
            <a:spAutoFit/>
          </a:bodyPr>
          <a:lstStyle/>
          <a:p>
            <a:pPr algn="ctr"/>
            <a:r>
              <a:rPr lang="en-US" sz="1200" dirty="0"/>
              <a:t>Computational and Statistical Modeling</a:t>
            </a:r>
          </a:p>
        </p:txBody>
      </p:sp>
      <p:pic>
        <p:nvPicPr>
          <p:cNvPr id="63" name="Picture 62"/>
          <p:cNvPicPr>
            <a:picLocks noChangeAspect="1"/>
          </p:cNvPicPr>
          <p:nvPr/>
        </p:nvPicPr>
        <p:blipFill>
          <a:blip r:embed="rId14"/>
          <a:stretch>
            <a:fillRect/>
          </a:stretch>
        </p:blipFill>
        <p:spPr>
          <a:xfrm>
            <a:off x="5668939" y="2365728"/>
            <a:ext cx="1214482" cy="794320"/>
          </a:xfrm>
          <a:prstGeom prst="rect">
            <a:avLst/>
          </a:prstGeom>
        </p:spPr>
      </p:pic>
      <p:pic>
        <p:nvPicPr>
          <p:cNvPr id="8" name="Picture 7"/>
          <p:cNvPicPr>
            <a:picLocks noChangeAspect="1"/>
          </p:cNvPicPr>
          <p:nvPr/>
        </p:nvPicPr>
        <p:blipFill>
          <a:blip r:embed="rId15"/>
          <a:stretch>
            <a:fillRect/>
          </a:stretch>
        </p:blipFill>
        <p:spPr>
          <a:xfrm>
            <a:off x="5685116" y="3472551"/>
            <a:ext cx="1168591" cy="1117035"/>
          </a:xfrm>
          <a:prstGeom prst="rect">
            <a:avLst/>
          </a:prstGeom>
        </p:spPr>
      </p:pic>
    </p:spTree>
    <p:extLst>
      <p:ext uri="{BB962C8B-B14F-4D97-AF65-F5344CB8AC3E}">
        <p14:creationId xmlns:p14="http://schemas.microsoft.com/office/powerpoint/2010/main" val="2935208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5562432"/>
            <a:ext cx="3556511" cy="1295568"/>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a:xfrm>
            <a:off x="2088617" y="65931"/>
            <a:ext cx="6121141" cy="1143000"/>
          </a:xfrm>
        </p:spPr>
        <p:txBody>
          <a:bodyPr>
            <a:noAutofit/>
          </a:bodyPr>
          <a:lstStyle/>
          <a:p>
            <a:r>
              <a:rPr lang="en-US" sz="3000" dirty="0"/>
              <a:t>Planning for HT Transcriptomics</a:t>
            </a:r>
          </a:p>
        </p:txBody>
      </p:sp>
      <p:sp>
        <p:nvSpPr>
          <p:cNvPr id="15" name="TextBox 14"/>
          <p:cNvSpPr txBox="1"/>
          <p:nvPr/>
        </p:nvSpPr>
        <p:spPr>
          <a:xfrm>
            <a:off x="420920" y="1141821"/>
            <a:ext cx="8448403" cy="400110"/>
          </a:xfrm>
          <a:prstGeom prst="rect">
            <a:avLst/>
          </a:prstGeom>
          <a:noFill/>
        </p:spPr>
        <p:txBody>
          <a:bodyPr wrap="none" rtlCol="0">
            <a:spAutoFit/>
          </a:bodyPr>
          <a:lstStyle/>
          <a:p>
            <a:r>
              <a:rPr lang="en-US" sz="2000" i="1" dirty="0">
                <a:solidFill>
                  <a:srgbClr val="355777"/>
                </a:solidFill>
              </a:rPr>
              <a:t>New Approaches to Comprehensively Assess Potential Biological Effects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62" y="1869570"/>
            <a:ext cx="8321761" cy="4511431"/>
          </a:xfrm>
          <a:prstGeom prst="rect">
            <a:avLst/>
          </a:prstGeom>
        </p:spPr>
      </p:pic>
      <p:sp>
        <p:nvSpPr>
          <p:cNvPr id="52" name="TextBox 51"/>
          <p:cNvSpPr txBox="1"/>
          <p:nvPr/>
        </p:nvSpPr>
        <p:spPr>
          <a:xfrm>
            <a:off x="6631210" y="6447030"/>
            <a:ext cx="2316660" cy="261610"/>
          </a:xfrm>
          <a:prstGeom prst="rect">
            <a:avLst/>
          </a:prstGeom>
          <a:noFill/>
        </p:spPr>
        <p:txBody>
          <a:bodyPr wrap="none" rtlCol="0">
            <a:spAutoFit/>
          </a:bodyPr>
          <a:lstStyle/>
          <a:p>
            <a:r>
              <a:rPr lang="en-US" sz="1100" dirty="0"/>
              <a:t>Karmaus and Martin, Unpublished</a:t>
            </a:r>
          </a:p>
        </p:txBody>
      </p:sp>
    </p:spTree>
    <p:extLst>
      <p:ext uri="{BB962C8B-B14F-4D97-AF65-F5344CB8AC3E}">
        <p14:creationId xmlns:p14="http://schemas.microsoft.com/office/powerpoint/2010/main" val="10310343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2876046" y="1384300"/>
            <a:ext cx="5785353" cy="5433536"/>
            <a:chOff x="4438747" y="982887"/>
            <a:chExt cx="4132426" cy="4608021"/>
          </a:xfrm>
        </p:grpSpPr>
        <p:sp>
          <p:nvSpPr>
            <p:cNvPr id="9" name="TextBox 11"/>
            <p:cNvSpPr txBox="1">
              <a:spLocks noChangeArrowheads="1"/>
            </p:cNvSpPr>
            <p:nvPr/>
          </p:nvSpPr>
          <p:spPr bwMode="auto">
            <a:xfrm>
              <a:off x="4438747" y="3679414"/>
              <a:ext cx="1753025" cy="600337"/>
            </a:xfrm>
            <a:prstGeom prst="rect">
              <a:avLst/>
            </a:prstGeom>
            <a:noFill/>
            <a:ln w="9525">
              <a:noFill/>
              <a:miter lim="800000"/>
              <a:headEnd/>
              <a:tailEnd/>
            </a:ln>
          </p:spPr>
          <p:txBody>
            <a:bodyPr wrap="square">
              <a:spAutoFit/>
            </a:bodyPr>
            <a:lstStyle/>
            <a:p>
              <a:pPr algn="r"/>
              <a:r>
                <a:rPr lang="en-US" b="0" dirty="0"/>
                <a:t>Potential Exposure:</a:t>
              </a:r>
            </a:p>
            <a:p>
              <a:pPr algn="r"/>
              <a:r>
                <a:rPr lang="en-US" b="0" dirty="0"/>
                <a:t> ExpoCast</a:t>
              </a:r>
            </a:p>
          </p:txBody>
        </p:sp>
        <p:sp>
          <p:nvSpPr>
            <p:cNvPr id="10" name="Freeform 9"/>
            <p:cNvSpPr/>
            <p:nvPr/>
          </p:nvSpPr>
          <p:spPr bwMode="auto">
            <a:xfrm rot="5400000">
              <a:off x="5847638" y="2474406"/>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1" name="Freeform 10"/>
            <p:cNvSpPr/>
            <p:nvPr/>
          </p:nvSpPr>
          <p:spPr bwMode="auto">
            <a:xfrm rot="5400000">
              <a:off x="5847638" y="4047568"/>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rgbClr val="39E739">
                <a:alpha val="40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cxnSp>
          <p:nvCxnSpPr>
            <p:cNvPr id="12" name="Straight Arrow Connector 11"/>
            <p:cNvCxnSpPr/>
            <p:nvPr/>
          </p:nvCxnSpPr>
          <p:spPr bwMode="auto">
            <a:xfrm flipV="1">
              <a:off x="6191771" y="1352219"/>
              <a:ext cx="1" cy="387030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TextBox 11"/>
            <p:cNvSpPr txBox="1">
              <a:spLocks noChangeArrowheads="1"/>
            </p:cNvSpPr>
            <p:nvPr/>
          </p:nvSpPr>
          <p:spPr bwMode="auto">
            <a:xfrm>
              <a:off x="5349231" y="982887"/>
              <a:ext cx="1323074" cy="339321"/>
            </a:xfrm>
            <a:prstGeom prst="rect">
              <a:avLst/>
            </a:prstGeom>
            <a:noFill/>
            <a:ln w="9525">
              <a:noFill/>
              <a:miter lim="800000"/>
              <a:headEnd/>
              <a:tailEnd/>
            </a:ln>
          </p:spPr>
          <p:txBody>
            <a:bodyPr wrap="none">
              <a:spAutoFit/>
            </a:bodyPr>
            <a:lstStyle/>
            <a:p>
              <a:r>
                <a:rPr lang="en-US" dirty="0"/>
                <a:t>m</a:t>
              </a:r>
              <a:r>
                <a:rPr lang="en-US" b="0" dirty="0"/>
                <a:t>g/kg BW/day</a:t>
              </a:r>
            </a:p>
          </p:txBody>
        </p:sp>
        <p:sp>
          <p:nvSpPr>
            <p:cNvPr id="14" name="TextBox 11"/>
            <p:cNvSpPr txBox="1">
              <a:spLocks noChangeArrowheads="1"/>
            </p:cNvSpPr>
            <p:nvPr/>
          </p:nvSpPr>
          <p:spPr bwMode="auto">
            <a:xfrm>
              <a:off x="4506695" y="1943469"/>
              <a:ext cx="1685077" cy="600337"/>
            </a:xfrm>
            <a:prstGeom prst="rect">
              <a:avLst/>
            </a:prstGeom>
            <a:noFill/>
            <a:ln w="9525">
              <a:noFill/>
              <a:miter lim="800000"/>
              <a:headEnd/>
              <a:tailEnd/>
            </a:ln>
          </p:spPr>
          <p:txBody>
            <a:bodyPr wrap="square">
              <a:spAutoFit/>
            </a:bodyPr>
            <a:lstStyle/>
            <a:p>
              <a:pPr algn="r"/>
              <a:r>
                <a:rPr lang="en-US" dirty="0"/>
                <a:t>Potential Hazard: </a:t>
              </a:r>
            </a:p>
            <a:p>
              <a:pPr algn="r"/>
              <a:r>
                <a:rPr lang="en-US" i="1" dirty="0"/>
                <a:t>In Vitro </a:t>
              </a:r>
              <a:r>
                <a:rPr lang="en-US" dirty="0"/>
                <a:t>+ HTTK</a:t>
              </a:r>
              <a:endParaRPr lang="en-US" b="0" dirty="0"/>
            </a:p>
          </p:txBody>
        </p:sp>
        <p:sp>
          <p:nvSpPr>
            <p:cNvPr id="15" name="Freeform 14"/>
            <p:cNvSpPr/>
            <p:nvPr/>
          </p:nvSpPr>
          <p:spPr bwMode="auto">
            <a:xfrm rot="5400000">
              <a:off x="6523031" y="2533954"/>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6" name="Freeform 15"/>
            <p:cNvSpPr/>
            <p:nvPr/>
          </p:nvSpPr>
          <p:spPr bwMode="auto">
            <a:xfrm rot="5400000">
              <a:off x="6523030" y="3664666"/>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rgbClr val="39E739">
                <a:alpha val="40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7" name="Freeform 16"/>
            <p:cNvSpPr/>
            <p:nvPr/>
          </p:nvSpPr>
          <p:spPr bwMode="auto">
            <a:xfrm rot="5400000">
              <a:off x="7233988" y="2602227"/>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8" name="Freeform 17"/>
            <p:cNvSpPr/>
            <p:nvPr/>
          </p:nvSpPr>
          <p:spPr bwMode="auto">
            <a:xfrm rot="5400000">
              <a:off x="7865434" y="2653571"/>
              <a:ext cx="447920" cy="688261"/>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rgbClr val="39E739">
                <a:alpha val="40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9" name="TextBox 11"/>
            <p:cNvSpPr txBox="1">
              <a:spLocks noChangeArrowheads="1"/>
            </p:cNvSpPr>
            <p:nvPr/>
          </p:nvSpPr>
          <p:spPr bwMode="auto">
            <a:xfrm>
              <a:off x="6158156" y="5037853"/>
              <a:ext cx="830411" cy="548134"/>
            </a:xfrm>
            <a:prstGeom prst="rect">
              <a:avLst/>
            </a:prstGeom>
            <a:noFill/>
            <a:ln w="9525">
              <a:noFill/>
              <a:miter lim="800000"/>
              <a:headEnd/>
              <a:tailEnd/>
            </a:ln>
          </p:spPr>
          <p:txBody>
            <a:bodyPr wrap="square">
              <a:spAutoFit/>
            </a:bodyPr>
            <a:lstStyle/>
            <a:p>
              <a:r>
                <a:rPr lang="en-US" sz="1800" dirty="0"/>
                <a:t>Low</a:t>
              </a:r>
            </a:p>
            <a:p>
              <a:r>
                <a:rPr lang="en-US" sz="1800" dirty="0"/>
                <a:t>Priority</a:t>
              </a:r>
            </a:p>
          </p:txBody>
        </p:sp>
        <p:sp>
          <p:nvSpPr>
            <p:cNvPr id="20" name="TextBox 11"/>
            <p:cNvSpPr txBox="1">
              <a:spLocks noChangeArrowheads="1"/>
            </p:cNvSpPr>
            <p:nvPr/>
          </p:nvSpPr>
          <p:spPr bwMode="auto">
            <a:xfrm>
              <a:off x="6914428" y="5042774"/>
              <a:ext cx="761984" cy="548134"/>
            </a:xfrm>
            <a:prstGeom prst="rect">
              <a:avLst/>
            </a:prstGeom>
            <a:noFill/>
            <a:ln w="9525">
              <a:noFill/>
              <a:miter lim="800000"/>
              <a:headEnd/>
              <a:tailEnd/>
            </a:ln>
          </p:spPr>
          <p:txBody>
            <a:bodyPr wrap="square">
              <a:spAutoFit/>
            </a:bodyPr>
            <a:lstStyle/>
            <a:p>
              <a:r>
                <a:rPr lang="en-US" sz="1800" dirty="0"/>
                <a:t>Medium</a:t>
              </a:r>
            </a:p>
            <a:p>
              <a:r>
                <a:rPr lang="en-US" sz="1800" b="0" dirty="0"/>
                <a:t>Priority</a:t>
              </a:r>
            </a:p>
          </p:txBody>
        </p:sp>
        <p:sp>
          <p:nvSpPr>
            <p:cNvPr id="21" name="TextBox 11"/>
            <p:cNvSpPr txBox="1">
              <a:spLocks noChangeArrowheads="1"/>
            </p:cNvSpPr>
            <p:nvPr/>
          </p:nvSpPr>
          <p:spPr bwMode="auto">
            <a:xfrm>
              <a:off x="7676412" y="5037862"/>
              <a:ext cx="894761" cy="548134"/>
            </a:xfrm>
            <a:prstGeom prst="rect">
              <a:avLst/>
            </a:prstGeom>
            <a:noFill/>
            <a:ln w="9525">
              <a:noFill/>
              <a:miter lim="800000"/>
              <a:headEnd/>
              <a:tailEnd/>
            </a:ln>
          </p:spPr>
          <p:txBody>
            <a:bodyPr wrap="square">
              <a:spAutoFit/>
            </a:bodyPr>
            <a:lstStyle/>
            <a:p>
              <a:r>
                <a:rPr lang="en-US" sz="1800" dirty="0"/>
                <a:t>High</a:t>
              </a:r>
            </a:p>
            <a:p>
              <a:r>
                <a:rPr lang="en-US" sz="1800" b="0" dirty="0"/>
                <a:t>Priority</a:t>
              </a:r>
            </a:p>
          </p:txBody>
        </p:sp>
      </p:grpSp>
      <p:sp>
        <p:nvSpPr>
          <p:cNvPr id="22" name="Title 21"/>
          <p:cNvSpPr>
            <a:spLocks noGrp="1"/>
          </p:cNvSpPr>
          <p:nvPr>
            <p:ph type="title"/>
          </p:nvPr>
        </p:nvSpPr>
        <p:spPr>
          <a:xfrm>
            <a:off x="2164831" y="432318"/>
            <a:ext cx="6798860" cy="392483"/>
          </a:xfrm>
          <a:effectLst>
            <a:outerShdw blurRad="50800" dist="38100" dir="2700000" algn="tl" rotWithShape="0">
              <a:schemeClr val="bg1">
                <a:alpha val="40000"/>
              </a:schemeClr>
            </a:outerShdw>
          </a:effectLst>
        </p:spPr>
        <p:txBody>
          <a:bodyPr>
            <a:noAutofit/>
          </a:bodyPr>
          <a:lstStyle/>
          <a:p>
            <a:r>
              <a:rPr lang="en-US" dirty="0"/>
              <a:t>Risk-based Prioritization</a:t>
            </a:r>
            <a:br>
              <a:rPr lang="en-US" dirty="0"/>
            </a:br>
            <a:r>
              <a:rPr lang="en-US" dirty="0"/>
              <a:t>Hazard + Exposure</a:t>
            </a:r>
          </a:p>
        </p:txBody>
      </p:sp>
      <p:sp>
        <p:nvSpPr>
          <p:cNvPr id="5" name="TextBox 4"/>
          <p:cNvSpPr txBox="1"/>
          <p:nvPr/>
        </p:nvSpPr>
        <p:spPr>
          <a:xfrm>
            <a:off x="292100" y="2641600"/>
            <a:ext cx="2603500" cy="1514261"/>
          </a:xfrm>
          <a:prstGeom prst="rect">
            <a:avLst/>
          </a:prstGeom>
          <a:noFill/>
          <a:ln>
            <a:solidFill>
              <a:schemeClr val="tx1"/>
            </a:solidFill>
          </a:ln>
        </p:spPr>
        <p:txBody>
          <a:bodyPr wrap="square" rtlCol="0">
            <a:spAutoFit/>
          </a:bodyPr>
          <a:lstStyle/>
          <a:p>
            <a:pPr>
              <a:lnSpc>
                <a:spcPct val="130000"/>
              </a:lnSpc>
            </a:pPr>
            <a:r>
              <a:rPr lang="en-US" sz="2400" dirty="0"/>
              <a:t>Semi-quantitative</a:t>
            </a:r>
          </a:p>
          <a:p>
            <a:pPr>
              <a:lnSpc>
                <a:spcPct val="130000"/>
              </a:lnSpc>
            </a:pPr>
            <a:r>
              <a:rPr lang="en-US" sz="2400" i="1" dirty="0"/>
              <a:t>In Vitro </a:t>
            </a:r>
            <a:r>
              <a:rPr lang="en-US" sz="2400" dirty="0"/>
              <a:t>to </a:t>
            </a:r>
            <a:r>
              <a:rPr lang="en-US" sz="2400" i="1" dirty="0"/>
              <a:t>In Vivo</a:t>
            </a:r>
          </a:p>
          <a:p>
            <a:pPr>
              <a:lnSpc>
                <a:spcPct val="130000"/>
              </a:lnSpc>
            </a:pPr>
            <a:r>
              <a:rPr lang="en-US" sz="2400" dirty="0"/>
              <a:t>Approach</a:t>
            </a:r>
          </a:p>
        </p:txBody>
      </p:sp>
    </p:spTree>
    <p:extLst>
      <p:ext uri="{BB962C8B-B14F-4D97-AF65-F5344CB8AC3E}">
        <p14:creationId xmlns:p14="http://schemas.microsoft.com/office/powerpoint/2010/main" val="2004406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643" y="79572"/>
            <a:ext cx="6848566" cy="1143000"/>
          </a:xfrm>
        </p:spPr>
        <p:txBody>
          <a:bodyPr>
            <a:noAutofit/>
          </a:bodyPr>
          <a:lstStyle/>
          <a:p>
            <a:r>
              <a:rPr lang="en-US" sz="3000" dirty="0"/>
              <a:t>Requirements and Potential Platforms for HT Transcriptomics</a:t>
            </a:r>
          </a:p>
        </p:txBody>
      </p:sp>
      <p:sp>
        <p:nvSpPr>
          <p:cNvPr id="39" name="Oval 38"/>
          <p:cNvSpPr/>
          <p:nvPr/>
        </p:nvSpPr>
        <p:spPr bwMode="auto">
          <a:xfrm>
            <a:off x="3043926" y="6678885"/>
            <a:ext cx="46650" cy="69625"/>
          </a:xfrm>
          <a:prstGeom prst="ellipse">
            <a:avLst/>
          </a:prstGeom>
          <a:noFill/>
          <a:ln w="9525" cap="flat" cmpd="sng" algn="ctr">
            <a:noFill/>
            <a:prstDash val="solid"/>
            <a:round/>
            <a:headEnd type="none" w="med" len="med"/>
            <a:tailEnd type="none" w="med" len="med"/>
          </a:ln>
          <a:effectLst/>
        </p:spPr>
        <p:txBody>
          <a:bodyPr vert="horz" wrap="square" lIns="93296" tIns="46648" rIns="93296" bIns="46648" numCol="1" rtlCol="0" anchor="ctr" anchorCtr="0" compatLnSpc="1">
            <a:prstTxWarp prst="textNoShape">
              <a:avLst/>
            </a:prstTxWarp>
          </a:bodyPr>
          <a:lstStyle/>
          <a:p>
            <a:pPr defTabSz="932962" eaLnBrk="1" hangingPunct="1"/>
            <a:endParaRPr lang="en-US" sz="2900" b="1" dirty="0">
              <a:solidFill>
                <a:srgbClr val="246049"/>
              </a:solidFill>
              <a:latin typeface="Arial" pitchFamily="34" charset="0"/>
            </a:endParaRPr>
          </a:p>
        </p:txBody>
      </p:sp>
      <p:sp>
        <p:nvSpPr>
          <p:cNvPr id="44" name="Oval 43"/>
          <p:cNvSpPr/>
          <p:nvPr/>
        </p:nvSpPr>
        <p:spPr bwMode="auto">
          <a:xfrm>
            <a:off x="5327706" y="6692807"/>
            <a:ext cx="55703" cy="69624"/>
          </a:xfrm>
          <a:prstGeom prst="ellipse">
            <a:avLst/>
          </a:prstGeom>
          <a:noFill/>
          <a:ln w="9525" cap="flat" cmpd="sng" algn="ctr">
            <a:noFill/>
            <a:prstDash val="solid"/>
            <a:round/>
            <a:headEnd type="none" w="med" len="med"/>
            <a:tailEnd type="none" w="med" len="med"/>
          </a:ln>
          <a:effectLst/>
        </p:spPr>
        <p:txBody>
          <a:bodyPr vert="horz" wrap="square" lIns="93296" tIns="46648" rIns="93296" bIns="46648" numCol="1" rtlCol="0" anchor="ctr" anchorCtr="0" compatLnSpc="1">
            <a:prstTxWarp prst="textNoShape">
              <a:avLst/>
            </a:prstTxWarp>
          </a:bodyPr>
          <a:lstStyle/>
          <a:p>
            <a:pPr defTabSz="932962" eaLnBrk="1" hangingPunct="1"/>
            <a:endParaRPr lang="en-US" sz="2900" b="1" dirty="0">
              <a:solidFill>
                <a:srgbClr val="246049"/>
              </a:solidFill>
              <a:latin typeface="Arial" pitchFamily="34" charset="0"/>
            </a:endParaRPr>
          </a:p>
        </p:txBody>
      </p:sp>
      <p:sp>
        <p:nvSpPr>
          <p:cNvPr id="59" name="TextBox 58"/>
          <p:cNvSpPr txBox="1"/>
          <p:nvPr/>
        </p:nvSpPr>
        <p:spPr>
          <a:xfrm>
            <a:off x="2669578" y="1610200"/>
            <a:ext cx="6474422" cy="4878259"/>
          </a:xfrm>
          <a:prstGeom prst="rect">
            <a:avLst/>
          </a:prstGeom>
          <a:noFill/>
        </p:spPr>
        <p:txBody>
          <a:bodyPr wrap="square" rtlCol="0">
            <a:spAutoFit/>
          </a:bodyPr>
          <a:lstStyle/>
          <a:p>
            <a:pPr marL="182880" indent="-182880">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Measure or infer transcriptional changes across the whole genome (or very close to it) (e.g. not subsets of 1000, 1500, 2500 genes)</a:t>
            </a:r>
          </a:p>
          <a:p>
            <a:pPr marL="182880" indent="-182880">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Compatible with 96- and 384-well plate formats (maybe 1536?) and laboratory automation</a:t>
            </a:r>
          </a:p>
          <a:p>
            <a:pPr marL="182880" indent="-182880">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Work directly with cell lysates (no separate RNA purification)</a:t>
            </a:r>
          </a:p>
          <a:p>
            <a:pPr marL="182880" indent="-182880">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Compatible with multiple cell types and culture conditions</a:t>
            </a:r>
          </a:p>
          <a:p>
            <a:pPr marL="182880" indent="-182880">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Low levels of technical variance and robust correlation with orthogonal measures of gene expression changes</a:t>
            </a:r>
          </a:p>
          <a:p>
            <a:pPr marL="182880" indent="-182880">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Low cost ($30 - $45 per sample or less)</a:t>
            </a:r>
          </a:p>
          <a:p>
            <a:pPr marL="182880" indent="-182880">
              <a:spcBef>
                <a:spcPts val="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182880" indent="-182880">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Low coverage whole </a:t>
            </a:r>
            <a:r>
              <a:rPr lang="en-US" sz="1600" dirty="0" err="1">
                <a:latin typeface="Arial" panose="020B0604020202020204" pitchFamily="34" charset="0"/>
                <a:cs typeface="Arial" panose="020B0604020202020204" pitchFamily="34" charset="0"/>
              </a:rPr>
              <a:t>transcriptome</a:t>
            </a:r>
            <a:r>
              <a:rPr lang="en-US" sz="1600" dirty="0">
                <a:latin typeface="Arial" panose="020B0604020202020204" pitchFamily="34" charset="0"/>
                <a:cs typeface="Arial" panose="020B0604020202020204" pitchFamily="34" charset="0"/>
              </a:rPr>
              <a:t> RNA-seq (3 – 5 million mapped reads)</a:t>
            </a:r>
          </a:p>
          <a:p>
            <a:pPr marL="182880" indent="-182880">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Targeted RNA-seq (e.g., </a:t>
            </a:r>
            <a:r>
              <a:rPr lang="en-US" sz="1600" dirty="0" err="1">
                <a:latin typeface="Arial" panose="020B0604020202020204" pitchFamily="34" charset="0"/>
                <a:cs typeface="Arial" panose="020B0604020202020204" pitchFamily="34" charset="0"/>
              </a:rPr>
              <a:t>TempO</a:t>
            </a:r>
            <a:r>
              <a:rPr lang="en-US" sz="1600" dirty="0">
                <a:latin typeface="Arial" panose="020B0604020202020204" pitchFamily="34" charset="0"/>
                <a:cs typeface="Arial" panose="020B0604020202020204" pitchFamily="34" charset="0"/>
              </a:rPr>
              <a:t>-seq, </a:t>
            </a:r>
            <a:r>
              <a:rPr lang="en-US" sz="1600" dirty="0" err="1">
                <a:latin typeface="Arial" panose="020B0604020202020204" pitchFamily="34" charset="0"/>
                <a:cs typeface="Arial" panose="020B0604020202020204" pitchFamily="34" charset="0"/>
              </a:rPr>
              <a:t>TruSeq</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SureSelect</a:t>
            </a:r>
            <a:r>
              <a:rPr lang="en-US" sz="1600" dirty="0">
                <a:latin typeface="Arial" panose="020B0604020202020204" pitchFamily="34" charset="0"/>
                <a:cs typeface="Arial" panose="020B0604020202020204" pitchFamily="34" charset="0"/>
              </a:rPr>
              <a:t>)</a:t>
            </a:r>
          </a:p>
          <a:p>
            <a:pPr marL="182880" indent="-182880">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Microarrays (e.g., </a:t>
            </a:r>
            <a:r>
              <a:rPr lang="en-US" sz="1600" dirty="0" err="1">
                <a:latin typeface="Arial" panose="020B0604020202020204" pitchFamily="34" charset="0"/>
                <a:cs typeface="Arial" panose="020B0604020202020204" pitchFamily="34" charset="0"/>
              </a:rPr>
              <a:t>Genechip</a:t>
            </a:r>
            <a:r>
              <a:rPr lang="en-US" sz="1600" dirty="0">
                <a:latin typeface="Arial" panose="020B0604020202020204" pitchFamily="34" charset="0"/>
                <a:cs typeface="Arial" panose="020B0604020202020204" pitchFamily="34" charset="0"/>
              </a:rPr>
              <a:t> HT)</a:t>
            </a:r>
          </a:p>
          <a:p>
            <a:pPr marL="182880" indent="-182880">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Bead-based (e.g., L1000)</a:t>
            </a:r>
          </a:p>
          <a:p>
            <a:pPr marL="182880" indent="-182880">
              <a:spcBef>
                <a:spcPts val="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3" name="TextBox 2"/>
          <p:cNvSpPr txBox="1"/>
          <p:nvPr/>
        </p:nvSpPr>
        <p:spPr>
          <a:xfrm>
            <a:off x="2797260" y="1231720"/>
            <a:ext cx="1723549" cy="369332"/>
          </a:xfrm>
          <a:prstGeom prst="rect">
            <a:avLst/>
          </a:prstGeom>
          <a:noFill/>
        </p:spPr>
        <p:txBody>
          <a:bodyPr wrap="none" rtlCol="0">
            <a:spAutoFit/>
          </a:bodyPr>
          <a:lstStyle/>
          <a:p>
            <a:r>
              <a:rPr lang="en-US" sz="1800" b="1" u="sng" dirty="0"/>
              <a:t>Requirements</a:t>
            </a:r>
          </a:p>
        </p:txBody>
      </p:sp>
      <p:sp>
        <p:nvSpPr>
          <p:cNvPr id="11" name="TextBox 10"/>
          <p:cNvSpPr txBox="1"/>
          <p:nvPr/>
        </p:nvSpPr>
        <p:spPr>
          <a:xfrm>
            <a:off x="2774061" y="4292682"/>
            <a:ext cx="2287806" cy="369332"/>
          </a:xfrm>
          <a:prstGeom prst="rect">
            <a:avLst/>
          </a:prstGeom>
          <a:noFill/>
        </p:spPr>
        <p:txBody>
          <a:bodyPr wrap="none" rtlCol="0">
            <a:spAutoFit/>
          </a:bodyPr>
          <a:lstStyle/>
          <a:p>
            <a:r>
              <a:rPr lang="en-US" sz="1800" b="1" u="sng" dirty="0"/>
              <a:t>Potential Platforms</a:t>
            </a:r>
          </a:p>
        </p:txBody>
      </p:sp>
      <p:pic>
        <p:nvPicPr>
          <p:cNvPr id="1026" name="Picture 2" descr="http://www.mgm.duke.edu/genome/dna_micro/core/images/affymetr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018" y="3792548"/>
            <a:ext cx="2015661" cy="20156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48019" y="1946679"/>
            <a:ext cx="2015661" cy="1520297"/>
          </a:xfrm>
          <a:prstGeom prst="rect">
            <a:avLst/>
          </a:prstGeom>
          <a:ln w="12700">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0550347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079" y="95756"/>
            <a:ext cx="6520721" cy="1143000"/>
          </a:xfrm>
        </p:spPr>
        <p:txBody>
          <a:bodyPr/>
          <a:lstStyle/>
          <a:p>
            <a:r>
              <a:rPr lang="en-US" dirty="0"/>
              <a:t>Technical Performance of the Three Sequencing Platforms</a:t>
            </a:r>
          </a:p>
        </p:txBody>
      </p:sp>
      <p:pic>
        <p:nvPicPr>
          <p:cNvPr id="17" name="Picture 1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2132" y="2496117"/>
            <a:ext cx="2834640" cy="2834640"/>
          </a:xfrm>
          <a:prstGeom prst="rect">
            <a:avLst/>
          </a:prstGeom>
        </p:spPr>
      </p:pic>
      <p:sp>
        <p:nvSpPr>
          <p:cNvPr id="18" name="TextBox 17"/>
          <p:cNvSpPr txBox="1"/>
          <p:nvPr/>
        </p:nvSpPr>
        <p:spPr>
          <a:xfrm>
            <a:off x="4191429" y="1819009"/>
            <a:ext cx="930062" cy="67710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ED7D31"/>
                </a:solidFill>
                <a:effectLst/>
                <a:uLnTx/>
                <a:uFillTx/>
                <a:latin typeface="Calibri" panose="020F0502020204030204"/>
                <a:ea typeface="+mn-ea"/>
              </a:rPr>
              <a:t>TruSeq</a:t>
            </a:r>
            <a:endParaRPr kumimoji="0" lang="en-US" sz="2000" b="1" i="0" u="none" strike="noStrike" kern="0" cap="none" spc="0" normalizeH="0" baseline="0" noProof="0" dirty="0">
              <a:ln>
                <a:noFill/>
              </a:ln>
              <a:solidFill>
                <a:srgbClr val="ED7D31"/>
              </a:solidFill>
              <a:effectLst/>
              <a:uLnTx/>
              <a:uFillTx/>
              <a:latin typeface="Calibri" panose="020F0502020204030204"/>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rPr>
              <a:t>r</a:t>
            </a:r>
            <a:r>
              <a:rPr kumimoji="0" lang="en-US" sz="1800" b="0" i="0" u="none" strike="noStrike" kern="0" cap="none" spc="0" normalizeH="0" baseline="30000" noProof="0" dirty="0">
                <a:ln>
                  <a:noFill/>
                </a:ln>
                <a:solidFill>
                  <a:prstClr val="black"/>
                </a:solidFill>
                <a:effectLst/>
                <a:uLnTx/>
                <a:uFillTx/>
                <a:latin typeface="Calibri" panose="020F0502020204030204"/>
                <a:ea typeface="+mn-ea"/>
              </a:rPr>
              <a:t>2</a:t>
            </a:r>
            <a:r>
              <a:rPr kumimoji="0" lang="en-US" sz="1800" b="0" i="0" u="none" strike="noStrike" kern="0" cap="none" spc="0" normalizeH="0" baseline="0" noProof="0" dirty="0">
                <a:ln>
                  <a:noFill/>
                </a:ln>
                <a:solidFill>
                  <a:prstClr val="black"/>
                </a:solidFill>
                <a:effectLst/>
                <a:uLnTx/>
                <a:uFillTx/>
                <a:latin typeface="Calibri" panose="020F0502020204030204"/>
                <a:ea typeface="+mn-ea"/>
              </a:rPr>
              <a:t>  0.74</a:t>
            </a:r>
          </a:p>
        </p:txBody>
      </p:sp>
      <p:pic>
        <p:nvPicPr>
          <p:cNvPr id="19" name="Picture 1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9360" y="2496117"/>
            <a:ext cx="2834640" cy="2834640"/>
          </a:xfrm>
          <a:prstGeom prst="rect">
            <a:avLst/>
          </a:prstGeom>
        </p:spPr>
      </p:pic>
      <p:sp>
        <p:nvSpPr>
          <p:cNvPr id="20" name="TextBox 19"/>
          <p:cNvSpPr txBox="1"/>
          <p:nvPr/>
        </p:nvSpPr>
        <p:spPr>
          <a:xfrm>
            <a:off x="6940195" y="1746164"/>
            <a:ext cx="1406411" cy="67710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70AD47"/>
                </a:solidFill>
                <a:effectLst/>
                <a:uLnTx/>
                <a:uFillTx/>
                <a:latin typeface="Calibri" panose="020F0502020204030204"/>
                <a:ea typeface="+mn-ea"/>
              </a:rPr>
              <a:t>TempO</a:t>
            </a:r>
            <a:r>
              <a:rPr kumimoji="0" lang="en-US" sz="2000" b="1" i="0" u="none" strike="noStrike" kern="0" cap="none" spc="0" normalizeH="0" baseline="0" noProof="0" dirty="0">
                <a:ln>
                  <a:noFill/>
                </a:ln>
                <a:solidFill>
                  <a:srgbClr val="70AD47"/>
                </a:solidFill>
                <a:effectLst/>
                <a:uLnTx/>
                <a:uFillTx/>
                <a:latin typeface="Calibri" panose="020F0502020204030204"/>
                <a:ea typeface="+mn-ea"/>
              </a:rPr>
              <a:t>-Seq</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rPr>
              <a:t>r</a:t>
            </a:r>
            <a:r>
              <a:rPr kumimoji="0" lang="en-US" sz="1800" b="0" i="0" u="none" strike="noStrike" kern="0" cap="none" spc="0" normalizeH="0" baseline="30000" noProof="0" dirty="0">
                <a:ln>
                  <a:noFill/>
                </a:ln>
                <a:solidFill>
                  <a:prstClr val="black"/>
                </a:solidFill>
                <a:effectLst/>
                <a:uLnTx/>
                <a:uFillTx/>
                <a:latin typeface="Calibri" panose="020F0502020204030204"/>
                <a:ea typeface="+mn-ea"/>
              </a:rPr>
              <a:t>2</a:t>
            </a:r>
            <a:r>
              <a:rPr kumimoji="0" lang="en-US" sz="1800" b="0" i="0" u="none" strike="noStrike" kern="0" cap="none" spc="0" normalizeH="0" baseline="0" noProof="0" dirty="0">
                <a:ln>
                  <a:noFill/>
                </a:ln>
                <a:solidFill>
                  <a:prstClr val="black"/>
                </a:solidFill>
                <a:effectLst/>
                <a:uLnTx/>
                <a:uFillTx/>
                <a:latin typeface="Calibri" panose="020F0502020204030204"/>
                <a:ea typeface="+mn-ea"/>
              </a:rPr>
              <a:t>  0.75</a:t>
            </a:r>
          </a:p>
        </p:txBody>
      </p:sp>
      <p:pic>
        <p:nvPicPr>
          <p:cNvPr id="21" name="Picture 2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2082" y="2496117"/>
            <a:ext cx="2834640" cy="2834640"/>
          </a:xfrm>
          <a:prstGeom prst="rect">
            <a:avLst/>
          </a:prstGeom>
        </p:spPr>
      </p:pic>
      <p:sp>
        <p:nvSpPr>
          <p:cNvPr id="22" name="TextBox 21"/>
          <p:cNvSpPr txBox="1"/>
          <p:nvPr/>
        </p:nvSpPr>
        <p:spPr>
          <a:xfrm>
            <a:off x="709321" y="1819009"/>
            <a:ext cx="1663404" cy="67710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5B9BD5"/>
                </a:solidFill>
                <a:effectLst/>
                <a:uLnTx/>
                <a:uFillTx/>
                <a:latin typeface="Calibri" panose="020F0502020204030204"/>
                <a:ea typeface="+mn-ea"/>
              </a:rPr>
              <a:t>Low Coverage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rPr>
              <a:t>r</a:t>
            </a:r>
            <a:r>
              <a:rPr kumimoji="0" lang="en-US" sz="1800" b="0" i="0" u="none" strike="noStrike" kern="0" cap="none" spc="0" normalizeH="0" baseline="30000" noProof="0" dirty="0">
                <a:ln>
                  <a:noFill/>
                </a:ln>
                <a:solidFill>
                  <a:prstClr val="black"/>
                </a:solidFill>
                <a:effectLst/>
                <a:uLnTx/>
                <a:uFillTx/>
                <a:latin typeface="Calibri" panose="020F0502020204030204"/>
                <a:ea typeface="+mn-ea"/>
              </a:rPr>
              <a:t>2</a:t>
            </a:r>
            <a:r>
              <a:rPr kumimoji="0" lang="en-US" sz="1800" b="0" i="0" u="none" strike="noStrike" kern="0" cap="none" spc="0" normalizeH="0" baseline="0" noProof="0" dirty="0">
                <a:ln>
                  <a:noFill/>
                </a:ln>
                <a:solidFill>
                  <a:prstClr val="black"/>
                </a:solidFill>
                <a:effectLst/>
                <a:uLnTx/>
                <a:uFillTx/>
                <a:latin typeface="Calibri" panose="020F0502020204030204"/>
                <a:ea typeface="+mn-ea"/>
              </a:rPr>
              <a:t>  0.83</a:t>
            </a:r>
          </a:p>
        </p:txBody>
      </p:sp>
      <p:sp>
        <p:nvSpPr>
          <p:cNvPr id="3" name="Rectangle 2"/>
          <p:cNvSpPr/>
          <p:nvPr/>
        </p:nvSpPr>
        <p:spPr bwMode="auto">
          <a:xfrm>
            <a:off x="1127022" y="2520552"/>
            <a:ext cx="857416" cy="15455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4" name="Rectangle 23"/>
          <p:cNvSpPr/>
          <p:nvPr/>
        </p:nvSpPr>
        <p:spPr bwMode="auto">
          <a:xfrm>
            <a:off x="4201157" y="2525301"/>
            <a:ext cx="857416" cy="15455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5" name="Rectangle 24"/>
          <p:cNvSpPr/>
          <p:nvPr/>
        </p:nvSpPr>
        <p:spPr bwMode="auto">
          <a:xfrm>
            <a:off x="7186028" y="2520552"/>
            <a:ext cx="857416" cy="15455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4" name="TextBox 3"/>
          <p:cNvSpPr txBox="1"/>
          <p:nvPr/>
        </p:nvSpPr>
        <p:spPr>
          <a:xfrm>
            <a:off x="2747628" y="5607755"/>
            <a:ext cx="3429144" cy="400110"/>
          </a:xfrm>
          <a:prstGeom prst="rect">
            <a:avLst/>
          </a:prstGeom>
          <a:noFill/>
        </p:spPr>
        <p:txBody>
          <a:bodyPr wrap="none" rtlCol="0">
            <a:spAutoFit/>
          </a:bodyPr>
          <a:lstStyle/>
          <a:p>
            <a:r>
              <a:rPr lang="en-US" dirty="0"/>
              <a:t>Data from MAQC II Samples</a:t>
            </a:r>
          </a:p>
        </p:txBody>
      </p:sp>
    </p:spTree>
    <p:extLst>
      <p:ext uri="{BB962C8B-B14F-4D97-AF65-F5344CB8AC3E}">
        <p14:creationId xmlns:p14="http://schemas.microsoft.com/office/powerpoint/2010/main" val="318596794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67320" y="90048"/>
            <a:ext cx="6731781" cy="1017200"/>
          </a:xfrm>
          <a:effectLst>
            <a:outerShdw blurRad="50800" dist="38100" dir="2700000" algn="tl" rotWithShape="0">
              <a:schemeClr val="bg1">
                <a:lumMod val="75000"/>
                <a:alpha val="40000"/>
              </a:schemeClr>
            </a:outerShdw>
          </a:effectLst>
        </p:spPr>
        <p:txBody>
          <a:bodyPr vert="horz" lIns="91440" tIns="45720" rIns="91440" bIns="45720" rtlCol="0" anchor="ctr">
            <a:noAutofit/>
          </a:bodyPr>
          <a:lstStyle/>
          <a:p>
            <a:pPr>
              <a:buClr>
                <a:srgbClr val="355777"/>
              </a:buClr>
              <a:buSzPct val="90000"/>
              <a:buFont typeface="Times" pitchFamily="1" charset="0"/>
              <a:buNone/>
            </a:pPr>
            <a:r>
              <a:rPr lang="en-US" sz="3200" kern="1200" dirty="0"/>
              <a:t>HT Transcriptomics Next Steps</a:t>
            </a:r>
            <a:endParaRPr lang="en-US" sz="1600" i="1" kern="1200" dirty="0"/>
          </a:p>
        </p:txBody>
      </p:sp>
      <p:sp>
        <p:nvSpPr>
          <p:cNvPr id="9" name="TextBox 8"/>
          <p:cNvSpPr txBox="1"/>
          <p:nvPr/>
        </p:nvSpPr>
        <p:spPr>
          <a:xfrm>
            <a:off x="382947" y="1219215"/>
            <a:ext cx="8516155" cy="5093702"/>
          </a:xfrm>
          <a:prstGeom prst="rect">
            <a:avLst/>
          </a:prstGeom>
          <a:noFill/>
        </p:spPr>
        <p:txBody>
          <a:bodyPr wrap="square" rtlCol="0">
            <a:spAutoFit/>
          </a:bodyPr>
          <a:lstStyle/>
          <a:p>
            <a:pPr marL="182880" indent="-182880">
              <a:spcBef>
                <a:spcPts val="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Perform pilot study (Summer) to validate workflow and refine experimental design</a:t>
            </a:r>
          </a:p>
          <a:p>
            <a:pPr marL="182880" indent="-182880">
              <a:spcBef>
                <a:spcPts val="0"/>
              </a:spcBef>
              <a:spcAft>
                <a:spcPts val="600"/>
              </a:spcAft>
              <a:buFont typeface="Arial" panose="020B0604020202020204" pitchFamily="34" charset="0"/>
              <a:buChar char="•"/>
            </a:pPr>
            <a:r>
              <a:rPr lang="en-US" dirty="0"/>
              <a:t>Initiate large scale screen (Fall/Winter)</a:t>
            </a:r>
          </a:p>
          <a:p>
            <a:pPr marL="1097280" lvl="2" indent="-182880">
              <a:spcBef>
                <a:spcPts val="0"/>
              </a:spcBef>
              <a:spcAft>
                <a:spcPts val="600"/>
              </a:spcAft>
              <a:buFont typeface="Arial" panose="020B0604020202020204" pitchFamily="34" charset="0"/>
              <a:buChar char="•"/>
            </a:pPr>
            <a:r>
              <a:rPr lang="en-US" sz="2000" dirty="0"/>
              <a:t>Cell type: MCF7</a:t>
            </a:r>
          </a:p>
          <a:p>
            <a:pPr marL="1097280" lvl="2" indent="-182880">
              <a:spcBef>
                <a:spcPts val="0"/>
              </a:spcBef>
              <a:spcAft>
                <a:spcPts val="600"/>
              </a:spcAft>
              <a:buFont typeface="Arial" panose="020B0604020202020204" pitchFamily="34" charset="0"/>
              <a:buChar char="•"/>
            </a:pPr>
            <a:r>
              <a:rPr lang="en-US" sz="2000" dirty="0"/>
              <a:t>Compounds: 1,000 (ToxCast Phase I/II)</a:t>
            </a:r>
          </a:p>
          <a:p>
            <a:pPr marL="1097280" lvl="2" indent="-182880">
              <a:spcBef>
                <a:spcPts val="0"/>
              </a:spcBef>
              <a:spcAft>
                <a:spcPts val="600"/>
              </a:spcAft>
              <a:buFont typeface="Arial" panose="020B0604020202020204" pitchFamily="34" charset="0"/>
              <a:buChar char="•"/>
            </a:pPr>
            <a:r>
              <a:rPr lang="en-US" sz="2000" dirty="0"/>
              <a:t>Time Point: Single</a:t>
            </a:r>
          </a:p>
          <a:p>
            <a:pPr marL="1097280" lvl="2" indent="-182880">
              <a:spcBef>
                <a:spcPts val="0"/>
              </a:spcBef>
              <a:spcAft>
                <a:spcPts val="600"/>
              </a:spcAft>
              <a:buFont typeface="Arial" panose="020B0604020202020204" pitchFamily="34" charset="0"/>
              <a:buChar char="•"/>
            </a:pPr>
            <a:r>
              <a:rPr lang="en-US" sz="2000" dirty="0"/>
              <a:t>Concentration Response: 8 (?)</a:t>
            </a:r>
          </a:p>
          <a:p>
            <a:pPr marL="182880" indent="-182880">
              <a:spcBef>
                <a:spcPts val="0"/>
              </a:spcBef>
              <a:spcAft>
                <a:spcPts val="600"/>
              </a:spcAft>
              <a:buFont typeface="Arial" panose="020B0604020202020204" pitchFamily="34" charset="0"/>
              <a:buChar char="•"/>
            </a:pPr>
            <a:r>
              <a:rPr lang="en-US" dirty="0"/>
              <a:t>Perform secondary pilot study looking at cell type selection/ pooling strategies (Fall/Winter)</a:t>
            </a:r>
          </a:p>
          <a:p>
            <a:pPr marL="182880" indent="-182880">
              <a:spcBef>
                <a:spcPts val="0"/>
              </a:spcBef>
              <a:spcAft>
                <a:spcPts val="600"/>
              </a:spcAft>
              <a:buFont typeface="Arial" panose="020B0604020202020204" pitchFamily="34" charset="0"/>
              <a:buChar char="•"/>
            </a:pPr>
            <a:r>
              <a:rPr lang="en-US" dirty="0"/>
              <a:t>Integrate HT transcriptomic platform with metabolic retrofit solution to allow screening +/- metabolism (FY17)</a:t>
            </a:r>
          </a:p>
          <a:p>
            <a:pPr marL="182880" indent="-182880">
              <a:spcBef>
                <a:spcPts val="0"/>
              </a:spcBef>
              <a:spcAft>
                <a:spcPts val="600"/>
              </a:spcAft>
              <a:buFont typeface="Arial" panose="020B0604020202020204" pitchFamily="34" charset="0"/>
              <a:buChar char="•"/>
            </a:pPr>
            <a:r>
              <a:rPr lang="en-US" b="1" dirty="0"/>
              <a:t>Explore partnerships to build community database of common chemical set across multiple cell types/lines</a:t>
            </a:r>
          </a:p>
          <a:p>
            <a:pPr lvl="2">
              <a:spcBef>
                <a:spcPts val="0"/>
              </a:spcBef>
              <a:spcAft>
                <a:spcPts val="600"/>
              </a:spcAft>
            </a:pPr>
            <a:endParaRPr lang="en-US" sz="2000" dirty="0"/>
          </a:p>
        </p:txBody>
      </p:sp>
    </p:spTree>
    <p:extLst>
      <p:ext uri="{BB962C8B-B14F-4D97-AF65-F5344CB8AC3E}">
        <p14:creationId xmlns:p14="http://schemas.microsoft.com/office/powerpoint/2010/main" val="99358278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681" y="1259882"/>
            <a:ext cx="8652891" cy="4785926"/>
          </a:xfrm>
          <a:prstGeom prst="rect">
            <a:avLst/>
          </a:prstGeom>
        </p:spPr>
        <p:txBody>
          <a:bodyPr wrap="square">
            <a:spAutoFit/>
          </a:bodyPr>
          <a:lstStyle/>
          <a:p>
            <a:pPr marL="182880" lvl="1" indent="-182880">
              <a:spcAft>
                <a:spcPts val="1200"/>
              </a:spcAft>
              <a:buFont typeface="Arial" panose="020B0604020202020204" pitchFamily="34" charset="0"/>
              <a:buChar char="•"/>
            </a:pPr>
            <a:r>
              <a:rPr lang="en-US" sz="2000" b="1" u="sng" dirty="0">
                <a:solidFill>
                  <a:srgbClr val="FF0000"/>
                </a:solidFill>
                <a:latin typeface="Calibri" pitchFamily="34" charset="0"/>
              </a:rPr>
              <a:t>Curated chemical structure </a:t>
            </a:r>
            <a:r>
              <a:rPr lang="en-US" sz="2000" b="1" dirty="0">
                <a:solidFill>
                  <a:srgbClr val="FF0000"/>
                </a:solidFill>
                <a:latin typeface="Calibri" pitchFamily="34" charset="0"/>
              </a:rPr>
              <a:t>database of &gt;1 million unique substances </a:t>
            </a:r>
          </a:p>
          <a:p>
            <a:pPr marL="182880" lvl="1" indent="-182880">
              <a:spcAft>
                <a:spcPts val="1200"/>
              </a:spcAft>
              <a:buFont typeface="Arial" panose="020B0604020202020204" pitchFamily="34" charset="0"/>
              <a:buChar char="•"/>
            </a:pPr>
            <a:r>
              <a:rPr lang="en-US" sz="2000" dirty="0">
                <a:latin typeface="Calibri" pitchFamily="34" charset="0"/>
              </a:rPr>
              <a:t>Capability to retrofit high-throughput </a:t>
            </a:r>
            <a:r>
              <a:rPr lang="en-US" sz="2000" i="1" dirty="0">
                <a:latin typeface="Calibri" pitchFamily="34" charset="0"/>
              </a:rPr>
              <a:t>in vitro </a:t>
            </a:r>
            <a:r>
              <a:rPr lang="en-US" sz="2000" dirty="0">
                <a:latin typeface="Calibri" pitchFamily="34" charset="0"/>
              </a:rPr>
              <a:t>assays for </a:t>
            </a:r>
            <a:r>
              <a:rPr lang="en-US" sz="2000" u="sng" dirty="0">
                <a:latin typeface="Calibri" pitchFamily="34" charset="0"/>
              </a:rPr>
              <a:t>metabolic competence</a:t>
            </a:r>
          </a:p>
          <a:p>
            <a:pPr marL="182880" lvl="1" indent="-182880">
              <a:spcAft>
                <a:spcPts val="1200"/>
              </a:spcAft>
              <a:buFont typeface="Arial" panose="020B0604020202020204" pitchFamily="34" charset="0"/>
              <a:buChar char="•"/>
            </a:pPr>
            <a:r>
              <a:rPr lang="en-US" b="1" dirty="0">
                <a:solidFill>
                  <a:srgbClr val="FF0000"/>
                </a:solidFill>
                <a:latin typeface="Calibri" pitchFamily="34" charset="0"/>
              </a:rPr>
              <a:t>Software infrastructure to manage, use and share </a:t>
            </a:r>
            <a:r>
              <a:rPr lang="en-US" b="1" u="sng" dirty="0">
                <a:solidFill>
                  <a:srgbClr val="FF0000"/>
                </a:solidFill>
                <a:latin typeface="Calibri" pitchFamily="34" charset="0"/>
              </a:rPr>
              <a:t>big data </a:t>
            </a:r>
            <a:r>
              <a:rPr lang="en-US" b="1" dirty="0">
                <a:solidFill>
                  <a:srgbClr val="FF0000"/>
                </a:solidFill>
                <a:latin typeface="Calibri" pitchFamily="34" charset="0"/>
              </a:rPr>
              <a:t>in toxicology</a:t>
            </a:r>
          </a:p>
          <a:p>
            <a:pPr marL="182880" lvl="1" indent="-182880">
              <a:spcAft>
                <a:spcPts val="1200"/>
              </a:spcAft>
              <a:buFont typeface="Arial" panose="020B0604020202020204" pitchFamily="34" charset="0"/>
              <a:buChar char="•"/>
            </a:pPr>
            <a:r>
              <a:rPr lang="en-US" sz="2000" dirty="0">
                <a:latin typeface="Calibri" pitchFamily="34" charset="0"/>
              </a:rPr>
              <a:t>Methods to quantify </a:t>
            </a:r>
            <a:r>
              <a:rPr lang="en-US" sz="2000" u="sng" dirty="0">
                <a:latin typeface="Calibri" pitchFamily="34" charset="0"/>
              </a:rPr>
              <a:t>uncertainty</a:t>
            </a:r>
            <a:r>
              <a:rPr lang="en-US" sz="2000" dirty="0">
                <a:latin typeface="Calibri" pitchFamily="34" charset="0"/>
              </a:rPr>
              <a:t> in all quantities</a:t>
            </a:r>
          </a:p>
          <a:p>
            <a:pPr marL="182880" lvl="1" indent="-182880">
              <a:spcAft>
                <a:spcPts val="1200"/>
              </a:spcAft>
              <a:buFont typeface="Arial" panose="020B0604020202020204" pitchFamily="34" charset="0"/>
              <a:buChar char="•"/>
            </a:pPr>
            <a:r>
              <a:rPr lang="en-US" sz="2000" b="1" u="sng" dirty="0">
                <a:solidFill>
                  <a:srgbClr val="FF0000"/>
                </a:solidFill>
                <a:latin typeface="Calibri" pitchFamily="34" charset="0"/>
              </a:rPr>
              <a:t>Read-across</a:t>
            </a:r>
            <a:r>
              <a:rPr lang="en-US" sz="2000" b="1" dirty="0">
                <a:solidFill>
                  <a:srgbClr val="FF0000"/>
                </a:solidFill>
                <a:latin typeface="Calibri" pitchFamily="34" charset="0"/>
              </a:rPr>
              <a:t> approaches that quantitatively include uncertainty</a:t>
            </a:r>
          </a:p>
          <a:p>
            <a:pPr marL="182880" lvl="1" indent="-182880">
              <a:spcAft>
                <a:spcPts val="600"/>
              </a:spcAft>
              <a:buFont typeface="Arial" panose="020B0604020202020204" pitchFamily="34" charset="0"/>
              <a:buChar char="•"/>
            </a:pPr>
            <a:r>
              <a:rPr lang="en-US" sz="2000" u="sng" dirty="0">
                <a:latin typeface="Calibri" pitchFamily="34" charset="0"/>
              </a:rPr>
              <a:t>Pharmacokinetic models </a:t>
            </a:r>
            <a:r>
              <a:rPr lang="en-US" sz="2000" dirty="0">
                <a:latin typeface="Calibri" pitchFamily="34" charset="0"/>
              </a:rPr>
              <a:t>for hundreds of chemicals while understanding which chemical classes are well predicted and which ones have greater uncertainty</a:t>
            </a:r>
          </a:p>
          <a:p>
            <a:pPr marL="182880" lvl="1" indent="-182880">
              <a:spcAft>
                <a:spcPts val="600"/>
              </a:spcAft>
              <a:buFont typeface="Arial" panose="020B0604020202020204" pitchFamily="34" charset="0"/>
              <a:buChar char="•"/>
            </a:pPr>
            <a:r>
              <a:rPr lang="en-US" sz="2000" u="sng" dirty="0">
                <a:latin typeface="Calibri" pitchFamily="34" charset="0"/>
              </a:rPr>
              <a:t>High-throughput exposure models </a:t>
            </a:r>
            <a:r>
              <a:rPr lang="en-US" sz="2000" dirty="0">
                <a:latin typeface="Calibri" pitchFamily="34" charset="0"/>
              </a:rPr>
              <a:t>for thousands of chemicals with estimates of uncertainty</a:t>
            </a:r>
          </a:p>
          <a:p>
            <a:pPr marL="182880" lvl="1" indent="-182880">
              <a:spcAft>
                <a:spcPts val="600"/>
              </a:spcAft>
              <a:buFont typeface="Arial" panose="020B0604020202020204" pitchFamily="34" charset="0"/>
              <a:buChar char="•"/>
            </a:pPr>
            <a:r>
              <a:rPr lang="en-US" sz="2000" b="1" u="sng" dirty="0">
                <a:solidFill>
                  <a:srgbClr val="FF0000"/>
                </a:solidFill>
                <a:latin typeface="Calibri" pitchFamily="34" charset="0"/>
              </a:rPr>
              <a:t>Non-targeted analytical measurements </a:t>
            </a:r>
            <a:r>
              <a:rPr lang="en-US" sz="2000" b="1" dirty="0">
                <a:solidFill>
                  <a:srgbClr val="FF0000"/>
                </a:solidFill>
                <a:latin typeface="Calibri" pitchFamily="34" charset="0"/>
              </a:rPr>
              <a:t>of chemical constituents in hundreds of consumer products</a:t>
            </a:r>
          </a:p>
          <a:p>
            <a:pPr marL="182880" lvl="1" indent="-182880">
              <a:spcAft>
                <a:spcPts val="600"/>
              </a:spcAft>
              <a:buFont typeface="Arial" panose="020B0604020202020204" pitchFamily="34" charset="0"/>
              <a:buChar char="•"/>
            </a:pPr>
            <a:r>
              <a:rPr lang="en-US" sz="2000" b="1" dirty="0">
                <a:solidFill>
                  <a:srgbClr val="FF0000"/>
                </a:solidFill>
                <a:latin typeface="Calibri" pitchFamily="34" charset="0"/>
              </a:rPr>
              <a:t>Framework for streamlined </a:t>
            </a:r>
            <a:r>
              <a:rPr lang="en-US" sz="2000" b="1" u="sng" dirty="0">
                <a:solidFill>
                  <a:srgbClr val="FF0000"/>
                </a:solidFill>
                <a:latin typeface="Calibri" pitchFamily="34" charset="0"/>
              </a:rPr>
              <a:t>validation</a:t>
            </a:r>
            <a:r>
              <a:rPr lang="en-US" sz="2000" b="1" dirty="0">
                <a:solidFill>
                  <a:srgbClr val="FF0000"/>
                </a:solidFill>
                <a:latin typeface="Calibri" pitchFamily="34" charset="0"/>
              </a:rPr>
              <a:t> of high-throughput </a:t>
            </a:r>
            <a:r>
              <a:rPr lang="en-US" sz="2000" b="1" i="1" dirty="0">
                <a:solidFill>
                  <a:srgbClr val="FF0000"/>
                </a:solidFill>
                <a:latin typeface="Calibri" pitchFamily="34" charset="0"/>
              </a:rPr>
              <a:t>in vitro</a:t>
            </a:r>
            <a:r>
              <a:rPr lang="en-US" sz="2000" b="1" dirty="0">
                <a:solidFill>
                  <a:srgbClr val="FF0000"/>
                </a:solidFill>
                <a:latin typeface="Calibri" pitchFamily="34" charset="0"/>
              </a:rPr>
              <a:t> assays</a:t>
            </a:r>
          </a:p>
        </p:txBody>
      </p:sp>
      <p:sp>
        <p:nvSpPr>
          <p:cNvPr id="22" name="Title 21"/>
          <p:cNvSpPr>
            <a:spLocks noGrp="1"/>
          </p:cNvSpPr>
          <p:nvPr>
            <p:ph type="title"/>
          </p:nvPr>
        </p:nvSpPr>
        <p:spPr>
          <a:xfrm>
            <a:off x="2297191" y="38857"/>
            <a:ext cx="6786172" cy="1143000"/>
          </a:xfrm>
        </p:spPr>
        <p:txBody>
          <a:bodyPr/>
          <a:lstStyle/>
          <a:p>
            <a:r>
              <a:rPr lang="en-US" dirty="0"/>
              <a:t>Other Ongoing Efforts</a:t>
            </a:r>
          </a:p>
        </p:txBody>
      </p:sp>
    </p:spTree>
    <p:extLst>
      <p:ext uri="{BB962C8B-B14F-4D97-AF65-F5344CB8AC3E}">
        <p14:creationId xmlns:p14="http://schemas.microsoft.com/office/powerpoint/2010/main" val="1666842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5891002"/>
            <a:ext cx="3083065" cy="966998"/>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 name="Rectangle 5"/>
          <p:cNvSpPr/>
          <p:nvPr/>
        </p:nvSpPr>
        <p:spPr>
          <a:xfrm>
            <a:off x="373224" y="1021224"/>
            <a:ext cx="8524591" cy="5924699"/>
          </a:xfrm>
          <a:prstGeom prst="rect">
            <a:avLst/>
          </a:prstGeom>
        </p:spPr>
        <p:txBody>
          <a:bodyPr wrap="square">
            <a:spAutoFit/>
          </a:bodyPr>
          <a:lstStyle/>
          <a:p>
            <a:pPr marL="182880" lvl="1" indent="-182880">
              <a:spcAft>
                <a:spcPts val="600"/>
              </a:spcAft>
              <a:buFont typeface="Arial" panose="020B0604020202020204" pitchFamily="34" charset="0"/>
              <a:buChar char="•"/>
            </a:pPr>
            <a:r>
              <a:rPr lang="en-US" sz="2000" dirty="0">
                <a:latin typeface="Calibri" pitchFamily="34" charset="0"/>
              </a:rPr>
              <a:t>Technical limitations/obstacles associated with each technology (e.g., metabolism, volatiles, etc.)</a:t>
            </a:r>
          </a:p>
          <a:p>
            <a:pPr marL="182880" lvl="1" indent="-182880">
              <a:spcAft>
                <a:spcPts val="1200"/>
              </a:spcAft>
              <a:buFont typeface="Arial" panose="020B0604020202020204" pitchFamily="34" charset="0"/>
              <a:buChar char="•"/>
            </a:pPr>
            <a:r>
              <a:rPr lang="en-US" sz="2000" dirty="0">
                <a:latin typeface="Calibri" pitchFamily="34" charset="0"/>
              </a:rPr>
              <a:t>Moving from an apical to a molecular paradigm and defining adversity</a:t>
            </a:r>
          </a:p>
          <a:p>
            <a:pPr marL="182880" lvl="1" indent="-182880">
              <a:spcAft>
                <a:spcPts val="1200"/>
              </a:spcAft>
              <a:buFont typeface="Arial" panose="020B0604020202020204" pitchFamily="34" charset="0"/>
              <a:buChar char="•"/>
            </a:pPr>
            <a:r>
              <a:rPr lang="en-US" sz="2000" dirty="0">
                <a:latin typeface="Calibri" pitchFamily="34" charset="0"/>
              </a:rPr>
              <a:t>Predicting human safety vs. toxicity</a:t>
            </a:r>
          </a:p>
          <a:p>
            <a:pPr marL="182880" lvl="1" indent="-182880">
              <a:spcAft>
                <a:spcPts val="1200"/>
              </a:spcAft>
              <a:buFont typeface="Arial" panose="020B0604020202020204" pitchFamily="34" charset="0"/>
              <a:buChar char="•"/>
            </a:pPr>
            <a:r>
              <a:rPr lang="en-US" sz="2000" dirty="0">
                <a:latin typeface="Calibri" pitchFamily="34" charset="0"/>
              </a:rPr>
              <a:t>Combining new approaches to have adequate throughput and sufficiently capture higher levels of biological organization</a:t>
            </a:r>
          </a:p>
          <a:p>
            <a:pPr marL="182880" lvl="1" indent="-182880">
              <a:spcAft>
                <a:spcPts val="1200"/>
              </a:spcAft>
              <a:buFont typeface="Arial" panose="020B0604020202020204" pitchFamily="34" charset="0"/>
              <a:buChar char="•"/>
            </a:pPr>
            <a:r>
              <a:rPr lang="en-US" sz="2000" dirty="0">
                <a:latin typeface="Calibri" pitchFamily="34" charset="0"/>
              </a:rPr>
              <a:t>Systematically integrating multiple data streams from the new approaches in a risk-based, weight of evidence assessment</a:t>
            </a:r>
          </a:p>
          <a:p>
            <a:pPr marL="182880" lvl="1" indent="-182880">
              <a:spcAft>
                <a:spcPts val="1200"/>
              </a:spcAft>
              <a:buFont typeface="Arial" panose="020B0604020202020204" pitchFamily="34" charset="0"/>
              <a:buChar char="•"/>
            </a:pPr>
            <a:r>
              <a:rPr lang="en-US" sz="2000" dirty="0">
                <a:latin typeface="Calibri" pitchFamily="34" charset="0"/>
              </a:rPr>
              <a:t>Quantifying and incorporating uncertainty and variability</a:t>
            </a:r>
          </a:p>
          <a:p>
            <a:pPr marL="182880" lvl="1" indent="-182880">
              <a:spcAft>
                <a:spcPts val="600"/>
              </a:spcAft>
              <a:buFont typeface="Arial" panose="020B0604020202020204" pitchFamily="34" charset="0"/>
              <a:buChar char="•"/>
            </a:pPr>
            <a:r>
              <a:rPr lang="en-US" sz="2000" dirty="0">
                <a:latin typeface="Calibri" pitchFamily="34" charset="0"/>
              </a:rPr>
              <a:t>Dealing with the validation</a:t>
            </a:r>
          </a:p>
          <a:p>
            <a:pPr marL="640080" lvl="2" indent="-182880">
              <a:spcAft>
                <a:spcPts val="600"/>
              </a:spcAft>
              <a:buFont typeface="Arial" panose="020B0604020202020204" pitchFamily="34" charset="0"/>
              <a:buChar char="•"/>
            </a:pPr>
            <a:r>
              <a:rPr lang="en-US" sz="1800" dirty="0">
                <a:latin typeface="Calibri" pitchFamily="34" charset="0"/>
              </a:rPr>
              <a:t>Defining a fit-for-purpose framework(s) that is time and resource efficient </a:t>
            </a:r>
          </a:p>
          <a:p>
            <a:pPr marL="640080" lvl="2" indent="-182880">
              <a:spcAft>
                <a:spcPts val="600"/>
              </a:spcAft>
              <a:buFont typeface="Arial" panose="020B0604020202020204" pitchFamily="34" charset="0"/>
              <a:buChar char="•"/>
            </a:pPr>
            <a:r>
              <a:rPr lang="en-US" sz="1800" dirty="0">
                <a:latin typeface="Calibri" pitchFamily="34" charset="0"/>
              </a:rPr>
              <a:t>Performance-based technology standards vs. traditional validation</a:t>
            </a:r>
          </a:p>
          <a:p>
            <a:pPr marL="640080" lvl="2" indent="-182880">
              <a:spcAft>
                <a:spcPts val="600"/>
              </a:spcAft>
              <a:buFont typeface="Arial" panose="020B0604020202020204" pitchFamily="34" charset="0"/>
              <a:buChar char="•"/>
            </a:pPr>
            <a:r>
              <a:rPr lang="en-US" sz="1800" dirty="0">
                <a:latin typeface="Calibri" pitchFamily="34" charset="0"/>
              </a:rPr>
              <a:t>Role of </a:t>
            </a:r>
            <a:r>
              <a:rPr lang="en-US" sz="1800" i="1" dirty="0">
                <a:latin typeface="Calibri" pitchFamily="34" charset="0"/>
              </a:rPr>
              <a:t>in vivo</a:t>
            </a:r>
            <a:r>
              <a:rPr lang="en-US" sz="1800" dirty="0">
                <a:latin typeface="Calibri" pitchFamily="34" charset="0"/>
              </a:rPr>
              <a:t> rodent studies and understanding their inherent uncertainty</a:t>
            </a:r>
          </a:p>
          <a:p>
            <a:pPr marL="182880" lvl="1" indent="-182880">
              <a:spcAft>
                <a:spcPts val="1200"/>
              </a:spcAft>
              <a:buFont typeface="Arial" panose="020B0604020202020204" pitchFamily="34" charset="0"/>
              <a:buChar char="•"/>
            </a:pPr>
            <a:r>
              <a:rPr lang="en-US" sz="2000" dirty="0">
                <a:latin typeface="Calibri" pitchFamily="34" charset="0"/>
              </a:rPr>
              <a:t>Legal defensibility of new methods and assessment products</a:t>
            </a:r>
          </a:p>
          <a:p>
            <a:pPr marL="182880" lvl="1" indent="-182880">
              <a:spcAft>
                <a:spcPts val="1200"/>
              </a:spcAft>
              <a:buFont typeface="Arial" panose="020B0604020202020204" pitchFamily="34" charset="0"/>
              <a:buChar char="•"/>
            </a:pPr>
            <a:endParaRPr lang="en-US" sz="2000" dirty="0">
              <a:latin typeface="Calibri" pitchFamily="34" charset="0"/>
            </a:endParaRPr>
          </a:p>
        </p:txBody>
      </p:sp>
      <p:sp>
        <p:nvSpPr>
          <p:cNvPr id="22" name="Title 21"/>
          <p:cNvSpPr>
            <a:spLocks noGrp="1"/>
          </p:cNvSpPr>
          <p:nvPr>
            <p:ph type="title"/>
          </p:nvPr>
        </p:nvSpPr>
        <p:spPr>
          <a:xfrm>
            <a:off x="2297191" y="38857"/>
            <a:ext cx="6786172" cy="1143000"/>
          </a:xfrm>
        </p:spPr>
        <p:txBody>
          <a:bodyPr/>
          <a:lstStyle/>
          <a:p>
            <a:r>
              <a:rPr lang="en-US" dirty="0"/>
              <a:t>Challenges</a:t>
            </a:r>
          </a:p>
        </p:txBody>
      </p:sp>
    </p:spTree>
    <p:extLst>
      <p:ext uri="{BB962C8B-B14F-4D97-AF65-F5344CB8AC3E}">
        <p14:creationId xmlns:p14="http://schemas.microsoft.com/office/powerpoint/2010/main" val="831217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1999578" y="890587"/>
            <a:ext cx="1809750" cy="4724400"/>
          </a:xfrm>
        </p:spPr>
        <p:txBody>
          <a:bodyPr/>
          <a:lstStyle/>
          <a:p>
            <a:pPr>
              <a:buNone/>
            </a:pPr>
            <a:r>
              <a:rPr lang="en-US" sz="1200" u="sng" dirty="0"/>
              <a:t>NCCT Staff Scientists</a:t>
            </a:r>
          </a:p>
          <a:p>
            <a:pPr>
              <a:buNone/>
            </a:pPr>
            <a:r>
              <a:rPr lang="en-US" sz="1200" dirty="0"/>
              <a:t>Rusty Thomas</a:t>
            </a:r>
          </a:p>
          <a:p>
            <a:pPr>
              <a:buNone/>
            </a:pPr>
            <a:r>
              <a:rPr lang="en-US" sz="1200" dirty="0"/>
              <a:t>Kevin Crofton</a:t>
            </a:r>
          </a:p>
          <a:p>
            <a:pPr>
              <a:buNone/>
            </a:pPr>
            <a:r>
              <a:rPr lang="en-US" sz="1200" dirty="0"/>
              <a:t>Keith Houck</a:t>
            </a:r>
          </a:p>
          <a:p>
            <a:pPr>
              <a:buNone/>
            </a:pPr>
            <a:r>
              <a:rPr lang="en-US" sz="1200" dirty="0"/>
              <a:t>Ann Richard</a:t>
            </a:r>
          </a:p>
          <a:p>
            <a:pPr>
              <a:buNone/>
            </a:pPr>
            <a:r>
              <a:rPr lang="en-US" sz="1200" dirty="0"/>
              <a:t>Richard Judson</a:t>
            </a:r>
          </a:p>
          <a:p>
            <a:pPr>
              <a:buNone/>
            </a:pPr>
            <a:r>
              <a:rPr lang="en-US" sz="1200" dirty="0"/>
              <a:t>Tom Knudsen</a:t>
            </a:r>
          </a:p>
          <a:p>
            <a:pPr>
              <a:buNone/>
            </a:pPr>
            <a:r>
              <a:rPr lang="en-US" sz="1200" dirty="0"/>
              <a:t>Matt Martin</a:t>
            </a:r>
          </a:p>
          <a:p>
            <a:pPr>
              <a:buNone/>
            </a:pPr>
            <a:r>
              <a:rPr lang="en-US" sz="1200" dirty="0"/>
              <a:t>Grace Patlewicz</a:t>
            </a:r>
          </a:p>
          <a:p>
            <a:pPr>
              <a:buNone/>
            </a:pPr>
            <a:r>
              <a:rPr lang="en-US" sz="1200" dirty="0"/>
              <a:t>Woody Setzer</a:t>
            </a:r>
          </a:p>
          <a:p>
            <a:pPr>
              <a:buNone/>
            </a:pPr>
            <a:r>
              <a:rPr lang="en-US" sz="1200" dirty="0"/>
              <a:t>John Wambaugh</a:t>
            </a:r>
          </a:p>
          <a:p>
            <a:pPr>
              <a:buNone/>
            </a:pPr>
            <a:r>
              <a:rPr lang="en-US" sz="1200" dirty="0"/>
              <a:t>Tony Williams</a:t>
            </a:r>
          </a:p>
          <a:p>
            <a:pPr>
              <a:buNone/>
            </a:pPr>
            <a:r>
              <a:rPr lang="en-US" sz="1200" dirty="0"/>
              <a:t>Steve Simmons</a:t>
            </a:r>
          </a:p>
          <a:p>
            <a:pPr>
              <a:buNone/>
            </a:pPr>
            <a:r>
              <a:rPr lang="en-US" sz="1200" dirty="0"/>
              <a:t>Chris Grulke</a:t>
            </a:r>
          </a:p>
          <a:p>
            <a:pPr>
              <a:buNone/>
            </a:pPr>
            <a:r>
              <a:rPr lang="en-US" sz="1200" dirty="0"/>
              <a:t>Jeff Edwards</a:t>
            </a:r>
          </a:p>
          <a:p>
            <a:pPr>
              <a:buNone/>
              <a:defRPr/>
            </a:pPr>
            <a:endParaRPr lang="en-US" sz="1200" dirty="0"/>
          </a:p>
          <a:p>
            <a:pPr lvl="0">
              <a:buNone/>
              <a:defRPr/>
            </a:pPr>
            <a:endParaRPr lang="en-US" sz="1200" dirty="0"/>
          </a:p>
          <a:p>
            <a:pPr>
              <a:buNone/>
            </a:pPr>
            <a:endParaRPr lang="en-US" sz="1200" dirty="0"/>
          </a:p>
        </p:txBody>
      </p:sp>
      <p:sp>
        <p:nvSpPr>
          <p:cNvPr id="6" name="Content Placeholder 2"/>
          <p:cNvSpPr txBox="1">
            <a:spLocks/>
          </p:cNvSpPr>
          <p:nvPr/>
        </p:nvSpPr>
        <p:spPr bwMode="auto">
          <a:xfrm>
            <a:off x="1999578" y="4304402"/>
            <a:ext cx="2000250" cy="22040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r>
              <a:rPr kumimoji="0" lang="en-US" sz="1200" b="0" i="0" u="sng" strike="noStrike" kern="0" cap="none" spc="0" normalizeH="0" baseline="0" noProof="0" dirty="0">
                <a:ln>
                  <a:noFill/>
                </a:ln>
                <a:solidFill>
                  <a:schemeClr val="tx1"/>
                </a:solidFill>
                <a:effectLst/>
                <a:uLnTx/>
                <a:uFillTx/>
                <a:latin typeface="+mn-lt"/>
                <a:ea typeface="+mn-ea"/>
                <a:cs typeface="+mn-cs"/>
              </a:rPr>
              <a:t>NCCT Contractors</a:t>
            </a:r>
          </a:p>
          <a:p>
            <a:pPr>
              <a:buNone/>
            </a:pPr>
            <a:r>
              <a:rPr lang="en-US" sz="1200" dirty="0"/>
              <a:t>Nancy Baker</a:t>
            </a:r>
          </a:p>
          <a:p>
            <a:pPr>
              <a:buNone/>
            </a:pPr>
            <a:r>
              <a:rPr lang="en-US" sz="1200" dirty="0"/>
              <a:t>Dayne Filer </a:t>
            </a:r>
          </a:p>
          <a:p>
            <a:pPr>
              <a:buNone/>
            </a:pPr>
            <a:r>
              <a:rPr lang="en-US" sz="1200" dirty="0"/>
              <a:t>Parth Kothiya</a:t>
            </a: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r>
              <a:rPr lang="en-US" sz="1200" kern="0" baseline="0" dirty="0">
                <a:latin typeface="+mn-lt"/>
              </a:rPr>
              <a:t>Doris Smith</a:t>
            </a: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r>
              <a:rPr lang="en-US" sz="1200" kern="0" baseline="0" dirty="0">
                <a:latin typeface="+mn-lt"/>
              </a:rPr>
              <a:t>Jamey Vail</a:t>
            </a: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r>
              <a:rPr kumimoji="0" lang="en-US" sz="1200" b="0" i="0" u="none" strike="noStrike" kern="0" cap="none" spc="0" normalizeH="0" noProof="0" dirty="0">
                <a:ln>
                  <a:noFill/>
                </a:ln>
                <a:solidFill>
                  <a:schemeClr val="tx1"/>
                </a:solidFill>
                <a:effectLst/>
                <a:uLnTx/>
                <a:uFillTx/>
                <a:latin typeface="+mn-lt"/>
                <a:ea typeface="+mn-ea"/>
                <a:cs typeface="+mn-cs"/>
              </a:rPr>
              <a:t>Sean Watford</a:t>
            </a:r>
          </a:p>
          <a:p>
            <a:pPr marL="168275" lvl="0" indent="-168275" eaLnBrk="0" hangingPunct="0">
              <a:spcBef>
                <a:spcPct val="20000"/>
              </a:spcBef>
              <a:buClr>
                <a:srgbClr val="003F69"/>
              </a:buClr>
              <a:buSzPct val="90000"/>
              <a:defRPr/>
            </a:pPr>
            <a:r>
              <a:rPr lang="en-US" sz="1200" kern="0" dirty="0">
                <a:latin typeface="+mn-lt"/>
              </a:rPr>
              <a:t>Indira Thillainadarajah</a:t>
            </a:r>
          </a:p>
          <a:p>
            <a:pPr marL="168275" lvl="0" indent="-168275" eaLnBrk="0" hangingPunct="0">
              <a:spcBef>
                <a:spcPct val="20000"/>
              </a:spcBef>
              <a:buClr>
                <a:srgbClr val="003F69"/>
              </a:buClr>
              <a:buSzPct val="90000"/>
              <a:defRPr/>
            </a:pPr>
            <a:r>
              <a:rPr lang="en-US" sz="1200" kern="0" dirty="0">
                <a:latin typeface="+mn-lt"/>
              </a:rPr>
              <a:t>Tommy Cathey</a:t>
            </a:r>
          </a:p>
          <a:p>
            <a:pPr marL="168275" lvl="0" indent="-168275" eaLnBrk="0" hangingPunct="0">
              <a:spcBef>
                <a:spcPct val="20000"/>
              </a:spcBef>
              <a:buClr>
                <a:srgbClr val="003F69"/>
              </a:buClr>
              <a:buSzPct val="90000"/>
              <a:defRPr/>
            </a:pPr>
            <a:endParaRPr lang="en-US" sz="1200" kern="0" dirty="0"/>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endParaRPr kumimoji="0" lang="en-US" sz="1200" b="0" i="0" u="none" strike="noStrike" kern="0" cap="none" spc="0" normalizeH="0" noProof="0" dirty="0">
              <a:ln>
                <a:noFill/>
              </a:ln>
              <a:solidFill>
                <a:schemeClr val="tx1"/>
              </a:solidFill>
              <a:effectLst/>
              <a:uLnTx/>
              <a:uFillTx/>
              <a:latin typeface="+mn-lt"/>
              <a:ea typeface="+mn-ea"/>
              <a:cs typeface="+mn-cs"/>
            </a:endParaRP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endParaRPr kumimoji="0" lang="en-US" sz="1200" b="0" i="0" u="none" strike="noStrike" kern="0" cap="none" spc="0" normalizeH="0" noProof="0" dirty="0">
              <a:ln>
                <a:noFill/>
              </a:ln>
              <a:solidFill>
                <a:schemeClr val="tx1"/>
              </a:solidFill>
              <a:effectLst/>
              <a:uLnTx/>
              <a:uFillTx/>
              <a:latin typeface="+mn-lt"/>
              <a:ea typeface="+mn-ea"/>
              <a:cs typeface="+mn-cs"/>
            </a:endParaRP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endParaRPr kumimoji="0" lang="en-US" sz="1200" b="0" i="0" u="none" strike="noStrike" kern="0" cap="none" spc="0" normalizeH="0" noProof="0" dirty="0">
              <a:ln>
                <a:noFill/>
              </a:ln>
              <a:solidFill>
                <a:schemeClr val="tx1"/>
              </a:solidFill>
              <a:effectLst/>
              <a:uLnTx/>
              <a:uFillTx/>
              <a:latin typeface="+mn-lt"/>
              <a:ea typeface="+mn-ea"/>
              <a:cs typeface="+mn-cs"/>
            </a:endParaRP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endParaRPr kumimoji="0" lang="en-US" sz="1200" b="0" i="0" u="none" strike="noStrike" kern="0" cap="none" spc="0" normalizeH="0" baseline="0" noProof="0" dirty="0">
              <a:ln>
                <a:noFill/>
              </a:ln>
              <a:solidFill>
                <a:schemeClr val="tx1"/>
              </a:solidFill>
              <a:effectLst/>
              <a:uLnTx/>
              <a:uFillTx/>
              <a:latin typeface="+mn-lt"/>
              <a:ea typeface="+mn-ea"/>
              <a:cs typeface="+mn-cs"/>
            </a:endParaRP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endParaRPr kumimoji="0" lang="en-US" sz="1200" b="0" i="0" u="none" strike="noStrike" kern="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bwMode="auto">
          <a:xfrm>
            <a:off x="5144075" y="4933949"/>
            <a:ext cx="1809750" cy="13620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r>
              <a:rPr kumimoji="0" lang="en-US" sz="1200" b="0" i="0" u="sng" strike="noStrike" kern="0" cap="none" spc="0" normalizeH="0" noProof="0" dirty="0">
                <a:ln>
                  <a:noFill/>
                </a:ln>
                <a:solidFill>
                  <a:schemeClr val="tx1"/>
                </a:solidFill>
                <a:effectLst/>
                <a:uLnTx/>
                <a:uFillTx/>
                <a:latin typeface="+mn-lt"/>
                <a:ea typeface="+mn-ea"/>
                <a:cs typeface="+mn-cs"/>
              </a:rPr>
              <a:t>NIH/NCATS</a:t>
            </a: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r>
              <a:rPr lang="en-US" sz="1200" kern="0" dirty="0">
                <a:latin typeface="+mn-lt"/>
              </a:rPr>
              <a:t>Menghang Xia</a:t>
            </a: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r>
              <a:rPr kumimoji="0" lang="en-US" sz="1200" b="0" i="0" u="none" strike="noStrike" kern="0" cap="none" spc="0" normalizeH="0" noProof="0" dirty="0">
                <a:ln>
                  <a:noFill/>
                </a:ln>
                <a:solidFill>
                  <a:schemeClr val="tx1"/>
                </a:solidFill>
                <a:effectLst/>
                <a:uLnTx/>
                <a:uFillTx/>
                <a:latin typeface="+mn-lt"/>
                <a:ea typeface="+mn-ea"/>
                <a:cs typeface="+mn-cs"/>
              </a:rPr>
              <a:t>Ruili Huang</a:t>
            </a: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r>
              <a:rPr lang="en-US" sz="1200" kern="0" dirty="0">
                <a:latin typeface="+mn-lt"/>
              </a:rPr>
              <a:t>Anton Simeonov</a:t>
            </a:r>
            <a:endParaRPr kumimoji="0" lang="en-US" sz="1200" b="0" i="0" u="none" strike="noStrike" kern="0" cap="none" spc="0" normalizeH="0" noProof="0" dirty="0">
              <a:ln>
                <a:noFill/>
              </a:ln>
              <a:solidFill>
                <a:schemeClr val="tx1"/>
              </a:solidFill>
              <a:effectLst/>
              <a:uLnTx/>
              <a:uFillTx/>
              <a:latin typeface="+mn-lt"/>
              <a:ea typeface="+mn-ea"/>
              <a:cs typeface="+mn-cs"/>
            </a:endParaRPr>
          </a:p>
          <a:p>
            <a:pPr marL="168275" lvl="0" indent="-168275" eaLnBrk="0" hangingPunct="0">
              <a:spcBef>
                <a:spcPct val="20000"/>
              </a:spcBef>
              <a:buClr>
                <a:srgbClr val="003F69"/>
              </a:buClr>
              <a:buSzPct val="90000"/>
              <a:defRPr/>
            </a:pPr>
            <a:endParaRPr lang="en-US" sz="1200" kern="0" dirty="0"/>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endParaRPr kumimoji="0" lang="en-US" sz="1200" b="0" i="0" u="none" strike="noStrike" kern="0" cap="none" spc="0" normalizeH="0" noProof="0" dirty="0">
              <a:ln>
                <a:noFill/>
              </a:ln>
              <a:solidFill>
                <a:schemeClr val="tx1"/>
              </a:solidFill>
              <a:effectLst/>
              <a:uLnTx/>
              <a:uFillTx/>
              <a:latin typeface="+mn-lt"/>
              <a:ea typeface="+mn-ea"/>
              <a:cs typeface="+mn-cs"/>
            </a:endParaRP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endParaRPr kumimoji="0" lang="en-US" sz="1200" b="0" i="0" u="none" strike="noStrike" kern="0" cap="none" spc="0" normalizeH="0" noProof="0" dirty="0">
              <a:ln>
                <a:noFill/>
              </a:ln>
              <a:solidFill>
                <a:schemeClr val="tx1"/>
              </a:solidFill>
              <a:effectLst/>
              <a:uLnTx/>
              <a:uFillTx/>
              <a:latin typeface="+mn-lt"/>
              <a:ea typeface="+mn-ea"/>
              <a:cs typeface="+mn-cs"/>
            </a:endParaRP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endParaRPr kumimoji="0" lang="en-US" sz="1200" b="0" i="0" u="none" strike="noStrike" kern="0" cap="none" spc="0" normalizeH="0" baseline="0" noProof="0" dirty="0">
              <a:ln>
                <a:noFill/>
              </a:ln>
              <a:solidFill>
                <a:schemeClr val="tx1"/>
              </a:solidFill>
              <a:effectLst/>
              <a:uLnTx/>
              <a:uFillTx/>
              <a:latin typeface="+mn-lt"/>
              <a:ea typeface="+mn-ea"/>
              <a:cs typeface="+mn-cs"/>
            </a:endParaRPr>
          </a:p>
          <a:p>
            <a:pPr marL="168275" marR="0" lvl="0" indent="-168275" algn="l" defTabSz="914400" rtl="0" eaLnBrk="0" fontAlgn="base" latinLnBrk="0" hangingPunct="0">
              <a:lnSpc>
                <a:spcPct val="100000"/>
              </a:lnSpc>
              <a:spcBef>
                <a:spcPct val="20000"/>
              </a:spcBef>
              <a:spcAft>
                <a:spcPct val="0"/>
              </a:spcAft>
              <a:buClr>
                <a:srgbClr val="003F69"/>
              </a:buClr>
              <a:buSzPct val="90000"/>
              <a:buFont typeface="Times" pitchFamily="18" charset="0"/>
              <a:buNone/>
              <a:tabLst/>
              <a:defRPr/>
            </a:pPr>
            <a:endParaRPr kumimoji="0" lang="en-US" sz="1200" b="0" i="0" u="none" strike="noStrike" kern="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bwMode="auto">
          <a:xfrm>
            <a:off x="6663395" y="4870173"/>
            <a:ext cx="1809750" cy="1409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lvl="0" indent="-168275" eaLnBrk="0" hangingPunct="0">
              <a:spcBef>
                <a:spcPct val="20000"/>
              </a:spcBef>
              <a:buClr>
                <a:srgbClr val="003F69"/>
              </a:buClr>
              <a:buSzPct val="90000"/>
              <a:defRPr/>
            </a:pPr>
            <a:r>
              <a:rPr lang="en-US" sz="1200" u="sng" kern="0" dirty="0"/>
              <a:t>NTP</a:t>
            </a:r>
          </a:p>
          <a:p>
            <a:pPr marL="168275" lvl="0" indent="-168275" eaLnBrk="0" hangingPunct="0">
              <a:spcBef>
                <a:spcPct val="20000"/>
              </a:spcBef>
              <a:buClr>
                <a:srgbClr val="003F69"/>
              </a:buClr>
              <a:buSzPct val="90000"/>
              <a:defRPr/>
            </a:pPr>
            <a:r>
              <a:rPr lang="en-US" sz="1200" kern="0" dirty="0"/>
              <a:t>Warren Casey</a:t>
            </a:r>
          </a:p>
          <a:p>
            <a:pPr marL="168275" lvl="0" indent="-168275" eaLnBrk="0" hangingPunct="0">
              <a:spcBef>
                <a:spcPct val="20000"/>
              </a:spcBef>
              <a:buClr>
                <a:srgbClr val="003F69"/>
              </a:buClr>
              <a:buSzPct val="90000"/>
              <a:defRPr/>
            </a:pPr>
            <a:r>
              <a:rPr lang="en-US" sz="1200" kern="0" dirty="0"/>
              <a:t>Nicole Kleinstreuer</a:t>
            </a:r>
          </a:p>
          <a:p>
            <a:pPr marL="168275" lvl="0" indent="-168275" eaLnBrk="0" hangingPunct="0">
              <a:spcBef>
                <a:spcPct val="20000"/>
              </a:spcBef>
              <a:buClr>
                <a:srgbClr val="003F69"/>
              </a:buClr>
              <a:buSzPct val="90000"/>
              <a:defRPr/>
            </a:pPr>
            <a:r>
              <a:rPr lang="en-US" sz="1200" kern="0" dirty="0"/>
              <a:t>Mike Devito</a:t>
            </a:r>
          </a:p>
          <a:p>
            <a:pPr marL="168275" lvl="0" indent="-168275" eaLnBrk="0" hangingPunct="0">
              <a:spcBef>
                <a:spcPct val="20000"/>
              </a:spcBef>
              <a:buClr>
                <a:srgbClr val="003F69"/>
              </a:buClr>
              <a:buSzPct val="90000"/>
              <a:defRPr/>
            </a:pPr>
            <a:r>
              <a:rPr lang="en-US" sz="1200" kern="0" dirty="0"/>
              <a:t>Dan Zang</a:t>
            </a:r>
          </a:p>
        </p:txBody>
      </p:sp>
      <p:pic>
        <p:nvPicPr>
          <p:cNvPr id="301058" name="Picture 2" descr="image00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07750" y="864741"/>
            <a:ext cx="4219241" cy="3856728"/>
          </a:xfrm>
          <a:prstGeom prst="rect">
            <a:avLst/>
          </a:prstGeom>
          <a:noFill/>
          <a:ln w="9525">
            <a:noFill/>
            <a:miter lim="800000"/>
            <a:headEnd/>
            <a:tailEnd/>
          </a:ln>
        </p:spPr>
      </p:pic>
      <p:sp>
        <p:nvSpPr>
          <p:cNvPr id="12" name="Content Placeholder 2"/>
          <p:cNvSpPr txBox="1">
            <a:spLocks/>
          </p:cNvSpPr>
          <p:nvPr/>
        </p:nvSpPr>
        <p:spPr bwMode="auto">
          <a:xfrm>
            <a:off x="19825" y="1133107"/>
            <a:ext cx="2137410" cy="45577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lvl="0" indent="-168275" eaLnBrk="0" hangingPunct="0">
              <a:spcBef>
                <a:spcPct val="20000"/>
              </a:spcBef>
              <a:buClr>
                <a:srgbClr val="003F69"/>
              </a:buClr>
              <a:buSzPct val="90000"/>
              <a:defRPr/>
            </a:pPr>
            <a:r>
              <a:rPr lang="en-US" sz="1400" kern="0" dirty="0"/>
              <a:t>Stephanie Padilla</a:t>
            </a:r>
          </a:p>
          <a:p>
            <a:pPr marL="168275" lvl="0" indent="-168275" eaLnBrk="0" hangingPunct="0">
              <a:spcBef>
                <a:spcPct val="20000"/>
              </a:spcBef>
              <a:buClr>
                <a:srgbClr val="003F69"/>
              </a:buClr>
              <a:buSzPct val="90000"/>
              <a:defRPr/>
            </a:pPr>
            <a:r>
              <a:rPr lang="en-US" sz="1400" kern="0" dirty="0"/>
              <a:t>Tamara Tal</a:t>
            </a:r>
          </a:p>
          <a:p>
            <a:pPr marL="168275" lvl="0" indent="-168275" eaLnBrk="0" hangingPunct="0">
              <a:spcBef>
                <a:spcPct val="20000"/>
              </a:spcBef>
              <a:buClr>
                <a:srgbClr val="003F69"/>
              </a:buClr>
              <a:buSzPct val="90000"/>
              <a:defRPr/>
            </a:pPr>
            <a:r>
              <a:rPr lang="en-US" sz="1400" kern="0" dirty="0"/>
              <a:t>Eric Watt</a:t>
            </a:r>
          </a:p>
          <a:p>
            <a:pPr marL="168275" lvl="0" indent="-168275" eaLnBrk="0" hangingPunct="0">
              <a:spcBef>
                <a:spcPct val="20000"/>
              </a:spcBef>
              <a:buClr>
                <a:srgbClr val="003F69"/>
              </a:buClr>
              <a:buSzPct val="90000"/>
              <a:defRPr/>
            </a:pPr>
            <a:r>
              <a:rPr lang="en-US" sz="1400" kern="0" dirty="0"/>
              <a:t>Matt Martin</a:t>
            </a:r>
          </a:p>
          <a:p>
            <a:pPr marL="168275" lvl="0" indent="-168275" eaLnBrk="0" hangingPunct="0">
              <a:spcBef>
                <a:spcPct val="20000"/>
              </a:spcBef>
              <a:buClr>
                <a:srgbClr val="003F69"/>
              </a:buClr>
              <a:buSzPct val="90000"/>
              <a:defRPr/>
            </a:pPr>
            <a:r>
              <a:rPr lang="en-US" sz="1400" kern="0" dirty="0"/>
              <a:t>Rusty Thomas</a:t>
            </a:r>
          </a:p>
          <a:p>
            <a:pPr marL="168275" lvl="0" indent="-168275" eaLnBrk="0" hangingPunct="0">
              <a:spcBef>
                <a:spcPct val="20000"/>
              </a:spcBef>
              <a:buClr>
                <a:srgbClr val="003F69"/>
              </a:buClr>
              <a:buSzPct val="90000"/>
              <a:defRPr/>
            </a:pPr>
            <a:r>
              <a:rPr lang="en-US" sz="1400" kern="0" dirty="0"/>
              <a:t>Agnes Karmaus</a:t>
            </a:r>
          </a:p>
          <a:p>
            <a:pPr marL="168275" lvl="0" indent="-168275" eaLnBrk="0" hangingPunct="0">
              <a:spcBef>
                <a:spcPct val="20000"/>
              </a:spcBef>
              <a:buClr>
                <a:srgbClr val="003F69"/>
              </a:buClr>
              <a:buSzPct val="90000"/>
              <a:defRPr/>
            </a:pPr>
            <a:r>
              <a:rPr lang="en-US" sz="1400" kern="0" dirty="0"/>
              <a:t>Steve Simmons</a:t>
            </a:r>
          </a:p>
          <a:p>
            <a:pPr marL="168275" lvl="0" indent="-168275" eaLnBrk="0" hangingPunct="0">
              <a:spcBef>
                <a:spcPct val="20000"/>
              </a:spcBef>
              <a:buClr>
                <a:srgbClr val="003F69"/>
              </a:buClr>
              <a:buSzPct val="90000"/>
              <a:defRPr/>
            </a:pPr>
            <a:r>
              <a:rPr lang="en-US" sz="1400" kern="0" dirty="0"/>
              <a:t>Danica DeGroot</a:t>
            </a:r>
          </a:p>
          <a:p>
            <a:pPr marL="168275" lvl="0" indent="-168275" eaLnBrk="0" hangingPunct="0">
              <a:spcBef>
                <a:spcPct val="20000"/>
              </a:spcBef>
              <a:buClr>
                <a:srgbClr val="003F69"/>
              </a:buClr>
              <a:buSzPct val="90000"/>
              <a:defRPr/>
            </a:pPr>
            <a:r>
              <a:rPr lang="en-US" sz="1400" kern="0" dirty="0"/>
              <a:t>Keith Houck</a:t>
            </a:r>
          </a:p>
          <a:p>
            <a:pPr marL="168275" lvl="0" indent="-168275" eaLnBrk="0" hangingPunct="0">
              <a:spcBef>
                <a:spcPct val="20000"/>
              </a:spcBef>
              <a:buClr>
                <a:srgbClr val="003F69"/>
              </a:buClr>
              <a:buSzPct val="90000"/>
              <a:defRPr/>
            </a:pPr>
            <a:r>
              <a:rPr lang="en-US" sz="1400" kern="0" dirty="0"/>
              <a:t>John Wambaugh</a:t>
            </a:r>
          </a:p>
          <a:p>
            <a:pPr marL="168275" lvl="0" indent="-168275" eaLnBrk="0" hangingPunct="0">
              <a:spcBef>
                <a:spcPct val="20000"/>
              </a:spcBef>
              <a:buClr>
                <a:srgbClr val="003F69"/>
              </a:buClr>
              <a:buSzPct val="90000"/>
              <a:defRPr/>
            </a:pPr>
            <a:r>
              <a:rPr lang="en-US" sz="1400" kern="0" dirty="0"/>
              <a:t>Woody Setzer</a:t>
            </a:r>
          </a:p>
        </p:txBody>
      </p:sp>
      <p:sp>
        <p:nvSpPr>
          <p:cNvPr id="13" name="Content Placeholder 2"/>
          <p:cNvSpPr txBox="1">
            <a:spLocks/>
          </p:cNvSpPr>
          <p:nvPr/>
        </p:nvSpPr>
        <p:spPr bwMode="auto">
          <a:xfrm>
            <a:off x="3537919" y="883842"/>
            <a:ext cx="2040123" cy="3401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68275" indent="-168275" algn="l" rtl="0" eaLnBrk="0" fontAlgn="base" hangingPunct="0">
              <a:spcBef>
                <a:spcPct val="20000"/>
              </a:spcBef>
              <a:spcAft>
                <a:spcPct val="0"/>
              </a:spcAft>
              <a:buClr>
                <a:srgbClr val="003F69"/>
              </a:buClr>
              <a:buSzPct val="90000"/>
              <a:buFont typeface="Times" pitchFamily="18"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003F69"/>
              </a:buClr>
              <a:buChar char="–"/>
              <a:defRPr sz="2000">
                <a:solidFill>
                  <a:schemeClr val="tx1"/>
                </a:solidFill>
                <a:latin typeface="+mn-lt"/>
                <a:ea typeface="+mn-ea"/>
              </a:defRPr>
            </a:lvl2pPr>
            <a:lvl3pPr marL="742950" indent="-168275" algn="l" rtl="0" eaLnBrk="0" fontAlgn="base" hangingPunct="0">
              <a:spcBef>
                <a:spcPct val="20000"/>
              </a:spcBef>
              <a:spcAft>
                <a:spcPct val="0"/>
              </a:spcAft>
              <a:buClr>
                <a:srgbClr val="003F69"/>
              </a:buClr>
              <a:buSzPct val="90000"/>
              <a:buFont typeface="Times" pitchFamily="18" charset="0"/>
              <a:buChar char="•"/>
              <a:defRPr>
                <a:solidFill>
                  <a:schemeClr val="tx1"/>
                </a:solidFill>
                <a:latin typeface="+mn-lt"/>
                <a:ea typeface="+mn-ea"/>
              </a:defRPr>
            </a:lvl3pPr>
            <a:lvl4pPr marL="1027113" indent="-169863" algn="l" rtl="0" eaLnBrk="0" fontAlgn="base" hangingPunct="0">
              <a:spcBef>
                <a:spcPct val="20000"/>
              </a:spcBef>
              <a:spcAft>
                <a:spcPct val="0"/>
              </a:spcAft>
              <a:buClr>
                <a:srgbClr val="003F69"/>
              </a:buClr>
              <a:buChar char="–"/>
              <a:defRPr sz="1600">
                <a:solidFill>
                  <a:schemeClr val="tx1"/>
                </a:solidFill>
                <a:latin typeface="+mn-lt"/>
                <a:ea typeface="+mn-ea"/>
              </a:defRPr>
            </a:lvl4pPr>
            <a:lvl5pPr marL="1317625" indent="-176213" algn="l" rtl="0" eaLnBrk="0" fontAlgn="base" hangingPunct="0">
              <a:spcBef>
                <a:spcPct val="20000"/>
              </a:spcBef>
              <a:spcAft>
                <a:spcPct val="0"/>
              </a:spcAft>
              <a:buClr>
                <a:srgbClr val="003F69"/>
              </a:buClr>
              <a:buChar char="»"/>
              <a:defRPr sz="1600" i="1">
                <a:solidFill>
                  <a:schemeClr val="tx1"/>
                </a:solidFill>
                <a:latin typeface="+mn-lt"/>
                <a:ea typeface="+mn-ea"/>
              </a:defRPr>
            </a:lvl5pPr>
            <a:lvl6pPr marL="1774825" indent="-176213" algn="l" rtl="0" fontAlgn="base">
              <a:spcBef>
                <a:spcPct val="20000"/>
              </a:spcBef>
              <a:spcAft>
                <a:spcPct val="0"/>
              </a:spcAft>
              <a:buClr>
                <a:srgbClr val="003F69"/>
              </a:buClr>
              <a:buChar char="»"/>
              <a:defRPr i="1">
                <a:solidFill>
                  <a:schemeClr val="tx1"/>
                </a:solidFill>
                <a:latin typeface="+mn-lt"/>
                <a:ea typeface="+mn-ea"/>
              </a:defRPr>
            </a:lvl6pPr>
            <a:lvl7pPr marL="2232025" indent="-176213" algn="l" rtl="0" fontAlgn="base">
              <a:spcBef>
                <a:spcPct val="20000"/>
              </a:spcBef>
              <a:spcAft>
                <a:spcPct val="0"/>
              </a:spcAft>
              <a:buClr>
                <a:srgbClr val="003F69"/>
              </a:buClr>
              <a:buChar char="»"/>
              <a:defRPr i="1">
                <a:solidFill>
                  <a:schemeClr val="tx1"/>
                </a:solidFill>
                <a:latin typeface="+mn-lt"/>
                <a:ea typeface="+mn-ea"/>
              </a:defRPr>
            </a:lvl7pPr>
            <a:lvl8pPr marL="2689225" indent="-176213" algn="l" rtl="0" fontAlgn="base">
              <a:spcBef>
                <a:spcPct val="20000"/>
              </a:spcBef>
              <a:spcAft>
                <a:spcPct val="0"/>
              </a:spcAft>
              <a:buClr>
                <a:srgbClr val="003F69"/>
              </a:buClr>
              <a:buChar char="»"/>
              <a:defRPr i="1">
                <a:solidFill>
                  <a:schemeClr val="tx1"/>
                </a:solidFill>
                <a:latin typeface="+mn-lt"/>
                <a:ea typeface="+mn-ea"/>
              </a:defRPr>
            </a:lvl8pPr>
            <a:lvl9pPr marL="3146425" indent="-176213" algn="l" rtl="0" fontAlgn="base">
              <a:spcBef>
                <a:spcPct val="20000"/>
              </a:spcBef>
              <a:spcAft>
                <a:spcPct val="0"/>
              </a:spcAft>
              <a:buClr>
                <a:srgbClr val="003F69"/>
              </a:buClr>
              <a:buChar char="»"/>
              <a:defRPr i="1">
                <a:solidFill>
                  <a:schemeClr val="tx1"/>
                </a:solidFill>
                <a:latin typeface="+mn-lt"/>
                <a:ea typeface="+mn-ea"/>
              </a:defRPr>
            </a:lvl9pPr>
          </a:lstStyle>
          <a:p>
            <a:pPr>
              <a:buFont typeface="Times" pitchFamily="18" charset="0"/>
              <a:buNone/>
            </a:pPr>
            <a:r>
              <a:rPr lang="en-US" sz="1200" u="sng" kern="0" dirty="0"/>
              <a:t>NCCT Postdocs</a:t>
            </a:r>
          </a:p>
          <a:p>
            <a:pPr>
              <a:buFont typeface="Times" pitchFamily="18" charset="0"/>
              <a:buNone/>
            </a:pPr>
            <a:r>
              <a:rPr lang="en-US" sz="1200" kern="0" dirty="0"/>
              <a:t>Todor Antonijevic</a:t>
            </a:r>
          </a:p>
          <a:p>
            <a:pPr>
              <a:buFont typeface="Times" pitchFamily="18" charset="0"/>
              <a:buNone/>
            </a:pPr>
            <a:r>
              <a:rPr lang="en-US" sz="1200" kern="0" dirty="0"/>
              <a:t>Audrey Bone</a:t>
            </a:r>
          </a:p>
          <a:p>
            <a:pPr>
              <a:buFont typeface="Times" pitchFamily="18" charset="0"/>
              <a:buNone/>
            </a:pPr>
            <a:r>
              <a:rPr lang="en-US" sz="1200" kern="0" dirty="0"/>
              <a:t>Swapnil Chavan</a:t>
            </a:r>
          </a:p>
          <a:p>
            <a:pPr>
              <a:buFont typeface="Times" pitchFamily="18" charset="0"/>
              <a:buNone/>
            </a:pPr>
            <a:r>
              <a:rPr lang="en-US" sz="1200" kern="0" dirty="0"/>
              <a:t>Danica DeGroot</a:t>
            </a:r>
          </a:p>
          <a:p>
            <a:pPr>
              <a:buFont typeface="Times" pitchFamily="18" charset="0"/>
              <a:buNone/>
            </a:pPr>
            <a:r>
              <a:rPr lang="en-US" sz="1200" kern="0" dirty="0"/>
              <a:t>Jeremy Fitzpatrick</a:t>
            </a:r>
          </a:p>
          <a:p>
            <a:pPr>
              <a:buFont typeface="Times" pitchFamily="18" charset="0"/>
              <a:buNone/>
            </a:pPr>
            <a:r>
              <a:rPr lang="en-US" sz="1200" kern="0" dirty="0"/>
              <a:t>Jason Harris</a:t>
            </a:r>
          </a:p>
          <a:p>
            <a:pPr>
              <a:buFont typeface="Times" pitchFamily="18" charset="0"/>
              <a:buNone/>
            </a:pPr>
            <a:r>
              <a:rPr lang="en-US" sz="1200" kern="0" dirty="0"/>
              <a:t>Dustin Kapraun</a:t>
            </a:r>
          </a:p>
          <a:p>
            <a:pPr>
              <a:buFont typeface="Times" pitchFamily="18" charset="0"/>
              <a:buNone/>
            </a:pPr>
            <a:r>
              <a:rPr lang="en-US" sz="1200" kern="0" dirty="0"/>
              <a:t>Max Leung</a:t>
            </a:r>
          </a:p>
          <a:p>
            <a:pPr>
              <a:buFont typeface="Times" pitchFamily="18" charset="0"/>
              <a:buNone/>
            </a:pPr>
            <a:r>
              <a:rPr lang="en-US" sz="1200" kern="0" dirty="0"/>
              <a:t>Kamel Mansouri</a:t>
            </a:r>
          </a:p>
          <a:p>
            <a:pPr>
              <a:buFont typeface="Times" pitchFamily="18" charset="0"/>
              <a:buNone/>
            </a:pPr>
            <a:r>
              <a:rPr lang="en-US" sz="1200" kern="0" dirty="0"/>
              <a:t>LyLy Pham</a:t>
            </a:r>
          </a:p>
          <a:p>
            <a:pPr>
              <a:buFont typeface="Times" pitchFamily="18" charset="0"/>
              <a:buNone/>
            </a:pPr>
            <a:r>
              <a:rPr lang="en-US" sz="1200" kern="0" dirty="0"/>
              <a:t>Prachi Pradeep</a:t>
            </a:r>
          </a:p>
          <a:p>
            <a:pPr>
              <a:buFont typeface="Times" pitchFamily="18" charset="0"/>
              <a:buNone/>
            </a:pPr>
            <a:r>
              <a:rPr lang="en-US" sz="1200" kern="0" dirty="0"/>
              <a:t>Eric Watt</a:t>
            </a:r>
          </a:p>
        </p:txBody>
      </p:sp>
      <p:sp>
        <p:nvSpPr>
          <p:cNvPr id="5" name="Rectangle 4"/>
          <p:cNvSpPr/>
          <p:nvPr/>
        </p:nvSpPr>
        <p:spPr>
          <a:xfrm>
            <a:off x="3537919" y="6428578"/>
            <a:ext cx="5581371" cy="338554"/>
          </a:xfrm>
          <a:prstGeom prst="rect">
            <a:avLst/>
          </a:prstGeom>
        </p:spPr>
        <p:txBody>
          <a:bodyPr wrap="square">
            <a:spAutoFit/>
          </a:bodyPr>
          <a:lstStyle/>
          <a:p>
            <a:r>
              <a:rPr lang="en-US" sz="1600"/>
              <a:t>https://www.epa.gov/chemical-research/toxicity-forecasting</a:t>
            </a:r>
            <a:endParaRPr lang="en-US" sz="1600" dirty="0"/>
          </a:p>
        </p:txBody>
      </p:sp>
    </p:spTree>
    <p:extLst>
      <p:ext uri="{BB962C8B-B14F-4D97-AF65-F5344CB8AC3E}">
        <p14:creationId xmlns:p14="http://schemas.microsoft.com/office/powerpoint/2010/main" val="20145694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Computational Toxicology</a:t>
            </a:r>
          </a:p>
        </p:txBody>
      </p:sp>
      <p:sp>
        <p:nvSpPr>
          <p:cNvPr id="4" name="Content Placeholder 3"/>
          <p:cNvSpPr>
            <a:spLocks noGrp="1"/>
          </p:cNvSpPr>
          <p:nvPr>
            <p:ph idx="1"/>
          </p:nvPr>
        </p:nvSpPr>
        <p:spPr>
          <a:xfrm>
            <a:off x="285336" y="997383"/>
            <a:ext cx="8707272" cy="4724400"/>
          </a:xfrm>
        </p:spPr>
        <p:txBody>
          <a:bodyPr/>
          <a:lstStyle/>
          <a:p>
            <a:pPr>
              <a:lnSpc>
                <a:spcPct val="150000"/>
              </a:lnSpc>
            </a:pPr>
            <a:r>
              <a:rPr lang="en-GB" sz="2500" dirty="0"/>
              <a:t>Identify biological pathways of toxicity (AOPs)</a:t>
            </a:r>
          </a:p>
          <a:p>
            <a:pPr>
              <a:lnSpc>
                <a:spcPct val="150000"/>
              </a:lnSpc>
            </a:pPr>
            <a:r>
              <a:rPr lang="en-GB" sz="2500" dirty="0"/>
              <a:t>Develop high-throughput </a:t>
            </a:r>
            <a:r>
              <a:rPr lang="en-GB" sz="2500" i="1" dirty="0"/>
              <a:t>in vitro </a:t>
            </a:r>
            <a:r>
              <a:rPr lang="en-GB" sz="2500" dirty="0"/>
              <a:t>assays</a:t>
            </a:r>
          </a:p>
          <a:p>
            <a:pPr lvl="1">
              <a:lnSpc>
                <a:spcPct val="150000"/>
              </a:lnSpc>
            </a:pPr>
            <a:r>
              <a:rPr lang="en-GB" sz="2100" dirty="0"/>
              <a:t>Test “Human Exposure Universe” chemicals in the assays </a:t>
            </a:r>
          </a:p>
          <a:p>
            <a:pPr>
              <a:lnSpc>
                <a:spcPct val="150000"/>
              </a:lnSpc>
            </a:pPr>
            <a:r>
              <a:rPr lang="en-GB" sz="2500" dirty="0"/>
              <a:t>Develop models that link </a:t>
            </a:r>
            <a:r>
              <a:rPr lang="en-GB" sz="2500" i="1" dirty="0"/>
              <a:t>in vitro </a:t>
            </a:r>
            <a:r>
              <a:rPr lang="en-GB" sz="2500" dirty="0"/>
              <a:t>to </a:t>
            </a:r>
            <a:r>
              <a:rPr lang="en-GB" sz="2500" i="1" dirty="0"/>
              <a:t>in vivo </a:t>
            </a:r>
            <a:r>
              <a:rPr lang="en-GB" sz="2500" dirty="0"/>
              <a:t>hazard</a:t>
            </a:r>
          </a:p>
          <a:p>
            <a:pPr lvl="1">
              <a:lnSpc>
                <a:spcPct val="150000"/>
              </a:lnSpc>
            </a:pPr>
            <a:r>
              <a:rPr lang="en-GB" sz="2100" dirty="0"/>
              <a:t>Use pharmacokinetic models to predict activating doses </a:t>
            </a:r>
          </a:p>
          <a:p>
            <a:pPr>
              <a:lnSpc>
                <a:spcPct val="150000"/>
              </a:lnSpc>
            </a:pPr>
            <a:r>
              <a:rPr lang="en-GB" sz="2500" dirty="0"/>
              <a:t>Develop exposure models</a:t>
            </a:r>
          </a:p>
          <a:p>
            <a:pPr>
              <a:lnSpc>
                <a:spcPct val="150000"/>
              </a:lnSpc>
            </a:pPr>
            <a:r>
              <a:rPr lang="en-GB" sz="2500" dirty="0"/>
              <a:t>Add uncertainty estimates</a:t>
            </a:r>
          </a:p>
          <a:p>
            <a:pPr>
              <a:lnSpc>
                <a:spcPct val="150000"/>
              </a:lnSpc>
            </a:pPr>
            <a:r>
              <a:rPr lang="en-GB" sz="2500" dirty="0"/>
              <a:t>Create high-throughput risk assessments</a:t>
            </a:r>
            <a:endParaRPr lang="en-US" sz="2500" dirty="0"/>
          </a:p>
        </p:txBody>
      </p:sp>
    </p:spTree>
    <p:extLst>
      <p:ext uri="{BB962C8B-B14F-4D97-AF65-F5344CB8AC3E}">
        <p14:creationId xmlns:p14="http://schemas.microsoft.com/office/powerpoint/2010/main" val="10773572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0393" y="3344391"/>
            <a:ext cx="8723214" cy="3513609"/>
          </a:xfrm>
          <a:prstGeom prst="rect">
            <a:avLst/>
          </a:prstGeom>
        </p:spPr>
      </p:pic>
      <p:sp>
        <p:nvSpPr>
          <p:cNvPr id="2" name="Title 1"/>
          <p:cNvSpPr>
            <a:spLocks noGrp="1"/>
          </p:cNvSpPr>
          <p:nvPr>
            <p:ph type="title"/>
          </p:nvPr>
        </p:nvSpPr>
        <p:spPr>
          <a:xfrm>
            <a:off x="1959429" y="533400"/>
            <a:ext cx="7184571" cy="194388"/>
          </a:xfrm>
        </p:spPr>
        <p:txBody>
          <a:bodyPr/>
          <a:lstStyle/>
          <a:p>
            <a:r>
              <a:rPr lang="en-US" dirty="0"/>
              <a:t>Zebrafish and Developmental Toxicology</a:t>
            </a:r>
          </a:p>
        </p:txBody>
      </p:sp>
      <p:sp>
        <p:nvSpPr>
          <p:cNvPr id="3" name="Content Placeholder 2"/>
          <p:cNvSpPr>
            <a:spLocks noGrp="1"/>
          </p:cNvSpPr>
          <p:nvPr>
            <p:ph idx="1"/>
          </p:nvPr>
        </p:nvSpPr>
        <p:spPr>
          <a:xfrm>
            <a:off x="460310" y="1066800"/>
            <a:ext cx="8683690" cy="3253273"/>
          </a:xfrm>
        </p:spPr>
        <p:txBody>
          <a:bodyPr/>
          <a:lstStyle/>
          <a:p>
            <a:r>
              <a:rPr lang="en-US" dirty="0"/>
              <a:t>Goal: Use zebrafish as an </a:t>
            </a:r>
            <a:r>
              <a:rPr lang="en-US" i="1" dirty="0"/>
              <a:t>in vivo </a:t>
            </a:r>
            <a:r>
              <a:rPr lang="en-US" dirty="0"/>
              <a:t>model of vertebrate developmental toxicity</a:t>
            </a:r>
          </a:p>
          <a:p>
            <a:r>
              <a:rPr lang="en-US" dirty="0"/>
              <a:t>Build </a:t>
            </a:r>
            <a:r>
              <a:rPr lang="en-US" i="1" dirty="0"/>
              <a:t>in vitro </a:t>
            </a:r>
            <a:r>
              <a:rPr lang="en-US" dirty="0"/>
              <a:t>to </a:t>
            </a:r>
            <a:r>
              <a:rPr lang="en-US" i="1" dirty="0"/>
              <a:t>in vivo </a:t>
            </a:r>
            <a:r>
              <a:rPr lang="en-US" dirty="0"/>
              <a:t>models using ~700 human assays</a:t>
            </a:r>
          </a:p>
          <a:p>
            <a:r>
              <a:rPr lang="en-US" dirty="0"/>
              <a:t>~1000 Chemicals </a:t>
            </a:r>
          </a:p>
          <a:p>
            <a:pPr lvl="1"/>
            <a:r>
              <a:rPr lang="en-US" dirty="0"/>
              <a:t>pharmaceuticals, pesticides, industrial chemicals, personal care product chemicals and food ingredients</a:t>
            </a:r>
          </a:p>
          <a:p>
            <a:pPr marL="0" indent="0">
              <a:buNone/>
            </a:pPr>
            <a:endParaRPr lang="en-US" dirty="0"/>
          </a:p>
          <a:p>
            <a:pPr lvl="1"/>
            <a:endParaRPr lang="en-US" dirty="0"/>
          </a:p>
        </p:txBody>
      </p:sp>
      <p:sp>
        <p:nvSpPr>
          <p:cNvPr id="4" name="Slide Number Placeholder 3"/>
          <p:cNvSpPr>
            <a:spLocks noGrp="1"/>
          </p:cNvSpPr>
          <p:nvPr>
            <p:ph type="sldNum" sz="quarter" idx="10"/>
          </p:nvPr>
        </p:nvSpPr>
        <p:spPr>
          <a:xfrm>
            <a:off x="7028607" y="6257866"/>
            <a:ext cx="1905000" cy="228600"/>
          </a:xfrm>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5</a:t>
            </a:fld>
            <a:endParaRPr lang="en-US" sz="1000" b="1" kern="1200" dirty="0">
              <a:solidFill>
                <a:srgbClr val="003F69"/>
              </a:solidFill>
              <a:latin typeface="Arial" charset="0"/>
              <a:ea typeface="ＭＳ Ｐゴシック" pitchFamily="1" charset="-128"/>
              <a:cs typeface="+mn-cs"/>
            </a:endParaRPr>
          </a:p>
        </p:txBody>
      </p:sp>
      <p:sp>
        <p:nvSpPr>
          <p:cNvPr id="6" name="TextBox 5"/>
          <p:cNvSpPr txBox="1"/>
          <p:nvPr/>
        </p:nvSpPr>
        <p:spPr>
          <a:xfrm>
            <a:off x="5796609" y="6550223"/>
            <a:ext cx="3347391" cy="307777"/>
          </a:xfrm>
          <a:prstGeom prst="rect">
            <a:avLst/>
          </a:prstGeom>
          <a:noFill/>
        </p:spPr>
        <p:txBody>
          <a:bodyPr wrap="none" rtlCol="0">
            <a:spAutoFit/>
          </a:bodyPr>
          <a:lstStyle/>
          <a:p>
            <a:r>
              <a:rPr lang="en-US" sz="1400" dirty="0"/>
              <a:t>Padilla et al., 2015, 2016, in preparation</a:t>
            </a:r>
          </a:p>
        </p:txBody>
      </p:sp>
    </p:spTree>
    <p:extLst>
      <p:ext uri="{BB962C8B-B14F-4D97-AF65-F5344CB8AC3E}">
        <p14:creationId xmlns:p14="http://schemas.microsoft.com/office/powerpoint/2010/main" val="395642889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Zebrafish Imaging and scoring</a:t>
            </a:r>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6</a:t>
            </a:fld>
            <a:endParaRPr lang="en-US" sz="1000" b="1" kern="1200" dirty="0">
              <a:solidFill>
                <a:srgbClr val="003F69"/>
              </a:solidFill>
              <a:latin typeface="Arial" charset="0"/>
              <a:ea typeface="ＭＳ Ｐゴシック" pitchFamily="1" charset="-128"/>
              <a:cs typeface="+mn-cs"/>
            </a:endParaRPr>
          </a:p>
        </p:txBody>
      </p:sp>
      <p:pic>
        <p:nvPicPr>
          <p:cNvPr id="6" name="Picture 5"/>
          <p:cNvPicPr>
            <a:picLocks noChangeAspect="1"/>
          </p:cNvPicPr>
          <p:nvPr/>
        </p:nvPicPr>
        <p:blipFill>
          <a:blip r:embed="rId2"/>
          <a:stretch>
            <a:fillRect/>
          </a:stretch>
        </p:blipFill>
        <p:spPr>
          <a:xfrm>
            <a:off x="563923" y="1422056"/>
            <a:ext cx="8229600" cy="5090806"/>
          </a:xfrm>
          <a:prstGeom prst="rect">
            <a:avLst/>
          </a:prstGeom>
        </p:spPr>
      </p:pic>
      <p:sp>
        <p:nvSpPr>
          <p:cNvPr id="2" name="TextBox 1"/>
          <p:cNvSpPr txBox="1"/>
          <p:nvPr/>
        </p:nvSpPr>
        <p:spPr>
          <a:xfrm>
            <a:off x="5383763" y="6550223"/>
            <a:ext cx="2646494" cy="307777"/>
          </a:xfrm>
          <a:prstGeom prst="rect">
            <a:avLst/>
          </a:prstGeom>
          <a:noFill/>
        </p:spPr>
        <p:txBody>
          <a:bodyPr wrap="none" rtlCol="0">
            <a:spAutoFit/>
          </a:bodyPr>
          <a:lstStyle/>
          <a:p>
            <a:r>
              <a:rPr lang="en-US" sz="1400" dirty="0"/>
              <a:t>Deal et al. J Applied Tox.  2016</a:t>
            </a:r>
          </a:p>
        </p:txBody>
      </p:sp>
    </p:spTree>
    <p:extLst>
      <p:ext uri="{BB962C8B-B14F-4D97-AF65-F5344CB8AC3E}">
        <p14:creationId xmlns:p14="http://schemas.microsoft.com/office/powerpoint/2010/main" val="31690766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chemicals</a:t>
            </a:r>
          </a:p>
        </p:txBody>
      </p:sp>
      <p:sp>
        <p:nvSpPr>
          <p:cNvPr id="4" name="Slide Number Placeholder 3"/>
          <p:cNvSpPr>
            <a:spLocks noGrp="1"/>
          </p:cNvSpPr>
          <p:nvPr>
            <p:ph type="sldNum" sz="quarter" idx="10"/>
          </p:nvPr>
        </p:nvSpPr>
        <p:spPr>
          <a:xfrm>
            <a:off x="6553200" y="4275657"/>
            <a:ext cx="1905000" cy="228600"/>
          </a:xfrm>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7</a:t>
            </a:fld>
            <a:endParaRPr lang="en-US" sz="1000" b="1" kern="1200" dirty="0">
              <a:solidFill>
                <a:srgbClr val="003F69"/>
              </a:solidFill>
              <a:latin typeface="Arial" charset="0"/>
              <a:ea typeface="ＭＳ Ｐゴシック" pitchFamily="1" charset="-128"/>
              <a:cs typeface="+mn-cs"/>
            </a:endParaRPr>
          </a:p>
        </p:txBody>
      </p:sp>
      <p:sp>
        <p:nvSpPr>
          <p:cNvPr id="7" name="TextBox 6"/>
          <p:cNvSpPr txBox="1"/>
          <p:nvPr/>
        </p:nvSpPr>
        <p:spPr>
          <a:xfrm>
            <a:off x="3847514" y="1770308"/>
            <a:ext cx="1353256" cy="400110"/>
          </a:xfrm>
          <a:prstGeom prst="rect">
            <a:avLst/>
          </a:prstGeom>
          <a:noFill/>
        </p:spPr>
        <p:txBody>
          <a:bodyPr wrap="none" rtlCol="0">
            <a:spAutoFit/>
          </a:bodyPr>
          <a:lstStyle/>
          <a:p>
            <a:r>
              <a:rPr lang="en-US" dirty="0"/>
              <a:t>Lovastatin</a:t>
            </a:r>
          </a:p>
        </p:txBody>
      </p:sp>
      <p:pic>
        <p:nvPicPr>
          <p:cNvPr id="8" name="Picture 7"/>
          <p:cNvPicPr>
            <a:picLocks noChangeAspect="1"/>
          </p:cNvPicPr>
          <p:nvPr/>
        </p:nvPicPr>
        <p:blipFill>
          <a:blip r:embed="rId2"/>
          <a:stretch>
            <a:fillRect/>
          </a:stretch>
        </p:blipFill>
        <p:spPr>
          <a:xfrm>
            <a:off x="94861" y="2184084"/>
            <a:ext cx="2743200" cy="2790954"/>
          </a:xfrm>
          <a:prstGeom prst="rect">
            <a:avLst/>
          </a:prstGeom>
        </p:spPr>
      </p:pic>
      <p:sp>
        <p:nvSpPr>
          <p:cNvPr id="9" name="TextBox 8"/>
          <p:cNvSpPr txBox="1"/>
          <p:nvPr/>
        </p:nvSpPr>
        <p:spPr>
          <a:xfrm>
            <a:off x="1438604" y="1770308"/>
            <a:ext cx="713657" cy="400110"/>
          </a:xfrm>
          <a:prstGeom prst="rect">
            <a:avLst/>
          </a:prstGeom>
          <a:noFill/>
        </p:spPr>
        <p:txBody>
          <a:bodyPr wrap="none" rtlCol="0">
            <a:spAutoFit/>
          </a:bodyPr>
          <a:lstStyle/>
          <a:p>
            <a:r>
              <a:rPr lang="en-US" dirty="0"/>
              <a:t>DES</a:t>
            </a:r>
          </a:p>
        </p:txBody>
      </p:sp>
      <p:pic>
        <p:nvPicPr>
          <p:cNvPr id="10" name="Picture 9"/>
          <p:cNvPicPr>
            <a:picLocks noChangeAspect="1"/>
          </p:cNvPicPr>
          <p:nvPr/>
        </p:nvPicPr>
        <p:blipFill>
          <a:blip r:embed="rId3"/>
          <a:stretch>
            <a:fillRect/>
          </a:stretch>
        </p:blipFill>
        <p:spPr>
          <a:xfrm>
            <a:off x="2971800" y="2325314"/>
            <a:ext cx="2743200" cy="2635119"/>
          </a:xfrm>
          <a:prstGeom prst="rect">
            <a:avLst/>
          </a:prstGeom>
        </p:spPr>
      </p:pic>
      <p:pic>
        <p:nvPicPr>
          <p:cNvPr id="11" name="Picture 10"/>
          <p:cNvPicPr>
            <a:picLocks noChangeAspect="1"/>
          </p:cNvPicPr>
          <p:nvPr/>
        </p:nvPicPr>
        <p:blipFill>
          <a:blip r:embed="rId4"/>
          <a:stretch>
            <a:fillRect/>
          </a:stretch>
        </p:blipFill>
        <p:spPr>
          <a:xfrm>
            <a:off x="6039043" y="2472605"/>
            <a:ext cx="2743200" cy="2489832"/>
          </a:xfrm>
          <a:prstGeom prst="rect">
            <a:avLst/>
          </a:prstGeom>
        </p:spPr>
      </p:pic>
      <p:sp>
        <p:nvSpPr>
          <p:cNvPr id="12" name="TextBox 11"/>
          <p:cNvSpPr txBox="1"/>
          <p:nvPr/>
        </p:nvSpPr>
        <p:spPr>
          <a:xfrm>
            <a:off x="6888829" y="1770308"/>
            <a:ext cx="1438214" cy="400110"/>
          </a:xfrm>
          <a:prstGeom prst="rect">
            <a:avLst/>
          </a:prstGeom>
          <a:noFill/>
        </p:spPr>
        <p:txBody>
          <a:bodyPr wrap="none" rtlCol="0">
            <a:spAutoFit/>
          </a:bodyPr>
          <a:lstStyle/>
          <a:p>
            <a:r>
              <a:rPr lang="en-US" dirty="0"/>
              <a:t>Permethrin</a:t>
            </a:r>
          </a:p>
        </p:txBody>
      </p:sp>
      <p:sp>
        <p:nvSpPr>
          <p:cNvPr id="13" name="TextBox 12"/>
          <p:cNvSpPr txBox="1"/>
          <p:nvPr/>
        </p:nvSpPr>
        <p:spPr>
          <a:xfrm>
            <a:off x="3326810" y="5148000"/>
            <a:ext cx="2888932" cy="707886"/>
          </a:xfrm>
          <a:prstGeom prst="rect">
            <a:avLst/>
          </a:prstGeom>
          <a:noFill/>
        </p:spPr>
        <p:txBody>
          <a:bodyPr wrap="none" rtlCol="0">
            <a:spAutoFit/>
          </a:bodyPr>
          <a:lstStyle/>
          <a:p>
            <a:r>
              <a:rPr lang="en-US" dirty="0"/>
              <a:t>100% = death</a:t>
            </a:r>
          </a:p>
          <a:p>
            <a:r>
              <a:rPr lang="en-US" dirty="0"/>
              <a:t>&lt;100% = malformations</a:t>
            </a:r>
          </a:p>
        </p:txBody>
      </p:sp>
    </p:spTree>
    <p:extLst>
      <p:ext uri="{BB962C8B-B14F-4D97-AF65-F5344CB8AC3E}">
        <p14:creationId xmlns:p14="http://schemas.microsoft.com/office/powerpoint/2010/main" val="14652135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4994" y="303855"/>
            <a:ext cx="7081901" cy="490350"/>
          </a:xfrm>
        </p:spPr>
        <p:txBody>
          <a:bodyPr>
            <a:noAutofit/>
          </a:bodyPr>
          <a:lstStyle/>
          <a:p>
            <a:r>
              <a:rPr lang="en-US" sz="2000" dirty="0"/>
              <a:t>Most chemicals display a “burst” of potentially non-selective bioactivity near cell-stress / cytotoxity conc.</a:t>
            </a:r>
          </a:p>
        </p:txBody>
      </p:sp>
      <p:sp>
        <p:nvSpPr>
          <p:cNvPr id="4" name="Slide Number Placeholder 3"/>
          <p:cNvSpPr>
            <a:spLocks noGrp="1"/>
          </p:cNvSpPr>
          <p:nvPr>
            <p:ph type="sldNum" sz="quarter" idx="4294967295"/>
          </p:nvPr>
        </p:nvSpPr>
        <p:spPr>
          <a:xfrm>
            <a:off x="6553200" y="6224588"/>
            <a:ext cx="1905000" cy="228600"/>
          </a:xfrm>
          <a:prstGeom prst="rect">
            <a:avLst/>
          </a:prstGeom>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8</a:t>
            </a:fld>
            <a:endParaRPr lang="en-US" sz="1000" b="1" kern="1200" dirty="0">
              <a:solidFill>
                <a:srgbClr val="003F69"/>
              </a:solidFill>
              <a:latin typeface="Arial" charset="0"/>
              <a:ea typeface="ＭＳ Ｐゴシック" pitchFamily="1" charset="-128"/>
              <a:cs typeface="+mn-cs"/>
            </a:endParaRPr>
          </a:p>
        </p:txBody>
      </p:sp>
      <p:grpSp>
        <p:nvGrpSpPr>
          <p:cNvPr id="2" name="Group 1"/>
          <p:cNvGrpSpPr/>
          <p:nvPr/>
        </p:nvGrpSpPr>
        <p:grpSpPr>
          <a:xfrm>
            <a:off x="336346" y="1095028"/>
            <a:ext cx="8629036" cy="5391170"/>
            <a:chOff x="336346" y="1095028"/>
            <a:chExt cx="8629036" cy="5391170"/>
          </a:xfrm>
        </p:grpSpPr>
        <p:sp>
          <p:nvSpPr>
            <p:cNvPr id="130" name="Rectangle 129"/>
            <p:cNvSpPr/>
            <p:nvPr/>
          </p:nvSpPr>
          <p:spPr bwMode="auto">
            <a:xfrm>
              <a:off x="2892150" y="3285209"/>
              <a:ext cx="1489556"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31" name="Rectangle 130"/>
            <p:cNvSpPr/>
            <p:nvPr/>
          </p:nvSpPr>
          <p:spPr bwMode="auto">
            <a:xfrm>
              <a:off x="3751840" y="4415618"/>
              <a:ext cx="629866"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28" name="Rectangle 127"/>
            <p:cNvSpPr/>
            <p:nvPr/>
          </p:nvSpPr>
          <p:spPr bwMode="auto">
            <a:xfrm>
              <a:off x="2574753" y="2130950"/>
              <a:ext cx="1806953"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 name="Rectangle 7"/>
            <p:cNvSpPr/>
            <p:nvPr/>
          </p:nvSpPr>
          <p:spPr bwMode="auto">
            <a:xfrm>
              <a:off x="3166927" y="2732128"/>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9" name="Rectangle 8"/>
            <p:cNvSpPr/>
            <p:nvPr/>
          </p:nvSpPr>
          <p:spPr bwMode="auto">
            <a:xfrm>
              <a:off x="3075237" y="2366368"/>
              <a:ext cx="91440" cy="8229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0" name="Rectangle 9"/>
            <p:cNvSpPr/>
            <p:nvPr/>
          </p:nvSpPr>
          <p:spPr bwMode="auto">
            <a:xfrm>
              <a:off x="3259367" y="300644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1" name="Rectangle 10"/>
            <p:cNvSpPr/>
            <p:nvPr/>
          </p:nvSpPr>
          <p:spPr bwMode="auto">
            <a:xfrm>
              <a:off x="2984291" y="2274928"/>
              <a:ext cx="91440" cy="9144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2" name="Rectangle 11"/>
            <p:cNvSpPr/>
            <p:nvPr/>
          </p:nvSpPr>
          <p:spPr bwMode="auto">
            <a:xfrm>
              <a:off x="2886405" y="2457808"/>
              <a:ext cx="91440" cy="7315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3" name="Rectangle 12"/>
            <p:cNvSpPr/>
            <p:nvPr/>
          </p:nvSpPr>
          <p:spPr bwMode="auto">
            <a:xfrm>
              <a:off x="2793472" y="2366368"/>
              <a:ext cx="91440" cy="8229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 name="Rectangle 13"/>
            <p:cNvSpPr/>
            <p:nvPr/>
          </p:nvSpPr>
          <p:spPr bwMode="auto">
            <a:xfrm>
              <a:off x="2701032" y="2640688"/>
              <a:ext cx="91440" cy="5486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 name="Rectangle 14"/>
            <p:cNvSpPr/>
            <p:nvPr/>
          </p:nvSpPr>
          <p:spPr bwMode="auto">
            <a:xfrm>
              <a:off x="2610086" y="2732128"/>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 name="Rectangle 15"/>
            <p:cNvSpPr/>
            <p:nvPr/>
          </p:nvSpPr>
          <p:spPr bwMode="auto">
            <a:xfrm>
              <a:off x="2519140" y="2915008"/>
              <a:ext cx="91440" cy="2743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 name="Rectangle 16"/>
            <p:cNvSpPr/>
            <p:nvPr/>
          </p:nvSpPr>
          <p:spPr bwMode="auto">
            <a:xfrm>
              <a:off x="2427946" y="300644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 name="Rectangle 17"/>
            <p:cNvSpPr/>
            <p:nvPr/>
          </p:nvSpPr>
          <p:spPr bwMode="auto">
            <a:xfrm>
              <a:off x="2337065"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 name="Rectangle 18"/>
            <p:cNvSpPr/>
            <p:nvPr/>
          </p:nvSpPr>
          <p:spPr bwMode="auto">
            <a:xfrm>
              <a:off x="2243131"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0" name="Rectangle 19"/>
            <p:cNvSpPr/>
            <p:nvPr/>
          </p:nvSpPr>
          <p:spPr bwMode="auto">
            <a:xfrm>
              <a:off x="2153496"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1" name="Rectangle 20"/>
            <p:cNvSpPr/>
            <p:nvPr/>
          </p:nvSpPr>
          <p:spPr bwMode="auto">
            <a:xfrm>
              <a:off x="1965244" y="3097888"/>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2" name="Rectangle 21"/>
            <p:cNvSpPr/>
            <p:nvPr/>
          </p:nvSpPr>
          <p:spPr bwMode="auto">
            <a:xfrm>
              <a:off x="1873554"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3" name="Rectangle 22"/>
            <p:cNvSpPr/>
            <p:nvPr/>
          </p:nvSpPr>
          <p:spPr bwMode="auto">
            <a:xfrm>
              <a:off x="2057684"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4" name="Rectangle 23"/>
            <p:cNvSpPr/>
            <p:nvPr/>
          </p:nvSpPr>
          <p:spPr bwMode="auto">
            <a:xfrm>
              <a:off x="1786111"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5" name="Rectangle 24"/>
            <p:cNvSpPr/>
            <p:nvPr/>
          </p:nvSpPr>
          <p:spPr bwMode="auto">
            <a:xfrm>
              <a:off x="1692673"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6" name="Rectangle 25"/>
            <p:cNvSpPr/>
            <p:nvPr/>
          </p:nvSpPr>
          <p:spPr bwMode="auto">
            <a:xfrm>
              <a:off x="1596237"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7" name="Rectangle 26"/>
            <p:cNvSpPr/>
            <p:nvPr/>
          </p:nvSpPr>
          <p:spPr bwMode="auto">
            <a:xfrm>
              <a:off x="1503797" y="300644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8" name="Rectangle 27"/>
            <p:cNvSpPr/>
            <p:nvPr/>
          </p:nvSpPr>
          <p:spPr bwMode="auto">
            <a:xfrm>
              <a:off x="1416354"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9" name="Rectangle 28"/>
            <p:cNvSpPr/>
            <p:nvPr/>
          </p:nvSpPr>
          <p:spPr bwMode="auto">
            <a:xfrm>
              <a:off x="1328911"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0" name="Rectangle 29"/>
            <p:cNvSpPr/>
            <p:nvPr/>
          </p:nvSpPr>
          <p:spPr bwMode="auto">
            <a:xfrm>
              <a:off x="1241220"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1" name="Rectangle 30"/>
            <p:cNvSpPr/>
            <p:nvPr/>
          </p:nvSpPr>
          <p:spPr bwMode="auto">
            <a:xfrm>
              <a:off x="1150341"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2" name="Rectangle 31"/>
            <p:cNvSpPr/>
            <p:nvPr/>
          </p:nvSpPr>
          <p:spPr bwMode="auto">
            <a:xfrm>
              <a:off x="1059910"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3" name="Rectangle 32"/>
            <p:cNvSpPr/>
            <p:nvPr/>
          </p:nvSpPr>
          <p:spPr bwMode="auto">
            <a:xfrm>
              <a:off x="962324" y="318018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5" name="Rectangle 34"/>
            <p:cNvSpPr/>
            <p:nvPr/>
          </p:nvSpPr>
          <p:spPr bwMode="auto">
            <a:xfrm>
              <a:off x="3564180" y="3976939"/>
              <a:ext cx="91440" cy="36576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6" name="Rectangle 35"/>
            <p:cNvSpPr/>
            <p:nvPr/>
          </p:nvSpPr>
          <p:spPr bwMode="auto">
            <a:xfrm>
              <a:off x="3472490" y="3885499"/>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7" name="Rectangle 36"/>
            <p:cNvSpPr/>
            <p:nvPr/>
          </p:nvSpPr>
          <p:spPr bwMode="auto">
            <a:xfrm>
              <a:off x="3656620" y="4159819"/>
              <a:ext cx="91440" cy="1828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8" name="Rectangle 37"/>
            <p:cNvSpPr/>
            <p:nvPr/>
          </p:nvSpPr>
          <p:spPr bwMode="auto">
            <a:xfrm>
              <a:off x="3381550" y="3702619"/>
              <a:ext cx="91440" cy="6400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9" name="Rectangle 38"/>
            <p:cNvSpPr/>
            <p:nvPr/>
          </p:nvSpPr>
          <p:spPr bwMode="auto">
            <a:xfrm>
              <a:off x="3291609" y="3611179"/>
              <a:ext cx="91440" cy="7315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0" name="Rectangle 39"/>
            <p:cNvSpPr/>
            <p:nvPr/>
          </p:nvSpPr>
          <p:spPr bwMode="auto">
            <a:xfrm>
              <a:off x="3198676" y="3466399"/>
              <a:ext cx="91440" cy="8686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1" name="Rectangle 40"/>
            <p:cNvSpPr/>
            <p:nvPr/>
          </p:nvSpPr>
          <p:spPr bwMode="auto">
            <a:xfrm>
              <a:off x="3106236" y="3748339"/>
              <a:ext cx="91440" cy="5943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2" name="Rectangle 41"/>
            <p:cNvSpPr/>
            <p:nvPr/>
          </p:nvSpPr>
          <p:spPr bwMode="auto">
            <a:xfrm>
              <a:off x="3015290" y="3885499"/>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3" name="Rectangle 42"/>
            <p:cNvSpPr/>
            <p:nvPr/>
          </p:nvSpPr>
          <p:spPr bwMode="auto">
            <a:xfrm>
              <a:off x="2924344" y="4068379"/>
              <a:ext cx="91440" cy="2743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4" name="Rectangle 43"/>
            <p:cNvSpPr/>
            <p:nvPr/>
          </p:nvSpPr>
          <p:spPr bwMode="auto">
            <a:xfrm>
              <a:off x="2833150" y="4159819"/>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5" name="Rectangle 44"/>
            <p:cNvSpPr/>
            <p:nvPr/>
          </p:nvSpPr>
          <p:spPr bwMode="auto">
            <a:xfrm>
              <a:off x="2742269"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6" name="Rectangle 45"/>
            <p:cNvSpPr/>
            <p:nvPr/>
          </p:nvSpPr>
          <p:spPr bwMode="auto">
            <a:xfrm>
              <a:off x="2648335"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7" name="Rectangle 46"/>
            <p:cNvSpPr/>
            <p:nvPr/>
          </p:nvSpPr>
          <p:spPr bwMode="auto">
            <a:xfrm>
              <a:off x="2550749"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8" name="Rectangle 47"/>
            <p:cNvSpPr/>
            <p:nvPr/>
          </p:nvSpPr>
          <p:spPr bwMode="auto">
            <a:xfrm>
              <a:off x="2537757" y="4251259"/>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9" name="Rectangle 48"/>
            <p:cNvSpPr/>
            <p:nvPr/>
          </p:nvSpPr>
          <p:spPr bwMode="auto">
            <a:xfrm>
              <a:off x="2270807"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0" name="Rectangle 49"/>
            <p:cNvSpPr/>
            <p:nvPr/>
          </p:nvSpPr>
          <p:spPr bwMode="auto">
            <a:xfrm>
              <a:off x="2454937"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1" name="Rectangle 50"/>
            <p:cNvSpPr/>
            <p:nvPr/>
          </p:nvSpPr>
          <p:spPr bwMode="auto">
            <a:xfrm>
              <a:off x="2183364"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2" name="Rectangle 51"/>
            <p:cNvSpPr/>
            <p:nvPr/>
          </p:nvSpPr>
          <p:spPr bwMode="auto">
            <a:xfrm>
              <a:off x="2089926"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3" name="Rectangle 52"/>
            <p:cNvSpPr/>
            <p:nvPr/>
          </p:nvSpPr>
          <p:spPr bwMode="auto">
            <a:xfrm>
              <a:off x="1993490"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5" name="Rectangle 54"/>
            <p:cNvSpPr/>
            <p:nvPr/>
          </p:nvSpPr>
          <p:spPr bwMode="auto">
            <a:xfrm>
              <a:off x="1813607"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6" name="Rectangle 55"/>
            <p:cNvSpPr/>
            <p:nvPr/>
          </p:nvSpPr>
          <p:spPr bwMode="auto">
            <a:xfrm>
              <a:off x="1726164"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7" name="Rectangle 56"/>
            <p:cNvSpPr/>
            <p:nvPr/>
          </p:nvSpPr>
          <p:spPr bwMode="auto">
            <a:xfrm>
              <a:off x="1638473"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8" name="Rectangle 57"/>
            <p:cNvSpPr/>
            <p:nvPr/>
          </p:nvSpPr>
          <p:spPr bwMode="auto">
            <a:xfrm>
              <a:off x="1179737"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9" name="Rectangle 58"/>
            <p:cNvSpPr/>
            <p:nvPr/>
          </p:nvSpPr>
          <p:spPr bwMode="auto">
            <a:xfrm>
              <a:off x="1089306"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0" name="Rectangle 59"/>
            <p:cNvSpPr/>
            <p:nvPr/>
          </p:nvSpPr>
          <p:spPr bwMode="auto">
            <a:xfrm>
              <a:off x="991720" y="433355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61" name="Straight Connector 60"/>
            <p:cNvCxnSpPr/>
            <p:nvPr/>
          </p:nvCxnSpPr>
          <p:spPr bwMode="auto">
            <a:xfrm>
              <a:off x="708193" y="5458791"/>
              <a:ext cx="3657600" cy="0"/>
            </a:xfrm>
            <a:prstGeom prst="line">
              <a:avLst/>
            </a:prstGeom>
            <a:noFill/>
            <a:ln w="25400" cap="flat" cmpd="sng" algn="ctr">
              <a:solidFill>
                <a:schemeClr val="tx1"/>
              </a:solidFill>
              <a:prstDash val="solid"/>
              <a:round/>
              <a:headEnd type="none" w="med" len="med"/>
              <a:tailEnd type="none"/>
            </a:ln>
            <a:effectLst/>
          </p:spPr>
        </p:cxnSp>
        <p:sp>
          <p:nvSpPr>
            <p:cNvPr id="63" name="Rectangle 62"/>
            <p:cNvSpPr/>
            <p:nvPr/>
          </p:nvSpPr>
          <p:spPr bwMode="auto">
            <a:xfrm>
              <a:off x="4241437" y="5013248"/>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5" name="Rectangle 64"/>
            <p:cNvSpPr/>
            <p:nvPr/>
          </p:nvSpPr>
          <p:spPr bwMode="auto">
            <a:xfrm>
              <a:off x="4150497" y="4834351"/>
              <a:ext cx="91440" cy="6400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6" name="Rectangle 65"/>
            <p:cNvSpPr/>
            <p:nvPr/>
          </p:nvSpPr>
          <p:spPr bwMode="auto">
            <a:xfrm>
              <a:off x="4060556" y="4560031"/>
              <a:ext cx="91440" cy="9144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7" name="Rectangle 66"/>
            <p:cNvSpPr/>
            <p:nvPr/>
          </p:nvSpPr>
          <p:spPr bwMode="auto">
            <a:xfrm>
              <a:off x="3975574" y="4822421"/>
              <a:ext cx="91440" cy="6400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8" name="Rectangle 67"/>
            <p:cNvSpPr/>
            <p:nvPr/>
          </p:nvSpPr>
          <p:spPr bwMode="auto">
            <a:xfrm>
              <a:off x="3883134" y="5013253"/>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9" name="Rectangle 68"/>
            <p:cNvSpPr/>
            <p:nvPr/>
          </p:nvSpPr>
          <p:spPr bwMode="auto">
            <a:xfrm>
              <a:off x="3784237" y="5200111"/>
              <a:ext cx="91440" cy="27432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0" name="Rectangle 69"/>
            <p:cNvSpPr/>
            <p:nvPr/>
          </p:nvSpPr>
          <p:spPr bwMode="auto">
            <a:xfrm>
              <a:off x="3693300" y="5379013"/>
              <a:ext cx="91440" cy="91440"/>
            </a:xfrm>
            <a:prstGeom prst="rect">
              <a:avLst/>
            </a:prstGeom>
            <a:no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1" name="Rectangle 70"/>
            <p:cNvSpPr/>
            <p:nvPr/>
          </p:nvSpPr>
          <p:spPr bwMode="auto">
            <a:xfrm>
              <a:off x="3085266" y="538299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2" name="Rectangle 71"/>
            <p:cNvSpPr/>
            <p:nvPr/>
          </p:nvSpPr>
          <p:spPr bwMode="auto">
            <a:xfrm>
              <a:off x="2994385"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3" name="Rectangle 72"/>
            <p:cNvSpPr/>
            <p:nvPr/>
          </p:nvSpPr>
          <p:spPr bwMode="auto">
            <a:xfrm>
              <a:off x="2900451"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4" name="Rectangle 73"/>
            <p:cNvSpPr/>
            <p:nvPr/>
          </p:nvSpPr>
          <p:spPr bwMode="auto">
            <a:xfrm>
              <a:off x="2810816"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5" name="Rectangle 74"/>
            <p:cNvSpPr/>
            <p:nvPr/>
          </p:nvSpPr>
          <p:spPr bwMode="auto">
            <a:xfrm>
              <a:off x="1882944" y="538299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6" name="Rectangle 75"/>
            <p:cNvSpPr/>
            <p:nvPr/>
          </p:nvSpPr>
          <p:spPr bwMode="auto">
            <a:xfrm>
              <a:off x="2530874"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7" name="Rectangle 76"/>
            <p:cNvSpPr/>
            <p:nvPr/>
          </p:nvSpPr>
          <p:spPr bwMode="auto">
            <a:xfrm>
              <a:off x="2715004"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8" name="Rectangle 77"/>
            <p:cNvSpPr/>
            <p:nvPr/>
          </p:nvSpPr>
          <p:spPr bwMode="auto">
            <a:xfrm>
              <a:off x="2443431"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9" name="Rectangle 78"/>
            <p:cNvSpPr/>
            <p:nvPr/>
          </p:nvSpPr>
          <p:spPr bwMode="auto">
            <a:xfrm>
              <a:off x="2349993"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0" name="Rectangle 79"/>
            <p:cNvSpPr/>
            <p:nvPr/>
          </p:nvSpPr>
          <p:spPr bwMode="auto">
            <a:xfrm>
              <a:off x="2253557"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1" name="Rectangle 80"/>
            <p:cNvSpPr/>
            <p:nvPr/>
          </p:nvSpPr>
          <p:spPr bwMode="auto">
            <a:xfrm>
              <a:off x="1537263" y="5291551"/>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2" name="Rectangle 81"/>
            <p:cNvSpPr/>
            <p:nvPr/>
          </p:nvSpPr>
          <p:spPr bwMode="auto">
            <a:xfrm>
              <a:off x="2073674"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3" name="Rectangle 82"/>
            <p:cNvSpPr/>
            <p:nvPr/>
          </p:nvSpPr>
          <p:spPr bwMode="auto">
            <a:xfrm>
              <a:off x="1986231"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4" name="Rectangle 83"/>
            <p:cNvSpPr/>
            <p:nvPr/>
          </p:nvSpPr>
          <p:spPr bwMode="auto">
            <a:xfrm>
              <a:off x="1898540"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5" name="Rectangle 84"/>
            <p:cNvSpPr/>
            <p:nvPr/>
          </p:nvSpPr>
          <p:spPr bwMode="auto">
            <a:xfrm>
              <a:off x="1439804"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6" name="Rectangle 85"/>
            <p:cNvSpPr/>
            <p:nvPr/>
          </p:nvSpPr>
          <p:spPr bwMode="auto">
            <a:xfrm>
              <a:off x="1349373"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7" name="Rectangle 86"/>
            <p:cNvSpPr/>
            <p:nvPr/>
          </p:nvSpPr>
          <p:spPr bwMode="auto">
            <a:xfrm>
              <a:off x="1601646" y="5465287"/>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90" name="Straight Connector 89"/>
            <p:cNvCxnSpPr/>
            <p:nvPr/>
          </p:nvCxnSpPr>
          <p:spPr bwMode="auto">
            <a:xfrm>
              <a:off x="724106" y="4333486"/>
              <a:ext cx="3657600" cy="0"/>
            </a:xfrm>
            <a:prstGeom prst="line">
              <a:avLst/>
            </a:prstGeom>
            <a:noFill/>
            <a:ln w="25400" cap="flat" cmpd="sng" algn="ctr">
              <a:solidFill>
                <a:schemeClr val="tx1"/>
              </a:solidFill>
              <a:prstDash val="solid"/>
              <a:round/>
              <a:headEnd type="none" w="med" len="med"/>
              <a:tailEnd type="none"/>
            </a:ln>
            <a:effectLst/>
          </p:spPr>
        </p:cxnSp>
        <p:cxnSp>
          <p:nvCxnSpPr>
            <p:cNvPr id="91" name="Straight Connector 90"/>
            <p:cNvCxnSpPr/>
            <p:nvPr/>
          </p:nvCxnSpPr>
          <p:spPr bwMode="auto">
            <a:xfrm>
              <a:off x="724106" y="3184197"/>
              <a:ext cx="3657600" cy="0"/>
            </a:xfrm>
            <a:prstGeom prst="line">
              <a:avLst/>
            </a:prstGeom>
            <a:noFill/>
            <a:ln w="25400" cap="flat" cmpd="sng" algn="ctr">
              <a:solidFill>
                <a:schemeClr val="tx1"/>
              </a:solidFill>
              <a:prstDash val="solid"/>
              <a:round/>
              <a:headEnd type="none" w="med" len="med"/>
              <a:tailEnd type="none"/>
            </a:ln>
            <a:effectLst/>
          </p:spPr>
        </p:cxnSp>
        <p:sp>
          <p:nvSpPr>
            <p:cNvPr id="92" name="Rectangle 91"/>
            <p:cNvSpPr/>
            <p:nvPr/>
          </p:nvSpPr>
          <p:spPr bwMode="auto">
            <a:xfrm>
              <a:off x="3001446" y="538299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94" name="Straight Connector 93"/>
            <p:cNvCxnSpPr/>
            <p:nvPr/>
          </p:nvCxnSpPr>
          <p:spPr bwMode="auto">
            <a:xfrm>
              <a:off x="3413455" y="1817542"/>
              <a:ext cx="31659" cy="3896034"/>
            </a:xfrm>
            <a:prstGeom prst="line">
              <a:avLst/>
            </a:prstGeom>
            <a:noFill/>
            <a:ln w="25400" cap="flat" cmpd="sng" algn="ctr">
              <a:solidFill>
                <a:srgbClr val="0070C0"/>
              </a:solidFill>
              <a:prstDash val="solid"/>
              <a:round/>
              <a:headEnd type="none" w="med" len="med"/>
              <a:tailEnd type="none"/>
            </a:ln>
            <a:effectLst/>
          </p:spPr>
        </p:cxnSp>
        <p:cxnSp>
          <p:nvCxnSpPr>
            <p:cNvPr id="98" name="Straight Connector 97"/>
            <p:cNvCxnSpPr/>
            <p:nvPr/>
          </p:nvCxnSpPr>
          <p:spPr bwMode="auto">
            <a:xfrm flipH="1" flipV="1">
              <a:off x="1118132" y="1828663"/>
              <a:ext cx="2286000" cy="3751"/>
            </a:xfrm>
            <a:prstGeom prst="line">
              <a:avLst/>
            </a:prstGeom>
            <a:noFill/>
            <a:ln w="25400" cap="flat" cmpd="sng" algn="ctr">
              <a:solidFill>
                <a:srgbClr val="0070C0"/>
              </a:solidFill>
              <a:prstDash val="solid"/>
              <a:round/>
              <a:headEnd type="none" w="med" len="med"/>
              <a:tailEnd type="arrow"/>
            </a:ln>
            <a:effectLst/>
          </p:spPr>
        </p:cxnSp>
        <p:cxnSp>
          <p:nvCxnSpPr>
            <p:cNvPr id="105" name="Straight Connector 104"/>
            <p:cNvCxnSpPr/>
            <p:nvPr/>
          </p:nvCxnSpPr>
          <p:spPr bwMode="auto">
            <a:xfrm>
              <a:off x="4106287" y="5474431"/>
              <a:ext cx="0" cy="228600"/>
            </a:xfrm>
            <a:prstGeom prst="line">
              <a:avLst/>
            </a:prstGeom>
            <a:noFill/>
            <a:ln w="25400" cap="flat" cmpd="sng" algn="ctr">
              <a:solidFill>
                <a:schemeClr val="tx1"/>
              </a:solidFill>
              <a:prstDash val="solid"/>
              <a:round/>
              <a:headEnd type="none" w="med" len="med"/>
              <a:tailEnd type="none"/>
            </a:ln>
            <a:effectLst/>
          </p:spPr>
        </p:cxnSp>
        <p:cxnSp>
          <p:nvCxnSpPr>
            <p:cNvPr id="106" name="Straight Connector 105"/>
            <p:cNvCxnSpPr/>
            <p:nvPr/>
          </p:nvCxnSpPr>
          <p:spPr bwMode="auto">
            <a:xfrm>
              <a:off x="2095453" y="5468466"/>
              <a:ext cx="0" cy="228600"/>
            </a:xfrm>
            <a:prstGeom prst="line">
              <a:avLst/>
            </a:prstGeom>
            <a:noFill/>
            <a:ln w="25400" cap="flat" cmpd="sng" algn="ctr">
              <a:solidFill>
                <a:schemeClr val="tx1"/>
              </a:solidFill>
              <a:prstDash val="solid"/>
              <a:round/>
              <a:headEnd type="none" w="med" len="med"/>
              <a:tailEnd type="none"/>
            </a:ln>
            <a:effectLst/>
          </p:spPr>
        </p:cxnSp>
        <p:cxnSp>
          <p:nvCxnSpPr>
            <p:cNvPr id="107" name="Straight Connector 106"/>
            <p:cNvCxnSpPr/>
            <p:nvPr/>
          </p:nvCxnSpPr>
          <p:spPr bwMode="auto">
            <a:xfrm>
              <a:off x="2758263" y="5474431"/>
              <a:ext cx="0" cy="228600"/>
            </a:xfrm>
            <a:prstGeom prst="line">
              <a:avLst/>
            </a:prstGeom>
            <a:noFill/>
            <a:ln w="25400" cap="flat" cmpd="sng" algn="ctr">
              <a:solidFill>
                <a:schemeClr val="tx1"/>
              </a:solidFill>
              <a:prstDash val="solid"/>
              <a:round/>
              <a:headEnd type="none" w="med" len="med"/>
              <a:tailEnd type="none"/>
            </a:ln>
            <a:effectLst/>
          </p:spPr>
        </p:cxnSp>
        <p:cxnSp>
          <p:nvCxnSpPr>
            <p:cNvPr id="108" name="Straight Connector 107"/>
            <p:cNvCxnSpPr/>
            <p:nvPr/>
          </p:nvCxnSpPr>
          <p:spPr bwMode="auto">
            <a:xfrm>
              <a:off x="3432486" y="5468407"/>
              <a:ext cx="0" cy="228600"/>
            </a:xfrm>
            <a:prstGeom prst="line">
              <a:avLst/>
            </a:prstGeom>
            <a:noFill/>
            <a:ln w="25400" cap="flat" cmpd="sng" algn="ctr">
              <a:solidFill>
                <a:schemeClr val="tx1"/>
              </a:solidFill>
              <a:prstDash val="solid"/>
              <a:round/>
              <a:headEnd type="none" w="med" len="med"/>
              <a:tailEnd type="none"/>
            </a:ln>
            <a:effectLst/>
          </p:spPr>
        </p:cxnSp>
        <p:sp>
          <p:nvSpPr>
            <p:cNvPr id="109" name="TextBox 108"/>
            <p:cNvSpPr txBox="1"/>
            <p:nvPr/>
          </p:nvSpPr>
          <p:spPr>
            <a:xfrm>
              <a:off x="3820023" y="5687727"/>
              <a:ext cx="582211" cy="307777"/>
            </a:xfrm>
            <a:prstGeom prst="rect">
              <a:avLst/>
            </a:prstGeom>
            <a:noFill/>
          </p:spPr>
          <p:txBody>
            <a:bodyPr wrap="none" rtlCol="0">
              <a:spAutoFit/>
            </a:bodyPr>
            <a:lstStyle/>
            <a:p>
              <a:r>
                <a:rPr lang="en-US" sz="1400" dirty="0"/>
                <a:t>1000</a:t>
              </a:r>
            </a:p>
          </p:txBody>
        </p:sp>
        <p:sp>
          <p:nvSpPr>
            <p:cNvPr id="110" name="TextBox 109"/>
            <p:cNvSpPr txBox="1"/>
            <p:nvPr/>
          </p:nvSpPr>
          <p:spPr>
            <a:xfrm>
              <a:off x="3207856" y="5706622"/>
              <a:ext cx="482824" cy="307777"/>
            </a:xfrm>
            <a:prstGeom prst="rect">
              <a:avLst/>
            </a:prstGeom>
            <a:noFill/>
          </p:spPr>
          <p:txBody>
            <a:bodyPr wrap="none" rtlCol="0">
              <a:spAutoFit/>
            </a:bodyPr>
            <a:lstStyle/>
            <a:p>
              <a:r>
                <a:rPr lang="en-US" sz="1400" dirty="0"/>
                <a:t>100</a:t>
              </a:r>
            </a:p>
          </p:txBody>
        </p:sp>
        <p:cxnSp>
          <p:nvCxnSpPr>
            <p:cNvPr id="111" name="Straight Connector 110"/>
            <p:cNvCxnSpPr/>
            <p:nvPr/>
          </p:nvCxnSpPr>
          <p:spPr bwMode="auto">
            <a:xfrm>
              <a:off x="1357746" y="5471452"/>
              <a:ext cx="0" cy="228600"/>
            </a:xfrm>
            <a:prstGeom prst="line">
              <a:avLst/>
            </a:prstGeom>
            <a:noFill/>
            <a:ln w="25400" cap="flat" cmpd="sng" algn="ctr">
              <a:solidFill>
                <a:schemeClr val="tx1"/>
              </a:solidFill>
              <a:prstDash val="solid"/>
              <a:round/>
              <a:headEnd type="none" w="med" len="med"/>
              <a:tailEnd type="none"/>
            </a:ln>
            <a:effectLst/>
          </p:spPr>
        </p:cxnSp>
        <p:sp>
          <p:nvSpPr>
            <p:cNvPr id="112" name="TextBox 111"/>
            <p:cNvSpPr txBox="1"/>
            <p:nvPr/>
          </p:nvSpPr>
          <p:spPr>
            <a:xfrm>
              <a:off x="2573074" y="5684093"/>
              <a:ext cx="383438" cy="307777"/>
            </a:xfrm>
            <a:prstGeom prst="rect">
              <a:avLst/>
            </a:prstGeom>
            <a:noFill/>
          </p:spPr>
          <p:txBody>
            <a:bodyPr wrap="none" rtlCol="0">
              <a:spAutoFit/>
            </a:bodyPr>
            <a:lstStyle/>
            <a:p>
              <a:r>
                <a:rPr lang="en-US" sz="1400" dirty="0"/>
                <a:t>10</a:t>
              </a:r>
            </a:p>
          </p:txBody>
        </p:sp>
        <p:sp>
          <p:nvSpPr>
            <p:cNvPr id="113" name="TextBox 112"/>
            <p:cNvSpPr txBox="1"/>
            <p:nvPr/>
          </p:nvSpPr>
          <p:spPr>
            <a:xfrm>
              <a:off x="1954994" y="5738426"/>
              <a:ext cx="284052" cy="307777"/>
            </a:xfrm>
            <a:prstGeom prst="rect">
              <a:avLst/>
            </a:prstGeom>
            <a:noFill/>
          </p:spPr>
          <p:txBody>
            <a:bodyPr wrap="none" rtlCol="0">
              <a:spAutoFit/>
            </a:bodyPr>
            <a:lstStyle/>
            <a:p>
              <a:r>
                <a:rPr lang="en-US" sz="1400" dirty="0"/>
                <a:t>1</a:t>
              </a:r>
            </a:p>
          </p:txBody>
        </p:sp>
        <p:sp>
          <p:nvSpPr>
            <p:cNvPr id="114" name="TextBox 113"/>
            <p:cNvSpPr txBox="1"/>
            <p:nvPr/>
          </p:nvSpPr>
          <p:spPr>
            <a:xfrm>
              <a:off x="1136613" y="5706622"/>
              <a:ext cx="433132" cy="307777"/>
            </a:xfrm>
            <a:prstGeom prst="rect">
              <a:avLst/>
            </a:prstGeom>
            <a:noFill/>
          </p:spPr>
          <p:txBody>
            <a:bodyPr wrap="none" rtlCol="0">
              <a:spAutoFit/>
            </a:bodyPr>
            <a:lstStyle/>
            <a:p>
              <a:r>
                <a:rPr lang="en-US" sz="1400" dirty="0"/>
                <a:t>0.1</a:t>
              </a:r>
            </a:p>
          </p:txBody>
        </p:sp>
        <p:grpSp>
          <p:nvGrpSpPr>
            <p:cNvPr id="118" name="Group 117"/>
            <p:cNvGrpSpPr/>
            <p:nvPr/>
          </p:nvGrpSpPr>
          <p:grpSpPr>
            <a:xfrm>
              <a:off x="2563990" y="2171339"/>
              <a:ext cx="685800" cy="1005872"/>
              <a:chOff x="4616199" y="1790300"/>
              <a:chExt cx="685800" cy="1005872"/>
            </a:xfrm>
          </p:grpSpPr>
          <p:cxnSp>
            <p:nvCxnSpPr>
              <p:cNvPr id="115" name="Straight Connector 114"/>
              <p:cNvCxnSpPr/>
              <p:nvPr/>
            </p:nvCxnSpPr>
            <p:spPr bwMode="auto">
              <a:xfrm flipH="1" flipV="1">
                <a:off x="4616199" y="1790300"/>
                <a:ext cx="685800" cy="3751"/>
              </a:xfrm>
              <a:prstGeom prst="line">
                <a:avLst/>
              </a:prstGeom>
              <a:noFill/>
              <a:ln w="25400" cap="flat" cmpd="sng" algn="ctr">
                <a:solidFill>
                  <a:srgbClr val="FF0000"/>
                </a:solidFill>
                <a:prstDash val="solid"/>
                <a:round/>
                <a:headEnd type="none" w="med" len="med"/>
                <a:tailEnd type="none"/>
              </a:ln>
              <a:effectLst/>
            </p:spPr>
          </p:cxnSp>
          <p:cxnSp>
            <p:nvCxnSpPr>
              <p:cNvPr id="116" name="Straight Connector 115"/>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grpSp>
          <p:nvGrpSpPr>
            <p:cNvPr id="119" name="Group 118"/>
            <p:cNvGrpSpPr/>
            <p:nvPr/>
          </p:nvGrpSpPr>
          <p:grpSpPr>
            <a:xfrm>
              <a:off x="2884173" y="3342066"/>
              <a:ext cx="685800" cy="1005872"/>
              <a:chOff x="4616199" y="1790300"/>
              <a:chExt cx="685800" cy="1005872"/>
            </a:xfrm>
          </p:grpSpPr>
          <p:cxnSp>
            <p:nvCxnSpPr>
              <p:cNvPr id="120" name="Straight Connector 119"/>
              <p:cNvCxnSpPr/>
              <p:nvPr/>
            </p:nvCxnSpPr>
            <p:spPr bwMode="auto">
              <a:xfrm flipH="1" flipV="1">
                <a:off x="4616199" y="1790300"/>
                <a:ext cx="685800" cy="3751"/>
              </a:xfrm>
              <a:prstGeom prst="line">
                <a:avLst/>
              </a:prstGeom>
              <a:noFill/>
              <a:ln w="25400" cap="flat" cmpd="sng" algn="ctr">
                <a:solidFill>
                  <a:srgbClr val="FF0000"/>
                </a:solidFill>
                <a:prstDash val="solid"/>
                <a:round/>
                <a:headEnd type="none" w="med" len="med"/>
                <a:tailEnd type="none"/>
              </a:ln>
              <a:effectLst/>
            </p:spPr>
          </p:cxnSp>
          <p:cxnSp>
            <p:nvCxnSpPr>
              <p:cNvPr id="121" name="Straight Connector 120"/>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grpSp>
          <p:nvGrpSpPr>
            <p:cNvPr id="122" name="Group 121"/>
            <p:cNvGrpSpPr/>
            <p:nvPr/>
          </p:nvGrpSpPr>
          <p:grpSpPr>
            <a:xfrm>
              <a:off x="3743434" y="4461418"/>
              <a:ext cx="640080" cy="1005871"/>
              <a:chOff x="4616199" y="1790301"/>
              <a:chExt cx="639664" cy="1005871"/>
            </a:xfrm>
          </p:grpSpPr>
          <p:cxnSp>
            <p:nvCxnSpPr>
              <p:cNvPr id="123" name="Straight Connector 122"/>
              <p:cNvCxnSpPr/>
              <p:nvPr/>
            </p:nvCxnSpPr>
            <p:spPr bwMode="auto">
              <a:xfrm flipH="1" flipV="1">
                <a:off x="4616199" y="1790301"/>
                <a:ext cx="639664" cy="31"/>
              </a:xfrm>
              <a:prstGeom prst="line">
                <a:avLst/>
              </a:prstGeom>
              <a:noFill/>
              <a:ln w="25400" cap="flat" cmpd="sng" algn="ctr">
                <a:solidFill>
                  <a:srgbClr val="FF0000"/>
                </a:solidFill>
                <a:prstDash val="solid"/>
                <a:round/>
                <a:headEnd type="none" w="med" len="med"/>
                <a:tailEnd type="none"/>
              </a:ln>
              <a:effectLst/>
            </p:spPr>
          </p:cxnSp>
          <p:cxnSp>
            <p:nvCxnSpPr>
              <p:cNvPr id="124" name="Straight Connector 123"/>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sp>
          <p:nvSpPr>
            <p:cNvPr id="126" name="TextBox 125"/>
            <p:cNvSpPr txBox="1"/>
            <p:nvPr/>
          </p:nvSpPr>
          <p:spPr>
            <a:xfrm>
              <a:off x="2199989" y="5909394"/>
              <a:ext cx="1055097" cy="307777"/>
            </a:xfrm>
            <a:prstGeom prst="rect">
              <a:avLst/>
            </a:prstGeom>
            <a:noFill/>
          </p:spPr>
          <p:txBody>
            <a:bodyPr wrap="none" rtlCol="0">
              <a:spAutoFit/>
            </a:bodyPr>
            <a:lstStyle/>
            <a:p>
              <a:r>
                <a:rPr lang="en-US" sz="1400" dirty="0"/>
                <a:t>AC50 (</a:t>
              </a:r>
              <a:r>
                <a:rPr lang="en-US" sz="1400" dirty="0" err="1">
                  <a:latin typeface="Symbol" panose="05050102010706020507" pitchFamily="18" charset="2"/>
                </a:rPr>
                <a:t>m</a:t>
              </a:r>
              <a:r>
                <a:rPr lang="en-US" sz="1400" dirty="0" err="1"/>
                <a:t>M</a:t>
              </a:r>
              <a:r>
                <a:rPr lang="en-US" sz="1400" dirty="0"/>
                <a:t>)</a:t>
              </a:r>
            </a:p>
          </p:txBody>
        </p:sp>
        <p:sp>
          <p:nvSpPr>
            <p:cNvPr id="127" name="TextBox 126"/>
            <p:cNvSpPr txBox="1"/>
            <p:nvPr/>
          </p:nvSpPr>
          <p:spPr>
            <a:xfrm rot="16200000">
              <a:off x="-271192" y="3514854"/>
              <a:ext cx="1553630" cy="338554"/>
            </a:xfrm>
            <a:prstGeom prst="rect">
              <a:avLst/>
            </a:prstGeom>
            <a:noFill/>
          </p:spPr>
          <p:txBody>
            <a:bodyPr wrap="none" rtlCol="0">
              <a:spAutoFit/>
            </a:bodyPr>
            <a:lstStyle/>
            <a:p>
              <a:r>
                <a:rPr lang="en-US" sz="1600" dirty="0"/>
                <a:t>Number of Hits</a:t>
              </a:r>
            </a:p>
          </p:txBody>
        </p:sp>
        <p:sp>
          <p:nvSpPr>
            <p:cNvPr id="132" name="TextBox 131"/>
            <p:cNvSpPr txBox="1"/>
            <p:nvPr/>
          </p:nvSpPr>
          <p:spPr>
            <a:xfrm>
              <a:off x="3619125" y="2262207"/>
              <a:ext cx="752129" cy="523220"/>
            </a:xfrm>
            <a:prstGeom prst="rect">
              <a:avLst/>
            </a:prstGeom>
            <a:noFill/>
          </p:spPr>
          <p:txBody>
            <a:bodyPr wrap="none" rtlCol="0">
              <a:spAutoFit/>
            </a:bodyPr>
            <a:lstStyle/>
            <a:p>
              <a:r>
                <a:rPr lang="en-US" sz="1400" dirty="0"/>
                <a:t>Burst </a:t>
              </a:r>
            </a:p>
            <a:p>
              <a:r>
                <a:rPr lang="en-US" sz="1400" dirty="0"/>
                <a:t>Region</a:t>
              </a:r>
            </a:p>
          </p:txBody>
        </p:sp>
        <p:sp>
          <p:nvSpPr>
            <p:cNvPr id="133" name="TextBox 132"/>
            <p:cNvSpPr txBox="1"/>
            <p:nvPr/>
          </p:nvSpPr>
          <p:spPr>
            <a:xfrm>
              <a:off x="1101200" y="2135081"/>
              <a:ext cx="1101648" cy="738664"/>
            </a:xfrm>
            <a:prstGeom prst="rect">
              <a:avLst/>
            </a:prstGeom>
            <a:noFill/>
          </p:spPr>
          <p:txBody>
            <a:bodyPr wrap="none" rtlCol="0">
              <a:spAutoFit/>
            </a:bodyPr>
            <a:lstStyle/>
            <a:p>
              <a:pPr algn="r"/>
              <a:r>
                <a:rPr lang="en-US" sz="1400" dirty="0"/>
                <a:t>Cytotoxicity</a:t>
              </a:r>
            </a:p>
            <a:p>
              <a:pPr algn="r"/>
              <a:r>
                <a:rPr lang="en-US" sz="1400" dirty="0"/>
                <a:t>Range</a:t>
              </a:r>
            </a:p>
            <a:p>
              <a:pPr algn="r"/>
              <a:r>
                <a:rPr lang="en-US" sz="1400" dirty="0"/>
                <a:t>3 MAD</a:t>
              </a:r>
            </a:p>
          </p:txBody>
        </p:sp>
        <p:cxnSp>
          <p:nvCxnSpPr>
            <p:cNvPr id="135" name="Elbow Connector 134"/>
            <p:cNvCxnSpPr/>
            <p:nvPr/>
          </p:nvCxnSpPr>
          <p:spPr bwMode="auto">
            <a:xfrm flipV="1">
              <a:off x="2110428" y="2262208"/>
              <a:ext cx="821697" cy="146878"/>
            </a:xfrm>
            <a:prstGeom prst="bentConnector3">
              <a:avLst/>
            </a:prstGeom>
            <a:noFill/>
            <a:ln w="25400" cap="flat" cmpd="sng" algn="ctr">
              <a:solidFill>
                <a:srgbClr val="FF0000"/>
              </a:solidFill>
              <a:prstDash val="solid"/>
              <a:round/>
              <a:headEnd type="none" w="med" len="med"/>
              <a:tailEnd type="triangle"/>
            </a:ln>
            <a:effectLst/>
          </p:spPr>
        </p:cxnSp>
        <p:sp>
          <p:nvSpPr>
            <p:cNvPr id="137" name="TextBox 136"/>
            <p:cNvSpPr txBox="1"/>
            <p:nvPr/>
          </p:nvSpPr>
          <p:spPr>
            <a:xfrm>
              <a:off x="985914" y="1470139"/>
              <a:ext cx="2452274" cy="307777"/>
            </a:xfrm>
            <a:prstGeom prst="rect">
              <a:avLst/>
            </a:prstGeom>
            <a:noFill/>
          </p:spPr>
          <p:txBody>
            <a:bodyPr wrap="none" rtlCol="0">
              <a:spAutoFit/>
            </a:bodyPr>
            <a:lstStyle/>
            <a:p>
              <a:pPr algn="r"/>
              <a:r>
                <a:rPr lang="en-US" sz="1400" dirty="0"/>
                <a:t>Tested Concentration Range</a:t>
              </a:r>
            </a:p>
          </p:txBody>
        </p:sp>
        <p:sp>
          <p:nvSpPr>
            <p:cNvPr id="140" name="Rectangle 139"/>
            <p:cNvSpPr/>
            <p:nvPr/>
          </p:nvSpPr>
          <p:spPr bwMode="auto">
            <a:xfrm>
              <a:off x="7306429" y="3286529"/>
              <a:ext cx="1436060"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1" name="Rectangle 140"/>
            <p:cNvSpPr/>
            <p:nvPr/>
          </p:nvSpPr>
          <p:spPr bwMode="auto">
            <a:xfrm>
              <a:off x="7323300" y="4416938"/>
              <a:ext cx="1425529"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2" name="Rectangle 141"/>
            <p:cNvSpPr/>
            <p:nvPr/>
          </p:nvSpPr>
          <p:spPr bwMode="auto">
            <a:xfrm>
              <a:off x="7299132" y="2132270"/>
              <a:ext cx="1443357" cy="105156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3" name="Rectangle 142"/>
            <p:cNvSpPr/>
            <p:nvPr/>
          </p:nvSpPr>
          <p:spPr bwMode="auto">
            <a:xfrm>
              <a:off x="7891306" y="2733448"/>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4" name="Rectangle 143"/>
            <p:cNvSpPr/>
            <p:nvPr/>
          </p:nvSpPr>
          <p:spPr bwMode="auto">
            <a:xfrm>
              <a:off x="7799616" y="2367688"/>
              <a:ext cx="91440" cy="8229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5" name="Rectangle 144"/>
            <p:cNvSpPr/>
            <p:nvPr/>
          </p:nvSpPr>
          <p:spPr bwMode="auto">
            <a:xfrm>
              <a:off x="7983746" y="300776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6" name="Rectangle 145"/>
            <p:cNvSpPr/>
            <p:nvPr/>
          </p:nvSpPr>
          <p:spPr bwMode="auto">
            <a:xfrm>
              <a:off x="7708670" y="2276248"/>
              <a:ext cx="91440" cy="9144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7" name="Rectangle 146"/>
            <p:cNvSpPr/>
            <p:nvPr/>
          </p:nvSpPr>
          <p:spPr bwMode="auto">
            <a:xfrm>
              <a:off x="7610784" y="2459128"/>
              <a:ext cx="91440" cy="7315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8" name="Rectangle 147"/>
            <p:cNvSpPr/>
            <p:nvPr/>
          </p:nvSpPr>
          <p:spPr bwMode="auto">
            <a:xfrm>
              <a:off x="7517851" y="2367688"/>
              <a:ext cx="91440" cy="8229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49" name="Rectangle 148"/>
            <p:cNvSpPr/>
            <p:nvPr/>
          </p:nvSpPr>
          <p:spPr bwMode="auto">
            <a:xfrm>
              <a:off x="7425411" y="2642008"/>
              <a:ext cx="91440" cy="5486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0" name="Rectangle 149"/>
            <p:cNvSpPr/>
            <p:nvPr/>
          </p:nvSpPr>
          <p:spPr bwMode="auto">
            <a:xfrm>
              <a:off x="7334465" y="2733448"/>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1" name="Rectangle 150"/>
            <p:cNvSpPr/>
            <p:nvPr/>
          </p:nvSpPr>
          <p:spPr bwMode="auto">
            <a:xfrm>
              <a:off x="7243519" y="2916328"/>
              <a:ext cx="91440" cy="2743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2" name="Rectangle 151"/>
            <p:cNvSpPr/>
            <p:nvPr/>
          </p:nvSpPr>
          <p:spPr bwMode="auto">
            <a:xfrm>
              <a:off x="7152325" y="300776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3" name="Rectangle 152"/>
            <p:cNvSpPr/>
            <p:nvPr/>
          </p:nvSpPr>
          <p:spPr bwMode="auto">
            <a:xfrm>
              <a:off x="6751344"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4" name="Rectangle 153"/>
            <p:cNvSpPr/>
            <p:nvPr/>
          </p:nvSpPr>
          <p:spPr bwMode="auto">
            <a:xfrm>
              <a:off x="6657410"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5" name="Rectangle 154"/>
            <p:cNvSpPr/>
            <p:nvPr/>
          </p:nvSpPr>
          <p:spPr bwMode="auto">
            <a:xfrm>
              <a:off x="6567775"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6" name="Rectangle 155"/>
            <p:cNvSpPr/>
            <p:nvPr/>
          </p:nvSpPr>
          <p:spPr bwMode="auto">
            <a:xfrm>
              <a:off x="6689623" y="3099208"/>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7" name="Rectangle 156"/>
            <p:cNvSpPr/>
            <p:nvPr/>
          </p:nvSpPr>
          <p:spPr bwMode="auto">
            <a:xfrm>
              <a:off x="6287833"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8" name="Rectangle 157"/>
            <p:cNvSpPr/>
            <p:nvPr/>
          </p:nvSpPr>
          <p:spPr bwMode="auto">
            <a:xfrm>
              <a:off x="6471963"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59" name="Rectangle 158"/>
            <p:cNvSpPr/>
            <p:nvPr/>
          </p:nvSpPr>
          <p:spPr bwMode="auto">
            <a:xfrm>
              <a:off x="6200390"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0" name="Rectangle 159"/>
            <p:cNvSpPr/>
            <p:nvPr/>
          </p:nvSpPr>
          <p:spPr bwMode="auto">
            <a:xfrm>
              <a:off x="6106952"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1" name="Rectangle 160"/>
            <p:cNvSpPr/>
            <p:nvPr/>
          </p:nvSpPr>
          <p:spPr bwMode="auto">
            <a:xfrm>
              <a:off x="6010516"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2" name="Rectangle 161"/>
            <p:cNvSpPr/>
            <p:nvPr/>
          </p:nvSpPr>
          <p:spPr bwMode="auto">
            <a:xfrm>
              <a:off x="6228176" y="3007768"/>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3" name="Rectangle 162"/>
            <p:cNvSpPr/>
            <p:nvPr/>
          </p:nvSpPr>
          <p:spPr bwMode="auto">
            <a:xfrm>
              <a:off x="5830633"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4" name="Rectangle 163"/>
            <p:cNvSpPr/>
            <p:nvPr/>
          </p:nvSpPr>
          <p:spPr bwMode="auto">
            <a:xfrm>
              <a:off x="5743190"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5" name="Rectangle 164"/>
            <p:cNvSpPr/>
            <p:nvPr/>
          </p:nvSpPr>
          <p:spPr bwMode="auto">
            <a:xfrm>
              <a:off x="5655499"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6" name="Rectangle 165"/>
            <p:cNvSpPr/>
            <p:nvPr/>
          </p:nvSpPr>
          <p:spPr bwMode="auto">
            <a:xfrm>
              <a:off x="5564620"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7" name="Rectangle 166"/>
            <p:cNvSpPr/>
            <p:nvPr/>
          </p:nvSpPr>
          <p:spPr bwMode="auto">
            <a:xfrm>
              <a:off x="5474189" y="3181504"/>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69" name="Rectangle 168"/>
            <p:cNvSpPr/>
            <p:nvPr/>
          </p:nvSpPr>
          <p:spPr bwMode="auto">
            <a:xfrm>
              <a:off x="7978459" y="3978259"/>
              <a:ext cx="91440" cy="36576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0" name="Rectangle 169"/>
            <p:cNvSpPr/>
            <p:nvPr/>
          </p:nvSpPr>
          <p:spPr bwMode="auto">
            <a:xfrm>
              <a:off x="7886769" y="3886819"/>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1" name="Rectangle 170"/>
            <p:cNvSpPr/>
            <p:nvPr/>
          </p:nvSpPr>
          <p:spPr bwMode="auto">
            <a:xfrm>
              <a:off x="8070899" y="4161139"/>
              <a:ext cx="91440" cy="1828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2" name="Rectangle 171"/>
            <p:cNvSpPr/>
            <p:nvPr/>
          </p:nvSpPr>
          <p:spPr bwMode="auto">
            <a:xfrm>
              <a:off x="7795829" y="3703939"/>
              <a:ext cx="91440" cy="6400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3" name="Rectangle 172"/>
            <p:cNvSpPr/>
            <p:nvPr/>
          </p:nvSpPr>
          <p:spPr bwMode="auto">
            <a:xfrm>
              <a:off x="7705888" y="3612499"/>
              <a:ext cx="91440" cy="7315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4" name="Rectangle 173"/>
            <p:cNvSpPr/>
            <p:nvPr/>
          </p:nvSpPr>
          <p:spPr bwMode="auto">
            <a:xfrm>
              <a:off x="7612955" y="3467719"/>
              <a:ext cx="91440" cy="8686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5" name="Rectangle 174"/>
            <p:cNvSpPr/>
            <p:nvPr/>
          </p:nvSpPr>
          <p:spPr bwMode="auto">
            <a:xfrm>
              <a:off x="7520515" y="3749659"/>
              <a:ext cx="91440" cy="59436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6" name="Rectangle 175"/>
            <p:cNvSpPr/>
            <p:nvPr/>
          </p:nvSpPr>
          <p:spPr bwMode="auto">
            <a:xfrm>
              <a:off x="7429569" y="3886819"/>
              <a:ext cx="91440" cy="45720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7" name="Rectangle 176"/>
            <p:cNvSpPr/>
            <p:nvPr/>
          </p:nvSpPr>
          <p:spPr bwMode="auto">
            <a:xfrm>
              <a:off x="7338623" y="4069699"/>
              <a:ext cx="91440" cy="2743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8" name="Rectangle 177"/>
            <p:cNvSpPr/>
            <p:nvPr/>
          </p:nvSpPr>
          <p:spPr bwMode="auto">
            <a:xfrm>
              <a:off x="7247429" y="4161139"/>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79" name="Rectangle 178"/>
            <p:cNvSpPr/>
            <p:nvPr/>
          </p:nvSpPr>
          <p:spPr bwMode="auto">
            <a:xfrm>
              <a:off x="7156548"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0" name="Rectangle 179"/>
            <p:cNvSpPr/>
            <p:nvPr/>
          </p:nvSpPr>
          <p:spPr bwMode="auto">
            <a:xfrm>
              <a:off x="7062614"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1" name="Rectangle 180"/>
            <p:cNvSpPr/>
            <p:nvPr/>
          </p:nvSpPr>
          <p:spPr bwMode="auto">
            <a:xfrm>
              <a:off x="6965028"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2" name="Rectangle 181"/>
            <p:cNvSpPr/>
            <p:nvPr/>
          </p:nvSpPr>
          <p:spPr bwMode="auto">
            <a:xfrm>
              <a:off x="6952036" y="4252579"/>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3" name="Rectangle 182"/>
            <p:cNvSpPr/>
            <p:nvPr/>
          </p:nvSpPr>
          <p:spPr bwMode="auto">
            <a:xfrm>
              <a:off x="6685086"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4" name="Rectangle 183"/>
            <p:cNvSpPr/>
            <p:nvPr/>
          </p:nvSpPr>
          <p:spPr bwMode="auto">
            <a:xfrm>
              <a:off x="6869216"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5" name="Rectangle 184"/>
            <p:cNvSpPr/>
            <p:nvPr/>
          </p:nvSpPr>
          <p:spPr bwMode="auto">
            <a:xfrm>
              <a:off x="6597643"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6" name="Rectangle 185"/>
            <p:cNvSpPr/>
            <p:nvPr/>
          </p:nvSpPr>
          <p:spPr bwMode="auto">
            <a:xfrm>
              <a:off x="6504205"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7" name="Rectangle 186"/>
            <p:cNvSpPr/>
            <p:nvPr/>
          </p:nvSpPr>
          <p:spPr bwMode="auto">
            <a:xfrm>
              <a:off x="6407769"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8" name="Rectangle 187"/>
            <p:cNvSpPr/>
            <p:nvPr/>
          </p:nvSpPr>
          <p:spPr bwMode="auto">
            <a:xfrm>
              <a:off x="6227886"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89" name="Rectangle 188"/>
            <p:cNvSpPr/>
            <p:nvPr/>
          </p:nvSpPr>
          <p:spPr bwMode="auto">
            <a:xfrm>
              <a:off x="6140443"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0" name="Rectangle 189"/>
            <p:cNvSpPr/>
            <p:nvPr/>
          </p:nvSpPr>
          <p:spPr bwMode="auto">
            <a:xfrm>
              <a:off x="6052752"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1" name="Rectangle 190"/>
            <p:cNvSpPr/>
            <p:nvPr/>
          </p:nvSpPr>
          <p:spPr bwMode="auto">
            <a:xfrm>
              <a:off x="5594016"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2" name="Rectangle 191"/>
            <p:cNvSpPr/>
            <p:nvPr/>
          </p:nvSpPr>
          <p:spPr bwMode="auto">
            <a:xfrm>
              <a:off x="5503585" y="4334875"/>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194" name="Straight Connector 193"/>
            <p:cNvCxnSpPr/>
            <p:nvPr/>
          </p:nvCxnSpPr>
          <p:spPr bwMode="auto">
            <a:xfrm>
              <a:off x="4920834" y="5472452"/>
              <a:ext cx="3821655" cy="0"/>
            </a:xfrm>
            <a:prstGeom prst="line">
              <a:avLst/>
            </a:prstGeom>
            <a:noFill/>
            <a:ln w="25400" cap="flat" cmpd="sng" algn="ctr">
              <a:solidFill>
                <a:schemeClr val="tx1"/>
              </a:solidFill>
              <a:prstDash val="solid"/>
              <a:round/>
              <a:headEnd type="none" w="med" len="med"/>
              <a:tailEnd type="none"/>
            </a:ln>
            <a:effectLst/>
          </p:spPr>
        </p:cxnSp>
        <p:sp>
          <p:nvSpPr>
            <p:cNvPr id="195" name="Rectangle 194"/>
            <p:cNvSpPr/>
            <p:nvPr/>
          </p:nvSpPr>
          <p:spPr bwMode="auto">
            <a:xfrm>
              <a:off x="7812898" y="5014568"/>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6" name="Rectangle 195"/>
            <p:cNvSpPr/>
            <p:nvPr/>
          </p:nvSpPr>
          <p:spPr bwMode="auto">
            <a:xfrm>
              <a:off x="7721958" y="4835671"/>
              <a:ext cx="91440" cy="6400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7" name="Rectangle 196"/>
            <p:cNvSpPr/>
            <p:nvPr/>
          </p:nvSpPr>
          <p:spPr bwMode="auto">
            <a:xfrm>
              <a:off x="7632017" y="4561351"/>
              <a:ext cx="91440" cy="9144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8" name="Rectangle 197"/>
            <p:cNvSpPr/>
            <p:nvPr/>
          </p:nvSpPr>
          <p:spPr bwMode="auto">
            <a:xfrm>
              <a:off x="7547035" y="4823741"/>
              <a:ext cx="91440" cy="64008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99" name="Rectangle 198"/>
            <p:cNvSpPr/>
            <p:nvPr/>
          </p:nvSpPr>
          <p:spPr bwMode="auto">
            <a:xfrm>
              <a:off x="7454595" y="5014573"/>
              <a:ext cx="91440" cy="45720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00" name="Rectangle 199"/>
            <p:cNvSpPr/>
            <p:nvPr/>
          </p:nvSpPr>
          <p:spPr bwMode="auto">
            <a:xfrm>
              <a:off x="7355698" y="5201431"/>
              <a:ext cx="91440" cy="274320"/>
            </a:xfrm>
            <a:prstGeom prst="rect">
              <a:avLst/>
            </a:prstGeom>
            <a:solidFill>
              <a:schemeClr val="bg1">
                <a:lumMod val="85000"/>
              </a:schemeClr>
            </a:solid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01" name="Rectangle 200"/>
            <p:cNvSpPr/>
            <p:nvPr/>
          </p:nvSpPr>
          <p:spPr bwMode="auto">
            <a:xfrm>
              <a:off x="7264761" y="5380333"/>
              <a:ext cx="91440" cy="91440"/>
            </a:xfrm>
            <a:prstGeom prst="rect">
              <a:avLst/>
            </a:prstGeom>
            <a:no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02" name="Rectangle 201"/>
            <p:cNvSpPr/>
            <p:nvPr/>
          </p:nvSpPr>
          <p:spPr bwMode="auto">
            <a:xfrm>
              <a:off x="6656727" y="538431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03" name="Rectangle 202"/>
            <p:cNvSpPr/>
            <p:nvPr/>
          </p:nvSpPr>
          <p:spPr bwMode="auto">
            <a:xfrm>
              <a:off x="6565846" y="5458656"/>
              <a:ext cx="91440" cy="914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06" name="Rectangle 205"/>
            <p:cNvSpPr/>
            <p:nvPr/>
          </p:nvSpPr>
          <p:spPr bwMode="auto">
            <a:xfrm>
              <a:off x="5454405" y="538431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12" name="Rectangle 211"/>
            <p:cNvSpPr/>
            <p:nvPr/>
          </p:nvSpPr>
          <p:spPr bwMode="auto">
            <a:xfrm>
              <a:off x="5108724" y="5292871"/>
              <a:ext cx="91440" cy="18288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21" name="Rectangle 220"/>
            <p:cNvSpPr/>
            <p:nvPr/>
          </p:nvSpPr>
          <p:spPr bwMode="auto">
            <a:xfrm>
              <a:off x="6572907" y="5384311"/>
              <a:ext cx="91440" cy="9144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224" name="Straight Connector 223"/>
            <p:cNvCxnSpPr/>
            <p:nvPr/>
          </p:nvCxnSpPr>
          <p:spPr bwMode="auto">
            <a:xfrm>
              <a:off x="8394844"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25" name="Straight Connector 224"/>
            <p:cNvCxnSpPr/>
            <p:nvPr/>
          </p:nvCxnSpPr>
          <p:spPr bwMode="auto">
            <a:xfrm>
              <a:off x="7320463"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26" name="Straight Connector 225"/>
            <p:cNvCxnSpPr/>
            <p:nvPr/>
          </p:nvCxnSpPr>
          <p:spPr bwMode="auto">
            <a:xfrm>
              <a:off x="7673930"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27" name="Straight Connector 226"/>
            <p:cNvCxnSpPr/>
            <p:nvPr/>
          </p:nvCxnSpPr>
          <p:spPr bwMode="auto">
            <a:xfrm>
              <a:off x="8015058"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30" name="Straight Connector 229"/>
            <p:cNvCxnSpPr/>
            <p:nvPr/>
          </p:nvCxnSpPr>
          <p:spPr bwMode="auto">
            <a:xfrm>
              <a:off x="5885789" y="5477025"/>
              <a:ext cx="0" cy="228600"/>
            </a:xfrm>
            <a:prstGeom prst="line">
              <a:avLst/>
            </a:prstGeom>
            <a:noFill/>
            <a:ln w="25400" cap="flat" cmpd="sng" algn="ctr">
              <a:solidFill>
                <a:schemeClr val="tx1"/>
              </a:solidFill>
              <a:prstDash val="solid"/>
              <a:round/>
              <a:headEnd type="none" w="med" len="med"/>
              <a:tailEnd type="none"/>
            </a:ln>
            <a:effectLst/>
          </p:spPr>
        </p:cxnSp>
        <p:sp>
          <p:nvSpPr>
            <p:cNvPr id="231" name="TextBox 230"/>
            <p:cNvSpPr txBox="1"/>
            <p:nvPr/>
          </p:nvSpPr>
          <p:spPr>
            <a:xfrm>
              <a:off x="4975187" y="5650900"/>
              <a:ext cx="3990195" cy="307777"/>
            </a:xfrm>
            <a:prstGeom prst="rect">
              <a:avLst/>
            </a:prstGeom>
            <a:noFill/>
          </p:spPr>
          <p:txBody>
            <a:bodyPr wrap="none" rtlCol="0">
              <a:spAutoFit/>
            </a:bodyPr>
            <a:lstStyle/>
            <a:p>
              <a:r>
                <a:rPr lang="en-US" sz="1400" dirty="0"/>
                <a:t>21    18    15   12    9     6     3     0    -3     -6    -9</a:t>
              </a:r>
            </a:p>
          </p:txBody>
        </p:sp>
        <p:grpSp>
          <p:nvGrpSpPr>
            <p:cNvPr id="234" name="Group 233"/>
            <p:cNvGrpSpPr/>
            <p:nvPr/>
          </p:nvGrpSpPr>
          <p:grpSpPr>
            <a:xfrm>
              <a:off x="7288369" y="2172659"/>
              <a:ext cx="685800" cy="1005872"/>
              <a:chOff x="4616199" y="1790300"/>
              <a:chExt cx="685800" cy="1005872"/>
            </a:xfrm>
          </p:grpSpPr>
          <p:cxnSp>
            <p:nvCxnSpPr>
              <p:cNvPr id="235" name="Straight Connector 234"/>
              <p:cNvCxnSpPr/>
              <p:nvPr/>
            </p:nvCxnSpPr>
            <p:spPr bwMode="auto">
              <a:xfrm flipH="1" flipV="1">
                <a:off x="4616199" y="1790300"/>
                <a:ext cx="685800" cy="3751"/>
              </a:xfrm>
              <a:prstGeom prst="line">
                <a:avLst/>
              </a:prstGeom>
              <a:noFill/>
              <a:ln w="25400" cap="flat" cmpd="sng" algn="ctr">
                <a:solidFill>
                  <a:srgbClr val="FF0000"/>
                </a:solidFill>
                <a:prstDash val="solid"/>
                <a:round/>
                <a:headEnd type="none" w="med" len="med"/>
                <a:tailEnd type="none"/>
              </a:ln>
              <a:effectLst/>
            </p:spPr>
          </p:cxnSp>
          <p:cxnSp>
            <p:nvCxnSpPr>
              <p:cNvPr id="236" name="Straight Connector 235"/>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grpSp>
          <p:nvGrpSpPr>
            <p:cNvPr id="237" name="Group 236"/>
            <p:cNvGrpSpPr/>
            <p:nvPr/>
          </p:nvGrpSpPr>
          <p:grpSpPr>
            <a:xfrm>
              <a:off x="7298452" y="3343386"/>
              <a:ext cx="685800" cy="1005872"/>
              <a:chOff x="4616199" y="1790300"/>
              <a:chExt cx="685800" cy="1005872"/>
            </a:xfrm>
          </p:grpSpPr>
          <p:cxnSp>
            <p:nvCxnSpPr>
              <p:cNvPr id="238" name="Straight Connector 237"/>
              <p:cNvCxnSpPr/>
              <p:nvPr/>
            </p:nvCxnSpPr>
            <p:spPr bwMode="auto">
              <a:xfrm flipH="1" flipV="1">
                <a:off x="4616199" y="1790300"/>
                <a:ext cx="685800" cy="3751"/>
              </a:xfrm>
              <a:prstGeom prst="line">
                <a:avLst/>
              </a:prstGeom>
              <a:noFill/>
              <a:ln w="25400" cap="flat" cmpd="sng" algn="ctr">
                <a:solidFill>
                  <a:srgbClr val="FF0000"/>
                </a:solidFill>
                <a:prstDash val="solid"/>
                <a:round/>
                <a:headEnd type="none" w="med" len="med"/>
                <a:tailEnd type="none"/>
              </a:ln>
              <a:effectLst/>
            </p:spPr>
          </p:cxnSp>
          <p:cxnSp>
            <p:nvCxnSpPr>
              <p:cNvPr id="239" name="Straight Connector 238"/>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grpSp>
          <p:nvGrpSpPr>
            <p:cNvPr id="240" name="Group 239"/>
            <p:cNvGrpSpPr/>
            <p:nvPr/>
          </p:nvGrpSpPr>
          <p:grpSpPr>
            <a:xfrm>
              <a:off x="7314895" y="4462738"/>
              <a:ext cx="640080" cy="1005871"/>
              <a:chOff x="4616199" y="1790301"/>
              <a:chExt cx="639664" cy="1005871"/>
            </a:xfrm>
          </p:grpSpPr>
          <p:cxnSp>
            <p:nvCxnSpPr>
              <p:cNvPr id="241" name="Straight Connector 240"/>
              <p:cNvCxnSpPr/>
              <p:nvPr/>
            </p:nvCxnSpPr>
            <p:spPr bwMode="auto">
              <a:xfrm flipH="1" flipV="1">
                <a:off x="4616199" y="1790301"/>
                <a:ext cx="639664" cy="31"/>
              </a:xfrm>
              <a:prstGeom prst="line">
                <a:avLst/>
              </a:prstGeom>
              <a:noFill/>
              <a:ln w="25400" cap="flat" cmpd="sng" algn="ctr">
                <a:solidFill>
                  <a:srgbClr val="FF0000"/>
                </a:solidFill>
                <a:prstDash val="solid"/>
                <a:round/>
                <a:headEnd type="none" w="med" len="med"/>
                <a:tailEnd type="none"/>
              </a:ln>
              <a:effectLst/>
            </p:spPr>
          </p:cxnSp>
          <p:cxnSp>
            <p:nvCxnSpPr>
              <p:cNvPr id="242" name="Straight Connector 241"/>
              <p:cNvCxnSpPr/>
              <p:nvPr/>
            </p:nvCxnSpPr>
            <p:spPr bwMode="auto">
              <a:xfrm flipH="1" flipV="1">
                <a:off x="4975001" y="1790332"/>
                <a:ext cx="0" cy="1005840"/>
              </a:xfrm>
              <a:prstGeom prst="line">
                <a:avLst/>
              </a:prstGeom>
              <a:noFill/>
              <a:ln w="25400" cap="flat" cmpd="sng" algn="ctr">
                <a:solidFill>
                  <a:srgbClr val="FF0000"/>
                </a:solidFill>
                <a:prstDash val="solid"/>
                <a:round/>
                <a:headEnd type="none" w="med" len="med"/>
                <a:tailEnd type="none"/>
              </a:ln>
              <a:effectLst/>
            </p:spPr>
          </p:cxnSp>
        </p:grpSp>
        <p:sp>
          <p:nvSpPr>
            <p:cNvPr id="243" name="TextBox 242"/>
            <p:cNvSpPr txBox="1"/>
            <p:nvPr/>
          </p:nvSpPr>
          <p:spPr>
            <a:xfrm>
              <a:off x="6924368" y="5910714"/>
              <a:ext cx="293670" cy="307777"/>
            </a:xfrm>
            <a:prstGeom prst="rect">
              <a:avLst/>
            </a:prstGeom>
            <a:noFill/>
          </p:spPr>
          <p:txBody>
            <a:bodyPr wrap="none" rtlCol="0">
              <a:spAutoFit/>
            </a:bodyPr>
            <a:lstStyle/>
            <a:p>
              <a:r>
                <a:rPr lang="en-US" sz="1400" dirty="0"/>
                <a:t>Z</a:t>
              </a:r>
            </a:p>
          </p:txBody>
        </p:sp>
        <p:sp>
          <p:nvSpPr>
            <p:cNvPr id="244" name="TextBox 243"/>
            <p:cNvSpPr txBox="1"/>
            <p:nvPr/>
          </p:nvSpPr>
          <p:spPr>
            <a:xfrm rot="16200000">
              <a:off x="4096385" y="3492189"/>
              <a:ext cx="1553630" cy="338554"/>
            </a:xfrm>
            <a:prstGeom prst="rect">
              <a:avLst/>
            </a:prstGeom>
            <a:noFill/>
          </p:spPr>
          <p:txBody>
            <a:bodyPr wrap="none" rtlCol="0">
              <a:spAutoFit/>
            </a:bodyPr>
            <a:lstStyle/>
            <a:p>
              <a:r>
                <a:rPr lang="en-US" sz="1600" dirty="0"/>
                <a:t>Number of Hits</a:t>
              </a:r>
            </a:p>
          </p:txBody>
        </p:sp>
        <p:sp>
          <p:nvSpPr>
            <p:cNvPr id="245" name="TextBox 244"/>
            <p:cNvSpPr txBox="1"/>
            <p:nvPr/>
          </p:nvSpPr>
          <p:spPr>
            <a:xfrm>
              <a:off x="8025330" y="2238320"/>
              <a:ext cx="752129" cy="523220"/>
            </a:xfrm>
            <a:prstGeom prst="rect">
              <a:avLst/>
            </a:prstGeom>
            <a:noFill/>
          </p:spPr>
          <p:txBody>
            <a:bodyPr wrap="none" rtlCol="0">
              <a:spAutoFit/>
            </a:bodyPr>
            <a:lstStyle/>
            <a:p>
              <a:r>
                <a:rPr lang="en-US" sz="1400" dirty="0"/>
                <a:t>Burst </a:t>
              </a:r>
            </a:p>
            <a:p>
              <a:r>
                <a:rPr lang="en-US" sz="1400" dirty="0"/>
                <a:t>Region</a:t>
              </a:r>
            </a:p>
          </p:txBody>
        </p:sp>
        <p:sp>
          <p:nvSpPr>
            <p:cNvPr id="246" name="TextBox 245"/>
            <p:cNvSpPr txBox="1"/>
            <p:nvPr/>
          </p:nvSpPr>
          <p:spPr>
            <a:xfrm>
              <a:off x="5262420" y="2136401"/>
              <a:ext cx="1664807" cy="738664"/>
            </a:xfrm>
            <a:prstGeom prst="rect">
              <a:avLst/>
            </a:prstGeom>
            <a:noFill/>
          </p:spPr>
          <p:txBody>
            <a:bodyPr wrap="square" rtlCol="0">
              <a:spAutoFit/>
            </a:bodyPr>
            <a:lstStyle/>
            <a:p>
              <a:pPr algn="r"/>
              <a:r>
                <a:rPr lang="en-US" sz="1400" dirty="0"/>
                <a:t>Cytotoxicity</a:t>
              </a:r>
            </a:p>
            <a:p>
              <a:pPr algn="r"/>
              <a:r>
                <a:rPr lang="en-US" sz="1400" dirty="0"/>
                <a:t>Range</a:t>
              </a:r>
            </a:p>
            <a:p>
              <a:pPr algn="r"/>
              <a:r>
                <a:rPr lang="en-US" sz="1400" dirty="0"/>
                <a:t>3 MAD</a:t>
              </a:r>
            </a:p>
          </p:txBody>
        </p:sp>
        <p:cxnSp>
          <p:nvCxnSpPr>
            <p:cNvPr id="247" name="Elbow Connector 246"/>
            <p:cNvCxnSpPr/>
            <p:nvPr/>
          </p:nvCxnSpPr>
          <p:spPr bwMode="auto">
            <a:xfrm flipV="1">
              <a:off x="6834807" y="2263528"/>
              <a:ext cx="821697" cy="146878"/>
            </a:xfrm>
            <a:prstGeom prst="bentConnector3">
              <a:avLst/>
            </a:prstGeom>
            <a:noFill/>
            <a:ln w="25400" cap="flat" cmpd="sng" algn="ctr">
              <a:solidFill>
                <a:srgbClr val="FF0000"/>
              </a:solidFill>
              <a:prstDash val="solid"/>
              <a:round/>
              <a:headEnd type="none" w="med" len="med"/>
              <a:tailEnd type="triangle"/>
            </a:ln>
            <a:effectLst/>
          </p:spPr>
        </p:cxnSp>
        <p:cxnSp>
          <p:nvCxnSpPr>
            <p:cNvPr id="251" name="Straight Connector 250"/>
            <p:cNvCxnSpPr/>
            <p:nvPr/>
          </p:nvCxnSpPr>
          <p:spPr bwMode="auto">
            <a:xfrm>
              <a:off x="5017962" y="4335215"/>
              <a:ext cx="3724527" cy="0"/>
            </a:xfrm>
            <a:prstGeom prst="line">
              <a:avLst/>
            </a:prstGeom>
            <a:noFill/>
            <a:ln w="25400" cap="flat" cmpd="sng" algn="ctr">
              <a:solidFill>
                <a:schemeClr val="tx1"/>
              </a:solidFill>
              <a:prstDash val="solid"/>
              <a:round/>
              <a:headEnd type="none" w="med" len="med"/>
              <a:tailEnd type="none"/>
            </a:ln>
            <a:effectLst/>
          </p:spPr>
        </p:cxnSp>
        <p:cxnSp>
          <p:nvCxnSpPr>
            <p:cNvPr id="252" name="Straight Connector 251"/>
            <p:cNvCxnSpPr/>
            <p:nvPr/>
          </p:nvCxnSpPr>
          <p:spPr bwMode="auto">
            <a:xfrm flipV="1">
              <a:off x="5005287" y="3178125"/>
              <a:ext cx="3737202" cy="0"/>
            </a:xfrm>
            <a:prstGeom prst="line">
              <a:avLst/>
            </a:prstGeom>
            <a:noFill/>
            <a:ln w="25400" cap="flat" cmpd="sng" algn="ctr">
              <a:solidFill>
                <a:schemeClr val="tx1"/>
              </a:solidFill>
              <a:prstDash val="solid"/>
              <a:round/>
              <a:headEnd type="none" w="med" len="med"/>
              <a:tailEnd type="none"/>
            </a:ln>
            <a:effectLst/>
          </p:spPr>
        </p:cxnSp>
        <p:cxnSp>
          <p:nvCxnSpPr>
            <p:cNvPr id="260" name="Straight Connector 259"/>
            <p:cNvCxnSpPr/>
            <p:nvPr/>
          </p:nvCxnSpPr>
          <p:spPr bwMode="auto">
            <a:xfrm>
              <a:off x="6960656"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1" name="Straight Connector 260"/>
            <p:cNvCxnSpPr/>
            <p:nvPr/>
          </p:nvCxnSpPr>
          <p:spPr bwMode="auto">
            <a:xfrm>
              <a:off x="6598298"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2" name="Straight Connector 261"/>
            <p:cNvCxnSpPr/>
            <p:nvPr/>
          </p:nvCxnSpPr>
          <p:spPr bwMode="auto">
            <a:xfrm>
              <a:off x="6227886"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3" name="Straight Connector 262"/>
            <p:cNvCxnSpPr/>
            <p:nvPr/>
          </p:nvCxnSpPr>
          <p:spPr bwMode="auto">
            <a:xfrm>
              <a:off x="5500125"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4" name="Straight Connector 263"/>
            <p:cNvCxnSpPr/>
            <p:nvPr/>
          </p:nvCxnSpPr>
          <p:spPr bwMode="auto">
            <a:xfrm>
              <a:off x="5149793" y="5477025"/>
              <a:ext cx="0" cy="228600"/>
            </a:xfrm>
            <a:prstGeom prst="line">
              <a:avLst/>
            </a:prstGeom>
            <a:noFill/>
            <a:ln w="25400" cap="flat" cmpd="sng" algn="ctr">
              <a:solidFill>
                <a:schemeClr val="tx1"/>
              </a:solidFill>
              <a:prstDash val="solid"/>
              <a:round/>
              <a:headEnd type="none" w="med" len="med"/>
              <a:tailEnd type="none"/>
            </a:ln>
            <a:effectLst/>
          </p:spPr>
        </p:cxnSp>
        <p:cxnSp>
          <p:nvCxnSpPr>
            <p:cNvPr id="267" name="Straight Connector 266"/>
            <p:cNvCxnSpPr/>
            <p:nvPr/>
          </p:nvCxnSpPr>
          <p:spPr bwMode="auto">
            <a:xfrm>
              <a:off x="8742489" y="5477025"/>
              <a:ext cx="0" cy="228600"/>
            </a:xfrm>
            <a:prstGeom prst="line">
              <a:avLst/>
            </a:prstGeom>
            <a:noFill/>
            <a:ln w="25400" cap="flat" cmpd="sng" algn="ctr">
              <a:solidFill>
                <a:schemeClr val="tx1"/>
              </a:solidFill>
              <a:prstDash val="solid"/>
              <a:round/>
              <a:headEnd type="none" w="med" len="med"/>
              <a:tailEnd type="none"/>
            </a:ln>
            <a:effectLst/>
          </p:spPr>
        </p:cxnSp>
        <p:sp>
          <p:nvSpPr>
            <p:cNvPr id="271" name="TextBox 270"/>
            <p:cNvSpPr txBox="1"/>
            <p:nvPr/>
          </p:nvSpPr>
          <p:spPr>
            <a:xfrm>
              <a:off x="1876451" y="1101190"/>
              <a:ext cx="2565677" cy="400110"/>
            </a:xfrm>
            <a:prstGeom prst="rect">
              <a:avLst/>
            </a:prstGeom>
            <a:noFill/>
            <a:ln>
              <a:solidFill>
                <a:schemeClr val="tx1"/>
              </a:solidFill>
            </a:ln>
          </p:spPr>
          <p:txBody>
            <a:bodyPr wrap="square" rtlCol="0">
              <a:spAutoFit/>
            </a:bodyPr>
            <a:lstStyle/>
            <a:p>
              <a:r>
                <a:rPr lang="en-US" dirty="0"/>
                <a:t>Concentration Space</a:t>
              </a:r>
            </a:p>
          </p:txBody>
        </p:sp>
        <p:sp>
          <p:nvSpPr>
            <p:cNvPr id="272" name="TextBox 271"/>
            <p:cNvSpPr txBox="1"/>
            <p:nvPr/>
          </p:nvSpPr>
          <p:spPr>
            <a:xfrm>
              <a:off x="6383675" y="1095028"/>
              <a:ext cx="1475583" cy="400110"/>
            </a:xfrm>
            <a:prstGeom prst="rect">
              <a:avLst/>
            </a:prstGeom>
            <a:noFill/>
            <a:ln>
              <a:solidFill>
                <a:schemeClr val="tx1"/>
              </a:solidFill>
            </a:ln>
          </p:spPr>
          <p:txBody>
            <a:bodyPr wrap="square" rtlCol="0">
              <a:spAutoFit/>
            </a:bodyPr>
            <a:lstStyle/>
            <a:p>
              <a:pPr algn="ctr"/>
              <a:r>
                <a:rPr lang="en-US" dirty="0"/>
                <a:t>Z- Space</a:t>
              </a:r>
            </a:p>
          </p:txBody>
        </p:sp>
        <p:sp>
          <p:nvSpPr>
            <p:cNvPr id="273" name="Oval 272"/>
            <p:cNvSpPr/>
            <p:nvPr/>
          </p:nvSpPr>
          <p:spPr bwMode="auto">
            <a:xfrm>
              <a:off x="3457266" y="4324274"/>
              <a:ext cx="1195360" cy="1326626"/>
            </a:xfrm>
            <a:prstGeom prst="ellipse">
              <a:avLst/>
            </a:prstGeom>
            <a:noFill/>
            <a:ln w="12700" cap="flat" cmpd="sng" algn="ctr">
              <a:solidFill>
                <a:srgbClr val="0070C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74" name="TextBox 273"/>
            <p:cNvSpPr txBox="1"/>
            <p:nvPr/>
          </p:nvSpPr>
          <p:spPr>
            <a:xfrm>
              <a:off x="3991528" y="5962978"/>
              <a:ext cx="1304408" cy="523220"/>
            </a:xfrm>
            <a:prstGeom prst="rect">
              <a:avLst/>
            </a:prstGeom>
            <a:noFill/>
          </p:spPr>
          <p:txBody>
            <a:bodyPr wrap="square" rtlCol="0">
              <a:spAutoFit/>
            </a:bodyPr>
            <a:lstStyle/>
            <a:p>
              <a:pPr algn="r"/>
              <a:r>
                <a:rPr lang="en-US" sz="1400" dirty="0"/>
                <a:t>Bioactivity inferred</a:t>
              </a:r>
            </a:p>
          </p:txBody>
        </p:sp>
        <p:cxnSp>
          <p:nvCxnSpPr>
            <p:cNvPr id="275" name="Elbow Connector 274"/>
            <p:cNvCxnSpPr>
              <a:stCxn id="274" idx="0"/>
            </p:cNvCxnSpPr>
            <p:nvPr/>
          </p:nvCxnSpPr>
          <p:spPr bwMode="auto">
            <a:xfrm rot="16200000" flipV="1">
              <a:off x="4170094" y="5489340"/>
              <a:ext cx="424426" cy="522850"/>
            </a:xfrm>
            <a:prstGeom prst="bentConnector2">
              <a:avLst/>
            </a:prstGeom>
            <a:noFill/>
            <a:ln w="25400" cap="flat" cmpd="sng" algn="ctr">
              <a:solidFill>
                <a:srgbClr val="0070C0"/>
              </a:solidFill>
              <a:prstDash val="solid"/>
              <a:round/>
              <a:headEnd type="none" w="med" len="med"/>
              <a:tailEnd type="triangle"/>
            </a:ln>
            <a:effectLst/>
          </p:spPr>
        </p:cxnSp>
      </p:grpSp>
      <p:sp>
        <p:nvSpPr>
          <p:cNvPr id="3" name="TextBox 2"/>
          <p:cNvSpPr txBox="1"/>
          <p:nvPr/>
        </p:nvSpPr>
        <p:spPr>
          <a:xfrm>
            <a:off x="6051364" y="6547717"/>
            <a:ext cx="2439386" cy="307777"/>
          </a:xfrm>
          <a:prstGeom prst="rect">
            <a:avLst/>
          </a:prstGeom>
          <a:noFill/>
        </p:spPr>
        <p:txBody>
          <a:bodyPr wrap="none" rtlCol="0">
            <a:spAutoFit/>
          </a:bodyPr>
          <a:lstStyle/>
          <a:p>
            <a:r>
              <a:rPr lang="en-US" sz="1400" dirty="0"/>
              <a:t>Judson et al. </a:t>
            </a:r>
            <a:r>
              <a:rPr lang="en-US" sz="1400" dirty="0" err="1"/>
              <a:t>Tox.Sci</a:t>
            </a:r>
            <a:r>
              <a:rPr lang="en-US" sz="1400" dirty="0"/>
              <a:t>. (2016)</a:t>
            </a:r>
          </a:p>
        </p:txBody>
      </p:sp>
    </p:spTree>
    <p:extLst>
      <p:ext uri="{BB962C8B-B14F-4D97-AF65-F5344CB8AC3E}">
        <p14:creationId xmlns:p14="http://schemas.microsoft.com/office/powerpoint/2010/main" val="23606464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807" y="234731"/>
            <a:ext cx="6547202" cy="550417"/>
          </a:xfrm>
        </p:spPr>
        <p:txBody>
          <a:bodyPr>
            <a:normAutofit/>
          </a:bodyPr>
          <a:lstStyle/>
          <a:p>
            <a:r>
              <a:rPr lang="en-US" dirty="0"/>
              <a:t>Schematic explanation of the burst</a:t>
            </a:r>
          </a:p>
        </p:txBody>
      </p:sp>
      <p:sp>
        <p:nvSpPr>
          <p:cNvPr id="3" name="Slide Number Placeholder 2"/>
          <p:cNvSpPr>
            <a:spLocks noGrp="1"/>
          </p:cNvSpPr>
          <p:nvPr>
            <p:ph type="sldNum" sz="quarter" idx="4294967295"/>
          </p:nvPr>
        </p:nvSpPr>
        <p:spPr>
          <a:xfrm>
            <a:off x="6553200" y="6224588"/>
            <a:ext cx="1905000" cy="228600"/>
          </a:xfrm>
          <a:prstGeom prst="rect">
            <a:avLst/>
          </a:prstGeom>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9</a:t>
            </a:fld>
            <a:endParaRPr lang="en-US" sz="1000" b="1" kern="1200" dirty="0">
              <a:solidFill>
                <a:srgbClr val="003F69"/>
              </a:solidFill>
              <a:latin typeface="Arial" charset="0"/>
              <a:ea typeface="ＭＳ Ｐゴシック" pitchFamily="1" charset="-128"/>
              <a:cs typeface="+mn-cs"/>
            </a:endParaRPr>
          </a:p>
        </p:txBody>
      </p:sp>
      <p:sp>
        <p:nvSpPr>
          <p:cNvPr id="4" name="Oval 3"/>
          <p:cNvSpPr/>
          <p:nvPr/>
        </p:nvSpPr>
        <p:spPr bwMode="auto">
          <a:xfrm>
            <a:off x="1283663" y="2309447"/>
            <a:ext cx="2637692" cy="1594338"/>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 name="Block Arc 4"/>
          <p:cNvSpPr/>
          <p:nvPr/>
        </p:nvSpPr>
        <p:spPr bwMode="auto">
          <a:xfrm rot="10800000">
            <a:off x="2416112" y="2584938"/>
            <a:ext cx="281354" cy="234461"/>
          </a:xfrm>
          <a:prstGeom prst="blockArc">
            <a:avLst>
              <a:gd name="adj1" fmla="val 9465045"/>
              <a:gd name="adj2" fmla="val 1075366"/>
              <a:gd name="adj3" fmla="val 16950"/>
            </a:avLst>
          </a:prstGeom>
          <a:solidFill>
            <a:srgbClr val="1515D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6" name="Rectangle 5"/>
          <p:cNvSpPr/>
          <p:nvPr/>
        </p:nvSpPr>
        <p:spPr bwMode="auto">
          <a:xfrm>
            <a:off x="1916711"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7" name="Rectangle 6"/>
          <p:cNvSpPr/>
          <p:nvPr/>
        </p:nvSpPr>
        <p:spPr bwMode="auto">
          <a:xfrm>
            <a:off x="2099590"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8" name="Rectangle 7"/>
          <p:cNvSpPr/>
          <p:nvPr/>
        </p:nvSpPr>
        <p:spPr bwMode="auto">
          <a:xfrm>
            <a:off x="2282470"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9" name="Rectangle 8"/>
          <p:cNvSpPr/>
          <p:nvPr/>
        </p:nvSpPr>
        <p:spPr bwMode="auto">
          <a:xfrm>
            <a:off x="2465349" y="3288322"/>
            <a:ext cx="182880" cy="18288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0" name="Rectangle 9"/>
          <p:cNvSpPr/>
          <p:nvPr/>
        </p:nvSpPr>
        <p:spPr bwMode="auto">
          <a:xfrm>
            <a:off x="2647060"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1" name="Rectangle 10"/>
          <p:cNvSpPr/>
          <p:nvPr/>
        </p:nvSpPr>
        <p:spPr bwMode="auto">
          <a:xfrm>
            <a:off x="2824082"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12" name="Rectangle 11"/>
          <p:cNvSpPr/>
          <p:nvPr/>
        </p:nvSpPr>
        <p:spPr bwMode="auto">
          <a:xfrm>
            <a:off x="2999930" y="3288316"/>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cxnSp>
        <p:nvCxnSpPr>
          <p:cNvPr id="14" name="Straight Arrow Connector 13"/>
          <p:cNvCxnSpPr>
            <a:endCxn id="9" idx="0"/>
          </p:cNvCxnSpPr>
          <p:nvPr/>
        </p:nvCxnSpPr>
        <p:spPr bwMode="auto">
          <a:xfrm>
            <a:off x="2556789" y="2819400"/>
            <a:ext cx="0" cy="468922"/>
          </a:xfrm>
          <a:prstGeom prst="straightConnector1">
            <a:avLst/>
          </a:prstGeom>
          <a:noFill/>
          <a:ln w="25400" cap="flat" cmpd="sng" algn="ctr">
            <a:solidFill>
              <a:schemeClr val="tx1"/>
            </a:solidFill>
            <a:prstDash val="solid"/>
            <a:round/>
            <a:headEnd type="none" w="med" len="med"/>
            <a:tailEnd type="triangle"/>
          </a:ln>
          <a:effectLst/>
        </p:spPr>
      </p:cxnSp>
      <p:sp>
        <p:nvSpPr>
          <p:cNvPr id="16" name="Oval 15"/>
          <p:cNvSpPr/>
          <p:nvPr/>
        </p:nvSpPr>
        <p:spPr bwMode="auto">
          <a:xfrm>
            <a:off x="2488208" y="1840525"/>
            <a:ext cx="137160" cy="137160"/>
          </a:xfrm>
          <a:prstGeom prst="ellipse">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nvGrpSpPr>
          <p:cNvPr id="25" name="Group 24"/>
          <p:cNvGrpSpPr/>
          <p:nvPr/>
        </p:nvGrpSpPr>
        <p:grpSpPr>
          <a:xfrm>
            <a:off x="2377128" y="3471196"/>
            <a:ext cx="335874" cy="1089076"/>
            <a:chOff x="2398242" y="3471202"/>
            <a:chExt cx="335874" cy="1089076"/>
          </a:xfrm>
        </p:grpSpPr>
        <p:cxnSp>
          <p:nvCxnSpPr>
            <p:cNvPr id="22" name="Straight Arrow Connector 21"/>
            <p:cNvCxnSpPr>
              <a:stCxn id="9" idx="2"/>
            </p:cNvCxnSpPr>
            <p:nvPr/>
          </p:nvCxnSpPr>
          <p:spPr bwMode="auto">
            <a:xfrm flipH="1">
              <a:off x="2542731" y="3471202"/>
              <a:ext cx="14058" cy="764345"/>
            </a:xfrm>
            <a:prstGeom prst="straightConnector1">
              <a:avLst/>
            </a:prstGeom>
            <a:noFill/>
            <a:ln w="25400" cap="flat" cmpd="sng" algn="ctr">
              <a:solidFill>
                <a:schemeClr val="tx1"/>
              </a:solidFill>
              <a:prstDash val="solid"/>
              <a:round/>
              <a:headEnd type="none" w="med" len="med"/>
              <a:tailEnd type="triangle"/>
            </a:ln>
            <a:effectLst/>
          </p:spPr>
        </p:cxnSp>
        <p:sp>
          <p:nvSpPr>
            <p:cNvPr id="24" name="Explosion 1 23"/>
            <p:cNvSpPr/>
            <p:nvPr/>
          </p:nvSpPr>
          <p:spPr bwMode="auto">
            <a:xfrm>
              <a:off x="2398242" y="4173416"/>
              <a:ext cx="335874" cy="386862"/>
            </a:xfrm>
            <a:prstGeom prst="irregularSeal1">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sp>
        <p:nvSpPr>
          <p:cNvPr id="26" name="Oval 25"/>
          <p:cNvSpPr/>
          <p:nvPr/>
        </p:nvSpPr>
        <p:spPr bwMode="auto">
          <a:xfrm>
            <a:off x="4826958" y="2330400"/>
            <a:ext cx="2637692" cy="1594338"/>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7" name="Block Arc 26"/>
          <p:cNvSpPr/>
          <p:nvPr/>
        </p:nvSpPr>
        <p:spPr bwMode="auto">
          <a:xfrm rot="10800000">
            <a:off x="5968206" y="2584938"/>
            <a:ext cx="281354" cy="234461"/>
          </a:xfrm>
          <a:prstGeom prst="blockArc">
            <a:avLst>
              <a:gd name="adj1" fmla="val 9465045"/>
              <a:gd name="adj2" fmla="val 1075366"/>
              <a:gd name="adj3" fmla="val 16950"/>
            </a:avLst>
          </a:prstGeom>
          <a:solidFill>
            <a:srgbClr val="1515D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8" name="Rectangle 27"/>
          <p:cNvSpPr/>
          <p:nvPr/>
        </p:nvSpPr>
        <p:spPr bwMode="auto">
          <a:xfrm>
            <a:off x="5468805"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9" name="Rectangle 28"/>
          <p:cNvSpPr/>
          <p:nvPr/>
        </p:nvSpPr>
        <p:spPr bwMode="auto">
          <a:xfrm>
            <a:off x="5651684"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0" name="Rectangle 29"/>
          <p:cNvSpPr/>
          <p:nvPr/>
        </p:nvSpPr>
        <p:spPr bwMode="auto">
          <a:xfrm>
            <a:off x="5834564"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1" name="Rectangle 30"/>
          <p:cNvSpPr/>
          <p:nvPr/>
        </p:nvSpPr>
        <p:spPr bwMode="auto">
          <a:xfrm>
            <a:off x="6017443" y="3288322"/>
            <a:ext cx="182880" cy="18288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2" name="Rectangle 31"/>
          <p:cNvSpPr/>
          <p:nvPr/>
        </p:nvSpPr>
        <p:spPr bwMode="auto">
          <a:xfrm>
            <a:off x="6199154"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3" name="Rectangle 32"/>
          <p:cNvSpPr/>
          <p:nvPr/>
        </p:nvSpPr>
        <p:spPr bwMode="auto">
          <a:xfrm>
            <a:off x="6376176" y="3288322"/>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34" name="Rectangle 33"/>
          <p:cNvSpPr/>
          <p:nvPr/>
        </p:nvSpPr>
        <p:spPr bwMode="auto">
          <a:xfrm>
            <a:off x="6552024" y="3288316"/>
            <a:ext cx="182880" cy="1828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nvGrpSpPr>
          <p:cNvPr id="40" name="Group 39"/>
          <p:cNvGrpSpPr/>
          <p:nvPr/>
        </p:nvGrpSpPr>
        <p:grpSpPr>
          <a:xfrm>
            <a:off x="5936818" y="3471196"/>
            <a:ext cx="335874" cy="1089076"/>
            <a:chOff x="2398242" y="3471202"/>
            <a:chExt cx="335874" cy="1089076"/>
          </a:xfrm>
        </p:grpSpPr>
        <p:cxnSp>
          <p:nvCxnSpPr>
            <p:cNvPr id="41" name="Straight Arrow Connector 40"/>
            <p:cNvCxnSpPr/>
            <p:nvPr/>
          </p:nvCxnSpPr>
          <p:spPr bwMode="auto">
            <a:xfrm flipH="1">
              <a:off x="2566179" y="3471202"/>
              <a:ext cx="14058" cy="764345"/>
            </a:xfrm>
            <a:prstGeom prst="straightConnector1">
              <a:avLst/>
            </a:prstGeom>
            <a:noFill/>
            <a:ln w="25400" cap="flat" cmpd="sng" algn="ctr">
              <a:solidFill>
                <a:schemeClr val="tx1"/>
              </a:solidFill>
              <a:prstDash val="solid"/>
              <a:round/>
              <a:headEnd type="none" w="med" len="med"/>
              <a:tailEnd type="triangle"/>
            </a:ln>
            <a:effectLst/>
          </p:spPr>
        </p:cxnSp>
        <p:sp>
          <p:nvSpPr>
            <p:cNvPr id="42" name="Explosion 1 41"/>
            <p:cNvSpPr/>
            <p:nvPr/>
          </p:nvSpPr>
          <p:spPr bwMode="auto">
            <a:xfrm>
              <a:off x="2398242" y="4173416"/>
              <a:ext cx="335874" cy="386862"/>
            </a:xfrm>
            <a:prstGeom prst="irregularSeal1">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grpSp>
        <p:nvGrpSpPr>
          <p:cNvPr id="48" name="Group 47"/>
          <p:cNvGrpSpPr/>
          <p:nvPr/>
        </p:nvGrpSpPr>
        <p:grpSpPr>
          <a:xfrm>
            <a:off x="5166338" y="1759493"/>
            <a:ext cx="531067" cy="687114"/>
            <a:chOff x="5166338" y="1759493"/>
            <a:chExt cx="531067" cy="687114"/>
          </a:xfrm>
        </p:grpSpPr>
        <p:sp>
          <p:nvSpPr>
            <p:cNvPr id="36" name="Oval 35"/>
            <p:cNvSpPr/>
            <p:nvPr/>
          </p:nvSpPr>
          <p:spPr bwMode="auto">
            <a:xfrm>
              <a:off x="5303498" y="2096674"/>
              <a:ext cx="137160" cy="137160"/>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3" name="Oval 42"/>
            <p:cNvSpPr/>
            <p:nvPr/>
          </p:nvSpPr>
          <p:spPr bwMode="auto">
            <a:xfrm>
              <a:off x="5560245" y="1942811"/>
              <a:ext cx="137160" cy="137160"/>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4" name="Oval 43"/>
            <p:cNvSpPr/>
            <p:nvPr/>
          </p:nvSpPr>
          <p:spPr bwMode="auto">
            <a:xfrm>
              <a:off x="5560245" y="2194859"/>
              <a:ext cx="137160" cy="137160"/>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5" name="Oval 44"/>
            <p:cNvSpPr/>
            <p:nvPr/>
          </p:nvSpPr>
          <p:spPr bwMode="auto">
            <a:xfrm>
              <a:off x="5166338" y="2309447"/>
              <a:ext cx="137160" cy="137160"/>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6" name="Oval 45"/>
            <p:cNvSpPr/>
            <p:nvPr/>
          </p:nvSpPr>
          <p:spPr bwMode="auto">
            <a:xfrm>
              <a:off x="5166338" y="1827049"/>
              <a:ext cx="137160" cy="137160"/>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7" name="Oval 46"/>
            <p:cNvSpPr/>
            <p:nvPr/>
          </p:nvSpPr>
          <p:spPr bwMode="auto">
            <a:xfrm>
              <a:off x="5468805" y="1759493"/>
              <a:ext cx="137160" cy="137160"/>
            </a:xfrm>
            <a:prstGeom prst="ellipse">
              <a:avLst/>
            </a:prstGeom>
            <a:solidFill>
              <a:srgbClr val="00B0F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sp>
        <p:nvSpPr>
          <p:cNvPr id="50" name="32-Point Star 49"/>
          <p:cNvSpPr/>
          <p:nvPr/>
        </p:nvSpPr>
        <p:spPr bwMode="auto">
          <a:xfrm>
            <a:off x="4753670" y="2262844"/>
            <a:ext cx="2784268" cy="1699555"/>
          </a:xfrm>
          <a:prstGeom prst="star32">
            <a:avLst>
              <a:gd name="adj" fmla="val 43708"/>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grpSp>
        <p:nvGrpSpPr>
          <p:cNvPr id="62" name="Group 61"/>
          <p:cNvGrpSpPr/>
          <p:nvPr/>
        </p:nvGrpSpPr>
        <p:grpSpPr>
          <a:xfrm>
            <a:off x="5614168" y="2971380"/>
            <a:ext cx="974783" cy="328667"/>
            <a:chOff x="5614168" y="2971380"/>
            <a:chExt cx="974783" cy="328667"/>
          </a:xfrm>
        </p:grpSpPr>
        <p:cxnSp>
          <p:nvCxnSpPr>
            <p:cNvPr id="54" name="Elbow Connector 53"/>
            <p:cNvCxnSpPr>
              <a:endCxn id="33" idx="0"/>
            </p:cNvCxnSpPr>
            <p:nvPr/>
          </p:nvCxnSpPr>
          <p:spPr bwMode="auto">
            <a:xfrm rot="5400000">
              <a:off x="6387608" y="3086979"/>
              <a:ext cx="281352" cy="121335"/>
            </a:xfrm>
            <a:prstGeom prst="curvedConnector3">
              <a:avLst/>
            </a:prstGeom>
            <a:noFill/>
            <a:ln w="12700" cap="flat" cmpd="sng" algn="ctr">
              <a:solidFill>
                <a:schemeClr val="tx1"/>
              </a:solidFill>
              <a:prstDash val="sysDot"/>
              <a:round/>
              <a:headEnd type="none" w="med" len="med"/>
              <a:tailEnd type="triangle"/>
            </a:ln>
            <a:effectLst/>
          </p:spPr>
        </p:cxnSp>
        <p:cxnSp>
          <p:nvCxnSpPr>
            <p:cNvPr id="56" name="Elbow Connector 53"/>
            <p:cNvCxnSpPr/>
            <p:nvPr/>
          </p:nvCxnSpPr>
          <p:spPr bwMode="auto">
            <a:xfrm rot="5400000">
              <a:off x="6139752" y="3100266"/>
              <a:ext cx="328665" cy="70894"/>
            </a:xfrm>
            <a:prstGeom prst="curvedConnector3">
              <a:avLst>
                <a:gd name="adj1" fmla="val 50000"/>
              </a:avLst>
            </a:prstGeom>
            <a:noFill/>
            <a:ln w="12700" cap="flat" cmpd="sng" algn="ctr">
              <a:solidFill>
                <a:schemeClr val="tx1"/>
              </a:solidFill>
              <a:prstDash val="sysDot"/>
              <a:round/>
              <a:headEnd type="none" w="med" len="med"/>
              <a:tailEnd type="triangle"/>
            </a:ln>
            <a:effectLst/>
          </p:spPr>
        </p:cxnSp>
        <p:cxnSp>
          <p:nvCxnSpPr>
            <p:cNvPr id="57" name="Elbow Connector 53"/>
            <p:cNvCxnSpPr/>
            <p:nvPr/>
          </p:nvCxnSpPr>
          <p:spPr bwMode="auto">
            <a:xfrm rot="16200000" flipH="1">
              <a:off x="5525660" y="3095479"/>
              <a:ext cx="293074" cy="116058"/>
            </a:xfrm>
            <a:prstGeom prst="curvedConnector3">
              <a:avLst/>
            </a:prstGeom>
            <a:noFill/>
            <a:ln w="12700" cap="flat" cmpd="sng" algn="ctr">
              <a:solidFill>
                <a:schemeClr val="tx1"/>
              </a:solidFill>
              <a:prstDash val="sysDot"/>
              <a:round/>
              <a:headEnd type="none" w="med" len="med"/>
              <a:tailEnd type="triangle"/>
            </a:ln>
            <a:effectLst/>
          </p:spPr>
        </p:cxnSp>
        <p:cxnSp>
          <p:nvCxnSpPr>
            <p:cNvPr id="58" name="Elbow Connector 53"/>
            <p:cNvCxnSpPr/>
            <p:nvPr/>
          </p:nvCxnSpPr>
          <p:spPr bwMode="auto">
            <a:xfrm rot="16200000" flipH="1">
              <a:off x="5921909" y="3095481"/>
              <a:ext cx="293074" cy="116058"/>
            </a:xfrm>
            <a:prstGeom prst="curvedConnector3">
              <a:avLst/>
            </a:prstGeom>
            <a:noFill/>
            <a:ln w="12700" cap="flat" cmpd="sng" algn="ctr">
              <a:solidFill>
                <a:schemeClr val="tx1"/>
              </a:solidFill>
              <a:prstDash val="sysDot"/>
              <a:round/>
              <a:headEnd type="none" w="med" len="med"/>
              <a:tailEnd type="triangle"/>
            </a:ln>
            <a:effectLst/>
          </p:spPr>
        </p:cxnSp>
      </p:grpSp>
      <p:grpSp>
        <p:nvGrpSpPr>
          <p:cNvPr id="65" name="Group 64"/>
          <p:cNvGrpSpPr/>
          <p:nvPr/>
        </p:nvGrpSpPr>
        <p:grpSpPr>
          <a:xfrm>
            <a:off x="2201108" y="2532469"/>
            <a:ext cx="4030885" cy="959859"/>
            <a:chOff x="2824082" y="4700844"/>
            <a:chExt cx="4030885" cy="959859"/>
          </a:xfrm>
          <a:solidFill>
            <a:srgbClr val="FFFF00"/>
          </a:solidFill>
        </p:grpSpPr>
        <p:sp>
          <p:nvSpPr>
            <p:cNvPr id="63" name="TextBox 62"/>
            <p:cNvSpPr txBox="1"/>
            <p:nvPr/>
          </p:nvSpPr>
          <p:spPr>
            <a:xfrm>
              <a:off x="2824082" y="4700844"/>
              <a:ext cx="1776448" cy="954107"/>
            </a:xfrm>
            <a:prstGeom prst="rect">
              <a:avLst/>
            </a:prstGeom>
            <a:grpFill/>
            <a:ln>
              <a:solidFill>
                <a:schemeClr val="tx1"/>
              </a:solidFill>
            </a:ln>
          </p:spPr>
          <p:txBody>
            <a:bodyPr wrap="none" rtlCol="0">
              <a:spAutoFit/>
            </a:bodyPr>
            <a:lstStyle/>
            <a:p>
              <a:r>
                <a:rPr lang="en-US" sz="1400" dirty="0"/>
                <a:t>Oxidative Stress</a:t>
              </a:r>
            </a:p>
            <a:p>
              <a:r>
                <a:rPr lang="en-US" sz="1400" dirty="0"/>
                <a:t>DNA Reactivity</a:t>
              </a:r>
            </a:p>
            <a:p>
              <a:r>
                <a:rPr lang="en-US" sz="1400" dirty="0"/>
                <a:t>Protein Reactivity</a:t>
              </a:r>
            </a:p>
            <a:p>
              <a:r>
                <a:rPr lang="en-US" sz="1400" dirty="0"/>
                <a:t>Mitochondrial stress</a:t>
              </a:r>
            </a:p>
          </p:txBody>
        </p:sp>
        <p:sp>
          <p:nvSpPr>
            <p:cNvPr id="64" name="TextBox 63"/>
            <p:cNvSpPr txBox="1"/>
            <p:nvPr/>
          </p:nvSpPr>
          <p:spPr>
            <a:xfrm>
              <a:off x="4631281" y="4706596"/>
              <a:ext cx="2223686" cy="954107"/>
            </a:xfrm>
            <a:prstGeom prst="rect">
              <a:avLst/>
            </a:prstGeom>
            <a:grpFill/>
            <a:ln>
              <a:solidFill>
                <a:schemeClr val="tx1"/>
              </a:solidFill>
            </a:ln>
          </p:spPr>
          <p:txBody>
            <a:bodyPr wrap="none" rtlCol="0">
              <a:spAutoFit/>
            </a:bodyPr>
            <a:lstStyle/>
            <a:p>
              <a:r>
                <a:rPr lang="en-US" sz="1400" dirty="0"/>
                <a:t>ER stress</a:t>
              </a:r>
            </a:p>
            <a:p>
              <a:r>
                <a:rPr lang="en-US" sz="1400" dirty="0"/>
                <a:t>Cell membrane disruption</a:t>
              </a:r>
            </a:p>
            <a:p>
              <a:r>
                <a:rPr lang="en-US" sz="1400" dirty="0"/>
                <a:t>Specific apoptosis</a:t>
              </a:r>
            </a:p>
            <a:p>
              <a:r>
                <a:rPr lang="en-US" sz="1400" dirty="0"/>
                <a:t>…</a:t>
              </a:r>
            </a:p>
          </p:txBody>
        </p:sp>
      </p:grpSp>
      <p:sp>
        <p:nvSpPr>
          <p:cNvPr id="66" name="TextBox 65"/>
          <p:cNvSpPr txBox="1"/>
          <p:nvPr/>
        </p:nvSpPr>
        <p:spPr>
          <a:xfrm>
            <a:off x="2039796" y="1323941"/>
            <a:ext cx="1083951" cy="400110"/>
          </a:xfrm>
          <a:prstGeom prst="rect">
            <a:avLst/>
          </a:prstGeom>
          <a:noFill/>
        </p:spPr>
        <p:txBody>
          <a:bodyPr wrap="none" rtlCol="0">
            <a:spAutoFit/>
          </a:bodyPr>
          <a:lstStyle/>
          <a:p>
            <a:r>
              <a:rPr lang="en-US" dirty="0"/>
              <a:t>Specific</a:t>
            </a:r>
          </a:p>
        </p:txBody>
      </p:sp>
      <p:sp>
        <p:nvSpPr>
          <p:cNvPr id="67" name="TextBox 66"/>
          <p:cNvSpPr txBox="1"/>
          <p:nvPr/>
        </p:nvSpPr>
        <p:spPr>
          <a:xfrm>
            <a:off x="5368554" y="1323941"/>
            <a:ext cx="1596912" cy="400110"/>
          </a:xfrm>
          <a:prstGeom prst="rect">
            <a:avLst/>
          </a:prstGeom>
          <a:noFill/>
        </p:spPr>
        <p:txBody>
          <a:bodyPr wrap="none" rtlCol="0">
            <a:spAutoFit/>
          </a:bodyPr>
          <a:lstStyle/>
          <a:p>
            <a:r>
              <a:rPr lang="en-US" dirty="0"/>
              <a:t>Non-specific</a:t>
            </a:r>
          </a:p>
        </p:txBody>
      </p:sp>
    </p:spTree>
    <p:extLst>
      <p:ext uri="{BB962C8B-B14F-4D97-AF65-F5344CB8AC3E}">
        <p14:creationId xmlns:p14="http://schemas.microsoft.com/office/powerpoint/2010/main" val="3177417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88889E-6 -7.40741E-7 L -3.88889E-6 0.11412 " pathEditMode="relative" rAng="0" ptsTypes="AA">
                                      <p:cBhvr>
                                        <p:cTn id="10" dur="2000" fill="hold"/>
                                        <p:tgtEl>
                                          <p:spTgt spid="16"/>
                                        </p:tgtEl>
                                        <p:attrNameLst>
                                          <p:attrName>ppt_x</p:attrName>
                                          <p:attrName>ppt_y</p:attrName>
                                        </p:attrNameLst>
                                      </p:cBhvr>
                                      <p:rCtr x="0" y="569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61111E-6 -1.48148E-6 L 0.0191 0.11551 " pathEditMode="relative" rAng="0" ptsTypes="AA">
                                      <p:cBhvr>
                                        <p:cTn id="26" dur="2000" fill="hold"/>
                                        <p:tgtEl>
                                          <p:spTgt spid="48"/>
                                        </p:tgtEl>
                                        <p:attrNameLst>
                                          <p:attrName>ppt_x</p:attrName>
                                          <p:attrName>ppt_y</p:attrName>
                                        </p:attrNameLst>
                                      </p:cBhvr>
                                      <p:rCtr x="955" y="5764"/>
                                    </p:animMotion>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6" grpId="0" animBg="1"/>
      <p:bldP spid="50" grpId="0" animBg="1"/>
    </p:bld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0000"/>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noFill/>
        <a:ln w="25400" cap="flat" cmpd="sng" algn="ctr">
          <a:solidFill>
            <a:schemeClr val="tx1"/>
          </a:solidFill>
          <a:prstDash val="solid"/>
          <a:round/>
          <a:headEnd type="none" w="med" len="med"/>
          <a:tailEnd type="none"/>
        </a:ln>
        <a:effec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3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2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6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0000"/>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noFill/>
        <a:ln w="25400" cap="flat" cmpd="sng" algn="ctr">
          <a:solidFill>
            <a:schemeClr val="tx1"/>
          </a:solidFill>
          <a:prstDash val="solid"/>
          <a:round/>
          <a:headEnd type="none" w="med" len="med"/>
          <a:tailEnd type="arrow"/>
        </a:ln>
        <a:effec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PTTitleSlide_OptionC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D39D93F-3352-4A7A-81F3-25976D8B0A90}">
  <ds:schemaRefs>
    <ds:schemaRef ds:uri="ESRI.ArcGIS.Mapping.OfficeIntegration.PowerPointInfo"/>
  </ds:schemaRefs>
</ds:datastoreItem>
</file>

<file path=customXml/itemProps10.xml><?xml version="1.0" encoding="utf-8"?>
<ds:datastoreItem xmlns:ds="http://schemas.openxmlformats.org/officeDocument/2006/customXml" ds:itemID="{2680504E-EC3F-4895-AB45-6ADABEC0D63F}">
  <ds:schemaRefs>
    <ds:schemaRef ds:uri="ESRI.ArcGIS.Mapping.OfficeIntegration.PowerPointInfo"/>
  </ds:schemaRefs>
</ds:datastoreItem>
</file>

<file path=customXml/itemProps11.xml><?xml version="1.0" encoding="utf-8"?>
<ds:datastoreItem xmlns:ds="http://schemas.openxmlformats.org/officeDocument/2006/customXml" ds:itemID="{57F3B8D9-10A4-4886-90C1-A57377966CA9}">
  <ds:schemaRefs>
    <ds:schemaRef ds:uri="ESRI.ArcGIS.Mapping.OfficeIntegration.PowerPointInfo"/>
  </ds:schemaRefs>
</ds:datastoreItem>
</file>

<file path=customXml/itemProps12.xml><?xml version="1.0" encoding="utf-8"?>
<ds:datastoreItem xmlns:ds="http://schemas.openxmlformats.org/officeDocument/2006/customXml" ds:itemID="{80E6188A-57AE-46B9-A0DD-E88D08872194}">
  <ds:schemaRefs>
    <ds:schemaRef ds:uri="ESRI.ArcGIS.Mapping.OfficeIntegration.PowerPointInfo"/>
  </ds:schemaRefs>
</ds:datastoreItem>
</file>

<file path=customXml/itemProps13.xml><?xml version="1.0" encoding="utf-8"?>
<ds:datastoreItem xmlns:ds="http://schemas.openxmlformats.org/officeDocument/2006/customXml" ds:itemID="{54DA72BA-8E9C-4D13-BDCE-78C123EAF551}">
  <ds:schemaRefs>
    <ds:schemaRef ds:uri="ESRI.ArcGIS.Mapping.OfficeIntegration.PowerPointInfo"/>
  </ds:schemaRefs>
</ds:datastoreItem>
</file>

<file path=customXml/itemProps14.xml><?xml version="1.0" encoding="utf-8"?>
<ds:datastoreItem xmlns:ds="http://schemas.openxmlformats.org/officeDocument/2006/customXml" ds:itemID="{9EF5F7BA-BC54-427C-9BD7-E6B60B4B6FA3}">
  <ds:schemaRefs>
    <ds:schemaRef ds:uri="ESRI.ArcGIS.Mapping.OfficeIntegration.PowerPointInfo"/>
  </ds:schemaRefs>
</ds:datastoreItem>
</file>

<file path=customXml/itemProps15.xml><?xml version="1.0" encoding="utf-8"?>
<ds:datastoreItem xmlns:ds="http://schemas.openxmlformats.org/officeDocument/2006/customXml" ds:itemID="{77301333-D41A-482D-BF20-671681C1590C}">
  <ds:schemaRefs>
    <ds:schemaRef ds:uri="ESRI.ArcGIS.Mapping.OfficeIntegration.PowerPointInfo"/>
  </ds:schemaRefs>
</ds:datastoreItem>
</file>

<file path=customXml/itemProps16.xml><?xml version="1.0" encoding="utf-8"?>
<ds:datastoreItem xmlns:ds="http://schemas.openxmlformats.org/officeDocument/2006/customXml" ds:itemID="{D3519FA1-395C-4298-946F-829276A2BA8A}">
  <ds:schemaRefs>
    <ds:schemaRef ds:uri="ESRI.ArcGIS.Mapping.OfficeIntegration.PowerPointInfo"/>
  </ds:schemaRefs>
</ds:datastoreItem>
</file>

<file path=customXml/itemProps17.xml><?xml version="1.0" encoding="utf-8"?>
<ds:datastoreItem xmlns:ds="http://schemas.openxmlformats.org/officeDocument/2006/customXml" ds:itemID="{3D80B03E-4159-484C-9020-E219BE92E862}">
  <ds:schemaRefs>
    <ds:schemaRef ds:uri="ESRI.ArcGIS.Mapping.OfficeIntegration.PowerPointInfo"/>
  </ds:schemaRefs>
</ds:datastoreItem>
</file>

<file path=customXml/itemProps18.xml><?xml version="1.0" encoding="utf-8"?>
<ds:datastoreItem xmlns:ds="http://schemas.openxmlformats.org/officeDocument/2006/customXml" ds:itemID="{577DD3E4-A9E5-489F-8822-7F28131D561C}">
  <ds:schemaRefs>
    <ds:schemaRef ds:uri="ESRI.ArcGIS.Mapping.OfficeIntegration.PowerPointInfo"/>
  </ds:schemaRefs>
</ds:datastoreItem>
</file>

<file path=customXml/itemProps19.xml><?xml version="1.0" encoding="utf-8"?>
<ds:datastoreItem xmlns:ds="http://schemas.openxmlformats.org/officeDocument/2006/customXml" ds:itemID="{0F8AB28C-DC00-4567-BD08-44841BC1E1EE}">
  <ds:schemaRefs>
    <ds:schemaRef ds:uri="ESRI.ArcGIS.Mapping.OfficeIntegration.PowerPointInfo"/>
  </ds:schemaRefs>
</ds:datastoreItem>
</file>

<file path=customXml/itemProps2.xml><?xml version="1.0" encoding="utf-8"?>
<ds:datastoreItem xmlns:ds="http://schemas.openxmlformats.org/officeDocument/2006/customXml" ds:itemID="{0FAFB382-B85E-420E-B598-785D9A178911}">
  <ds:schemaRefs>
    <ds:schemaRef ds:uri="ESRI.ArcGIS.Mapping.OfficeIntegration.PowerPointInfo"/>
  </ds:schemaRefs>
</ds:datastoreItem>
</file>

<file path=customXml/itemProps20.xml><?xml version="1.0" encoding="utf-8"?>
<ds:datastoreItem xmlns:ds="http://schemas.openxmlformats.org/officeDocument/2006/customXml" ds:itemID="{4D22E19F-32B7-4912-84F3-607CE33F9882}">
  <ds:schemaRefs>
    <ds:schemaRef ds:uri="ESRI.ArcGIS.Mapping.OfficeIntegration.PowerPointInfo"/>
  </ds:schemaRefs>
</ds:datastoreItem>
</file>

<file path=customXml/itemProps21.xml><?xml version="1.0" encoding="utf-8"?>
<ds:datastoreItem xmlns:ds="http://schemas.openxmlformats.org/officeDocument/2006/customXml" ds:itemID="{5CC650B5-5D0C-448C-A71E-183FD0A8BF74}">
  <ds:schemaRefs>
    <ds:schemaRef ds:uri="ESRI.ArcGIS.Mapping.OfficeIntegration.PowerPointInfo"/>
  </ds:schemaRefs>
</ds:datastoreItem>
</file>

<file path=customXml/itemProps22.xml><?xml version="1.0" encoding="utf-8"?>
<ds:datastoreItem xmlns:ds="http://schemas.openxmlformats.org/officeDocument/2006/customXml" ds:itemID="{5649C00C-DC24-4C96-8E82-4BEC75C60127}">
  <ds:schemaRefs>
    <ds:schemaRef ds:uri="ESRI.ArcGIS.Mapping.OfficeIntegration.PowerPointInfo"/>
  </ds:schemaRefs>
</ds:datastoreItem>
</file>

<file path=customXml/itemProps23.xml><?xml version="1.0" encoding="utf-8"?>
<ds:datastoreItem xmlns:ds="http://schemas.openxmlformats.org/officeDocument/2006/customXml" ds:itemID="{F9C4CA15-FD51-48DA-A464-213C5EA26682}">
  <ds:schemaRefs>
    <ds:schemaRef ds:uri="ESRI.ArcGIS.Mapping.OfficeIntegration.PowerPointInfo"/>
  </ds:schemaRefs>
</ds:datastoreItem>
</file>

<file path=customXml/itemProps24.xml><?xml version="1.0" encoding="utf-8"?>
<ds:datastoreItem xmlns:ds="http://schemas.openxmlformats.org/officeDocument/2006/customXml" ds:itemID="{9FA47C76-5218-4599-A6CC-1A75509AA95F}">
  <ds:schemaRefs>
    <ds:schemaRef ds:uri="ESRI.ArcGIS.Mapping.OfficeIntegration.PowerPointInfo"/>
  </ds:schemaRefs>
</ds:datastoreItem>
</file>

<file path=customXml/itemProps25.xml><?xml version="1.0" encoding="utf-8"?>
<ds:datastoreItem xmlns:ds="http://schemas.openxmlformats.org/officeDocument/2006/customXml" ds:itemID="{18D4D142-643E-40AF-A880-089F0A73C1C8}">
  <ds:schemaRefs>
    <ds:schemaRef ds:uri="ESRI.ArcGIS.Mapping.OfficeIntegration.PowerPointInfo"/>
  </ds:schemaRefs>
</ds:datastoreItem>
</file>

<file path=customXml/itemProps26.xml><?xml version="1.0" encoding="utf-8"?>
<ds:datastoreItem xmlns:ds="http://schemas.openxmlformats.org/officeDocument/2006/customXml" ds:itemID="{797FA7BA-BC8B-4BD3-B9BB-8B93D80C78EA}">
  <ds:schemaRefs>
    <ds:schemaRef ds:uri="ESRI.ArcGIS.Mapping.OfficeIntegration.PowerPointInfo"/>
  </ds:schemaRefs>
</ds:datastoreItem>
</file>

<file path=customXml/itemProps27.xml><?xml version="1.0" encoding="utf-8"?>
<ds:datastoreItem xmlns:ds="http://schemas.openxmlformats.org/officeDocument/2006/customXml" ds:itemID="{D046D85E-2196-4CD7-9A16-14669F95E676}">
  <ds:schemaRefs>
    <ds:schemaRef ds:uri="ESRI.ArcGIS.Mapping.OfficeIntegration.PowerPointInfo"/>
  </ds:schemaRefs>
</ds:datastoreItem>
</file>

<file path=customXml/itemProps28.xml><?xml version="1.0" encoding="utf-8"?>
<ds:datastoreItem xmlns:ds="http://schemas.openxmlformats.org/officeDocument/2006/customXml" ds:itemID="{49F46D4D-4692-4F24-9CA7-C4CDFCB8A409}">
  <ds:schemaRefs>
    <ds:schemaRef ds:uri="ESRI.ArcGIS.Mapping.OfficeIntegration.PowerPointInfo"/>
  </ds:schemaRefs>
</ds:datastoreItem>
</file>

<file path=customXml/itemProps29.xml><?xml version="1.0" encoding="utf-8"?>
<ds:datastoreItem xmlns:ds="http://schemas.openxmlformats.org/officeDocument/2006/customXml" ds:itemID="{19FB48C1-B0B9-4D83-988D-F2DBF0126CAC}">
  <ds:schemaRefs>
    <ds:schemaRef ds:uri="ESRI.ArcGIS.Mapping.OfficeIntegration.PowerPointInfo"/>
  </ds:schemaRefs>
</ds:datastoreItem>
</file>

<file path=customXml/itemProps3.xml><?xml version="1.0" encoding="utf-8"?>
<ds:datastoreItem xmlns:ds="http://schemas.openxmlformats.org/officeDocument/2006/customXml" ds:itemID="{DA6B0EFE-0524-479F-9F7F-223B2C47BFAF}">
  <ds:schemaRefs>
    <ds:schemaRef ds:uri="ESRI.ArcGIS.Mapping.OfficeIntegration.PowerPointInfo"/>
  </ds:schemaRefs>
</ds:datastoreItem>
</file>

<file path=customXml/itemProps30.xml><?xml version="1.0" encoding="utf-8"?>
<ds:datastoreItem xmlns:ds="http://schemas.openxmlformats.org/officeDocument/2006/customXml" ds:itemID="{21920809-9F1E-4F2F-B2A9-50F6D1535F27}">
  <ds:schemaRefs>
    <ds:schemaRef ds:uri="ESRI.ArcGIS.Mapping.OfficeIntegration.PowerPointInfo"/>
  </ds:schemaRefs>
</ds:datastoreItem>
</file>

<file path=customXml/itemProps31.xml><?xml version="1.0" encoding="utf-8"?>
<ds:datastoreItem xmlns:ds="http://schemas.openxmlformats.org/officeDocument/2006/customXml" ds:itemID="{CD6B77D5-E050-404C-8F3F-8C7F2DCDEB86}">
  <ds:schemaRefs>
    <ds:schemaRef ds:uri="ESRI.ArcGIS.Mapping.OfficeIntegration.PowerPointInfo"/>
  </ds:schemaRefs>
</ds:datastoreItem>
</file>

<file path=customXml/itemProps32.xml><?xml version="1.0" encoding="utf-8"?>
<ds:datastoreItem xmlns:ds="http://schemas.openxmlformats.org/officeDocument/2006/customXml" ds:itemID="{0B8DBF69-F9E8-4E52-896E-72ED70E29AB6}">
  <ds:schemaRefs>
    <ds:schemaRef ds:uri="ESRI.ArcGIS.Mapping.OfficeIntegration.PowerPointInfo"/>
  </ds:schemaRefs>
</ds:datastoreItem>
</file>

<file path=customXml/itemProps33.xml><?xml version="1.0" encoding="utf-8"?>
<ds:datastoreItem xmlns:ds="http://schemas.openxmlformats.org/officeDocument/2006/customXml" ds:itemID="{99AABAD3-76E0-4DD6-8E75-8D6BBCBFC493}">
  <ds:schemaRefs>
    <ds:schemaRef ds:uri="ESRI.ArcGIS.Mapping.OfficeIntegration.PowerPointInfo"/>
  </ds:schemaRefs>
</ds:datastoreItem>
</file>

<file path=customXml/itemProps34.xml><?xml version="1.0" encoding="utf-8"?>
<ds:datastoreItem xmlns:ds="http://schemas.openxmlformats.org/officeDocument/2006/customXml" ds:itemID="{11B66ADB-C3AE-41CC-A43D-FFBBF23FCF25}">
  <ds:schemaRefs>
    <ds:schemaRef ds:uri="ESRI.ArcGIS.Mapping.OfficeIntegration.PowerPointInfo"/>
  </ds:schemaRefs>
</ds:datastoreItem>
</file>

<file path=customXml/itemProps35.xml><?xml version="1.0" encoding="utf-8"?>
<ds:datastoreItem xmlns:ds="http://schemas.openxmlformats.org/officeDocument/2006/customXml" ds:itemID="{761FAB69-5EC2-4841-A148-FF018120AD95}">
  <ds:schemaRefs>
    <ds:schemaRef ds:uri="ESRI.ArcGIS.Mapping.OfficeIntegration.PowerPointInfo"/>
  </ds:schemaRefs>
</ds:datastoreItem>
</file>

<file path=customXml/itemProps36.xml><?xml version="1.0" encoding="utf-8"?>
<ds:datastoreItem xmlns:ds="http://schemas.openxmlformats.org/officeDocument/2006/customXml" ds:itemID="{D1F83899-82BC-4059-9EA6-B78CA2648CEC}">
  <ds:schemaRefs>
    <ds:schemaRef ds:uri="ESRI.ArcGIS.Mapping.OfficeIntegration.PowerPointInfo"/>
  </ds:schemaRefs>
</ds:datastoreItem>
</file>

<file path=customXml/itemProps37.xml><?xml version="1.0" encoding="utf-8"?>
<ds:datastoreItem xmlns:ds="http://schemas.openxmlformats.org/officeDocument/2006/customXml" ds:itemID="{B24D8F57-E444-4D2D-92C1-613A88402D71}">
  <ds:schemaRefs>
    <ds:schemaRef ds:uri="ESRI.ArcGIS.Mapping.OfficeIntegration.PowerPointInfo"/>
  </ds:schemaRefs>
</ds:datastoreItem>
</file>

<file path=customXml/itemProps38.xml><?xml version="1.0" encoding="utf-8"?>
<ds:datastoreItem xmlns:ds="http://schemas.openxmlformats.org/officeDocument/2006/customXml" ds:itemID="{C241D710-3A42-4277-A27A-5BDCC5893B20}">
  <ds:schemaRefs>
    <ds:schemaRef ds:uri="ESRI.ArcGIS.Mapping.OfficeIntegration.PowerPointInfo"/>
  </ds:schemaRefs>
</ds:datastoreItem>
</file>

<file path=customXml/itemProps39.xml><?xml version="1.0" encoding="utf-8"?>
<ds:datastoreItem xmlns:ds="http://schemas.openxmlformats.org/officeDocument/2006/customXml" ds:itemID="{9F0A8462-0E24-46E4-AA03-B450D6F315AB}">
  <ds:schemaRefs>
    <ds:schemaRef ds:uri="ESRI.ArcGIS.Mapping.OfficeIntegration.PowerPointInfo"/>
  </ds:schemaRefs>
</ds:datastoreItem>
</file>

<file path=customXml/itemProps4.xml><?xml version="1.0" encoding="utf-8"?>
<ds:datastoreItem xmlns:ds="http://schemas.openxmlformats.org/officeDocument/2006/customXml" ds:itemID="{F12B2290-0CC7-4F58-90EE-86AC6E7CEE55}">
  <ds:schemaRefs>
    <ds:schemaRef ds:uri="ESRI.ArcGIS.Mapping.OfficeIntegration.PowerPointInfo"/>
  </ds:schemaRefs>
</ds:datastoreItem>
</file>

<file path=customXml/itemProps40.xml><?xml version="1.0" encoding="utf-8"?>
<ds:datastoreItem xmlns:ds="http://schemas.openxmlformats.org/officeDocument/2006/customXml" ds:itemID="{7BE0F94B-880E-43D3-A649-D60EF7277D12}">
  <ds:schemaRefs>
    <ds:schemaRef ds:uri="ESRI.ArcGIS.Mapping.OfficeIntegration.PowerPointInfo"/>
  </ds:schemaRefs>
</ds:datastoreItem>
</file>

<file path=customXml/itemProps41.xml><?xml version="1.0" encoding="utf-8"?>
<ds:datastoreItem xmlns:ds="http://schemas.openxmlformats.org/officeDocument/2006/customXml" ds:itemID="{640779BD-FD0E-4C91-80D0-E0C35C22112C}">
  <ds:schemaRefs>
    <ds:schemaRef ds:uri="ESRI.ArcGIS.Mapping.OfficeIntegration.PowerPointInfo"/>
  </ds:schemaRefs>
</ds:datastoreItem>
</file>

<file path=customXml/itemProps42.xml><?xml version="1.0" encoding="utf-8"?>
<ds:datastoreItem xmlns:ds="http://schemas.openxmlformats.org/officeDocument/2006/customXml" ds:itemID="{177484C3-E1C9-460D-ACB7-02A604B93B2D}">
  <ds:schemaRefs>
    <ds:schemaRef ds:uri="ESRI.ArcGIS.Mapping.OfficeIntegration.PowerPointInfo"/>
  </ds:schemaRefs>
</ds:datastoreItem>
</file>

<file path=customXml/itemProps43.xml><?xml version="1.0" encoding="utf-8"?>
<ds:datastoreItem xmlns:ds="http://schemas.openxmlformats.org/officeDocument/2006/customXml" ds:itemID="{22AF2646-74EE-48A1-A8A7-43D535B874A3}">
  <ds:schemaRefs>
    <ds:schemaRef ds:uri="ESRI.ArcGIS.Mapping.OfficeIntegration.PowerPointInfo"/>
  </ds:schemaRefs>
</ds:datastoreItem>
</file>

<file path=customXml/itemProps44.xml><?xml version="1.0" encoding="utf-8"?>
<ds:datastoreItem xmlns:ds="http://schemas.openxmlformats.org/officeDocument/2006/customXml" ds:itemID="{51F4B51C-ECBF-483D-98D8-7872AA2AA5CA}">
  <ds:schemaRefs>
    <ds:schemaRef ds:uri="ESRI.ArcGIS.Mapping.OfficeIntegration.PowerPointInfo"/>
  </ds:schemaRefs>
</ds:datastoreItem>
</file>

<file path=customXml/itemProps45.xml><?xml version="1.0" encoding="utf-8"?>
<ds:datastoreItem xmlns:ds="http://schemas.openxmlformats.org/officeDocument/2006/customXml" ds:itemID="{6D690A7F-CF86-482F-A543-D3336D4AF54F}">
  <ds:schemaRefs>
    <ds:schemaRef ds:uri="ESRI.ArcGIS.Mapping.OfficeIntegration.PowerPointInfo"/>
  </ds:schemaRefs>
</ds:datastoreItem>
</file>

<file path=customXml/itemProps46.xml><?xml version="1.0" encoding="utf-8"?>
<ds:datastoreItem xmlns:ds="http://schemas.openxmlformats.org/officeDocument/2006/customXml" ds:itemID="{E15568CB-7B2A-4C58-A875-9F929D4F0779}">
  <ds:schemaRefs>
    <ds:schemaRef ds:uri="ESRI.ArcGIS.Mapping.OfficeIntegration.PowerPointInfo"/>
  </ds:schemaRefs>
</ds:datastoreItem>
</file>

<file path=customXml/itemProps47.xml><?xml version="1.0" encoding="utf-8"?>
<ds:datastoreItem xmlns:ds="http://schemas.openxmlformats.org/officeDocument/2006/customXml" ds:itemID="{3F2F36A9-76F2-48AD-9BE9-23C536F3E5DD}">
  <ds:schemaRefs>
    <ds:schemaRef ds:uri="ESRI.ArcGIS.Mapping.OfficeIntegration.PowerPointInfo"/>
  </ds:schemaRefs>
</ds:datastoreItem>
</file>

<file path=customXml/itemProps48.xml><?xml version="1.0" encoding="utf-8"?>
<ds:datastoreItem xmlns:ds="http://schemas.openxmlformats.org/officeDocument/2006/customXml" ds:itemID="{9F84F062-D3C5-48FD-A28A-41069D851BE1}">
  <ds:schemaRefs>
    <ds:schemaRef ds:uri="ESRI.ArcGIS.Mapping.OfficeIntegration.PowerPointInfo"/>
  </ds:schemaRefs>
</ds:datastoreItem>
</file>

<file path=customXml/itemProps49.xml><?xml version="1.0" encoding="utf-8"?>
<ds:datastoreItem xmlns:ds="http://schemas.openxmlformats.org/officeDocument/2006/customXml" ds:itemID="{2986D107-67D1-4F58-8F67-B0C993FE21B7}">
  <ds:schemaRefs>
    <ds:schemaRef ds:uri="ESRI.ArcGIS.Mapping.OfficeIntegration.PowerPointInfo"/>
  </ds:schemaRefs>
</ds:datastoreItem>
</file>

<file path=customXml/itemProps5.xml><?xml version="1.0" encoding="utf-8"?>
<ds:datastoreItem xmlns:ds="http://schemas.openxmlformats.org/officeDocument/2006/customXml" ds:itemID="{E641FCC9-F80F-40A7-AB4B-2E023E5ADDEE}">
  <ds:schemaRefs>
    <ds:schemaRef ds:uri="ESRI.ArcGIS.Mapping.OfficeIntegration.PowerPointInfo"/>
  </ds:schemaRefs>
</ds:datastoreItem>
</file>

<file path=customXml/itemProps50.xml><?xml version="1.0" encoding="utf-8"?>
<ds:datastoreItem xmlns:ds="http://schemas.openxmlformats.org/officeDocument/2006/customXml" ds:itemID="{492C97B0-BB4B-4BEB-8453-B316AF671ADE}">
  <ds:schemaRefs>
    <ds:schemaRef ds:uri="ESRI.ArcGIS.Mapping.OfficeIntegration.PowerPointInfo"/>
  </ds:schemaRefs>
</ds:datastoreItem>
</file>

<file path=customXml/itemProps51.xml><?xml version="1.0" encoding="utf-8"?>
<ds:datastoreItem xmlns:ds="http://schemas.openxmlformats.org/officeDocument/2006/customXml" ds:itemID="{45864001-CC0E-4945-9E7B-729824FE931F}">
  <ds:schemaRefs>
    <ds:schemaRef ds:uri="ESRI.ArcGIS.Mapping.OfficeIntegration.PowerPointInfo"/>
  </ds:schemaRefs>
</ds:datastoreItem>
</file>

<file path=customXml/itemProps52.xml><?xml version="1.0" encoding="utf-8"?>
<ds:datastoreItem xmlns:ds="http://schemas.openxmlformats.org/officeDocument/2006/customXml" ds:itemID="{11CC0C6C-3035-4824-8615-17D2A9D7270C}">
  <ds:schemaRefs>
    <ds:schemaRef ds:uri="ESRI.ArcGIS.Mapping.OfficeIntegration.PowerPointInfo"/>
  </ds:schemaRefs>
</ds:datastoreItem>
</file>

<file path=customXml/itemProps53.xml><?xml version="1.0" encoding="utf-8"?>
<ds:datastoreItem xmlns:ds="http://schemas.openxmlformats.org/officeDocument/2006/customXml" ds:itemID="{E8914C78-033D-401B-82D4-006862FA532A}">
  <ds:schemaRefs>
    <ds:schemaRef ds:uri="ESRI.ArcGIS.Mapping.OfficeIntegration.PowerPointInfo"/>
  </ds:schemaRefs>
</ds:datastoreItem>
</file>

<file path=customXml/itemProps54.xml><?xml version="1.0" encoding="utf-8"?>
<ds:datastoreItem xmlns:ds="http://schemas.openxmlformats.org/officeDocument/2006/customXml" ds:itemID="{1B69299C-EC3E-42E2-A51D-F30094028F11}">
  <ds:schemaRefs>
    <ds:schemaRef ds:uri="ESRI.ArcGIS.Mapping.OfficeIntegration.PowerPointInfo"/>
  </ds:schemaRefs>
</ds:datastoreItem>
</file>

<file path=customXml/itemProps55.xml><?xml version="1.0" encoding="utf-8"?>
<ds:datastoreItem xmlns:ds="http://schemas.openxmlformats.org/officeDocument/2006/customXml" ds:itemID="{580B914D-1D66-43F5-8B4F-24E3ADAE6468}">
  <ds:schemaRefs>
    <ds:schemaRef ds:uri="ESRI.ArcGIS.Mapping.OfficeIntegration.PowerPointInfo"/>
  </ds:schemaRefs>
</ds:datastoreItem>
</file>

<file path=customXml/itemProps56.xml><?xml version="1.0" encoding="utf-8"?>
<ds:datastoreItem xmlns:ds="http://schemas.openxmlformats.org/officeDocument/2006/customXml" ds:itemID="{1B8000F1-C11F-4048-9089-2BD644E4F0A0}">
  <ds:schemaRefs>
    <ds:schemaRef ds:uri="ESRI.ArcGIS.Mapping.OfficeIntegration.PowerPointInfo"/>
  </ds:schemaRefs>
</ds:datastoreItem>
</file>

<file path=customXml/itemProps57.xml><?xml version="1.0" encoding="utf-8"?>
<ds:datastoreItem xmlns:ds="http://schemas.openxmlformats.org/officeDocument/2006/customXml" ds:itemID="{B77302AB-84DF-4582-9942-45DDFBD0385C}">
  <ds:schemaRefs>
    <ds:schemaRef ds:uri="ESRI.ArcGIS.Mapping.OfficeIntegration.PowerPointInfo"/>
  </ds:schemaRefs>
</ds:datastoreItem>
</file>

<file path=customXml/itemProps58.xml><?xml version="1.0" encoding="utf-8"?>
<ds:datastoreItem xmlns:ds="http://schemas.openxmlformats.org/officeDocument/2006/customXml" ds:itemID="{834D3C04-BBB5-484C-9DE5-55CE3535C711}">
  <ds:schemaRefs>
    <ds:schemaRef ds:uri="ESRI.ArcGIS.Mapping.OfficeIntegration.PowerPointInfo"/>
  </ds:schemaRefs>
</ds:datastoreItem>
</file>

<file path=customXml/itemProps59.xml><?xml version="1.0" encoding="utf-8"?>
<ds:datastoreItem xmlns:ds="http://schemas.openxmlformats.org/officeDocument/2006/customXml" ds:itemID="{92362D44-C5EB-461F-A010-ED5161DEFB77}">
  <ds:schemaRefs>
    <ds:schemaRef ds:uri="ESRI.ArcGIS.Mapping.OfficeIntegration.PowerPointInfo"/>
  </ds:schemaRefs>
</ds:datastoreItem>
</file>

<file path=customXml/itemProps6.xml><?xml version="1.0" encoding="utf-8"?>
<ds:datastoreItem xmlns:ds="http://schemas.openxmlformats.org/officeDocument/2006/customXml" ds:itemID="{7CF2E3E0-187A-4BC3-8914-99FCA2CB99AC}">
  <ds:schemaRefs>
    <ds:schemaRef ds:uri="ESRI.ArcGIS.Mapping.OfficeIntegration.PowerPointInfo"/>
  </ds:schemaRefs>
</ds:datastoreItem>
</file>

<file path=customXml/itemProps60.xml><?xml version="1.0" encoding="utf-8"?>
<ds:datastoreItem xmlns:ds="http://schemas.openxmlformats.org/officeDocument/2006/customXml" ds:itemID="{2E236682-C08B-494E-8059-91C64EC99004}">
  <ds:schemaRefs>
    <ds:schemaRef ds:uri="ESRI.ArcGIS.Mapping.OfficeIntegration.PowerPointInfo"/>
  </ds:schemaRefs>
</ds:datastoreItem>
</file>

<file path=customXml/itemProps61.xml><?xml version="1.0" encoding="utf-8"?>
<ds:datastoreItem xmlns:ds="http://schemas.openxmlformats.org/officeDocument/2006/customXml" ds:itemID="{B8F9E845-7191-4F42-B74B-5D646DB8C14F}">
  <ds:schemaRefs>
    <ds:schemaRef ds:uri="ESRI.ArcGIS.Mapping.OfficeIntegration.PowerPointInfo"/>
  </ds:schemaRefs>
</ds:datastoreItem>
</file>

<file path=customXml/itemProps62.xml><?xml version="1.0" encoding="utf-8"?>
<ds:datastoreItem xmlns:ds="http://schemas.openxmlformats.org/officeDocument/2006/customXml" ds:itemID="{066CD718-1607-46E0-AAC3-20627BF194C7}">
  <ds:schemaRefs>
    <ds:schemaRef ds:uri="ESRI.ArcGIS.Mapping.OfficeIntegration.PowerPointInfo"/>
  </ds:schemaRefs>
</ds:datastoreItem>
</file>

<file path=customXml/itemProps63.xml><?xml version="1.0" encoding="utf-8"?>
<ds:datastoreItem xmlns:ds="http://schemas.openxmlformats.org/officeDocument/2006/customXml" ds:itemID="{34B5474B-9C1A-4C50-8401-D4DFE90D98C5}">
  <ds:schemaRefs>
    <ds:schemaRef ds:uri="ESRI.ArcGIS.Mapping.OfficeIntegration.PowerPointInfo"/>
  </ds:schemaRefs>
</ds:datastoreItem>
</file>

<file path=customXml/itemProps64.xml><?xml version="1.0" encoding="utf-8"?>
<ds:datastoreItem xmlns:ds="http://schemas.openxmlformats.org/officeDocument/2006/customXml" ds:itemID="{61E8FC47-2C2C-4A12-86BF-865C44A303DC}">
  <ds:schemaRefs>
    <ds:schemaRef ds:uri="ESRI.ArcGIS.Mapping.OfficeIntegration.PowerPointInfo"/>
  </ds:schemaRefs>
</ds:datastoreItem>
</file>

<file path=customXml/itemProps65.xml><?xml version="1.0" encoding="utf-8"?>
<ds:datastoreItem xmlns:ds="http://schemas.openxmlformats.org/officeDocument/2006/customXml" ds:itemID="{BFE9D650-505E-4DED-A046-1DC4A3508BF7}">
  <ds:schemaRefs>
    <ds:schemaRef ds:uri="ESRI.ArcGIS.Mapping.OfficeIntegration.PowerPointInfo"/>
  </ds:schemaRefs>
</ds:datastoreItem>
</file>

<file path=customXml/itemProps66.xml><?xml version="1.0" encoding="utf-8"?>
<ds:datastoreItem xmlns:ds="http://schemas.openxmlformats.org/officeDocument/2006/customXml" ds:itemID="{71EA7D0F-B220-4A95-933B-73CF81271A6E}">
  <ds:schemaRefs>
    <ds:schemaRef ds:uri="ESRI.ArcGIS.Mapping.OfficeIntegration.PowerPointInfo"/>
  </ds:schemaRefs>
</ds:datastoreItem>
</file>

<file path=customXml/itemProps67.xml><?xml version="1.0" encoding="utf-8"?>
<ds:datastoreItem xmlns:ds="http://schemas.openxmlformats.org/officeDocument/2006/customXml" ds:itemID="{506D20B6-0F17-4B0E-9227-F7E2EF21E2B9}">
  <ds:schemaRefs>
    <ds:schemaRef ds:uri="ESRI.ArcGIS.Mapping.OfficeIntegration.PowerPointInfo"/>
  </ds:schemaRefs>
</ds:datastoreItem>
</file>

<file path=customXml/itemProps68.xml><?xml version="1.0" encoding="utf-8"?>
<ds:datastoreItem xmlns:ds="http://schemas.openxmlformats.org/officeDocument/2006/customXml" ds:itemID="{BAB3B46D-8509-43EA-9911-F6140EFF72F6}">
  <ds:schemaRefs>
    <ds:schemaRef ds:uri="ESRI.ArcGIS.Mapping.OfficeIntegration.PowerPointInfo"/>
  </ds:schemaRefs>
</ds:datastoreItem>
</file>

<file path=customXml/itemProps69.xml><?xml version="1.0" encoding="utf-8"?>
<ds:datastoreItem xmlns:ds="http://schemas.openxmlformats.org/officeDocument/2006/customXml" ds:itemID="{ED995C59-4AA6-469B-B8A4-6436658CEF87}">
  <ds:schemaRefs>
    <ds:schemaRef ds:uri="ESRI.ArcGIS.Mapping.OfficeIntegration.PowerPointInfo"/>
  </ds:schemaRefs>
</ds:datastoreItem>
</file>

<file path=customXml/itemProps7.xml><?xml version="1.0" encoding="utf-8"?>
<ds:datastoreItem xmlns:ds="http://schemas.openxmlformats.org/officeDocument/2006/customXml" ds:itemID="{C8EF3D84-C599-421A-9759-95F3E2B18C0B}">
  <ds:schemaRefs>
    <ds:schemaRef ds:uri="ESRI.ArcGIS.Mapping.OfficeIntegration.PowerPointInfo"/>
  </ds:schemaRefs>
</ds:datastoreItem>
</file>

<file path=customXml/itemProps70.xml><?xml version="1.0" encoding="utf-8"?>
<ds:datastoreItem xmlns:ds="http://schemas.openxmlformats.org/officeDocument/2006/customXml" ds:itemID="{07486DEA-FE41-43E4-BB7F-650EDD0CB197}">
  <ds:schemaRefs>
    <ds:schemaRef ds:uri="ESRI.ArcGIS.Mapping.OfficeIntegration.PowerPointInfo"/>
  </ds:schemaRefs>
</ds:datastoreItem>
</file>

<file path=customXml/itemProps71.xml><?xml version="1.0" encoding="utf-8"?>
<ds:datastoreItem xmlns:ds="http://schemas.openxmlformats.org/officeDocument/2006/customXml" ds:itemID="{1B4EC4F9-9657-4995-BC2C-92E9B75A6CC8}">
  <ds:schemaRefs>
    <ds:schemaRef ds:uri="ESRI.ArcGIS.Mapping.OfficeIntegration.PowerPointInfo"/>
  </ds:schemaRefs>
</ds:datastoreItem>
</file>

<file path=customXml/itemProps8.xml><?xml version="1.0" encoding="utf-8"?>
<ds:datastoreItem xmlns:ds="http://schemas.openxmlformats.org/officeDocument/2006/customXml" ds:itemID="{AF5485D5-1757-4DFD-B309-420B6E63CF92}">
  <ds:schemaRefs>
    <ds:schemaRef ds:uri="ESRI.ArcGIS.Mapping.OfficeIntegration.PowerPointInfo"/>
  </ds:schemaRefs>
</ds:datastoreItem>
</file>

<file path=customXml/itemProps9.xml><?xml version="1.0" encoding="utf-8"?>
<ds:datastoreItem xmlns:ds="http://schemas.openxmlformats.org/officeDocument/2006/customXml" ds:itemID="{55CF405D-145B-4D4B-A216-0329B3BE45D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30525</TotalTime>
  <Words>2717</Words>
  <Application>Microsoft Office PowerPoint</Application>
  <PresentationFormat>On-screen Show (4:3)</PresentationFormat>
  <Paragraphs>909</Paragraphs>
  <Slides>35</Slides>
  <Notes>14</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35</vt:i4>
      </vt:variant>
    </vt:vector>
  </HeadingPairs>
  <TitlesOfParts>
    <vt:vector size="50" baseType="lpstr">
      <vt:lpstr>ＭＳ Ｐゴシック</vt:lpstr>
      <vt:lpstr>Arial</vt:lpstr>
      <vt:lpstr>Calibri</vt:lpstr>
      <vt:lpstr>Symbol</vt:lpstr>
      <vt:lpstr>Times</vt:lpstr>
      <vt:lpstr>Times New Roman</vt:lpstr>
      <vt:lpstr>Wingdings</vt:lpstr>
      <vt:lpstr>1_Blank Presentation</vt:lpstr>
      <vt:lpstr>6_Blank Presentation</vt:lpstr>
      <vt:lpstr>23_Blank Presentation</vt:lpstr>
      <vt:lpstr>22_Blank Presentation</vt:lpstr>
      <vt:lpstr>36_Blank Presentation</vt:lpstr>
      <vt:lpstr>40_Blank Presentation</vt:lpstr>
      <vt:lpstr>2_Blank Presentation</vt:lpstr>
      <vt:lpstr>PPTTitleSlide_OptionC_Template</vt:lpstr>
      <vt:lpstr>   Using Computational Toxicology to Enable Risk-Based Chemical Safety Decision Making</vt:lpstr>
      <vt:lpstr>Problem Statement</vt:lpstr>
      <vt:lpstr>Risk-based Prioritization Hazard + Exposure</vt:lpstr>
      <vt:lpstr>Computational Toxicology</vt:lpstr>
      <vt:lpstr>Zebrafish and Developmental Toxicology</vt:lpstr>
      <vt:lpstr>Zebrafish Imaging and scoring</vt:lpstr>
      <vt:lpstr>Example chemicals</vt:lpstr>
      <vt:lpstr>Most chemicals display a “burst” of potentially non-selective bioactivity near cell-stress / cytotoxity conc.</vt:lpstr>
      <vt:lpstr>Schematic explanation of the burst</vt:lpstr>
      <vt:lpstr>Heatmap of stress and cytotoxicity assays in 1000 chemicals</vt:lpstr>
      <vt:lpstr>Observation about logP Human in vitro cell stress behaves ~ zebrafish toxicity</vt:lpstr>
      <vt:lpstr>Stress, logP explains ~80% of ZF activity</vt:lpstr>
      <vt:lpstr>“Excess Toxicity” points to specific target activity</vt:lpstr>
      <vt:lpstr>Chemicals with excess toxicity tend to fall in a few target MOA classes</vt:lpstr>
      <vt:lpstr>Look for specific targets by controlling for stress-related assay confounding</vt:lpstr>
      <vt:lpstr>PowerPoint Presentation</vt:lpstr>
      <vt:lpstr>The ideal in vitro to in vivo model Zebrafish, rat, mouse, human, …</vt:lpstr>
      <vt:lpstr>Modeling with Uncertainty</vt:lpstr>
      <vt:lpstr>In vivo guideline study uncertainty 26% of chemicals tested multiple times in the uterotrophic assay gave discrepant results</vt:lpstr>
      <vt:lpstr>In Vitro Assay Data is also subject to uncertainty See Eric Watt poster</vt:lpstr>
      <vt:lpstr>Uncertainty in data has big impact on model performance</vt:lpstr>
      <vt:lpstr>Given all the uncertainty, is modeling futile?</vt:lpstr>
      <vt:lpstr>Toxicokinetics Modeling</vt:lpstr>
      <vt:lpstr>Population and Exposure Modeling</vt:lpstr>
      <vt:lpstr>High-throughput Risk Assessment for ER 290 chemicals with ER bioactivity</vt:lpstr>
      <vt:lpstr>Retrofitting Assays for Metabolic Competence – Extracellular Approach</vt:lpstr>
      <vt:lpstr>Retrofitting Assays for Metabolic Competence – mRNA Intracellular Strategy</vt:lpstr>
      <vt:lpstr>Developing Approaches for Tiered Testing</vt:lpstr>
      <vt:lpstr>Planning for HT Transcriptomics</vt:lpstr>
      <vt:lpstr>Requirements and Potential Platforms for HT Transcriptomics</vt:lpstr>
      <vt:lpstr>Technical Performance of the Three Sequencing Platforms</vt:lpstr>
      <vt:lpstr>HT Transcriptomics Next Steps</vt:lpstr>
      <vt:lpstr>Other Ongoing Efforts</vt:lpstr>
      <vt:lpstr>Challenges</vt:lpstr>
      <vt:lpstr>Acknowledgements</vt:lpstr>
    </vt:vector>
  </TitlesOfParts>
  <Company>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Kavlock</dc:creator>
  <cp:lastModifiedBy>Clark, Cameron</cp:lastModifiedBy>
  <cp:revision>789</cp:revision>
  <dcterms:created xsi:type="dcterms:W3CDTF">2009-08-19T23:33:28Z</dcterms:created>
  <dcterms:modified xsi:type="dcterms:W3CDTF">2016-11-17T21:23:30Z</dcterms:modified>
</cp:coreProperties>
</file>