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61" r:id="rId4"/>
    <p:sldId id="260" r:id="rId5"/>
    <p:sldId id="257" r:id="rId6"/>
    <p:sldId id="271" r:id="rId7"/>
    <p:sldId id="263" r:id="rId8"/>
    <p:sldId id="262" r:id="rId9"/>
    <p:sldId id="265" r:id="rId10"/>
    <p:sldId id="259" r:id="rId11"/>
    <p:sldId id="278" r:id="rId12"/>
    <p:sldId id="268" r:id="rId13"/>
    <p:sldId id="267" r:id="rId14"/>
    <p:sldId id="269" r:id="rId15"/>
    <p:sldId id="276" r:id="rId16"/>
    <p:sldId id="277" r:id="rId17"/>
    <p:sldId id="287" r:id="rId18"/>
    <p:sldId id="284" r:id="rId19"/>
    <p:sldId id="280" r:id="rId20"/>
    <p:sldId id="281" r:id="rId21"/>
    <p:sldId id="282" r:id="rId22"/>
    <p:sldId id="283" r:id="rId23"/>
    <p:sldId id="274" r:id="rId24"/>
    <p:sldId id="286" r:id="rId25"/>
    <p:sldId id="285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E1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armaus\Documents\Writing\2016%20Food%20List\Analyses\OLD%20967%20Analyses\Pie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armaus\Documents\Writing\2016%20Food%20List\Analyses\OLD%20967%20Analyses\Pie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armaus\Documents\Writing\2016%20Food%20List\Analyses\OLD%20967%20Analyses\Pie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armaus\Documents\Writing\2016%20Food%20List\Analyses\OLD%20967%20Analyses\Pie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 OldCategory'!$B$2</c:f>
              <c:strCache>
                <c:ptCount val="1"/>
                <c:pt idx="0">
                  <c:v>616 formerly direct additives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'Per OldCategory'!$A$3:$A$6</c:f>
              <c:strCache>
                <c:ptCount val="4"/>
                <c:pt idx="0">
                  <c:v>direct additive                (550 chemicals)</c:v>
                </c:pt>
                <c:pt idx="1">
                  <c:v>food contact substance                         (54 chemicals)</c:v>
                </c:pt>
                <c:pt idx="2">
                  <c:v>pesticide                      (39 chemicals)</c:v>
                </c:pt>
                <c:pt idx="3">
                  <c:v>non-food             (28 chemicals)</c:v>
                </c:pt>
              </c:strCache>
            </c:strRef>
          </c:cat>
          <c:val>
            <c:numRef>
              <c:f>'Per OldCategory'!$C$3:$C$6</c:f>
              <c:numCache>
                <c:formatCode>0%</c:formatCode>
                <c:ptCount val="4"/>
                <c:pt idx="0">
                  <c:v>0.8928571428571429</c:v>
                </c:pt>
                <c:pt idx="1">
                  <c:v>8.7662337662337664E-2</c:v>
                </c:pt>
                <c:pt idx="2">
                  <c:v>6.3311688311688305E-2</c:v>
                </c:pt>
                <c:pt idx="3">
                  <c:v>4.5454545454545456E-2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 OldCategory'!$B$2</c:f>
              <c:strCache>
                <c:ptCount val="1"/>
                <c:pt idx="0">
                  <c:v>616 formerly direct additives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'Per OldCategory'!$A$3:$A$6</c:f>
              <c:strCache>
                <c:ptCount val="4"/>
                <c:pt idx="0">
                  <c:v>direct additive                (550 chemicals)</c:v>
                </c:pt>
                <c:pt idx="1">
                  <c:v>food contact substance                         (54 chemicals)</c:v>
                </c:pt>
                <c:pt idx="2">
                  <c:v>pesticide                      (39 chemicals)</c:v>
                </c:pt>
                <c:pt idx="3">
                  <c:v>non-food             (28 chemicals)</c:v>
                </c:pt>
              </c:strCache>
            </c:strRef>
          </c:cat>
          <c:val>
            <c:numRef>
              <c:f>'Per OldCategory'!$C$3:$C$6</c:f>
              <c:numCache>
                <c:formatCode>0%</c:formatCode>
                <c:ptCount val="4"/>
                <c:pt idx="0">
                  <c:v>0.8928571428571429</c:v>
                </c:pt>
                <c:pt idx="1">
                  <c:v>8.7662337662337664E-2</c:v>
                </c:pt>
                <c:pt idx="2">
                  <c:v>6.3311688311688305E-2</c:v>
                </c:pt>
                <c:pt idx="3">
                  <c:v>4.5454545454545456E-2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 OldCategory'!$B$18</c:f>
              <c:strCache>
                <c:ptCount val="1"/>
                <c:pt idx="0">
                  <c:v>371 formerly food contact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'Per OldCategory'!$A$19:$A$22</c:f>
              <c:strCache>
                <c:ptCount val="4"/>
                <c:pt idx="0">
                  <c:v>direct additive                (6 chemicals)</c:v>
                </c:pt>
                <c:pt idx="1">
                  <c:v>food contact substance                         (281 chemicals)</c:v>
                </c:pt>
                <c:pt idx="2">
                  <c:v>pesticide                      (46 chemicals)</c:v>
                </c:pt>
                <c:pt idx="3">
                  <c:v>non-food             (72 chemicals)</c:v>
                </c:pt>
              </c:strCache>
            </c:strRef>
          </c:cat>
          <c:val>
            <c:numRef>
              <c:f>'Per OldCategory'!$C$19:$C$22</c:f>
              <c:numCache>
                <c:formatCode>0%</c:formatCode>
                <c:ptCount val="4"/>
                <c:pt idx="0">
                  <c:v>1.6172506738544475E-2</c:v>
                </c:pt>
                <c:pt idx="1">
                  <c:v>0.75741239892183287</c:v>
                </c:pt>
                <c:pt idx="2">
                  <c:v>0.12398921832884097</c:v>
                </c:pt>
                <c:pt idx="3">
                  <c:v>0.19407008086253369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 OldCategory'!$B$34</c:f>
              <c:strCache>
                <c:ptCount val="1"/>
                <c:pt idx="0">
                  <c:v>543 formerly pesticide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'Per OldCategory'!$A$35:$A$38</c:f>
              <c:strCache>
                <c:ptCount val="4"/>
                <c:pt idx="0">
                  <c:v>direct additive                (0 chemicals)</c:v>
                </c:pt>
                <c:pt idx="1">
                  <c:v>food contact substance                         (4 chemicals)</c:v>
                </c:pt>
                <c:pt idx="2">
                  <c:v>pesticide                      (321 chemicals)</c:v>
                </c:pt>
                <c:pt idx="3">
                  <c:v>non-food             (219 chemicals)</c:v>
                </c:pt>
              </c:strCache>
            </c:strRef>
          </c:cat>
          <c:val>
            <c:numRef>
              <c:f>'Per OldCategory'!$C$35:$C$38</c:f>
              <c:numCache>
                <c:formatCode>0%</c:formatCode>
                <c:ptCount val="4"/>
                <c:pt idx="0">
                  <c:v>0</c:v>
                </c:pt>
                <c:pt idx="1">
                  <c:v>7.3664825046040518E-3</c:v>
                </c:pt>
                <c:pt idx="2">
                  <c:v>0.59116022099447518</c:v>
                </c:pt>
                <c:pt idx="3">
                  <c:v>0.40331491712707185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6A22-9F4E-4C8F-B96D-3C7039AD5A4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CBA53-7323-4759-8C59-C0DAC2B0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6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BMU: best matching unit (a</a:t>
            </a:r>
            <a:r>
              <a:rPr lang="en-US" baseline="0" dirty="0" smtClean="0"/>
              <a:t> measure of how well the groupings achieve optimal separation and layout distribution of like fingerprints)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BA53-7323-4759-8C59-C0DAC2B02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BMU: Best Matching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BA53-7323-4759-8C59-C0DAC2B02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2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curation had only one category allowed per chemical, new category allows multiple (90 </a:t>
            </a:r>
            <a:r>
              <a:rPr lang="en-US" dirty="0" err="1" smtClean="0"/>
              <a:t>chems</a:t>
            </a:r>
            <a:r>
              <a:rPr lang="en-US" baseline="0" dirty="0" smtClean="0"/>
              <a:t> have two category designations)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BA53-7323-4759-8C59-C0DAC2B02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1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30E-89FF-4CF7-916E-FCCA133F09A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C53D-0793-41D4-929A-3D8CFB8F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Food-Use Chemicals in </a:t>
            </a:r>
            <a:r>
              <a:rPr lang="en-US" dirty="0" err="1" smtClean="0"/>
              <a:t>ToxCast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Identification, Curation, and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Agnes Karmaus, PhD</a:t>
            </a:r>
          </a:p>
          <a:p>
            <a:r>
              <a:rPr lang="en-US" sz="2400" b="1" dirty="0" smtClean="0"/>
              <a:t>akarmaus@ils-inc.com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EPA Computational Toxicology Communities of Practice - September 22,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034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 Results for Food-Use Chemicals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724400" y="1874667"/>
            <a:ext cx="4038600" cy="4678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12 bins had zero chemicals (white)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Highlighted to visualize the proportion of chemicals in the bin that are direct food additives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4460" y="1447800"/>
            <a:ext cx="4602340" cy="5105400"/>
            <a:chOff x="139890" y="2021756"/>
            <a:chExt cx="3217593" cy="3721255"/>
          </a:xfrm>
        </p:grpSpPr>
        <p:sp>
          <p:nvSpPr>
            <p:cNvPr id="3" name="TextBox 2"/>
            <p:cNvSpPr txBox="1"/>
            <p:nvPr/>
          </p:nvSpPr>
          <p:spPr>
            <a:xfrm>
              <a:off x="895334" y="2021756"/>
              <a:ext cx="2462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Direct Food Additives</a:t>
              </a:r>
              <a:endParaRPr lang="en-US" sz="2000" b="1" dirty="0"/>
            </a:p>
          </p:txBody>
        </p:sp>
        <p:pic>
          <p:nvPicPr>
            <p:cNvPr id="2050" name="Picture 2" descr="C:\Users\akarmaus\Documents\Food Stuff\Karmaus FCT 2016\Karmaus_FCT2016_SOM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" r="68007" b="51469"/>
            <a:stretch/>
          </p:blipFill>
          <p:spPr bwMode="auto">
            <a:xfrm>
              <a:off x="139890" y="2286000"/>
              <a:ext cx="2831910" cy="3457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33400" y="63246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 Results for Food-Use Chemicals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Proportion of chemicals per bin</a:t>
            </a:r>
          </a:p>
          <a:p>
            <a:pPr marL="0" indent="0" algn="ctr">
              <a:buNone/>
            </a:pPr>
            <a:r>
              <a:rPr lang="en-US" sz="2800" dirty="0" smtClean="0"/>
              <a:t>obtained from direct additive vs. pesticide resource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2510" y="2438400"/>
            <a:ext cx="9004110" cy="4419600"/>
            <a:chOff x="-12510" y="2438400"/>
            <a:chExt cx="9004110" cy="4419600"/>
          </a:xfrm>
        </p:grpSpPr>
        <p:grpSp>
          <p:nvGrpSpPr>
            <p:cNvPr id="10" name="Group 9"/>
            <p:cNvGrpSpPr/>
            <p:nvPr/>
          </p:nvGrpSpPr>
          <p:grpSpPr>
            <a:xfrm>
              <a:off x="-12510" y="2724090"/>
              <a:ext cx="9004110" cy="3780921"/>
              <a:chOff x="-12510" y="1962090"/>
              <a:chExt cx="9004110" cy="378092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09651" y="1962090"/>
                <a:ext cx="24621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Direct Food Additives</a:t>
                </a:r>
                <a:endParaRPr lang="en-US" sz="20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276600" y="1962090"/>
                <a:ext cx="2830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Food Contact Substances</a:t>
                </a:r>
                <a:endParaRPr lang="en-US" sz="20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53408" y="1962090"/>
                <a:ext cx="1237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Pesticides</a:t>
                </a:r>
                <a:endParaRPr lang="en-US" sz="2000" b="1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12510" y="2286000"/>
                <a:ext cx="9004110" cy="3457011"/>
                <a:chOff x="0" y="2286000"/>
                <a:chExt cx="9004110" cy="3457011"/>
              </a:xfrm>
            </p:grpSpPr>
            <p:pic>
              <p:nvPicPr>
                <p:cNvPr id="2050" name="Picture 2" descr="C:\Users\akarmaus\Documents\Food Stuff\Karmaus FCT 2016\Karmaus_FCT2016_SOM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66" b="51469"/>
                <a:stretch/>
              </p:blipFill>
              <p:spPr bwMode="auto">
                <a:xfrm>
                  <a:off x="152400" y="2286000"/>
                  <a:ext cx="8851710" cy="34570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0" y="2286000"/>
                  <a:ext cx="304800" cy="320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124200" y="2438400"/>
                  <a:ext cx="152400" cy="320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060647" y="2431576"/>
                  <a:ext cx="152400" cy="320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3111690" y="2438400"/>
              <a:ext cx="2995878" cy="441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Clear separation between bins comprised solely of</a:t>
              </a:r>
            </a:p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direct food additives</a:t>
              </a:r>
            </a:p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versus</a:t>
              </a:r>
            </a:p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pesticides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8600" y="62484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3982" y="63246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 Results for Food-Use Chemicals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2510" y="1962090"/>
            <a:ext cx="9004110" cy="3780921"/>
            <a:chOff x="-12510" y="1962090"/>
            <a:chExt cx="9004110" cy="3780921"/>
          </a:xfrm>
        </p:grpSpPr>
        <p:sp>
          <p:nvSpPr>
            <p:cNvPr id="3" name="TextBox 2"/>
            <p:cNvSpPr txBox="1"/>
            <p:nvPr/>
          </p:nvSpPr>
          <p:spPr>
            <a:xfrm>
              <a:off x="509651" y="1962090"/>
              <a:ext cx="2462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Direct Food Additives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1962090"/>
              <a:ext cx="2830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Food Contact Substances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53408" y="1962090"/>
              <a:ext cx="1237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Pesticides</a:t>
              </a:r>
              <a:endParaRPr lang="en-US" sz="20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2510" y="2286000"/>
              <a:ext cx="9004110" cy="3457011"/>
              <a:chOff x="0" y="2286000"/>
              <a:chExt cx="9004110" cy="3457011"/>
            </a:xfrm>
          </p:grpSpPr>
          <p:pic>
            <p:nvPicPr>
              <p:cNvPr id="2050" name="Picture 2" descr="C:\Users\akarmaus\Documents\Food Stuff\Karmaus FCT 2016\Karmaus_FCT2016_SOM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6" b="51469"/>
              <a:stretch/>
            </p:blipFill>
            <p:spPr bwMode="auto">
              <a:xfrm>
                <a:off x="152400" y="2286000"/>
                <a:ext cx="8851710" cy="3457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0" y="2286000"/>
                <a:ext cx="304800" cy="320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24200" y="2438400"/>
                <a:ext cx="152400" cy="320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060647" y="2431576"/>
                <a:ext cx="152400" cy="320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9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ToxCast</a:t>
            </a:r>
            <a:r>
              <a:rPr lang="en-US" dirty="0" smtClean="0"/>
              <a:t> Activity for Food-Use Chemicals</a:t>
            </a:r>
            <a:endParaRPr lang="en-US" dirty="0"/>
          </a:p>
        </p:txBody>
      </p:sp>
      <p:pic>
        <p:nvPicPr>
          <p:cNvPr id="2050" name="Picture 2" descr="C:\Users\akarmaus\Documents\Food Stuff\Karmaus FCT 2016\Karmaus_FCT2016_SO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3" t="52082" b="1664"/>
          <a:stretch/>
        </p:blipFill>
        <p:spPr bwMode="auto">
          <a:xfrm>
            <a:off x="324612" y="1524000"/>
            <a:ext cx="86669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Cytotoxicity Across </a:t>
            </a:r>
            <a:r>
              <a:rPr lang="en-US" dirty="0" err="1" smtClean="0"/>
              <a:t>ToxCast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246" y="1936606"/>
            <a:ext cx="9125357" cy="4921394"/>
            <a:chOff x="76200" y="1568355"/>
            <a:chExt cx="9525590" cy="5137245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1568355"/>
              <a:ext cx="6658060" cy="5137245"/>
              <a:chOff x="1706880" y="1119116"/>
              <a:chExt cx="6658060" cy="5137245"/>
            </a:xfrm>
          </p:grpSpPr>
          <p:pic>
            <p:nvPicPr>
              <p:cNvPr id="3074" name="Picture 2" descr="C:\Users\akarmaus\Documents\Food Stuff\Karmaus FCT 2016\Karmaus_FCT2016_cytoplo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82" t="81443" r="1" b="-1"/>
              <a:stretch/>
            </p:blipFill>
            <p:spPr bwMode="auto">
              <a:xfrm>
                <a:off x="1856096" y="5029200"/>
                <a:ext cx="6508844" cy="12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C:\Users\akarmaus\Documents\Food Stuff\Karmaus FCT 2016\Karmaus_FCT2016_cytoplo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10" t="12063" b="27879"/>
              <a:stretch/>
            </p:blipFill>
            <p:spPr bwMode="auto">
              <a:xfrm>
                <a:off x="2086970" y="1119116"/>
                <a:ext cx="6277970" cy="3971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706880" y="5029200"/>
                <a:ext cx="41057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615936" y="2057400"/>
              <a:ext cx="2137486" cy="36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rgbClr val="C00000"/>
                  </a:solidFill>
                </a:rPr>
                <a:t>10% Direct Additives</a:t>
              </a:r>
              <a:endParaRPr lang="en-US" sz="17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5936" y="3352800"/>
              <a:ext cx="2985854" cy="36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rgbClr val="C00000"/>
                  </a:solidFill>
                </a:rPr>
                <a:t>29% Food Contact Substances</a:t>
              </a:r>
              <a:endParaRPr lang="en-US" sz="17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15936" y="4617720"/>
              <a:ext cx="1570368" cy="36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rgbClr val="C00000"/>
                  </a:solidFill>
                </a:rPr>
                <a:t>40% Pesticides</a:t>
              </a:r>
              <a:endParaRPr lang="en-US" sz="17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1" name="Picture 2" descr="C:\Users\akarmaus\Documents\Food Stuff\Karmaus FCT 2016\Karmaus_FCT2016_cytoplo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2" t="90722" r="1" b="-1"/>
          <a:stretch/>
        </p:blipFill>
        <p:spPr bwMode="auto">
          <a:xfrm>
            <a:off x="533400" y="6248400"/>
            <a:ext cx="6235364" cy="5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 txBox="1">
            <a:spLocks/>
          </p:cNvSpPr>
          <p:nvPr/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All chemicals were evaluated in ≥14 of 35 cytotoxicity assays,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Chemicals had to elicit cytotoxicity in ≥3 assays for calculation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910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Activity Across </a:t>
            </a:r>
            <a:r>
              <a:rPr lang="en-US" dirty="0" err="1" smtClean="0"/>
              <a:t>ToxCast</a:t>
            </a:r>
            <a:endParaRPr lang="en-US" dirty="0"/>
          </a:p>
        </p:txBody>
      </p:sp>
      <p:pic>
        <p:nvPicPr>
          <p:cNvPr id="4098" name="Picture 2" descr="C:\Users\akarmaus\Documents\Food Stuff\Karmaus FCT 2016\Karmaus_FCT2016_boxplo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/>
          <a:stretch/>
        </p:blipFill>
        <p:spPr bwMode="auto">
          <a:xfrm>
            <a:off x="838200" y="1524000"/>
            <a:ext cx="7315200" cy="51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Chemical Inventory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Identified food-relevant chemicals by mining publicly available databases</a:t>
            </a:r>
          </a:p>
          <a:p>
            <a:r>
              <a:rPr lang="en-US" dirty="0" smtClean="0"/>
              <a:t>Chemicals were categorized based on database, assuming comparable usage</a:t>
            </a:r>
          </a:p>
          <a:p>
            <a:endParaRPr lang="en-US" dirty="0"/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Some chemicals from databases are no longer allowed for use in food</a:t>
            </a:r>
          </a:p>
          <a:p>
            <a:pPr lvl="1"/>
            <a:r>
              <a:rPr lang="en-US" dirty="0" smtClean="0"/>
              <a:t>Some chemicals have multiple uses or were </a:t>
            </a:r>
            <a:r>
              <a:rPr lang="en-US" dirty="0" err="1" smtClean="0"/>
              <a:t>mis</a:t>
            </a:r>
            <a:r>
              <a:rPr lang="en-US" dirty="0" smtClean="0"/>
              <a:t>-classified (</a:t>
            </a:r>
            <a:r>
              <a:rPr lang="en-US" dirty="0" err="1" smtClean="0"/>
              <a:t>ie</a:t>
            </a:r>
            <a:r>
              <a:rPr lang="en-US" dirty="0" smtClean="0"/>
              <a:t>. GRAS chemicals)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Manual Curation of Food-Use Chemicals in </a:t>
            </a:r>
            <a:r>
              <a:rPr lang="en-US" dirty="0" err="1" smtClean="0"/>
              <a:t>ToxCast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Focus on chemicals that are of relevance for food in current-day US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Eliminate chemicals that are no longer approved for food-use in the US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Eliminate chemicals that are only foreign use and have no importation tolerance</a:t>
            </a:r>
          </a:p>
          <a:p>
            <a:pPr lvl="1"/>
            <a:r>
              <a:rPr lang="en-US" dirty="0" smtClean="0"/>
              <a:t>Confirm categorization based on use and exposure likelihood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7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900" dirty="0" smtClean="0"/>
              <a:t>Refining </a:t>
            </a:r>
            <a:r>
              <a:rPr lang="en-US" sz="3900" dirty="0" err="1" smtClean="0"/>
              <a:t>ToxCast</a:t>
            </a:r>
            <a:r>
              <a:rPr lang="en-US" sz="3900" dirty="0" smtClean="0"/>
              <a:t> Food-Relevant Chemical Categorization</a:t>
            </a:r>
            <a:endParaRPr lang="en-US" sz="3900" dirty="0"/>
          </a:p>
        </p:txBody>
      </p:sp>
      <p:sp>
        <p:nvSpPr>
          <p:cNvPr id="8" name="Rectangle 7"/>
          <p:cNvSpPr/>
          <p:nvPr/>
        </p:nvSpPr>
        <p:spPr>
          <a:xfrm>
            <a:off x="423121" y="2438400"/>
            <a:ext cx="4288774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403964"/>
              </p:ext>
            </p:extLst>
          </p:nvPr>
        </p:nvGraphicFramePr>
        <p:xfrm>
          <a:off x="50373" y="3043279"/>
          <a:ext cx="6045627" cy="285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096" y="3417783"/>
            <a:ext cx="1581011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indirect additive </a:t>
            </a:r>
          </a:p>
          <a:p>
            <a:pPr algn="ctr"/>
            <a:r>
              <a:rPr lang="en-US" sz="1600" dirty="0" smtClean="0"/>
              <a:t>(54 </a:t>
            </a:r>
            <a:r>
              <a:rPr lang="en-US" sz="1600" dirty="0"/>
              <a:t>chemicals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2328" y="4542771"/>
            <a:ext cx="1505926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direct additive</a:t>
            </a:r>
          </a:p>
          <a:p>
            <a:pPr algn="ctr"/>
            <a:r>
              <a:rPr lang="en-US" sz="1600" b="1" dirty="0" smtClean="0"/>
              <a:t>(550 </a:t>
            </a:r>
            <a:r>
              <a:rPr lang="en-US" sz="1600" b="1" dirty="0"/>
              <a:t>chemicals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61993" y="3623377"/>
            <a:ext cx="219750" cy="120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2730" y="3267987"/>
            <a:ext cx="109489" cy="160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7986" y="2727485"/>
            <a:ext cx="1593513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esticide residue</a:t>
            </a:r>
          </a:p>
          <a:p>
            <a:pPr algn="ctr"/>
            <a:r>
              <a:rPr lang="en-US" sz="1600" dirty="0" smtClean="0"/>
              <a:t>(39 chemicals)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7950" y="2559609"/>
            <a:ext cx="1380379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non-food</a:t>
            </a:r>
          </a:p>
          <a:p>
            <a:pPr algn="ctr"/>
            <a:r>
              <a:rPr lang="en-US" sz="1600" dirty="0" smtClean="0"/>
              <a:t>(28 chemicals)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927432" y="3096782"/>
            <a:ext cx="1" cy="202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0895" y="1905000"/>
            <a:ext cx="404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former 616 direct additives category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777966"/>
            <a:ext cx="403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Manual curation evaluated: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000" dirty="0" smtClean="0"/>
              <a:t>Current registration or tolerance status in the USA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000" dirty="0" smtClean="0"/>
              <a:t>Exposure likelihood from food in the USA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000" dirty="0" smtClean="0"/>
              <a:t>Allowed chemicals in &gt;1 category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6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Curation Results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-266124" y="2667000"/>
            <a:ext cx="10324524" cy="2450935"/>
            <a:chOff x="-228600" y="3124200"/>
            <a:chExt cx="10324524" cy="2450935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2446688"/>
                </p:ext>
              </p:extLst>
            </p:nvPr>
          </p:nvGraphicFramePr>
          <p:xfrm>
            <a:off x="-228600" y="3520833"/>
            <a:ext cx="4347833" cy="20543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3691066"/>
                </p:ext>
              </p:extLst>
            </p:nvPr>
          </p:nvGraphicFramePr>
          <p:xfrm>
            <a:off x="2796850" y="3497698"/>
            <a:ext cx="4332481" cy="204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8548285"/>
                </p:ext>
              </p:extLst>
            </p:nvPr>
          </p:nvGraphicFramePr>
          <p:xfrm>
            <a:off x="5715000" y="3493853"/>
            <a:ext cx="4380924" cy="20699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-11906" y="3733800"/>
              <a:ext cx="123110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indirect additive </a:t>
              </a:r>
            </a:p>
            <a:p>
              <a:pPr algn="ctr"/>
              <a:r>
                <a:rPr lang="en-US" sz="1200" dirty="0" smtClean="0"/>
                <a:t>(54 </a:t>
              </a:r>
              <a:r>
                <a:rPr lang="en-US" sz="1200" dirty="0"/>
                <a:t>chemicals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9590" y="4599223"/>
              <a:ext cx="117763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direct additive</a:t>
              </a:r>
            </a:p>
            <a:p>
              <a:pPr algn="ctr"/>
              <a:r>
                <a:rPr lang="en-US" sz="1200" b="1" dirty="0" smtClean="0"/>
                <a:t>(550 </a:t>
              </a:r>
              <a:r>
                <a:rPr lang="en-US" sz="1200" b="1" dirty="0"/>
                <a:t>chemicals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6180" y="3938022"/>
              <a:ext cx="158038" cy="86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484719" y="3682437"/>
              <a:ext cx="78741" cy="11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36230" y="3124200"/>
              <a:ext cx="119584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indirect additive</a:t>
              </a:r>
            </a:p>
            <a:p>
              <a:pPr algn="ctr"/>
              <a:r>
                <a:rPr lang="en-US" sz="1200" dirty="0" smtClean="0"/>
                <a:t>(4 </a:t>
              </a:r>
              <a:r>
                <a:rPr lang="en-US" sz="1200" dirty="0"/>
                <a:t>chemicals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06401" y="4230469"/>
              <a:ext cx="1177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pesticide</a:t>
              </a:r>
            </a:p>
            <a:p>
              <a:pPr algn="ctr"/>
              <a:r>
                <a:rPr lang="en-US" sz="1200" b="1" dirty="0" smtClean="0"/>
                <a:t>residue</a:t>
              </a:r>
            </a:p>
            <a:p>
              <a:pPr algn="ctr"/>
              <a:r>
                <a:rPr lang="en-US" sz="1200" b="1" dirty="0" smtClean="0"/>
                <a:t>(321 chemicals)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9929" y="3276600"/>
              <a:ext cx="12420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</a:t>
              </a:r>
              <a:r>
                <a:rPr lang="en-US" sz="1200" dirty="0" smtClean="0"/>
                <a:t>esticide residue</a:t>
              </a:r>
            </a:p>
            <a:p>
              <a:pPr algn="ctr"/>
              <a:r>
                <a:rPr lang="en-US" sz="1200" dirty="0" smtClean="0"/>
                <a:t>(39 chemicals)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000" y="3653134"/>
              <a:ext cx="116442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non-food</a:t>
              </a:r>
            </a:p>
            <a:p>
              <a:pPr algn="ctr"/>
              <a:r>
                <a:rPr lang="en-US" sz="1200" dirty="0" smtClean="0"/>
                <a:t>(219 chemicals)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21692" y="3124200"/>
              <a:ext cx="1085874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non-food</a:t>
              </a:r>
            </a:p>
            <a:p>
              <a:pPr algn="ctr"/>
              <a:r>
                <a:rPr lang="en-US" sz="1200" dirty="0" smtClean="0"/>
                <a:t>(28 chemicals)</a:t>
              </a:r>
              <a:endParaRPr lang="en-US" sz="12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840494" y="3559312"/>
              <a:ext cx="1" cy="14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718235" y="3124200"/>
              <a:ext cx="1080424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direct additive</a:t>
              </a:r>
            </a:p>
            <a:p>
              <a:pPr algn="ctr"/>
              <a:r>
                <a:rPr lang="en-US" sz="1200" dirty="0" smtClean="0"/>
                <a:t>(6 </a:t>
              </a:r>
              <a:r>
                <a:rPr lang="en-US" sz="1200" dirty="0"/>
                <a:t>chemicals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95599" y="4241971"/>
              <a:ext cx="12420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</a:t>
              </a:r>
              <a:r>
                <a:rPr lang="en-US" sz="1200" dirty="0" smtClean="0"/>
                <a:t>esticide residue</a:t>
              </a:r>
            </a:p>
            <a:p>
              <a:pPr algn="ctr"/>
              <a:r>
                <a:rPr lang="en-US" sz="1200" dirty="0" smtClean="0"/>
                <a:t>(46 chemicals)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8198" y="3352800"/>
              <a:ext cx="1085874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non-food</a:t>
              </a:r>
            </a:p>
            <a:p>
              <a:pPr algn="ctr"/>
              <a:r>
                <a:rPr lang="en-US" sz="1200" dirty="0" smtClean="0"/>
                <a:t>(72 chemicals)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78108" y="4631152"/>
              <a:ext cx="1229887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indirect additive</a:t>
              </a:r>
            </a:p>
            <a:p>
              <a:pPr algn="ctr"/>
              <a:r>
                <a:rPr lang="en-US" sz="1200" b="1" dirty="0" smtClean="0"/>
                <a:t>(281 </a:t>
              </a:r>
              <a:r>
                <a:rPr lang="en-US" sz="1200" b="1" dirty="0"/>
                <a:t>chemicals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991715" y="3540075"/>
              <a:ext cx="1" cy="14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86124" y="3536227"/>
              <a:ext cx="1" cy="14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084728" y="1905000"/>
            <a:ext cx="165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formerly 616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direct additives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2358" y="1905000"/>
            <a:ext cx="141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formerly 543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pesticides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7097" y="1905000"/>
            <a:ext cx="24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formerly 371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food contact substances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6800" y="5105400"/>
            <a:ext cx="165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Refined: 556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direct additives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54132" y="5105400"/>
            <a:ext cx="219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Refined: 406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pesticides &amp; residues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03000" y="5105400"/>
            <a:ext cx="1895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Refined: 339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indirect additives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62000" y="5980331"/>
            <a:ext cx="6072150" cy="42046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1,211 Manually Curated Food-Use Chemicals in </a:t>
            </a:r>
            <a:r>
              <a:rPr lang="en-US" dirty="0" err="1" smtClean="0">
                <a:solidFill>
                  <a:sysClr val="windowText" lastClr="000000"/>
                </a:solidFill>
              </a:rPr>
              <a:t>ToxCast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Compile a comprehensive inventory of food-use chemicals in the USA</a:t>
            </a:r>
          </a:p>
          <a:p>
            <a:pPr algn="ctr"/>
            <a:endParaRPr lang="en-US" dirty="0"/>
          </a:p>
          <a:p>
            <a:pPr marL="1598613"/>
            <a:r>
              <a:rPr lang="en-US" dirty="0" smtClean="0"/>
              <a:t>Evaluate the chemical landscape</a:t>
            </a:r>
            <a:endParaRPr lang="en-US" dirty="0"/>
          </a:p>
          <a:p>
            <a:pPr marL="1598613"/>
            <a:r>
              <a:rPr lang="en-US" dirty="0" smtClean="0"/>
              <a:t>Evaluate bioactivity in </a:t>
            </a:r>
            <a:r>
              <a:rPr lang="en-US" dirty="0" err="1" smtClean="0"/>
              <a:t>ToxCast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9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armaus\Documents\Meetings Seminars\2016-09 ASCCT RTP\Karmaus-ASCCT2016-FoodChems-Fig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5087"/>
            <a:ext cx="8174037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Curated Chemical Categories: Cytotoxicity Across </a:t>
            </a:r>
            <a:r>
              <a:rPr lang="en-US" dirty="0" err="1" smtClean="0"/>
              <a:t>ToxCast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C:\Users\akarmaus\Documents\Meetings Seminars\2016-09 ASCCT RTP\Karmaus-ASCCT2016-FoodChems-Figur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7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6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Identified 8,659 unique food-use chemicals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Chemical </a:t>
            </a:r>
            <a:r>
              <a:rPr lang="en-US" dirty="0"/>
              <a:t>fingerprints confirm </a:t>
            </a:r>
            <a:r>
              <a:rPr lang="en-US" dirty="0" smtClean="0"/>
              <a:t>grouping based </a:t>
            </a:r>
            <a:r>
              <a:rPr lang="en-US" dirty="0"/>
              <a:t>on “use”</a:t>
            </a:r>
          </a:p>
          <a:p>
            <a:endParaRPr lang="en-US" dirty="0" smtClean="0"/>
          </a:p>
          <a:p>
            <a:r>
              <a:rPr lang="en-US" dirty="0" err="1" smtClean="0"/>
              <a:t>ToxCast</a:t>
            </a:r>
            <a:r>
              <a:rPr lang="en-US" dirty="0" smtClean="0"/>
              <a:t> includes 1,211 food-use chemicals after manual curation to confirm current-day use in the USA</a:t>
            </a:r>
          </a:p>
          <a:p>
            <a:pPr lvl="1"/>
            <a:r>
              <a:rPr lang="en-US" dirty="0" smtClean="0"/>
              <a:t>556 Direct food additives</a:t>
            </a:r>
          </a:p>
          <a:p>
            <a:pPr lvl="1"/>
            <a:r>
              <a:rPr lang="en-US" dirty="0" smtClean="0"/>
              <a:t>339 Indirect food additives</a:t>
            </a:r>
          </a:p>
          <a:p>
            <a:pPr lvl="1"/>
            <a:r>
              <a:rPr lang="en-US" dirty="0" smtClean="0"/>
              <a:t>406 Pesticides/residues</a:t>
            </a:r>
          </a:p>
          <a:p>
            <a:endParaRPr lang="en-US" dirty="0" smtClean="0"/>
          </a:p>
          <a:p>
            <a:r>
              <a:rPr lang="en-US" dirty="0" smtClean="0"/>
              <a:t>Direct food additives are overall less cytotoxic compared to indirect food additives and pesticides/residues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karmaus\Documents\Writing\2016 Food List\CPCat Comparison 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2" r="33418" b="9610"/>
          <a:stretch/>
        </p:blipFill>
        <p:spPr bwMode="auto">
          <a:xfrm>
            <a:off x="5791200" y="4419600"/>
            <a:ext cx="3352800" cy="22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armaus\Documents\Writing\2016 Food List\CPCat Comparison 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r="31855" b="49071"/>
          <a:stretch/>
        </p:blipFill>
        <p:spPr bwMode="auto">
          <a:xfrm>
            <a:off x="152400" y="228600"/>
            <a:ext cx="34314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174" y="274638"/>
            <a:ext cx="6016625" cy="1143000"/>
          </a:xfrm>
        </p:spPr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Compare food-use chemical inventory to chemicals identified from the </a:t>
            </a:r>
            <a:r>
              <a:rPr lang="en-US" dirty="0" err="1" smtClean="0"/>
              <a:t>Chemcal</a:t>
            </a:r>
            <a:r>
              <a:rPr lang="en-US" dirty="0" smtClean="0"/>
              <a:t> and Product Categories (</a:t>
            </a:r>
            <a:r>
              <a:rPr lang="en-US" dirty="0" err="1" smtClean="0"/>
              <a:t>CPCat</a:t>
            </a:r>
            <a:r>
              <a:rPr lang="en-US" dirty="0" smtClean="0"/>
              <a:t>) Database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038600"/>
            <a:ext cx="87630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karmaus\Documents\Writing\2016 Food List\CPCat Comparison 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2" b="9610"/>
          <a:stretch/>
        </p:blipFill>
        <p:spPr bwMode="auto">
          <a:xfrm>
            <a:off x="5791200" y="4419600"/>
            <a:ext cx="5035550" cy="22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armaus\Documents\Writing\2016 Food List\CPCat Comparison 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b="49071"/>
          <a:stretch/>
        </p:blipFill>
        <p:spPr bwMode="auto">
          <a:xfrm>
            <a:off x="152400" y="228600"/>
            <a:ext cx="50355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228600"/>
            <a:ext cx="9144000" cy="6629400"/>
            <a:chOff x="0" y="228600"/>
            <a:chExt cx="9144000" cy="6629400"/>
          </a:xfrm>
        </p:grpSpPr>
        <p:sp>
          <p:nvSpPr>
            <p:cNvPr id="8" name="Rectangle 7"/>
            <p:cNvSpPr/>
            <p:nvPr/>
          </p:nvSpPr>
          <p:spPr>
            <a:xfrm>
              <a:off x="0" y="228600"/>
              <a:ext cx="9144000" cy="66294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2064774"/>
              <a:ext cx="4095135" cy="3269226"/>
              <a:chOff x="3143865" y="2064774"/>
              <a:chExt cx="4095135" cy="326922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810000" y="2476499"/>
                <a:ext cx="2286000" cy="26510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" descr="C:\Users\akarmaus\Documents\Writing\2016 Food List\CPCat Comparison v3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253" r="18675" b="25749"/>
              <a:stretch/>
            </p:blipFill>
            <p:spPr bwMode="auto">
              <a:xfrm>
                <a:off x="3143865" y="2064774"/>
                <a:ext cx="4095135" cy="32692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ILSI North America</a:t>
            </a:r>
          </a:p>
          <a:p>
            <a:pPr lvl="1"/>
            <a:r>
              <a:rPr lang="en-US" dirty="0" smtClean="0"/>
              <a:t>Technical Committee for Food and Chemical Safety</a:t>
            </a:r>
          </a:p>
          <a:p>
            <a:pPr lvl="1"/>
            <a:r>
              <a:rPr lang="en-US" dirty="0" smtClean="0"/>
              <a:t>Alison </a:t>
            </a:r>
            <a:r>
              <a:rPr lang="en-US" dirty="0" err="1" smtClean="0"/>
              <a:t>Kretser</a:t>
            </a:r>
            <a:r>
              <a:rPr lang="en-US" dirty="0" smtClean="0"/>
              <a:t> and Dr</a:t>
            </a:r>
            <a:r>
              <a:rPr lang="en-US" dirty="0"/>
              <a:t>. Mansi </a:t>
            </a:r>
            <a:r>
              <a:rPr lang="en-US" dirty="0" smtClean="0"/>
              <a:t>Krishan</a:t>
            </a:r>
          </a:p>
          <a:p>
            <a:endParaRPr lang="en-US" dirty="0" smtClean="0"/>
          </a:p>
          <a:p>
            <a:r>
              <a:rPr lang="en-US" dirty="0" smtClean="0"/>
              <a:t>Dr. Tom Trautman (retired, General Mills)</a:t>
            </a:r>
          </a:p>
          <a:p>
            <a:r>
              <a:rPr lang="en-US" dirty="0" smtClean="0"/>
              <a:t>Dr. Lori Fix (Unilever)</a:t>
            </a:r>
          </a:p>
          <a:p>
            <a:pPr lvl="1"/>
            <a:endParaRPr lang="en-US" dirty="0"/>
          </a:p>
          <a:p>
            <a:r>
              <a:rPr lang="en-US" dirty="0" smtClean="0"/>
              <a:t>EPA/NCCT</a:t>
            </a:r>
          </a:p>
          <a:p>
            <a:pPr lvl="1"/>
            <a:r>
              <a:rPr lang="en-US" dirty="0" smtClean="0"/>
              <a:t>Dr. Matt Martin, Dr. Keith Houck, Dayne Filer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Karmaus et al. 2016. </a:t>
            </a:r>
            <a:r>
              <a:rPr lang="en-US" sz="3200" i="1" dirty="0" smtClean="0">
                <a:solidFill>
                  <a:srgbClr val="C00000"/>
                </a:solidFill>
              </a:rPr>
              <a:t>Food </a:t>
            </a:r>
            <a:r>
              <a:rPr lang="en-US" sz="3200" i="1" dirty="0" err="1" smtClean="0">
                <a:solidFill>
                  <a:srgbClr val="C00000"/>
                </a:solidFill>
              </a:rPr>
              <a:t>Chem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</a:rPr>
              <a:t>Tox</a:t>
            </a:r>
            <a:r>
              <a:rPr lang="en-US" sz="3200" i="1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>
                <a:solidFill>
                  <a:srgbClr val="C00000"/>
                </a:solidFill>
              </a:rPr>
              <a:t>92: 188-196.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food-relevant chemicals</a:t>
            </a:r>
          </a:p>
          <a:p>
            <a:pPr marL="914400" lvl="1" indent="-514350"/>
            <a:r>
              <a:rPr lang="en-US" dirty="0" smtClean="0"/>
              <a:t>Compilation of a comprehensive inventory</a:t>
            </a:r>
          </a:p>
          <a:p>
            <a:pPr marL="914400" lvl="1" indent="-514350"/>
            <a:r>
              <a:rPr lang="en-US" dirty="0" smtClean="0"/>
              <a:t>Cheminformatics evaluation of chemical diversity</a:t>
            </a:r>
          </a:p>
          <a:p>
            <a:pPr marL="914400" lvl="1" indent="-514350"/>
            <a:r>
              <a:rPr lang="en-US" dirty="0" smtClean="0"/>
              <a:t>Categorization of chemicals based on use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Food-relevant chemicals in </a:t>
            </a:r>
            <a:r>
              <a:rPr lang="en-US" dirty="0" err="1" smtClean="0"/>
              <a:t>ToxCast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Coverage of food-use chemicals in </a:t>
            </a:r>
            <a:r>
              <a:rPr lang="en-US" dirty="0" err="1" smtClean="0"/>
              <a:t>ToxCast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Activity of food-use chemicals across </a:t>
            </a:r>
            <a:r>
              <a:rPr lang="en-US" dirty="0" err="1" smtClean="0"/>
              <a:t>ToxCast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Cytotoxicity elicited by food-use chemicals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Inventories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58162"/>
              </p:ext>
            </p:extLst>
          </p:nvPr>
        </p:nvGraphicFramePr>
        <p:xfrm>
          <a:off x="457200" y="1752600"/>
          <a:ext cx="8305798" cy="4038601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846680"/>
                <a:gridCol w="1078688"/>
                <a:gridCol w="1327619"/>
                <a:gridCol w="1537491"/>
                <a:gridCol w="1572076"/>
                <a:gridCol w="943244"/>
              </a:tblGrid>
              <a:tr h="854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Inventory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Entries </a:t>
                      </a:r>
                      <a:r>
                        <a:rPr lang="en-US" sz="1600" dirty="0">
                          <a:effectLst/>
                        </a:rPr>
                        <a:t>in Inventory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CASRN in Inventory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 Category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CASRN </a:t>
                      </a:r>
                      <a:r>
                        <a:rPr lang="en-US" sz="1600" dirty="0">
                          <a:effectLst/>
                        </a:rPr>
                        <a:t>in Use </a:t>
                      </a:r>
                      <a:r>
                        <a:rPr lang="en-US" sz="1600" dirty="0" smtClean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CASRN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err="1">
                          <a:effectLst/>
                        </a:rPr>
                        <a:t>ToxCast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EAFUS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3968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3277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Direct Food Additives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3888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616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SCOGS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GRAS Notices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349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FEMA GRAS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2796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2659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Effective FCS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Food Contact Substances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3039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371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Indirect in FCS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3229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2555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Alan Wood Pesticides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1813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1808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Pesticides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</a:rPr>
                        <a:t>1732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543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14,042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11,733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8,659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1530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4648200" y="2669957"/>
            <a:ext cx="152400" cy="100584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648200" y="3886200"/>
            <a:ext cx="152400" cy="64008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48400" y="1600200"/>
            <a:ext cx="2667000" cy="4038600"/>
            <a:chOff x="6248400" y="1600200"/>
            <a:chExt cx="2667000" cy="4038600"/>
          </a:xfrm>
        </p:grpSpPr>
        <p:sp>
          <p:nvSpPr>
            <p:cNvPr id="9" name="Rectangle 8"/>
            <p:cNvSpPr/>
            <p:nvPr/>
          </p:nvSpPr>
          <p:spPr>
            <a:xfrm>
              <a:off x="6248400" y="1600200"/>
              <a:ext cx="2667000" cy="403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77000" y="3070592"/>
              <a:ext cx="2209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Chemicals were grouped into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“Use Categories” based on the database of origin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6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5257800"/>
            <a:ext cx="2514600" cy="457200"/>
          </a:xfrm>
          <a:prstGeom prst="rect">
            <a:avLst/>
          </a:prstGeom>
          <a:solidFill>
            <a:srgbClr val="FFFF00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Inventories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57683"/>
              </p:ext>
            </p:extLst>
          </p:nvPr>
        </p:nvGraphicFramePr>
        <p:xfrm>
          <a:off x="457200" y="1752600"/>
          <a:ext cx="8305798" cy="4038601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846680"/>
                <a:gridCol w="1078688"/>
                <a:gridCol w="1327619"/>
                <a:gridCol w="1537491"/>
                <a:gridCol w="1448522"/>
                <a:gridCol w="1066798"/>
              </a:tblGrid>
              <a:tr h="854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Inventory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Entries </a:t>
                      </a:r>
                      <a:r>
                        <a:rPr lang="en-US" sz="1600" dirty="0">
                          <a:effectLst/>
                        </a:rPr>
                        <a:t>in Inventory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CASRN in Inventory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 Category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CASRN </a:t>
                      </a:r>
                      <a:r>
                        <a:rPr lang="en-US" sz="1800" dirty="0">
                          <a:effectLst/>
                        </a:rPr>
                        <a:t>in Use </a:t>
                      </a:r>
                      <a:r>
                        <a:rPr lang="en-US" sz="1800" dirty="0" smtClean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CASRN </a:t>
                      </a:r>
                      <a:r>
                        <a:rPr lang="en-US" sz="1800" dirty="0">
                          <a:effectLst/>
                        </a:rPr>
                        <a:t>in </a:t>
                      </a:r>
                      <a:r>
                        <a:rPr lang="en-US" sz="1800" dirty="0" err="1">
                          <a:effectLst/>
                        </a:rPr>
                        <a:t>ToxCast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EAFUS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3968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3277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Direct Food Additives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3888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616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SCOGS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GRAS Notices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349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FEMA GRAS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2796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2659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Effective FCS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Food Contact Substances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3039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371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Indirect in FCS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3229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2555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FDA 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Alan Wood Pesticides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1813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1808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Pesticides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1732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543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14,042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11,733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8,659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1,530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1066800"/>
            <a:ext cx="449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Chemicals were restricted to only one use category, with the hierarchy: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direct food additive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↑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food contact substance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↑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pesticide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Chemical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sources for substructure and </a:t>
            </a:r>
            <a:r>
              <a:rPr lang="en-US" dirty="0" err="1" smtClean="0"/>
              <a:t>physchem</a:t>
            </a:r>
            <a:r>
              <a:rPr lang="en-US" dirty="0" smtClean="0"/>
              <a:t> property descriptors (fingerprint bits) used:</a:t>
            </a:r>
          </a:p>
          <a:p>
            <a:pPr marL="1323975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881 PubChem fingerprints</a:t>
            </a:r>
          </a:p>
          <a:p>
            <a:pPr marL="1323975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166 MACCS fingerprints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" y="4249931"/>
            <a:ext cx="9281615" cy="215086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961" y="3821668"/>
            <a:ext cx="347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of PubChem Fingerprints: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Fingerprinting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533923"/>
              </p:ext>
            </p:extLst>
          </p:nvPr>
        </p:nvGraphicFramePr>
        <p:xfrm>
          <a:off x="838200" y="2362200"/>
          <a:ext cx="79248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872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  <a:gridCol w="396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1828800"/>
            <a:ext cx="6781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1828800"/>
            <a:ext cx="403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Fingerprint (substructure/</a:t>
            </a:r>
            <a:r>
              <a:rPr lang="en-US" dirty="0" err="1" smtClean="0">
                <a:solidFill>
                  <a:srgbClr val="FF0000"/>
                </a:solidFill>
              </a:rPr>
              <a:t>physchem</a:t>
            </a:r>
            <a:r>
              <a:rPr lang="en-US" dirty="0" smtClean="0">
                <a:solidFill>
                  <a:srgbClr val="FF0000"/>
                </a:solidFill>
              </a:rPr>
              <a:t> bits)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705703" y="3525103"/>
            <a:ext cx="3316406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16950" y="4064337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Chemicals  in  Inventory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6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Self Organizing Map (SOM)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17637"/>
            <a:ext cx="563879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Algorithm trained</a:t>
            </a:r>
          </a:p>
          <a:p>
            <a:pPr marL="0" indent="0" algn="ctr">
              <a:buNone/>
            </a:pPr>
            <a:r>
              <a:rPr lang="en-US" sz="2800" dirty="0" smtClean="0"/>
              <a:t>using unsupervised learning where </a:t>
            </a:r>
            <a:r>
              <a:rPr lang="en-US" sz="2800" b="1" dirty="0" smtClean="0"/>
              <a:t>samples are grouped based on similarity</a:t>
            </a:r>
            <a:r>
              <a:rPr lang="en-US" sz="2800" dirty="0" smtClean="0"/>
              <a:t> into bins.</a:t>
            </a:r>
          </a:p>
          <a:p>
            <a:pPr marL="0" indent="0" algn="ctr">
              <a:buNone/>
            </a:pPr>
            <a:r>
              <a:rPr lang="en-US" sz="2800" dirty="0" smtClean="0"/>
              <a:t>Bins are then laid out so that those most alike are nearest one another.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4400818"/>
            <a:ext cx="8991600" cy="2327530"/>
            <a:chOff x="609600" y="4574962"/>
            <a:chExt cx="8001000" cy="19776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42" b="2986"/>
            <a:stretch/>
          </p:blipFill>
          <p:spPr>
            <a:xfrm>
              <a:off x="609600" y="4785153"/>
              <a:ext cx="8001000" cy="17674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66800" y="4574962"/>
              <a:ext cx="7239000" cy="18288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E1E8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53200" y="1560255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Number of bins is defined by the user</a:t>
            </a: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Similarity was based on chemical fingerprints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 Results for Food-Use Chemicals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66371" y="1315064"/>
            <a:ext cx="4038600" cy="4678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20 x 24 bin layout used, aiming for an </a:t>
            </a:r>
            <a:r>
              <a:rPr lang="en-US" sz="2800" i="1" dirty="0" smtClean="0"/>
              <a:t>average</a:t>
            </a:r>
            <a:r>
              <a:rPr lang="en-US" sz="2800" dirty="0" smtClean="0"/>
              <a:t> of 10 chemicals per bin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 b="2986"/>
          <a:stretch/>
        </p:blipFill>
        <p:spPr>
          <a:xfrm>
            <a:off x="457200" y="1600200"/>
            <a:ext cx="4241126" cy="5029200"/>
          </a:xfrm>
          <a:prstGeom prst="rect">
            <a:avLst/>
          </a:prstGeom>
        </p:spPr>
      </p:pic>
      <p:pic>
        <p:nvPicPr>
          <p:cNvPr id="8" name="Picture 2" descr="C:\Users\akarmaus\Documents\Food Stuff\Karmaus FCT 2016\Karmaus_FCT2016_SOMstat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7" r="54982"/>
          <a:stretch/>
        </p:blipFill>
        <p:spPr bwMode="auto">
          <a:xfrm>
            <a:off x="5029200" y="2650797"/>
            <a:ext cx="3429000" cy="398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0B03422-B443-4784-9F6D-A3B4F741E6A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1080</Words>
  <Application>Microsoft Office PowerPoint</Application>
  <PresentationFormat>On-screen Show (4:3)</PresentationFormat>
  <Paragraphs>374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Food-Use Chemicals in ToxCast: Identification, Curation, and Evaluation</vt:lpstr>
      <vt:lpstr>Goals</vt:lpstr>
      <vt:lpstr>Overview</vt:lpstr>
      <vt:lpstr>Chemical Inventories</vt:lpstr>
      <vt:lpstr>Chemical Inventories</vt:lpstr>
      <vt:lpstr>Chemical Fingerprinting</vt:lpstr>
      <vt:lpstr>Chemical Fingerprinting</vt:lpstr>
      <vt:lpstr>Self Organizing Map (SOM)</vt:lpstr>
      <vt:lpstr>SOM Results for Food-Use Chemicals</vt:lpstr>
      <vt:lpstr>SOM Results for Food-Use Chemicals</vt:lpstr>
      <vt:lpstr>SOM Results for Food-Use Chemicals</vt:lpstr>
      <vt:lpstr>SOM Results for Food-Use Chemicals</vt:lpstr>
      <vt:lpstr>ToxCast Activity for Food-Use Chemicals</vt:lpstr>
      <vt:lpstr>Evaluating Cytotoxicity Across ToxCast</vt:lpstr>
      <vt:lpstr>Evaluating Activity Across ToxCast</vt:lpstr>
      <vt:lpstr>Summary of Chemical Inventory so far…</vt:lpstr>
      <vt:lpstr>Manual Curation of Food-Use Chemicals in ToxCast</vt:lpstr>
      <vt:lpstr>Refining ToxCast Food-Relevant Chemical Categorization</vt:lpstr>
      <vt:lpstr>Manual Curation Results</vt:lpstr>
      <vt:lpstr>Curated Chemical Categories: Cytotoxicity Across ToxCast</vt:lpstr>
      <vt:lpstr>PowerPoint Presentation</vt:lpstr>
      <vt:lpstr>Summary</vt:lpstr>
      <vt:lpstr>Next Steps…</vt:lpstr>
      <vt:lpstr>Next Steps…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Karmaus</dc:creator>
  <cp:lastModifiedBy>Clark, Cameron</cp:lastModifiedBy>
  <cp:revision>46</cp:revision>
  <dcterms:created xsi:type="dcterms:W3CDTF">2016-07-06T21:06:00Z</dcterms:created>
  <dcterms:modified xsi:type="dcterms:W3CDTF">2016-09-21T12:52:37Z</dcterms:modified>
</cp:coreProperties>
</file>