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25"/>
  </p:sldMasterIdLst>
  <p:notesMasterIdLst>
    <p:notesMasterId r:id="rId283"/>
  </p:notesMasterIdLst>
  <p:sldIdLst>
    <p:sldId id="256" r:id="rId226"/>
    <p:sldId id="318" r:id="rId227"/>
    <p:sldId id="294" r:id="rId228"/>
    <p:sldId id="353" r:id="rId229"/>
    <p:sldId id="311" r:id="rId230"/>
    <p:sldId id="399" r:id="rId231"/>
    <p:sldId id="302" r:id="rId232"/>
    <p:sldId id="401" r:id="rId233"/>
    <p:sldId id="386" r:id="rId234"/>
    <p:sldId id="259" r:id="rId235"/>
    <p:sldId id="384" r:id="rId236"/>
    <p:sldId id="388" r:id="rId237"/>
    <p:sldId id="387" r:id="rId238"/>
    <p:sldId id="389" r:id="rId239"/>
    <p:sldId id="390" r:id="rId240"/>
    <p:sldId id="400" r:id="rId241"/>
    <p:sldId id="359" r:id="rId242"/>
    <p:sldId id="360" r:id="rId243"/>
    <p:sldId id="395" r:id="rId244"/>
    <p:sldId id="375" r:id="rId245"/>
    <p:sldId id="376" r:id="rId246"/>
    <p:sldId id="377" r:id="rId247"/>
    <p:sldId id="349" r:id="rId248"/>
    <p:sldId id="379" r:id="rId249"/>
    <p:sldId id="396" r:id="rId250"/>
    <p:sldId id="380" r:id="rId251"/>
    <p:sldId id="381" r:id="rId252"/>
    <p:sldId id="394" r:id="rId253"/>
    <p:sldId id="346" r:id="rId254"/>
    <p:sldId id="418" r:id="rId255"/>
    <p:sldId id="393" r:id="rId256"/>
    <p:sldId id="356" r:id="rId257"/>
    <p:sldId id="364" r:id="rId258"/>
    <p:sldId id="365" r:id="rId259"/>
    <p:sldId id="366" r:id="rId260"/>
    <p:sldId id="371" r:id="rId261"/>
    <p:sldId id="367" r:id="rId262"/>
    <p:sldId id="368" r:id="rId263"/>
    <p:sldId id="369" r:id="rId264"/>
    <p:sldId id="372" r:id="rId265"/>
    <p:sldId id="373" r:id="rId266"/>
    <p:sldId id="403" r:id="rId267"/>
    <p:sldId id="404" r:id="rId268"/>
    <p:sldId id="405" r:id="rId269"/>
    <p:sldId id="419" r:id="rId270"/>
    <p:sldId id="408" r:id="rId271"/>
    <p:sldId id="409" r:id="rId272"/>
    <p:sldId id="410" r:id="rId273"/>
    <p:sldId id="411" r:id="rId274"/>
    <p:sldId id="412" r:id="rId275"/>
    <p:sldId id="413" r:id="rId276"/>
    <p:sldId id="415" r:id="rId277"/>
    <p:sldId id="416" r:id="rId278"/>
    <p:sldId id="417" r:id="rId279"/>
    <p:sldId id="363" r:id="rId280"/>
    <p:sldId id="402" r:id="rId281"/>
    <p:sldId id="383" r:id="rId282"/>
  </p:sldIdLst>
  <p:sldSz cx="12192000" cy="6858000"/>
  <p:notesSz cx="6858000" cy="9144000"/>
  <p:custDataLst>
    <p:tags r:id="rId28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1" userDrawn="1">
          <p15:clr>
            <a:srgbClr val="A4A3A4"/>
          </p15:clr>
        </p15:guide>
        <p15:guide id="2" orient="horz" pos="332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561" userDrawn="1">
          <p15:clr>
            <a:srgbClr val="A4A3A4"/>
          </p15:clr>
        </p15:guide>
        <p15:guide id="5" orient="horz" pos="7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B"/>
    <a:srgbClr val="FFFFFF"/>
    <a:srgbClr val="CCFFCC"/>
    <a:srgbClr val="CCCCFF"/>
    <a:srgbClr val="FFE0C1"/>
    <a:srgbClr val="FFCC99"/>
    <a:srgbClr val="003F69"/>
    <a:srgbClr val="008000"/>
    <a:srgbClr val="ABDDFF"/>
    <a:srgbClr val="9EB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howGuides="1">
      <p:cViewPr varScale="1">
        <p:scale>
          <a:sx n="68" d="100"/>
          <a:sy n="68" d="100"/>
        </p:scale>
        <p:origin x="924" y="78"/>
      </p:cViewPr>
      <p:guideLst>
        <p:guide orient="horz" pos="2891"/>
        <p:guide orient="horz" pos="3326"/>
        <p:guide orient="horz" pos="720"/>
        <p:guide orient="horz" pos="561"/>
        <p:guide orient="horz" pos="72"/>
        <p:guide pos="3840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slide" Target="slides/slide1.xml"/><Relationship Id="rId247" Type="http://schemas.openxmlformats.org/officeDocument/2006/relationships/slide" Target="slides/slide22.xml"/><Relationship Id="rId107" Type="http://schemas.openxmlformats.org/officeDocument/2006/relationships/customXml" Target="../customXml/item107.xml"/><Relationship Id="rId268" Type="http://schemas.openxmlformats.org/officeDocument/2006/relationships/slide" Target="slides/slide4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slide" Target="slides/slide12.xml"/><Relationship Id="rId258" Type="http://schemas.openxmlformats.org/officeDocument/2006/relationships/slide" Target="slides/slide33.xml"/><Relationship Id="rId279" Type="http://schemas.openxmlformats.org/officeDocument/2006/relationships/slide" Target="slides/slide54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slide" Target="slides/slide2.xml"/><Relationship Id="rId248" Type="http://schemas.openxmlformats.org/officeDocument/2006/relationships/slide" Target="slides/slide23.xml"/><Relationship Id="rId269" Type="http://schemas.openxmlformats.org/officeDocument/2006/relationships/slide" Target="slides/slide44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slide" Target="slides/slide55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slide" Target="slides/slide13.xml"/><Relationship Id="rId259" Type="http://schemas.openxmlformats.org/officeDocument/2006/relationships/slide" Target="slides/slide34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slide" Target="slides/slide45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slide" Target="slides/slide3.xml"/><Relationship Id="rId249" Type="http://schemas.openxmlformats.org/officeDocument/2006/relationships/slide" Target="slides/slide24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260" Type="http://schemas.openxmlformats.org/officeDocument/2006/relationships/slide" Target="slides/slide35.xml"/><Relationship Id="rId265" Type="http://schemas.openxmlformats.org/officeDocument/2006/relationships/slide" Target="slides/slide40.xml"/><Relationship Id="rId281" Type="http://schemas.openxmlformats.org/officeDocument/2006/relationships/slide" Target="slides/slide56.xml"/><Relationship Id="rId286" Type="http://schemas.openxmlformats.org/officeDocument/2006/relationships/viewProps" Target="viewProp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slide" Target="slides/slide9.xml"/><Relationship Id="rId239" Type="http://schemas.openxmlformats.org/officeDocument/2006/relationships/slide" Target="slides/slide1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0" Type="http://schemas.openxmlformats.org/officeDocument/2006/relationships/slide" Target="slides/slide25.xml"/><Relationship Id="rId255" Type="http://schemas.openxmlformats.org/officeDocument/2006/relationships/slide" Target="slides/slide30.xml"/><Relationship Id="rId271" Type="http://schemas.openxmlformats.org/officeDocument/2006/relationships/slide" Target="slides/slide46.xml"/><Relationship Id="rId276" Type="http://schemas.openxmlformats.org/officeDocument/2006/relationships/slide" Target="slides/slide51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slide" Target="slides/slide4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slide" Target="slides/slide15.xml"/><Relationship Id="rId245" Type="http://schemas.openxmlformats.org/officeDocument/2006/relationships/slide" Target="slides/slide20.xml"/><Relationship Id="rId261" Type="http://schemas.openxmlformats.org/officeDocument/2006/relationships/slide" Target="slides/slide36.xml"/><Relationship Id="rId266" Type="http://schemas.openxmlformats.org/officeDocument/2006/relationships/slide" Target="slides/slide41.xml"/><Relationship Id="rId287" Type="http://schemas.openxmlformats.org/officeDocument/2006/relationships/theme" Target="theme/theme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282" Type="http://schemas.openxmlformats.org/officeDocument/2006/relationships/slide" Target="slides/slide5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slide" Target="slides/slide5.xml"/><Relationship Id="rId235" Type="http://schemas.openxmlformats.org/officeDocument/2006/relationships/slide" Target="slides/slide10.xml"/><Relationship Id="rId251" Type="http://schemas.openxmlformats.org/officeDocument/2006/relationships/slide" Target="slides/slide26.xml"/><Relationship Id="rId256" Type="http://schemas.openxmlformats.org/officeDocument/2006/relationships/slide" Target="slides/slide31.xml"/><Relationship Id="rId277" Type="http://schemas.openxmlformats.org/officeDocument/2006/relationships/slide" Target="slides/slide52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slide" Target="slides/slide4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slideMaster" Target="slideMasters/slideMaster1.xml"/><Relationship Id="rId241" Type="http://schemas.openxmlformats.org/officeDocument/2006/relationships/slide" Target="slides/slide16.xml"/><Relationship Id="rId246" Type="http://schemas.openxmlformats.org/officeDocument/2006/relationships/slide" Target="slides/slide21.xml"/><Relationship Id="rId267" Type="http://schemas.openxmlformats.org/officeDocument/2006/relationships/slide" Target="slides/slide42.xml"/><Relationship Id="rId288" Type="http://schemas.openxmlformats.org/officeDocument/2006/relationships/tableStyles" Target="tableStyle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slide" Target="slides/slide37.xml"/><Relationship Id="rId283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slide" Target="slides/slide11.xml"/><Relationship Id="rId257" Type="http://schemas.openxmlformats.org/officeDocument/2006/relationships/slide" Target="slides/slide32.xml"/><Relationship Id="rId278" Type="http://schemas.openxmlformats.org/officeDocument/2006/relationships/slide" Target="slides/slide53.xml"/><Relationship Id="rId26" Type="http://schemas.openxmlformats.org/officeDocument/2006/relationships/customXml" Target="../customXml/item26.xml"/><Relationship Id="rId231" Type="http://schemas.openxmlformats.org/officeDocument/2006/relationships/slide" Target="slides/slide6.xml"/><Relationship Id="rId252" Type="http://schemas.openxmlformats.org/officeDocument/2006/relationships/slide" Target="slides/slide27.xml"/><Relationship Id="rId273" Type="http://schemas.openxmlformats.org/officeDocument/2006/relationships/slide" Target="slides/slide48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slide" Target="slides/slide17.xml"/><Relationship Id="rId263" Type="http://schemas.openxmlformats.org/officeDocument/2006/relationships/slide" Target="slides/slide38.xml"/><Relationship Id="rId284" Type="http://schemas.openxmlformats.org/officeDocument/2006/relationships/tags" Target="tags/tag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slide" Target="slides/slide7.xml"/><Relationship Id="rId253" Type="http://schemas.openxmlformats.org/officeDocument/2006/relationships/slide" Target="slides/slide28.xml"/><Relationship Id="rId274" Type="http://schemas.openxmlformats.org/officeDocument/2006/relationships/slide" Target="slides/slide49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slide" Target="slides/slide18.xml"/><Relationship Id="rId264" Type="http://schemas.openxmlformats.org/officeDocument/2006/relationships/slide" Target="slides/slide39.xml"/><Relationship Id="rId285" Type="http://schemas.openxmlformats.org/officeDocument/2006/relationships/presProps" Target="presProps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slide" Target="slides/slide8.xml"/><Relationship Id="rId254" Type="http://schemas.openxmlformats.org/officeDocument/2006/relationships/slide" Target="slides/slide29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slide" Target="slides/slide50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D68EF-4817-43D1-BA11-7935D405E0F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D30ED-411C-4F4F-9D1F-D81D9B1C2A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BD3B8-2DEF-4E03-BEAF-192843B2B70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708025"/>
            <a:ext cx="6437312" cy="3621088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4063"/>
            <a:ext cx="5407025" cy="432911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05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 These transformation function describe how the measured test results can be mapped to the observed in vivo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36EE-3563-4D29-878C-011762BA6E7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4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 contained in the existing AOP-Ontology are in red.</a:t>
            </a:r>
          </a:p>
          <a:p>
            <a:r>
              <a:rPr lang="en-US" dirty="0"/>
              <a:t>AOP-Ontology- an</a:t>
            </a:r>
            <a:r>
              <a:rPr lang="en-US" baseline="0" dirty="0"/>
              <a:t> ontology for managing data on AOP’s </a:t>
            </a:r>
          </a:p>
          <a:p>
            <a:r>
              <a:rPr lang="en-US" baseline="0" dirty="0"/>
              <a:t>Provide a unified vocabulary for AOP components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7098-3F47-4135-8844-99E81E8E13C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1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read-across</a:t>
            </a:r>
            <a:r>
              <a:rPr lang="en-US" baseline="0" dirty="0"/>
              <a:t> across datasets at higher levels of biological organization</a:t>
            </a:r>
          </a:p>
          <a:p>
            <a:r>
              <a:rPr lang="en-US" baseline="0" dirty="0"/>
              <a:t>Address data gaps for AOP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1A1F-ABC5-1742-BFCE-D1DC5EEF2CA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Aromatase activity in females</a:t>
            </a:r>
          </a:p>
          <a:p>
            <a:r>
              <a:rPr lang="en-US" dirty="0"/>
              <a:t>Fish</a:t>
            </a:r>
          </a:p>
          <a:p>
            <a:r>
              <a:rPr lang="en-US" dirty="0"/>
              <a:t>Cumulative fecundity- apical endpoint as measured by assay</a:t>
            </a:r>
          </a:p>
          <a:p>
            <a:r>
              <a:rPr lang="en-US" dirty="0"/>
              <a:t>Identify</a:t>
            </a:r>
            <a:r>
              <a:rPr lang="en-US" baseline="0" dirty="0"/>
              <a:t> chemicals that inhibit aromatase, which catalyzes conversion of androgens to estrogens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1A1F-ABC5-1742-BFCE-D1DC5EEF2CA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7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D30ED-411C-4F4F-9D1F-D81D9B1C2A3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37AEFF"/>
            </a:gs>
            <a:gs pos="50000">
              <a:srgbClr val="003F69"/>
            </a:gs>
            <a:gs pos="100000">
              <a:srgbClr val="003F6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 b="1">
                <a:solidFill>
                  <a:srgbClr val="9EBEE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9EBEE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9EBEE6"/>
                </a:solidFill>
              </a:defRPr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EBEE6"/>
                </a:solidFill>
              </a:defRPr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0" y="1862"/>
            <a:ext cx="12201912" cy="1151131"/>
          </a:xfrm>
          <a:custGeom>
            <a:avLst/>
            <a:gdLst>
              <a:gd name="connsiteX0" fmla="*/ 0 w 9151434"/>
              <a:gd name="connsiteY0" fmla="*/ 892097 h 1146097"/>
              <a:gd name="connsiteX1" fmla="*/ 2557346 w 9151434"/>
              <a:gd name="connsiteY1" fmla="*/ 1137424 h 1146097"/>
              <a:gd name="connsiteX2" fmla="*/ 5092390 w 9151434"/>
              <a:gd name="connsiteY2" fmla="*/ 840058 h 1146097"/>
              <a:gd name="connsiteX3" fmla="*/ 6765073 w 9151434"/>
              <a:gd name="connsiteY3" fmla="*/ 438614 h 1146097"/>
              <a:gd name="connsiteX4" fmla="*/ 9151434 w 9151434"/>
              <a:gd name="connsiteY4" fmla="*/ 104078 h 1146097"/>
              <a:gd name="connsiteX5" fmla="*/ 9144000 w 9151434"/>
              <a:gd name="connsiteY5" fmla="*/ 0 h 1146097"/>
              <a:gd name="connsiteX6" fmla="*/ 0 w 9151434"/>
              <a:gd name="connsiteY6" fmla="*/ 7434 h 1146097"/>
              <a:gd name="connsiteX7" fmla="*/ 0 w 9151434"/>
              <a:gd name="connsiteY7" fmla="*/ 892097 h 1146097"/>
              <a:gd name="connsiteX0" fmla="*/ 0 w 9151434"/>
              <a:gd name="connsiteY0" fmla="*/ 892097 h 1146097"/>
              <a:gd name="connsiteX1" fmla="*/ 2557346 w 9151434"/>
              <a:gd name="connsiteY1" fmla="*/ 1137424 h 1146097"/>
              <a:gd name="connsiteX2" fmla="*/ 5092390 w 9151434"/>
              <a:gd name="connsiteY2" fmla="*/ 840058 h 1146097"/>
              <a:gd name="connsiteX3" fmla="*/ 6765073 w 9151434"/>
              <a:gd name="connsiteY3" fmla="*/ 438614 h 1146097"/>
              <a:gd name="connsiteX4" fmla="*/ 9151434 w 9151434"/>
              <a:gd name="connsiteY4" fmla="*/ 104078 h 1146097"/>
              <a:gd name="connsiteX5" fmla="*/ 9144000 w 9151434"/>
              <a:gd name="connsiteY5" fmla="*/ 0 h 1146097"/>
              <a:gd name="connsiteX6" fmla="*/ 0 w 9151434"/>
              <a:gd name="connsiteY6" fmla="*/ 7434 h 1146097"/>
              <a:gd name="connsiteX7" fmla="*/ 0 w 9151434"/>
              <a:gd name="connsiteY7" fmla="*/ 892097 h 1146097"/>
              <a:gd name="connsiteX0" fmla="*/ 0 w 9151434"/>
              <a:gd name="connsiteY0" fmla="*/ 892097 h 1151131"/>
              <a:gd name="connsiteX1" fmla="*/ 2557346 w 9151434"/>
              <a:gd name="connsiteY1" fmla="*/ 1137424 h 1151131"/>
              <a:gd name="connsiteX2" fmla="*/ 5092390 w 9151434"/>
              <a:gd name="connsiteY2" fmla="*/ 840058 h 1151131"/>
              <a:gd name="connsiteX3" fmla="*/ 6765073 w 9151434"/>
              <a:gd name="connsiteY3" fmla="*/ 438614 h 1151131"/>
              <a:gd name="connsiteX4" fmla="*/ 9151434 w 9151434"/>
              <a:gd name="connsiteY4" fmla="*/ 104078 h 1151131"/>
              <a:gd name="connsiteX5" fmla="*/ 9144000 w 9151434"/>
              <a:gd name="connsiteY5" fmla="*/ 0 h 1151131"/>
              <a:gd name="connsiteX6" fmla="*/ 0 w 9151434"/>
              <a:gd name="connsiteY6" fmla="*/ 7434 h 1151131"/>
              <a:gd name="connsiteX7" fmla="*/ 0 w 9151434"/>
              <a:gd name="connsiteY7" fmla="*/ 892097 h 1151131"/>
              <a:gd name="connsiteX0" fmla="*/ 0 w 9151434"/>
              <a:gd name="connsiteY0" fmla="*/ 892097 h 1151131"/>
              <a:gd name="connsiteX1" fmla="*/ 2557346 w 9151434"/>
              <a:gd name="connsiteY1" fmla="*/ 1137424 h 1151131"/>
              <a:gd name="connsiteX2" fmla="*/ 5092390 w 9151434"/>
              <a:gd name="connsiteY2" fmla="*/ 840058 h 1151131"/>
              <a:gd name="connsiteX3" fmla="*/ 6765073 w 9151434"/>
              <a:gd name="connsiteY3" fmla="*/ 438614 h 1151131"/>
              <a:gd name="connsiteX4" fmla="*/ 7879080 w 9151434"/>
              <a:gd name="connsiteY4" fmla="*/ 234361 h 1151131"/>
              <a:gd name="connsiteX5" fmla="*/ 9151434 w 9151434"/>
              <a:gd name="connsiteY5" fmla="*/ 104078 h 1151131"/>
              <a:gd name="connsiteX6" fmla="*/ 9144000 w 9151434"/>
              <a:gd name="connsiteY6" fmla="*/ 0 h 1151131"/>
              <a:gd name="connsiteX7" fmla="*/ 0 w 9151434"/>
              <a:gd name="connsiteY7" fmla="*/ 7434 h 1151131"/>
              <a:gd name="connsiteX8" fmla="*/ 0 w 9151434"/>
              <a:gd name="connsiteY8" fmla="*/ 892097 h 115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1434" h="1151131">
                <a:moveTo>
                  <a:pt x="0" y="892097"/>
                </a:moveTo>
                <a:cubicBezTo>
                  <a:pt x="854307" y="1019097"/>
                  <a:pt x="1682594" y="1151131"/>
                  <a:pt x="2557346" y="1137424"/>
                </a:cubicBezTo>
                <a:cubicBezTo>
                  <a:pt x="3406078" y="1128751"/>
                  <a:pt x="4337204" y="995206"/>
                  <a:pt x="5092390" y="840058"/>
                </a:cubicBezTo>
                <a:cubicBezTo>
                  <a:pt x="5793678" y="723590"/>
                  <a:pt x="6088566" y="561277"/>
                  <a:pt x="6765073" y="438614"/>
                </a:cubicBezTo>
                <a:cubicBezTo>
                  <a:pt x="7229521" y="347825"/>
                  <a:pt x="7481353" y="290117"/>
                  <a:pt x="7879080" y="234361"/>
                </a:cubicBezTo>
                <a:cubicBezTo>
                  <a:pt x="8276807" y="178605"/>
                  <a:pt x="8940614" y="153298"/>
                  <a:pt x="9151434" y="104078"/>
                </a:cubicBezTo>
                <a:lnTo>
                  <a:pt x="9144000" y="0"/>
                </a:lnTo>
                <a:lnTo>
                  <a:pt x="0" y="7434"/>
                </a:lnTo>
                <a:lnTo>
                  <a:pt x="0" y="892097"/>
                </a:lnTo>
                <a:close/>
              </a:path>
            </a:pathLst>
          </a:custGeom>
          <a:gradFill flip="none" rotWithShape="1">
            <a:gsLst>
              <a:gs pos="0">
                <a:srgbClr val="37AEFF"/>
              </a:gs>
              <a:gs pos="50000">
                <a:srgbClr val="003F69"/>
              </a:gs>
              <a:gs pos="100000">
                <a:srgbClr val="003F6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-101598" y="-15054"/>
            <a:ext cx="12801599" cy="726688"/>
          </a:xfrm>
          <a:custGeom>
            <a:avLst/>
            <a:gdLst>
              <a:gd name="connsiteX0" fmla="*/ 7434 w 9151434"/>
              <a:gd name="connsiteY0" fmla="*/ 505522 h 724829"/>
              <a:gd name="connsiteX1" fmla="*/ 2475571 w 9151434"/>
              <a:gd name="connsiteY1" fmla="*/ 721112 h 724829"/>
              <a:gd name="connsiteX2" fmla="*/ 5307980 w 9151434"/>
              <a:gd name="connsiteY2" fmla="*/ 527824 h 724829"/>
              <a:gd name="connsiteX3" fmla="*/ 8184995 w 9151434"/>
              <a:gd name="connsiteY3" fmla="*/ 96644 h 724829"/>
              <a:gd name="connsiteX4" fmla="*/ 9151434 w 9151434"/>
              <a:gd name="connsiteY4" fmla="*/ 14868 h 724829"/>
              <a:gd name="connsiteX5" fmla="*/ 0 w 9151434"/>
              <a:gd name="connsiteY5" fmla="*/ 0 h 724829"/>
              <a:gd name="connsiteX6" fmla="*/ 7434 w 9151434"/>
              <a:gd name="connsiteY6" fmla="*/ 505522 h 724829"/>
              <a:gd name="connsiteX0" fmla="*/ 7434 w 9305421"/>
              <a:gd name="connsiteY0" fmla="*/ 507381 h 726688"/>
              <a:gd name="connsiteX1" fmla="*/ 2475571 w 9305421"/>
              <a:gd name="connsiteY1" fmla="*/ 722971 h 726688"/>
              <a:gd name="connsiteX2" fmla="*/ 5307980 w 9305421"/>
              <a:gd name="connsiteY2" fmla="*/ 529683 h 726688"/>
              <a:gd name="connsiteX3" fmla="*/ 8184995 w 9305421"/>
              <a:gd name="connsiteY3" fmla="*/ 98503 h 726688"/>
              <a:gd name="connsiteX4" fmla="*/ 9305421 w 9305421"/>
              <a:gd name="connsiteY4" fmla="*/ 1859 h 726688"/>
              <a:gd name="connsiteX5" fmla="*/ 0 w 9305421"/>
              <a:gd name="connsiteY5" fmla="*/ 1859 h 726688"/>
              <a:gd name="connsiteX6" fmla="*/ 7434 w 9305421"/>
              <a:gd name="connsiteY6" fmla="*/ 507381 h 72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421" h="726688">
                <a:moveTo>
                  <a:pt x="7434" y="507381"/>
                </a:moveTo>
                <a:cubicBezTo>
                  <a:pt x="799790" y="613317"/>
                  <a:pt x="1592147" y="719254"/>
                  <a:pt x="2475571" y="722971"/>
                </a:cubicBezTo>
                <a:cubicBezTo>
                  <a:pt x="3358995" y="726688"/>
                  <a:pt x="4356409" y="633761"/>
                  <a:pt x="5307980" y="529683"/>
                </a:cubicBezTo>
                <a:cubicBezTo>
                  <a:pt x="6259551" y="425605"/>
                  <a:pt x="7518755" y="186474"/>
                  <a:pt x="8184995" y="98503"/>
                </a:cubicBezTo>
                <a:cubicBezTo>
                  <a:pt x="8851235" y="10532"/>
                  <a:pt x="9142489" y="0"/>
                  <a:pt x="9305421" y="1859"/>
                </a:cubicBezTo>
                <a:lnTo>
                  <a:pt x="0" y="1859"/>
                </a:lnTo>
                <a:lnTo>
                  <a:pt x="7434" y="507381"/>
                </a:lnTo>
                <a:close/>
              </a:path>
            </a:pathLst>
          </a:custGeom>
          <a:gradFill flip="none" rotWithShape="1">
            <a:gsLst>
              <a:gs pos="0">
                <a:srgbClr val="003F69"/>
              </a:gs>
              <a:gs pos="50000">
                <a:srgbClr val="37AEFF"/>
              </a:gs>
              <a:gs pos="100000">
                <a:srgbClr val="003F69"/>
              </a:gs>
            </a:gsLst>
            <a:lin ang="0" scaled="1"/>
            <a:tileRect/>
          </a:gradFill>
          <a:ln w="19050" cap="flat" cmpd="sng" algn="ctr">
            <a:solidFill>
              <a:srgbClr val="ABD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3556000" y="6248400"/>
            <a:ext cx="508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U.S. Environmental Protection Agency</a:t>
            </a:r>
          </a:p>
        </p:txBody>
      </p:sp>
      <p:pic>
        <p:nvPicPr>
          <p:cNvPr id="16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704" y="82127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76200" dir="2700000" algn="tl" rotWithShape="0">
              <a:prstClr val="black">
                <a:alpha val="58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1430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209800"/>
            <a:ext cx="5080000" cy="34290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2098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1430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209800"/>
            <a:ext cx="10363200" cy="34290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1430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098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295400"/>
            <a:ext cx="10363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600200"/>
            <a:ext cx="25908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5692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032000" y="-228600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192000" y="-14129"/>
            <a:ext cx="2019608" cy="2262188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7A9DCB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032000" y="-536575"/>
            <a:ext cx="16256000" cy="536575"/>
          </a:xfrm>
          <a:prstGeom prst="rect">
            <a:avLst/>
          </a:prstGeom>
          <a:gradFill flip="none" rotWithShape="1">
            <a:gsLst>
              <a:gs pos="0">
                <a:srgbClr val="9EBEE6"/>
              </a:gs>
              <a:gs pos="100000">
                <a:srgbClr val="9EBEE6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143000"/>
            <a:ext cx="1016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3F69"/>
                </a:solidFill>
              </a:defRPr>
            </a:lvl1pPr>
          </a:lstStyle>
          <a:p>
            <a:fld id="{168C49C1-FDBC-4EBF-ABAB-971B5B300BD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3F6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3F69"/>
                </a:solidFill>
              </a:defRPr>
            </a:lvl1pPr>
          </a:lstStyle>
          <a:p>
            <a:fld id="{B12B6E12-143B-44C5-B91E-634C627F4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0" y="1862"/>
            <a:ext cx="12201912" cy="1151131"/>
          </a:xfrm>
          <a:custGeom>
            <a:avLst/>
            <a:gdLst>
              <a:gd name="connsiteX0" fmla="*/ 0 w 9151434"/>
              <a:gd name="connsiteY0" fmla="*/ 892097 h 1146097"/>
              <a:gd name="connsiteX1" fmla="*/ 2557346 w 9151434"/>
              <a:gd name="connsiteY1" fmla="*/ 1137424 h 1146097"/>
              <a:gd name="connsiteX2" fmla="*/ 5092390 w 9151434"/>
              <a:gd name="connsiteY2" fmla="*/ 840058 h 1146097"/>
              <a:gd name="connsiteX3" fmla="*/ 6765073 w 9151434"/>
              <a:gd name="connsiteY3" fmla="*/ 438614 h 1146097"/>
              <a:gd name="connsiteX4" fmla="*/ 9151434 w 9151434"/>
              <a:gd name="connsiteY4" fmla="*/ 104078 h 1146097"/>
              <a:gd name="connsiteX5" fmla="*/ 9144000 w 9151434"/>
              <a:gd name="connsiteY5" fmla="*/ 0 h 1146097"/>
              <a:gd name="connsiteX6" fmla="*/ 0 w 9151434"/>
              <a:gd name="connsiteY6" fmla="*/ 7434 h 1146097"/>
              <a:gd name="connsiteX7" fmla="*/ 0 w 9151434"/>
              <a:gd name="connsiteY7" fmla="*/ 892097 h 1146097"/>
              <a:gd name="connsiteX0" fmla="*/ 0 w 9151434"/>
              <a:gd name="connsiteY0" fmla="*/ 892097 h 1146097"/>
              <a:gd name="connsiteX1" fmla="*/ 2557346 w 9151434"/>
              <a:gd name="connsiteY1" fmla="*/ 1137424 h 1146097"/>
              <a:gd name="connsiteX2" fmla="*/ 5092390 w 9151434"/>
              <a:gd name="connsiteY2" fmla="*/ 840058 h 1146097"/>
              <a:gd name="connsiteX3" fmla="*/ 6765073 w 9151434"/>
              <a:gd name="connsiteY3" fmla="*/ 438614 h 1146097"/>
              <a:gd name="connsiteX4" fmla="*/ 9151434 w 9151434"/>
              <a:gd name="connsiteY4" fmla="*/ 104078 h 1146097"/>
              <a:gd name="connsiteX5" fmla="*/ 9144000 w 9151434"/>
              <a:gd name="connsiteY5" fmla="*/ 0 h 1146097"/>
              <a:gd name="connsiteX6" fmla="*/ 0 w 9151434"/>
              <a:gd name="connsiteY6" fmla="*/ 7434 h 1146097"/>
              <a:gd name="connsiteX7" fmla="*/ 0 w 9151434"/>
              <a:gd name="connsiteY7" fmla="*/ 892097 h 1146097"/>
              <a:gd name="connsiteX0" fmla="*/ 0 w 9151434"/>
              <a:gd name="connsiteY0" fmla="*/ 892097 h 1151131"/>
              <a:gd name="connsiteX1" fmla="*/ 2557346 w 9151434"/>
              <a:gd name="connsiteY1" fmla="*/ 1137424 h 1151131"/>
              <a:gd name="connsiteX2" fmla="*/ 5092390 w 9151434"/>
              <a:gd name="connsiteY2" fmla="*/ 840058 h 1151131"/>
              <a:gd name="connsiteX3" fmla="*/ 6765073 w 9151434"/>
              <a:gd name="connsiteY3" fmla="*/ 438614 h 1151131"/>
              <a:gd name="connsiteX4" fmla="*/ 9151434 w 9151434"/>
              <a:gd name="connsiteY4" fmla="*/ 104078 h 1151131"/>
              <a:gd name="connsiteX5" fmla="*/ 9144000 w 9151434"/>
              <a:gd name="connsiteY5" fmla="*/ 0 h 1151131"/>
              <a:gd name="connsiteX6" fmla="*/ 0 w 9151434"/>
              <a:gd name="connsiteY6" fmla="*/ 7434 h 1151131"/>
              <a:gd name="connsiteX7" fmla="*/ 0 w 9151434"/>
              <a:gd name="connsiteY7" fmla="*/ 892097 h 1151131"/>
              <a:gd name="connsiteX0" fmla="*/ 0 w 9151434"/>
              <a:gd name="connsiteY0" fmla="*/ 892097 h 1151131"/>
              <a:gd name="connsiteX1" fmla="*/ 2557346 w 9151434"/>
              <a:gd name="connsiteY1" fmla="*/ 1137424 h 1151131"/>
              <a:gd name="connsiteX2" fmla="*/ 5092390 w 9151434"/>
              <a:gd name="connsiteY2" fmla="*/ 840058 h 1151131"/>
              <a:gd name="connsiteX3" fmla="*/ 6765073 w 9151434"/>
              <a:gd name="connsiteY3" fmla="*/ 438614 h 1151131"/>
              <a:gd name="connsiteX4" fmla="*/ 7879080 w 9151434"/>
              <a:gd name="connsiteY4" fmla="*/ 234361 h 1151131"/>
              <a:gd name="connsiteX5" fmla="*/ 9151434 w 9151434"/>
              <a:gd name="connsiteY5" fmla="*/ 104078 h 1151131"/>
              <a:gd name="connsiteX6" fmla="*/ 9144000 w 9151434"/>
              <a:gd name="connsiteY6" fmla="*/ 0 h 1151131"/>
              <a:gd name="connsiteX7" fmla="*/ 0 w 9151434"/>
              <a:gd name="connsiteY7" fmla="*/ 7434 h 1151131"/>
              <a:gd name="connsiteX8" fmla="*/ 0 w 9151434"/>
              <a:gd name="connsiteY8" fmla="*/ 892097 h 115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1434" h="1151131">
                <a:moveTo>
                  <a:pt x="0" y="892097"/>
                </a:moveTo>
                <a:cubicBezTo>
                  <a:pt x="854307" y="1019097"/>
                  <a:pt x="1682594" y="1151131"/>
                  <a:pt x="2557346" y="1137424"/>
                </a:cubicBezTo>
                <a:cubicBezTo>
                  <a:pt x="3406078" y="1128751"/>
                  <a:pt x="4337204" y="995206"/>
                  <a:pt x="5092390" y="840058"/>
                </a:cubicBezTo>
                <a:cubicBezTo>
                  <a:pt x="5793678" y="723590"/>
                  <a:pt x="6088566" y="561277"/>
                  <a:pt x="6765073" y="438614"/>
                </a:cubicBezTo>
                <a:cubicBezTo>
                  <a:pt x="7229521" y="347825"/>
                  <a:pt x="7481353" y="290117"/>
                  <a:pt x="7879080" y="234361"/>
                </a:cubicBezTo>
                <a:cubicBezTo>
                  <a:pt x="8276807" y="178605"/>
                  <a:pt x="8940614" y="153298"/>
                  <a:pt x="9151434" y="104078"/>
                </a:cubicBezTo>
                <a:lnTo>
                  <a:pt x="9144000" y="0"/>
                </a:lnTo>
                <a:lnTo>
                  <a:pt x="0" y="7434"/>
                </a:lnTo>
                <a:lnTo>
                  <a:pt x="0" y="892097"/>
                </a:lnTo>
                <a:close/>
              </a:path>
            </a:pathLst>
          </a:custGeom>
          <a:gradFill flip="none" rotWithShape="1">
            <a:gsLst>
              <a:gs pos="0">
                <a:srgbClr val="37AEFF"/>
              </a:gs>
              <a:gs pos="50000">
                <a:srgbClr val="003F69"/>
              </a:gs>
              <a:gs pos="100000">
                <a:srgbClr val="003F6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-101598" y="-15054"/>
            <a:ext cx="12801599" cy="726688"/>
          </a:xfrm>
          <a:custGeom>
            <a:avLst/>
            <a:gdLst>
              <a:gd name="connsiteX0" fmla="*/ 7434 w 9151434"/>
              <a:gd name="connsiteY0" fmla="*/ 505522 h 724829"/>
              <a:gd name="connsiteX1" fmla="*/ 2475571 w 9151434"/>
              <a:gd name="connsiteY1" fmla="*/ 721112 h 724829"/>
              <a:gd name="connsiteX2" fmla="*/ 5307980 w 9151434"/>
              <a:gd name="connsiteY2" fmla="*/ 527824 h 724829"/>
              <a:gd name="connsiteX3" fmla="*/ 8184995 w 9151434"/>
              <a:gd name="connsiteY3" fmla="*/ 96644 h 724829"/>
              <a:gd name="connsiteX4" fmla="*/ 9151434 w 9151434"/>
              <a:gd name="connsiteY4" fmla="*/ 14868 h 724829"/>
              <a:gd name="connsiteX5" fmla="*/ 0 w 9151434"/>
              <a:gd name="connsiteY5" fmla="*/ 0 h 724829"/>
              <a:gd name="connsiteX6" fmla="*/ 7434 w 9151434"/>
              <a:gd name="connsiteY6" fmla="*/ 505522 h 724829"/>
              <a:gd name="connsiteX0" fmla="*/ 7434 w 9305421"/>
              <a:gd name="connsiteY0" fmla="*/ 507381 h 726688"/>
              <a:gd name="connsiteX1" fmla="*/ 2475571 w 9305421"/>
              <a:gd name="connsiteY1" fmla="*/ 722971 h 726688"/>
              <a:gd name="connsiteX2" fmla="*/ 5307980 w 9305421"/>
              <a:gd name="connsiteY2" fmla="*/ 529683 h 726688"/>
              <a:gd name="connsiteX3" fmla="*/ 8184995 w 9305421"/>
              <a:gd name="connsiteY3" fmla="*/ 98503 h 726688"/>
              <a:gd name="connsiteX4" fmla="*/ 9305421 w 9305421"/>
              <a:gd name="connsiteY4" fmla="*/ 1859 h 726688"/>
              <a:gd name="connsiteX5" fmla="*/ 0 w 9305421"/>
              <a:gd name="connsiteY5" fmla="*/ 1859 h 726688"/>
              <a:gd name="connsiteX6" fmla="*/ 7434 w 9305421"/>
              <a:gd name="connsiteY6" fmla="*/ 507381 h 72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421" h="726688">
                <a:moveTo>
                  <a:pt x="7434" y="507381"/>
                </a:moveTo>
                <a:cubicBezTo>
                  <a:pt x="799790" y="613317"/>
                  <a:pt x="1592147" y="719254"/>
                  <a:pt x="2475571" y="722971"/>
                </a:cubicBezTo>
                <a:cubicBezTo>
                  <a:pt x="3358995" y="726688"/>
                  <a:pt x="4356409" y="633761"/>
                  <a:pt x="5307980" y="529683"/>
                </a:cubicBezTo>
                <a:cubicBezTo>
                  <a:pt x="6259551" y="425605"/>
                  <a:pt x="7518755" y="186474"/>
                  <a:pt x="8184995" y="98503"/>
                </a:cubicBezTo>
                <a:cubicBezTo>
                  <a:pt x="8851235" y="10532"/>
                  <a:pt x="9142489" y="0"/>
                  <a:pt x="9305421" y="1859"/>
                </a:cubicBezTo>
                <a:lnTo>
                  <a:pt x="0" y="1859"/>
                </a:lnTo>
                <a:lnTo>
                  <a:pt x="7434" y="507381"/>
                </a:lnTo>
                <a:close/>
              </a:path>
            </a:pathLst>
          </a:custGeom>
          <a:gradFill flip="none" rotWithShape="1">
            <a:gsLst>
              <a:gs pos="0">
                <a:srgbClr val="003F69"/>
              </a:gs>
              <a:gs pos="50000">
                <a:srgbClr val="37AEFF"/>
              </a:gs>
              <a:gs pos="100000">
                <a:srgbClr val="003F69"/>
              </a:gs>
            </a:gsLst>
            <a:lin ang="0" scaled="1"/>
            <a:tileRect/>
          </a:gradFill>
          <a:ln w="19050" cap="flat" cmpd="sng" algn="ctr">
            <a:solidFill>
              <a:srgbClr val="ABD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F6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F6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F6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F6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F6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opwiki.org/" TargetMode="External"/><Relationship Id="rId2" Type="http://schemas.openxmlformats.org/officeDocument/2006/relationships/hyperlink" Target="https://aopkb.org/common/AOP_Handbook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tox.epa.gov/dashboard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ecd.org/chemicalsafety/testing/adverse-outcome-pathways-molecular-screening-and-toxicogenomics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/>
              <a:t>Adverse Outcome Pathway Knowledge Base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Edwards</a:t>
            </a:r>
          </a:p>
          <a:p>
            <a:r>
              <a:rPr lang="en-US" dirty="0"/>
              <a:t>US EPA National Health &amp; Environmental Effects Research Laboratory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589753"/>
            <a:ext cx="787061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Phases of AOP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2971800"/>
            <a:ext cx="56134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 the AOP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Evaluate the AOP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Quantitatively describe the AOP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" y="2225788"/>
            <a:ext cx="988672" cy="4311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25788"/>
            <a:ext cx="6123784" cy="41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8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 bwMode="auto">
          <a:xfrm>
            <a:off x="-3792120" y="0"/>
            <a:ext cx="159841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5185042" y="4494785"/>
            <a:ext cx="1674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AOP-KB</a:t>
            </a:r>
          </a:p>
        </p:txBody>
      </p:sp>
      <p:sp>
        <p:nvSpPr>
          <p:cNvPr id="91" name="Oval 90"/>
          <p:cNvSpPr/>
          <p:nvPr/>
        </p:nvSpPr>
        <p:spPr>
          <a:xfrm>
            <a:off x="3819525" y="2346325"/>
            <a:ext cx="4410075" cy="4435475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4960803" y="3708817"/>
            <a:ext cx="2139950" cy="20335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e.AOP.portal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3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5702300"/>
            <a:ext cx="14414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val 37"/>
          <p:cNvSpPr>
            <a:spLocks noChangeArrowheads="1"/>
          </p:cNvSpPr>
          <p:nvPr/>
        </p:nvSpPr>
        <p:spPr bwMode="auto">
          <a:xfrm>
            <a:off x="7315200" y="1338262"/>
            <a:ext cx="2500312" cy="2471738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Oval 37"/>
          <p:cNvSpPr>
            <a:spLocks noChangeArrowheads="1"/>
          </p:cNvSpPr>
          <p:nvPr/>
        </p:nvSpPr>
        <p:spPr bwMode="auto">
          <a:xfrm>
            <a:off x="8165937" y="4711700"/>
            <a:ext cx="1981200" cy="1981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Third party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Applications, plugins </a:t>
            </a:r>
          </a:p>
        </p:txBody>
      </p:sp>
      <p:sp>
        <p:nvSpPr>
          <p:cNvPr id="97" name="Oval 36"/>
          <p:cNvSpPr>
            <a:spLocks noChangeArrowheads="1"/>
          </p:cNvSpPr>
          <p:nvPr/>
        </p:nvSpPr>
        <p:spPr bwMode="auto">
          <a:xfrm>
            <a:off x="1995487" y="3565525"/>
            <a:ext cx="2159000" cy="21590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/>
        </p:spPr>
        <p:txBody>
          <a:bodyPr lIns="0" r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sng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Oval 38"/>
          <p:cNvSpPr>
            <a:spLocks noChangeArrowheads="1"/>
          </p:cNvSpPr>
          <p:nvPr/>
        </p:nvSpPr>
        <p:spPr bwMode="auto">
          <a:xfrm>
            <a:off x="1776412" y="806450"/>
            <a:ext cx="3200400" cy="32004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8064A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1" name="Straight Arrow Connector 43"/>
          <p:cNvCxnSpPr>
            <a:cxnSpLocks noChangeShapeType="1"/>
            <a:stCxn id="92" idx="7"/>
            <a:endCxn id="94" idx="3"/>
          </p:cNvCxnSpPr>
          <p:nvPr/>
        </p:nvCxnSpPr>
        <p:spPr bwMode="auto">
          <a:xfrm flipV="1">
            <a:off x="6787365" y="3448022"/>
            <a:ext cx="893997" cy="558607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41"/>
          <p:cNvCxnSpPr>
            <a:cxnSpLocks noChangeShapeType="1"/>
            <a:stCxn id="103" idx="6"/>
            <a:endCxn id="96" idx="1"/>
          </p:cNvCxnSpPr>
          <p:nvPr/>
        </p:nvCxnSpPr>
        <p:spPr bwMode="auto">
          <a:xfrm>
            <a:off x="7821137" y="4574834"/>
            <a:ext cx="634940" cy="427006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Circular Arrow 224"/>
          <p:cNvSpPr>
            <a:spLocks/>
          </p:cNvSpPr>
          <p:nvPr/>
        </p:nvSpPr>
        <p:spPr bwMode="auto">
          <a:xfrm>
            <a:off x="3712098" y="2223405"/>
            <a:ext cx="4674663" cy="4702857"/>
          </a:xfrm>
          <a:custGeom>
            <a:avLst/>
            <a:gdLst>
              <a:gd name="T0" fmla="*/ 1969083 w 2132012"/>
              <a:gd name="T1" fmla="*/ 1272695 h 2063750"/>
              <a:gd name="T2" fmla="*/ 954011 w 2132012"/>
              <a:gd name="T3" fmla="*/ 1928293 h 2063750"/>
              <a:gd name="T4" fmla="*/ 129057 w 2132012"/>
              <a:gd name="T5" fmla="*/ 1043136 h 2063750"/>
              <a:gd name="T6" fmla="*/ 932467 w 2132012"/>
              <a:gd name="T7" fmla="*/ 138200 h 2063750"/>
              <a:gd name="T8" fmla="*/ 1962606 w 2132012"/>
              <a:gd name="T9" fmla="*/ 769544 h 2063750"/>
              <a:gd name="T10" fmla="*/ 2084174 w 2132012"/>
              <a:gd name="T11" fmla="*/ 769544 h 2063750"/>
              <a:gd name="T12" fmla="*/ 1874043 w 2132012"/>
              <a:gd name="T13" fmla="*/ 1031875 h 2063750"/>
              <a:gd name="T14" fmla="*/ 1568236 w 2132012"/>
              <a:gd name="T15" fmla="*/ 769544 h 2063750"/>
              <a:gd name="T16" fmla="*/ 1686343 w 2132012"/>
              <a:gd name="T17" fmla="*/ 769544 h 2063750"/>
              <a:gd name="T18" fmla="*/ 915498 w 2132012"/>
              <a:gd name="T19" fmla="*/ 402994 h 2063750"/>
              <a:gd name="T20" fmla="*/ 388782 w 2132012"/>
              <a:gd name="T21" fmla="*/ 1079180 h 2063750"/>
              <a:gd name="T22" fmla="*/ 1004525 w 2132012"/>
              <a:gd name="T23" fmla="*/ 1674148 h 2063750"/>
              <a:gd name="T24" fmla="*/ 1719776 w 2132012"/>
              <a:gd name="T25" fmla="*/ 1206214 h 2063750"/>
              <a:gd name="T26" fmla="*/ 1969083 w 2132012"/>
              <a:gd name="T27" fmla="*/ 1272695 h 2063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2012"/>
              <a:gd name="T43" fmla="*/ 0 h 2063750"/>
              <a:gd name="T44" fmla="*/ 2132012 w 2132012"/>
              <a:gd name="T45" fmla="*/ 2063750 h 2063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2012" h="2063750">
                <a:moveTo>
                  <a:pt x="1969083" y="1272695"/>
                </a:moveTo>
                <a:cubicBezTo>
                  <a:pt x="1845494" y="1703006"/>
                  <a:pt x="1414053" y="1981658"/>
                  <a:pt x="954011" y="1928293"/>
                </a:cubicBezTo>
                <a:cubicBezTo>
                  <a:pt x="487644" y="1874194"/>
                  <a:pt x="134916" y="1495725"/>
                  <a:pt x="129057" y="1043136"/>
                </a:cubicBezTo>
                <a:cubicBezTo>
                  <a:pt x="123190" y="589945"/>
                  <a:pt x="466909" y="202791"/>
                  <a:pt x="932467" y="138200"/>
                </a:cubicBezTo>
                <a:cubicBezTo>
                  <a:pt x="1390533" y="74648"/>
                  <a:pt x="1828144" y="342848"/>
                  <a:pt x="1962606" y="769544"/>
                </a:cubicBezTo>
                <a:lnTo>
                  <a:pt x="2084174" y="769544"/>
                </a:lnTo>
                <a:lnTo>
                  <a:pt x="1874043" y="1031875"/>
                </a:lnTo>
                <a:lnTo>
                  <a:pt x="1568236" y="769544"/>
                </a:lnTo>
                <a:lnTo>
                  <a:pt x="1686343" y="769544"/>
                </a:lnTo>
                <a:cubicBezTo>
                  <a:pt x="1554471" y="488264"/>
                  <a:pt x="1231633" y="334749"/>
                  <a:pt x="915498" y="402994"/>
                </a:cubicBezTo>
                <a:cubicBezTo>
                  <a:pt x="588029" y="473685"/>
                  <a:pt x="364150" y="761097"/>
                  <a:pt x="388782" y="1079180"/>
                </a:cubicBezTo>
                <a:cubicBezTo>
                  <a:pt x="413150" y="1393854"/>
                  <a:pt x="673667" y="1645581"/>
                  <a:pt x="1004525" y="1674148"/>
                </a:cubicBezTo>
                <a:cubicBezTo>
                  <a:pt x="1330534" y="1702296"/>
                  <a:pt x="1631284" y="1505539"/>
                  <a:pt x="1719776" y="1206214"/>
                </a:cubicBezTo>
                <a:lnTo>
                  <a:pt x="1969083" y="1272695"/>
                </a:lnTo>
                <a:close/>
              </a:path>
            </a:pathLst>
          </a:custGeom>
          <a:gradFill rotWithShape="1">
            <a:gsLst>
              <a:gs pos="0">
                <a:srgbClr val="4F81BD">
                  <a:alpha val="50000"/>
                </a:srgbClr>
              </a:gs>
              <a:gs pos="100000">
                <a:srgbClr val="DCE6F2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cxnSp>
        <p:nvCxnSpPr>
          <p:cNvPr id="104" name="Straight Arrow Connector 41"/>
          <p:cNvCxnSpPr>
            <a:cxnSpLocks noChangeShapeType="1"/>
            <a:stCxn id="114" idx="3"/>
            <a:endCxn id="92" idx="2"/>
          </p:cNvCxnSpPr>
          <p:nvPr/>
        </p:nvCxnSpPr>
        <p:spPr bwMode="auto">
          <a:xfrm flipV="1">
            <a:off x="4148137" y="4725611"/>
            <a:ext cx="812666" cy="217864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Arrow Connector 44"/>
          <p:cNvCxnSpPr>
            <a:cxnSpLocks noChangeShapeType="1"/>
            <a:stCxn id="92" idx="1"/>
            <a:endCxn id="99" idx="5"/>
          </p:cNvCxnSpPr>
          <p:nvPr/>
        </p:nvCxnSpPr>
        <p:spPr bwMode="auto">
          <a:xfrm flipH="1" flipV="1">
            <a:off x="4508124" y="3538162"/>
            <a:ext cx="766067" cy="468467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9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9987"/>
            <a:ext cx="1069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 rot="2570210">
            <a:off x="4202112" y="1365250"/>
            <a:ext cx="1128713" cy="1301750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 rot="1780228">
            <a:off x="2705100" y="2936875"/>
            <a:ext cx="1257300" cy="1303337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 rot="2570210">
            <a:off x="7031037" y="1763712"/>
            <a:ext cx="1128713" cy="1050925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5131057" y="6046996"/>
            <a:ext cx="183674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AOP-XML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903412" y="4051300"/>
            <a:ext cx="22447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Intermediate Effects DB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Put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chemical-related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AOP components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 a regulatory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context</a:t>
            </a:r>
          </a:p>
          <a:p>
            <a:pPr marL="3175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7413625" y="2257425"/>
            <a:ext cx="22637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9BBB59"/>
                </a:solidFill>
                <a:latin typeface="Verdana" pitchFamily="34" charset="0"/>
              </a:rPr>
              <a:t>AOP Xplorer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Visualize attribute networks to discover &amp; explore AOPs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in a broader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context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962150" y="2038350"/>
            <a:ext cx="2741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8064A2"/>
                </a:solidFill>
                <a:latin typeface="Verdana" pitchFamily="34" charset="0"/>
              </a:rPr>
              <a:t>Effectopedia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Detailed development of structured &amp; computational 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AOPs</a:t>
            </a:r>
          </a:p>
        </p:txBody>
      </p:sp>
      <p:pic>
        <p:nvPicPr>
          <p:cNvPr id="118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14" y="2635872"/>
            <a:ext cx="992117" cy="4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 descr="http://www.nace.org/uploadedImages/About_NACE/Awards/erd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465262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16" y="4108450"/>
            <a:ext cx="657492" cy="4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Oval 36"/>
          <p:cNvSpPr>
            <a:spLocks noChangeAspect="1" noChangeArrowheads="1"/>
          </p:cNvSpPr>
          <p:nvPr/>
        </p:nvSpPr>
        <p:spPr bwMode="auto">
          <a:xfrm>
            <a:off x="2841596" y="154071"/>
            <a:ext cx="6400800" cy="6153066"/>
          </a:xfrm>
          <a:prstGeom prst="ellipse">
            <a:avLst/>
          </a:prstGeom>
          <a:solidFill>
            <a:srgbClr val="FFCC99">
              <a:alpha val="20000"/>
            </a:srgbClr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8" name="Picture 7" descr="colorchange_epa_seal pantone tr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80" y="27696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148138" y="1227478"/>
            <a:ext cx="3929062" cy="892552"/>
          </a:xfrm>
          <a:prstGeom prst="rect">
            <a:avLst/>
          </a:prstGeom>
          <a:solidFill>
            <a:srgbClr val="FFF5EB">
              <a:alpha val="5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F79646"/>
                </a:solidFill>
                <a:latin typeface="Verdana" pitchFamily="34" charset="0"/>
              </a:rPr>
              <a:t>AOP Wiki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F79646"/>
                </a:solidFill>
                <a:latin typeface="Verdana" pitchFamily="34" charset="0"/>
              </a:rPr>
              <a:t>Collaborative development of AOP descriptions &amp; evidence</a:t>
            </a:r>
          </a:p>
        </p:txBody>
      </p:sp>
    </p:spTree>
    <p:extLst>
      <p:ext uri="{BB962C8B-B14F-4D97-AF65-F5344CB8AC3E}">
        <p14:creationId xmlns:p14="http://schemas.microsoft.com/office/powerpoint/2010/main" val="41356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1685" y="4727882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05487" y="4671179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9289" y="4614476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91" y="4557773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56893" y="4501070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0695" y="4444367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24497" y="4387664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21" idx="3"/>
            <a:endCxn id="52" idx="2"/>
          </p:cNvCxnSpPr>
          <p:nvPr/>
        </p:nvCxnSpPr>
        <p:spPr>
          <a:xfrm flipV="1">
            <a:off x="4336499" y="3068571"/>
            <a:ext cx="3543300" cy="43190"/>
          </a:xfrm>
          <a:prstGeom prst="bentConnector2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1099" y="1206760"/>
            <a:ext cx="3962400" cy="557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21141" y="1153596"/>
            <a:ext cx="398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AOP Page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1099" y="1511561"/>
            <a:ext cx="19812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/>
              <a:t>Section 1 – Title</a:t>
            </a:r>
          </a:p>
          <a:p>
            <a:pPr>
              <a:lnSpc>
                <a:spcPct val="150000"/>
              </a:lnSpc>
            </a:pPr>
            <a:r>
              <a:rPr lang="en-US" sz="1100" b="1" dirty="0"/>
              <a:t>Section 2 – Authors</a:t>
            </a:r>
          </a:p>
          <a:p>
            <a:pPr>
              <a:lnSpc>
                <a:spcPct val="150000"/>
              </a:lnSpc>
            </a:pPr>
            <a:r>
              <a:rPr lang="en-US" sz="1100" b="1" dirty="0"/>
              <a:t>Section 3 - Status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1099" y="2349761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Section 4 – Abstract</a:t>
            </a:r>
          </a:p>
          <a:p>
            <a:r>
              <a:rPr lang="en-US" sz="1100" dirty="0"/>
              <a:t>      Background (Optional)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93499" y="1587761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93499" y="2349761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93499" y="2806961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1099" y="2806961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Section 5a – Summary of the AOP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98299" y="3035561"/>
            <a:ext cx="8382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98299" y="3264161"/>
            <a:ext cx="838200" cy="304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KEs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98299" y="3645161"/>
            <a:ext cx="8382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AO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193499" y="4788161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69699" y="4102361"/>
            <a:ext cx="1981200" cy="609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Key Event Relationships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2179" y="3895377"/>
            <a:ext cx="4147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Section 6 – Scientific evidence supporting the </a:t>
            </a:r>
          </a:p>
          <a:p>
            <a:r>
              <a:rPr lang="en-US" sz="1100" b="1" dirty="0"/>
              <a:t>linkages in the AOP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193499" y="5550161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17299" y="4788161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Applicability domain(s) of the AOP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2099" y="5016761"/>
            <a:ext cx="9906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Life-stage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22099" y="5169161"/>
            <a:ext cx="9906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Taxonomic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22099" y="5321561"/>
            <a:ext cx="9906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1099" y="5593351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Section 7 – Overall Assessment of the AOP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69699" y="5854961"/>
            <a:ext cx="3200400" cy="3479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Modified Bradford Hill Considerations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76056" y="931981"/>
            <a:ext cx="1600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76056" y="1008181"/>
            <a:ext cx="1600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756099" y="1084381"/>
            <a:ext cx="1600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739770" y="1160581"/>
            <a:ext cx="1600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756099" y="1160581"/>
            <a:ext cx="1583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 Pages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460699" y="4483361"/>
            <a:ext cx="1600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08299" y="4330961"/>
            <a:ext cx="1752600" cy="2053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308299" y="4330961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KER Pages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423072" y="1149415"/>
            <a:ext cx="1600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423072" y="118494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AO Page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92170" y="1668918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Description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Measurement/ detection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Taxonomic applicability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23072" y="1549286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Description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Measurement/ detection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Taxonomic applicability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i="1" dirty="0"/>
              <a:t>Regulatory relevance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43573" y="672913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Section 5b – MIE, KE, and AO descriptions</a:t>
            </a:r>
          </a:p>
        </p:txBody>
      </p:sp>
      <p:cxnSp>
        <p:nvCxnSpPr>
          <p:cNvPr id="47" name="Elbow Connector 46"/>
          <p:cNvCxnSpPr>
            <a:stCxn id="22" idx="3"/>
            <a:endCxn id="37" idx="2"/>
          </p:cNvCxnSpPr>
          <p:nvPr/>
        </p:nvCxnSpPr>
        <p:spPr>
          <a:xfrm flipV="1">
            <a:off x="4336499" y="3065581"/>
            <a:ext cx="5203371" cy="350980"/>
          </a:xfrm>
          <a:prstGeom prst="bentConnector2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3" idx="3"/>
            <a:endCxn id="42" idx="2"/>
          </p:cNvCxnSpPr>
          <p:nvPr/>
        </p:nvCxnSpPr>
        <p:spPr>
          <a:xfrm flipV="1">
            <a:off x="4336499" y="3054415"/>
            <a:ext cx="6886673" cy="666946"/>
          </a:xfrm>
          <a:prstGeom prst="bentConnector2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5" idx="3"/>
            <a:endCxn id="40" idx="1"/>
          </p:cNvCxnSpPr>
          <p:nvPr/>
        </p:nvCxnSpPr>
        <p:spPr>
          <a:xfrm>
            <a:off x="5250899" y="4407161"/>
            <a:ext cx="2057400" cy="950759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08299" y="4635761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Title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Description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Biological plausibility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Empirical support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Inconsistencies and uncertainties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Quantitative understanding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1099" y="384075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Linkage table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079699" y="1163571"/>
            <a:ext cx="1600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086600" y="1163571"/>
            <a:ext cx="1563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MIE Page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79699" y="1696971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Description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Measurement/ detection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/>
              <a:t>Taxonomic applicability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i="1" dirty="0"/>
              <a:t>Evidence for chemical initiation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087165" y="1481768"/>
            <a:ext cx="1571468" cy="169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ysClr val="windowText" lastClr="000000"/>
                </a:solidFill>
              </a:rPr>
              <a:t>Chemical initiator(s)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53275" y="6355351"/>
            <a:ext cx="402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Section 8 – Considerations for Potential Applications of the AOP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193499" y="2083453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193499" y="1816361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93499" y="6312161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3384" y="1152834"/>
            <a:ext cx="283307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OECD Handbook</a:t>
            </a:r>
          </a:p>
          <a:p>
            <a:r>
              <a:rPr lang="en-US" sz="2000" dirty="0"/>
              <a:t>Step by step guide to AOP development</a:t>
            </a:r>
          </a:p>
          <a:p>
            <a:endParaRPr lang="en-US" sz="2000" dirty="0"/>
          </a:p>
          <a:p>
            <a:r>
              <a:rPr lang="en-US" sz="2200" dirty="0">
                <a:hlinkClick r:id="rId2"/>
              </a:rPr>
              <a:t>https://</a:t>
            </a:r>
            <a:r>
              <a:rPr lang="en-US" sz="2200" dirty="0">
                <a:hlinkClick r:id=""/>
              </a:rPr>
              <a:t>aopkb.org/</a:t>
            </a:r>
          </a:p>
          <a:p>
            <a:r>
              <a:rPr lang="en-US" sz="2200" dirty="0">
                <a:hlinkClick r:id=""/>
              </a:rPr>
              <a:t>common/</a:t>
            </a:r>
          </a:p>
          <a:p>
            <a:r>
              <a:rPr lang="en-US" sz="2200" dirty="0">
                <a:hlinkClick r:id=""/>
              </a:rPr>
              <a:t>AOP_Handbook.pdf</a:t>
            </a:r>
            <a:endParaRPr lang="en-US" sz="2200" dirty="0"/>
          </a:p>
          <a:p>
            <a:endParaRPr lang="en-US" sz="2000" dirty="0"/>
          </a:p>
          <a:p>
            <a:r>
              <a:rPr lang="en-US" sz="2400" b="1" u="sng" dirty="0">
                <a:solidFill>
                  <a:srgbClr val="F79646"/>
                </a:solidFill>
              </a:rPr>
              <a:t>AOP-Wiki</a:t>
            </a:r>
          </a:p>
          <a:p>
            <a:r>
              <a:rPr lang="en-US" sz="2000" dirty="0"/>
              <a:t>Provides consistent structure based on the OECD handbook and facilitates collaborative AOP development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http://aopwiki.org/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337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68" y="1088050"/>
            <a:ext cx="5133304" cy="3179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433"/>
            <a:ext cx="7742857" cy="1038095"/>
          </a:xfrm>
          <a:prstGeom prst="rect">
            <a:avLst/>
          </a:prstGeom>
        </p:spPr>
      </p:pic>
      <p:pic>
        <p:nvPicPr>
          <p:cNvPr id="1026" name="Picture 2" descr="Click to upload graphical representa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49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953000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Carole Yauk – </a:t>
            </a:r>
          </a:p>
          <a:p>
            <a:r>
              <a:rPr lang="en-US" dirty="0"/>
              <a:t>https://aopwiki.org/wiki/index.php/Aop:15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582" y="4354563"/>
            <a:ext cx="6875831" cy="25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01594"/>
            <a:ext cx="10752227" cy="202554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 Provides </a:t>
            </a:r>
            <a:r>
              <a:rPr lang="en-US" dirty="0">
                <a:solidFill>
                  <a:srgbClr val="FF0000"/>
                </a:solidFill>
              </a:rPr>
              <a:t>Understanding</a:t>
            </a:r>
            <a:r>
              <a:rPr lang="en-US" dirty="0"/>
              <a:t> &amp; Scaffold for Data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612856" y="2139616"/>
            <a:ext cx="3200400" cy="609600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84" charset="-128"/>
              </a:rPr>
              <a:t>Toxicity Pathways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51656" y="2133600"/>
            <a:ext cx="3240507" cy="609600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84" charset="-128"/>
              </a:rPr>
              <a:t>Regulatory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84" charset="-128"/>
              </a:rPr>
              <a:t> Endpoints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36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01594"/>
            <a:ext cx="10752227" cy="202554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 Provides Understanding &amp; </a:t>
            </a:r>
            <a:r>
              <a:rPr lang="en-US" dirty="0">
                <a:solidFill>
                  <a:srgbClr val="FF0000"/>
                </a:solidFill>
              </a:rPr>
              <a:t>Scaffold</a:t>
            </a:r>
            <a:r>
              <a:rPr lang="en-US" dirty="0"/>
              <a:t> for Data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572000" y="4663794"/>
            <a:ext cx="5029200" cy="806564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D2D8A"/>
                </a:solidFill>
                <a:effectLst/>
                <a:latin typeface="Arial" charset="0"/>
                <a:ea typeface="ＭＳ Ｐゴシック" pitchFamily="84" charset="-128"/>
              </a:rPr>
              <a:t>Mechanistic Toxicology 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solidFill>
                  <a:srgbClr val="2D2D8A"/>
                </a:solidFill>
                <a:latin typeface="Arial" charset="0"/>
                <a:ea typeface="ＭＳ Ｐゴシック" pitchFamily="84" charset="-128"/>
              </a:rPr>
              <a:t>Bioindicators</a:t>
            </a:r>
            <a:r>
              <a:rPr lang="en-US" sz="2400" dirty="0">
                <a:solidFill>
                  <a:srgbClr val="2D2D8A"/>
                </a:solidFill>
                <a:latin typeface="Arial" charset="0"/>
                <a:ea typeface="ＭＳ Ｐゴシック" pitchFamily="84" charset="-128"/>
              </a:rPr>
              <a:t> (e.g. Molecular Epi)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2D2D8A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65693" y="5654394"/>
            <a:ext cx="3240507" cy="914400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D2D8A"/>
                </a:solidFill>
                <a:effectLst/>
                <a:latin typeface="Arial" charset="0"/>
                <a:ea typeface="ＭＳ Ｐゴシック" pitchFamily="84" charset="-128"/>
              </a:rPr>
              <a:t>Epidemiology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2D2D8A"/>
                </a:solidFill>
                <a:latin typeface="Arial" charset="0"/>
                <a:ea typeface="ＭＳ Ｐゴシック" pitchFamily="84" charset="-128"/>
              </a:rPr>
              <a:t>Eco Field Studies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2D2D8A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612856" y="2139616"/>
            <a:ext cx="3200400" cy="609600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84" charset="-128"/>
              </a:rPr>
              <a:t>Toxicity Pathways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51656" y="2133600"/>
            <a:ext cx="3240507" cy="609600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84" charset="-128"/>
              </a:rPr>
              <a:t>Regulatory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84" charset="-128"/>
              </a:rPr>
              <a:t> Endpoints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32915" y="3908034"/>
            <a:ext cx="3200400" cy="609600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D2D8A"/>
                </a:solidFill>
                <a:effectLst/>
                <a:latin typeface="Arial" charset="0"/>
                <a:ea typeface="ＭＳ Ｐゴシック" pitchFamily="84" charset="-128"/>
              </a:rPr>
              <a:t>High Throughput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2D2D8A"/>
                </a:solidFill>
                <a:effectLst/>
                <a:latin typeface="Arial" charset="0"/>
                <a:ea typeface="ＭＳ Ｐゴシック" pitchFamily="84" charset="-128"/>
              </a:rPr>
              <a:t>Tox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2D2D8A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00801" y="3902018"/>
            <a:ext cx="5111422" cy="609600"/>
          </a:xfrm>
          <a:prstGeom prst="roundRect">
            <a:avLst/>
          </a:prstGeom>
          <a:solidFill>
            <a:srgbClr val="FFDB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D2D8A"/>
                </a:solidFill>
                <a:effectLst/>
                <a:latin typeface="Arial" charset="0"/>
                <a:ea typeface="ＭＳ Ｐゴシック" pitchFamily="84" charset="-128"/>
              </a:rPr>
              <a:t>Guideline Studies</a:t>
            </a:r>
          </a:p>
        </p:txBody>
      </p:sp>
    </p:spTree>
    <p:extLst>
      <p:ext uri="{BB962C8B-B14F-4D97-AF65-F5344CB8AC3E}">
        <p14:creationId xmlns:p14="http://schemas.microsoft.com/office/powerpoint/2010/main" val="8808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 bwMode="auto">
          <a:xfrm>
            <a:off x="-3792120" y="0"/>
            <a:ext cx="159841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5185042" y="4494785"/>
            <a:ext cx="1674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AOP-KB</a:t>
            </a:r>
          </a:p>
        </p:txBody>
      </p:sp>
      <p:sp>
        <p:nvSpPr>
          <p:cNvPr id="91" name="Oval 90"/>
          <p:cNvSpPr/>
          <p:nvPr/>
        </p:nvSpPr>
        <p:spPr>
          <a:xfrm>
            <a:off x="3819525" y="2346325"/>
            <a:ext cx="4410075" cy="4435475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4960803" y="3708817"/>
            <a:ext cx="2139950" cy="20335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e.AOP.portal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3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5702300"/>
            <a:ext cx="14414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val 37"/>
          <p:cNvSpPr>
            <a:spLocks noChangeArrowheads="1"/>
          </p:cNvSpPr>
          <p:nvPr/>
        </p:nvSpPr>
        <p:spPr bwMode="auto">
          <a:xfrm>
            <a:off x="7315200" y="1338262"/>
            <a:ext cx="2500312" cy="2471738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Oval 37"/>
          <p:cNvSpPr>
            <a:spLocks noChangeArrowheads="1"/>
          </p:cNvSpPr>
          <p:nvPr/>
        </p:nvSpPr>
        <p:spPr bwMode="auto">
          <a:xfrm>
            <a:off x="8165937" y="4711700"/>
            <a:ext cx="1981200" cy="1981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Third party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Applications, plugins </a:t>
            </a:r>
          </a:p>
        </p:txBody>
      </p:sp>
      <p:sp>
        <p:nvSpPr>
          <p:cNvPr id="97" name="Oval 36"/>
          <p:cNvSpPr>
            <a:spLocks noChangeArrowheads="1"/>
          </p:cNvSpPr>
          <p:nvPr/>
        </p:nvSpPr>
        <p:spPr bwMode="auto">
          <a:xfrm>
            <a:off x="1995487" y="3565525"/>
            <a:ext cx="2159000" cy="21590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/>
        </p:spPr>
        <p:txBody>
          <a:bodyPr lIns="0" r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sng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4576762" y="68262"/>
            <a:ext cx="3200400" cy="3089247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0" name="Straight Arrow Connector 41"/>
          <p:cNvCxnSpPr>
            <a:cxnSpLocks noChangeShapeType="1"/>
            <a:stCxn id="98" idx="4"/>
            <a:endCxn id="92" idx="0"/>
          </p:cNvCxnSpPr>
          <p:nvPr/>
        </p:nvCxnSpPr>
        <p:spPr bwMode="auto">
          <a:xfrm flipH="1">
            <a:off x="6030778" y="3157509"/>
            <a:ext cx="146184" cy="551308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Arrow Connector 43"/>
          <p:cNvCxnSpPr>
            <a:cxnSpLocks noChangeShapeType="1"/>
            <a:stCxn id="92" idx="7"/>
            <a:endCxn id="94" idx="3"/>
          </p:cNvCxnSpPr>
          <p:nvPr/>
        </p:nvCxnSpPr>
        <p:spPr bwMode="auto">
          <a:xfrm flipV="1">
            <a:off x="6787365" y="3448022"/>
            <a:ext cx="893997" cy="558607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41"/>
          <p:cNvCxnSpPr>
            <a:cxnSpLocks noChangeShapeType="1"/>
            <a:stCxn id="103" idx="6"/>
            <a:endCxn id="96" idx="1"/>
          </p:cNvCxnSpPr>
          <p:nvPr/>
        </p:nvCxnSpPr>
        <p:spPr bwMode="auto">
          <a:xfrm>
            <a:off x="7821137" y="4574834"/>
            <a:ext cx="634940" cy="427006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Circular Arrow 224"/>
          <p:cNvSpPr>
            <a:spLocks/>
          </p:cNvSpPr>
          <p:nvPr/>
        </p:nvSpPr>
        <p:spPr bwMode="auto">
          <a:xfrm>
            <a:off x="3712098" y="2223405"/>
            <a:ext cx="4674663" cy="4702857"/>
          </a:xfrm>
          <a:custGeom>
            <a:avLst/>
            <a:gdLst>
              <a:gd name="T0" fmla="*/ 1969083 w 2132012"/>
              <a:gd name="T1" fmla="*/ 1272695 h 2063750"/>
              <a:gd name="T2" fmla="*/ 954011 w 2132012"/>
              <a:gd name="T3" fmla="*/ 1928293 h 2063750"/>
              <a:gd name="T4" fmla="*/ 129057 w 2132012"/>
              <a:gd name="T5" fmla="*/ 1043136 h 2063750"/>
              <a:gd name="T6" fmla="*/ 932467 w 2132012"/>
              <a:gd name="T7" fmla="*/ 138200 h 2063750"/>
              <a:gd name="T8" fmla="*/ 1962606 w 2132012"/>
              <a:gd name="T9" fmla="*/ 769544 h 2063750"/>
              <a:gd name="T10" fmla="*/ 2084174 w 2132012"/>
              <a:gd name="T11" fmla="*/ 769544 h 2063750"/>
              <a:gd name="T12" fmla="*/ 1874043 w 2132012"/>
              <a:gd name="T13" fmla="*/ 1031875 h 2063750"/>
              <a:gd name="T14" fmla="*/ 1568236 w 2132012"/>
              <a:gd name="T15" fmla="*/ 769544 h 2063750"/>
              <a:gd name="T16" fmla="*/ 1686343 w 2132012"/>
              <a:gd name="T17" fmla="*/ 769544 h 2063750"/>
              <a:gd name="T18" fmla="*/ 915498 w 2132012"/>
              <a:gd name="T19" fmla="*/ 402994 h 2063750"/>
              <a:gd name="T20" fmla="*/ 388782 w 2132012"/>
              <a:gd name="T21" fmla="*/ 1079180 h 2063750"/>
              <a:gd name="T22" fmla="*/ 1004525 w 2132012"/>
              <a:gd name="T23" fmla="*/ 1674148 h 2063750"/>
              <a:gd name="T24" fmla="*/ 1719776 w 2132012"/>
              <a:gd name="T25" fmla="*/ 1206214 h 2063750"/>
              <a:gd name="T26" fmla="*/ 1969083 w 2132012"/>
              <a:gd name="T27" fmla="*/ 1272695 h 2063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2012"/>
              <a:gd name="T43" fmla="*/ 0 h 2063750"/>
              <a:gd name="T44" fmla="*/ 2132012 w 2132012"/>
              <a:gd name="T45" fmla="*/ 2063750 h 2063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2012" h="2063750">
                <a:moveTo>
                  <a:pt x="1969083" y="1272695"/>
                </a:moveTo>
                <a:cubicBezTo>
                  <a:pt x="1845494" y="1703006"/>
                  <a:pt x="1414053" y="1981658"/>
                  <a:pt x="954011" y="1928293"/>
                </a:cubicBezTo>
                <a:cubicBezTo>
                  <a:pt x="487644" y="1874194"/>
                  <a:pt x="134916" y="1495725"/>
                  <a:pt x="129057" y="1043136"/>
                </a:cubicBezTo>
                <a:cubicBezTo>
                  <a:pt x="123190" y="589945"/>
                  <a:pt x="466909" y="202791"/>
                  <a:pt x="932467" y="138200"/>
                </a:cubicBezTo>
                <a:cubicBezTo>
                  <a:pt x="1390533" y="74648"/>
                  <a:pt x="1828144" y="342848"/>
                  <a:pt x="1962606" y="769544"/>
                </a:cubicBezTo>
                <a:lnTo>
                  <a:pt x="2084174" y="769544"/>
                </a:lnTo>
                <a:lnTo>
                  <a:pt x="1874043" y="1031875"/>
                </a:lnTo>
                <a:lnTo>
                  <a:pt x="1568236" y="769544"/>
                </a:lnTo>
                <a:lnTo>
                  <a:pt x="1686343" y="769544"/>
                </a:lnTo>
                <a:cubicBezTo>
                  <a:pt x="1554471" y="488264"/>
                  <a:pt x="1231633" y="334749"/>
                  <a:pt x="915498" y="402994"/>
                </a:cubicBezTo>
                <a:cubicBezTo>
                  <a:pt x="588029" y="473685"/>
                  <a:pt x="364150" y="761097"/>
                  <a:pt x="388782" y="1079180"/>
                </a:cubicBezTo>
                <a:cubicBezTo>
                  <a:pt x="413150" y="1393854"/>
                  <a:pt x="673667" y="1645581"/>
                  <a:pt x="1004525" y="1674148"/>
                </a:cubicBezTo>
                <a:cubicBezTo>
                  <a:pt x="1330534" y="1702296"/>
                  <a:pt x="1631284" y="1505539"/>
                  <a:pt x="1719776" y="1206214"/>
                </a:cubicBezTo>
                <a:lnTo>
                  <a:pt x="1969083" y="1272695"/>
                </a:lnTo>
                <a:close/>
              </a:path>
            </a:pathLst>
          </a:custGeom>
          <a:gradFill rotWithShape="1">
            <a:gsLst>
              <a:gs pos="0">
                <a:srgbClr val="4F81BD">
                  <a:alpha val="50000"/>
                </a:srgbClr>
              </a:gs>
              <a:gs pos="100000">
                <a:srgbClr val="DCE6F2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cxnSp>
        <p:nvCxnSpPr>
          <p:cNvPr id="104" name="Straight Arrow Connector 41"/>
          <p:cNvCxnSpPr>
            <a:cxnSpLocks noChangeShapeType="1"/>
            <a:stCxn id="114" idx="3"/>
            <a:endCxn id="92" idx="2"/>
          </p:cNvCxnSpPr>
          <p:nvPr/>
        </p:nvCxnSpPr>
        <p:spPr bwMode="auto">
          <a:xfrm flipV="1">
            <a:off x="4148137" y="4725611"/>
            <a:ext cx="812666" cy="217864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8" name="Picture 7" descr="colorchange_epa_seal pantone tr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80" y="27696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 rot="2570210">
            <a:off x="4202112" y="1365250"/>
            <a:ext cx="1128713" cy="1301750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 rot="1780228">
            <a:off x="2705100" y="2936875"/>
            <a:ext cx="1257300" cy="1303337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 rot="2570210">
            <a:off x="7031037" y="1763712"/>
            <a:ext cx="1128713" cy="1050925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5131057" y="6046996"/>
            <a:ext cx="183674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AOP-XML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903412" y="4051300"/>
            <a:ext cx="22447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Intermediate Effects DB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Put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chemical-related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AOP components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 a regulatory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context</a:t>
            </a:r>
          </a:p>
          <a:p>
            <a:pPr marL="3175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7413625" y="2257425"/>
            <a:ext cx="22637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9BBB59"/>
                </a:solidFill>
                <a:latin typeface="Verdana" pitchFamily="34" charset="0"/>
              </a:rPr>
              <a:t>AOP Xplorer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Visualize attribute networks to discover &amp; explore AOPs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in a broader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context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821237" y="1181100"/>
            <a:ext cx="274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F79646"/>
                </a:solidFill>
                <a:latin typeface="Verdana" pitchFamily="34" charset="0"/>
              </a:rPr>
              <a:t>AOP Wiki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F79646"/>
                </a:solidFill>
                <a:latin typeface="Verdana" pitchFamily="34" charset="0"/>
              </a:rPr>
              <a:t>Collaborative development of AOP descriptions &amp; evidence</a:t>
            </a:r>
          </a:p>
        </p:txBody>
      </p:sp>
      <p:pic>
        <p:nvPicPr>
          <p:cNvPr id="118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14" y="2635872"/>
            <a:ext cx="992117" cy="4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 descr="http://www.nace.org/uploadedImages/About_NACE/Awards/erd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465262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16" y="4108450"/>
            <a:ext cx="657492" cy="4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Oval 38"/>
          <p:cNvSpPr>
            <a:spLocks noChangeAspect="1" noChangeArrowheads="1"/>
          </p:cNvSpPr>
          <p:nvPr/>
        </p:nvSpPr>
        <p:spPr bwMode="auto">
          <a:xfrm>
            <a:off x="1152937" y="-18592"/>
            <a:ext cx="6495800" cy="6495800"/>
          </a:xfrm>
          <a:prstGeom prst="ellipse">
            <a:avLst/>
          </a:prstGeom>
          <a:solidFill>
            <a:srgbClr val="CCCCFF">
              <a:alpha val="20000"/>
            </a:srgbClr>
          </a:solidFill>
          <a:ln w="25400" cap="flat" cmpd="sng" algn="ctr">
            <a:solidFill>
              <a:srgbClr val="8064A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9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9987"/>
            <a:ext cx="1069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825141" y="1980853"/>
            <a:ext cx="27416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err="1">
                <a:solidFill>
                  <a:srgbClr val="8064A2"/>
                </a:solidFill>
                <a:latin typeface="Verdana" pitchFamily="34" charset="0"/>
              </a:rPr>
              <a:t>Effectopedia</a:t>
            </a:r>
            <a:endParaRPr lang="en-US" sz="2000" b="1" u="sng" dirty="0">
              <a:solidFill>
                <a:srgbClr val="8064A2"/>
              </a:solidFill>
              <a:latin typeface="Verdana" pitchFamily="34" charset="0"/>
            </a:endParaRP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8064A2"/>
                </a:solidFill>
                <a:latin typeface="Verdana" pitchFamily="34" charset="0"/>
              </a:rPr>
              <a:t>Detailed development of structured &amp; computational 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8064A2"/>
                </a:solidFill>
                <a:latin typeface="Verdana" pitchFamily="34" charset="0"/>
              </a:rPr>
              <a:t>AOPs</a:t>
            </a:r>
          </a:p>
        </p:txBody>
      </p:sp>
    </p:spTree>
    <p:extLst>
      <p:ext uri="{BB962C8B-B14F-4D97-AF65-F5344CB8AC3E}">
        <p14:creationId xmlns:p14="http://schemas.microsoft.com/office/powerpoint/2010/main" val="76045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Arrow Connector 183"/>
          <p:cNvCxnSpPr/>
          <p:nvPr/>
        </p:nvCxnSpPr>
        <p:spPr>
          <a:xfrm flipH="1" flipV="1">
            <a:off x="535842" y="678638"/>
            <a:ext cx="11994" cy="5675564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 rot="16200000">
            <a:off x="194568" y="3231447"/>
            <a:ext cx="6874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mixed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538284" y="6354200"/>
            <a:ext cx="8582796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1784922" y="6154145"/>
            <a:ext cx="6529533" cy="369330"/>
            <a:chOff x="1421311" y="744610"/>
            <a:chExt cx="6529533" cy="369330"/>
          </a:xfrm>
        </p:grpSpPr>
        <p:sp>
          <p:nvSpPr>
            <p:cNvPr id="27" name="TextBox 26"/>
            <p:cNvSpPr txBox="1"/>
            <p:nvPr/>
          </p:nvSpPr>
          <p:spPr>
            <a:xfrm>
              <a:off x="1421311" y="775386"/>
              <a:ext cx="101662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molecular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88546" y="744610"/>
              <a:ext cx="9587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organelle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60243" y="775386"/>
              <a:ext cx="7906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cellular</a:t>
              </a:r>
            </a:p>
          </p:txBody>
        </p:sp>
      </p:grpSp>
      <p:sp>
        <p:nvSpPr>
          <p:cNvPr id="297" name="TextBox 296"/>
          <p:cNvSpPr txBox="1"/>
          <p:nvPr/>
        </p:nvSpPr>
        <p:spPr>
          <a:xfrm>
            <a:off x="3571702" y="6492005"/>
            <a:ext cx="27762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Level of Biological Organisation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74322" y="678641"/>
            <a:ext cx="2246758" cy="5506281"/>
          </a:xfrm>
          <a:prstGeom prst="roundRect">
            <a:avLst>
              <a:gd name="adj" fmla="val 8883"/>
            </a:avLst>
          </a:prstGeom>
          <a:pattFill prst="pct10">
            <a:fgClr>
              <a:schemeClr val="accent4"/>
            </a:fgClr>
            <a:bgClr>
              <a:schemeClr val="bg1"/>
            </a:bgClr>
          </a:patt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7012" y="678640"/>
            <a:ext cx="4073588" cy="5506282"/>
          </a:xfrm>
          <a:prstGeom prst="roundRect">
            <a:avLst>
              <a:gd name="adj" fmla="val 8883"/>
            </a:avLst>
          </a:prstGeom>
          <a:pattFill prst="pct10">
            <a:fgClr>
              <a:schemeClr val="accent4"/>
            </a:fgClr>
            <a:bgClr>
              <a:schemeClr val="bg1"/>
            </a:bgClr>
          </a:patt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101935" y="678641"/>
            <a:ext cx="1454670" cy="5506281"/>
          </a:xfrm>
          <a:prstGeom prst="roundRect">
            <a:avLst>
              <a:gd name="adj" fmla="val 8883"/>
            </a:avLst>
          </a:prstGeom>
          <a:pattFill prst="pct10">
            <a:fgClr>
              <a:schemeClr val="accent4"/>
            </a:fgClr>
            <a:bgClr>
              <a:schemeClr val="bg1"/>
            </a:bgClr>
          </a:patt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14910" y="3065012"/>
            <a:ext cx="906011" cy="10720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rgbClr val="9BBB59">
                    <a:lumMod val="75000"/>
                  </a:srgbClr>
                </a:solidFill>
              </a:rPr>
              <a:t>Fadrozole</a:t>
            </a:r>
            <a:endParaRPr lang="en-GB" sz="1100" dirty="0">
              <a:solidFill>
                <a:srgbClr val="9BBB59">
                  <a:lumMod val="75000"/>
                </a:srgbClr>
              </a:solidFill>
            </a:endParaRPr>
          </a:p>
          <a:p>
            <a:pPr algn="ctr"/>
            <a:endParaRPr lang="en-GB" sz="1100" dirty="0">
              <a:solidFill>
                <a:srgbClr val="9BBB59">
                  <a:lumMod val="75000"/>
                </a:srgbClr>
              </a:solidFill>
            </a:endParaRPr>
          </a:p>
          <a:p>
            <a:pPr algn="ctr"/>
            <a:endParaRPr lang="en-GB" sz="1100" dirty="0">
              <a:solidFill>
                <a:srgbClr val="9BBB59">
                  <a:lumMod val="75000"/>
                </a:srgbClr>
              </a:solidFill>
            </a:endParaRPr>
          </a:p>
          <a:p>
            <a:pPr algn="ctr"/>
            <a:endParaRPr lang="en-GB" sz="1100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54992" y="3494354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928392" y="3065012"/>
            <a:ext cx="1026560" cy="10720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4F81BD"/>
                </a:solidFill>
              </a:rPr>
              <a:t>Aromatase Inhibition</a:t>
            </a:r>
          </a:p>
          <a:p>
            <a:pPr algn="ctr"/>
            <a:endParaRPr lang="en-GB" sz="1100" dirty="0">
              <a:solidFill>
                <a:srgbClr val="F79646">
                  <a:lumMod val="50000"/>
                </a:srgbClr>
              </a:solidFill>
            </a:endParaRPr>
          </a:p>
          <a:p>
            <a:pPr algn="ctr"/>
            <a:r>
              <a:rPr lang="en-GB" sz="1100" dirty="0">
                <a:solidFill>
                  <a:srgbClr val="F79646">
                    <a:lumMod val="50000"/>
                  </a:srgbClr>
                </a:solidFill>
              </a:rPr>
              <a:t>amphioxus vertebrates </a:t>
            </a:r>
          </a:p>
          <a:p>
            <a:pPr algn="ctr"/>
            <a:endParaRPr lang="en-GB" sz="1000" dirty="0">
              <a:solidFill>
                <a:srgbClr val="4F81BD"/>
              </a:solidFill>
            </a:endParaRPr>
          </a:p>
        </p:txBody>
      </p:sp>
      <p:cxnSp>
        <p:nvCxnSpPr>
          <p:cNvPr id="68" name="Straight Arrow Connector 67"/>
          <p:cNvCxnSpPr>
            <a:stCxn id="66" idx="6"/>
            <a:endCxn id="67" idx="1"/>
          </p:cNvCxnSpPr>
          <p:nvPr/>
        </p:nvCxnSpPr>
        <p:spPr>
          <a:xfrm>
            <a:off x="2568352" y="3601034"/>
            <a:ext cx="36004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3"/>
            <a:endCxn id="66" idx="2"/>
          </p:cNvCxnSpPr>
          <p:nvPr/>
        </p:nvCxnSpPr>
        <p:spPr>
          <a:xfrm>
            <a:off x="1920921" y="3601034"/>
            <a:ext cx="43407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536904" y="3082258"/>
            <a:ext cx="1080120" cy="1028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4F81BD"/>
                </a:solidFill>
              </a:rPr>
              <a:t>Reduced E2 synthesis</a:t>
            </a:r>
          </a:p>
          <a:p>
            <a:pPr algn="ctr"/>
            <a:endParaRPr lang="en-GB" sz="1100" dirty="0">
              <a:solidFill>
                <a:srgbClr val="F79646">
                  <a:lumMod val="50000"/>
                </a:srgbClr>
              </a:solidFill>
            </a:endParaRPr>
          </a:p>
          <a:p>
            <a:pPr algn="ctr"/>
            <a:r>
              <a:rPr lang="en-GB" sz="1100" dirty="0">
                <a:solidFill>
                  <a:srgbClr val="F79646">
                    <a:lumMod val="50000"/>
                  </a:srgbClr>
                </a:solidFill>
              </a:rPr>
              <a:t>amphioxus vertebrates </a:t>
            </a:r>
          </a:p>
        </p:txBody>
      </p:sp>
      <p:sp>
        <p:nvSpPr>
          <p:cNvPr id="71" name="Oval 70"/>
          <p:cNvSpPr/>
          <p:nvPr/>
        </p:nvSpPr>
        <p:spPr>
          <a:xfrm>
            <a:off x="4846524" y="3494354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72" name="Straight Arrow Connector 71"/>
          <p:cNvCxnSpPr>
            <a:stCxn id="71" idx="6"/>
            <a:endCxn id="70" idx="1"/>
          </p:cNvCxnSpPr>
          <p:nvPr/>
        </p:nvCxnSpPr>
        <p:spPr>
          <a:xfrm flipV="1">
            <a:off x="5059884" y="3596482"/>
            <a:ext cx="2477020" cy="45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3"/>
            <a:endCxn id="71" idx="2"/>
          </p:cNvCxnSpPr>
          <p:nvPr/>
        </p:nvCxnSpPr>
        <p:spPr>
          <a:xfrm>
            <a:off x="3954953" y="3601034"/>
            <a:ext cx="89157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Fadrozole structur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78" y="3589646"/>
            <a:ext cx="773224" cy="3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152795" y="760511"/>
            <a:ext cx="302462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6B3305"/>
                </a:solidFill>
              </a:rPr>
              <a:t>Pathway Elements and quantitative information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 rot="16200000">
            <a:off x="18632" y="3231447"/>
            <a:ext cx="4669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Sex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9862" y="4137057"/>
            <a:ext cx="2436698" cy="1952045"/>
            <a:chOff x="821261" y="4213257"/>
            <a:chExt cx="2436698" cy="1952045"/>
          </a:xfrm>
        </p:grpSpPr>
        <p:sp>
          <p:nvSpPr>
            <p:cNvPr id="131" name="Rectangle 130"/>
            <p:cNvSpPr/>
            <p:nvPr/>
          </p:nvSpPr>
          <p:spPr>
            <a:xfrm>
              <a:off x="821261" y="5049343"/>
              <a:ext cx="939973" cy="111595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i="1" dirty="0">
                  <a:solidFill>
                    <a:srgbClr val="8064A2"/>
                  </a:solidFill>
                </a:rPr>
                <a:t>In-Vitro</a:t>
              </a:r>
            </a:p>
            <a:p>
              <a:pPr algn="ctr"/>
              <a:r>
                <a:rPr lang="en-GB" sz="1100" i="1" dirty="0">
                  <a:solidFill>
                    <a:srgbClr val="8064A2"/>
                  </a:solidFill>
                </a:rPr>
                <a:t>H295R</a:t>
              </a:r>
            </a:p>
            <a:p>
              <a:pPr algn="ctr"/>
              <a:endParaRPr lang="en-GB" sz="1100" i="1" dirty="0">
                <a:solidFill>
                  <a:srgbClr val="8064A2"/>
                </a:solidFill>
              </a:endParaRPr>
            </a:p>
            <a:p>
              <a:pPr algn="ctr"/>
              <a:endParaRPr lang="en-GB" sz="1100" i="1" dirty="0">
                <a:solidFill>
                  <a:srgbClr val="8064A2"/>
                </a:solidFill>
              </a:endParaRPr>
            </a:p>
            <a:p>
              <a:pPr algn="ctr"/>
              <a:r>
                <a:rPr lang="en-GB" sz="1100" i="1" dirty="0">
                  <a:solidFill>
                    <a:srgbClr val="A14D07"/>
                  </a:solidFill>
                </a:rPr>
                <a:t>human cells </a:t>
              </a:r>
            </a:p>
            <a:p>
              <a:pPr algn="ctr"/>
              <a:r>
                <a:rPr lang="en-US" altLang="en-US" sz="1100" dirty="0" err="1">
                  <a:solidFill>
                    <a:srgbClr val="9BBB59">
                      <a:lumMod val="75000"/>
                    </a:srgbClr>
                  </a:solidFill>
                  <a:ea typeface="Calibri" pitchFamily="34" charset="0"/>
                  <a:cs typeface="Times New Roman" pitchFamily="18" charset="0"/>
                </a:rPr>
                <a:t>Fadrozole</a:t>
              </a:r>
              <a:endParaRPr lang="en-US" altLang="en-US" sz="1100" dirty="0">
                <a:solidFill>
                  <a:srgbClr val="9BBB59">
                    <a:lumMod val="75000"/>
                  </a:srgbClr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32" name="Straight Connector 131"/>
            <p:cNvCxnSpPr>
              <a:stCxn id="67" idx="2"/>
              <a:endCxn id="203" idx="0"/>
            </p:cNvCxnSpPr>
            <p:nvPr/>
          </p:nvCxnSpPr>
          <p:spPr>
            <a:xfrm flipH="1">
              <a:off x="1289240" y="4213257"/>
              <a:ext cx="1968719" cy="295863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31" idx="0"/>
            </p:cNvCxnSpPr>
            <p:nvPr/>
          </p:nvCxnSpPr>
          <p:spPr>
            <a:xfrm>
              <a:off x="1289240" y="4789321"/>
              <a:ext cx="2008" cy="26002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Diamond 202"/>
            <p:cNvSpPr/>
            <p:nvPr/>
          </p:nvSpPr>
          <p:spPr>
            <a:xfrm>
              <a:off x="1086834" y="4509120"/>
              <a:ext cx="404812" cy="404812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f(x)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10286" y="4137057"/>
            <a:ext cx="1176274" cy="1952045"/>
            <a:chOff x="2081685" y="4213258"/>
            <a:chExt cx="1176274" cy="1952045"/>
          </a:xfrm>
        </p:grpSpPr>
        <p:sp>
          <p:nvSpPr>
            <p:cNvPr id="135" name="Rectangle 134"/>
            <p:cNvSpPr/>
            <p:nvPr/>
          </p:nvSpPr>
          <p:spPr>
            <a:xfrm>
              <a:off x="2081685" y="5041512"/>
              <a:ext cx="939973" cy="112379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i="1" dirty="0">
                  <a:solidFill>
                    <a:srgbClr val="EEECE1">
                      <a:lumMod val="50000"/>
                    </a:srgbClr>
                  </a:solidFill>
                </a:rPr>
                <a:t>In-Vivo Aromatase inhibition in primary tissue</a:t>
              </a:r>
            </a:p>
            <a:p>
              <a:pPr algn="ctr"/>
              <a:r>
                <a:rPr lang="en-GB" sz="1000" i="1" dirty="0">
                  <a:solidFill>
                    <a:srgbClr val="A14D07"/>
                  </a:solidFill>
                </a:rPr>
                <a:t>Fathead minnow</a:t>
              </a:r>
            </a:p>
            <a:p>
              <a:pPr algn="ctr"/>
              <a:r>
                <a:rPr lang="en-US" altLang="en-US" sz="1100" dirty="0" err="1">
                  <a:solidFill>
                    <a:srgbClr val="9BBB59">
                      <a:lumMod val="75000"/>
                    </a:srgbClr>
                  </a:solidFill>
                  <a:ea typeface="Calibri" pitchFamily="34" charset="0"/>
                  <a:cs typeface="Times New Roman" pitchFamily="18" charset="0"/>
                </a:rPr>
                <a:t>Fadrozole</a:t>
              </a:r>
              <a:endParaRPr lang="en-US" altLang="en-US" sz="1100" dirty="0">
                <a:solidFill>
                  <a:srgbClr val="9BBB59">
                    <a:lumMod val="75000"/>
                  </a:srgbClr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>
              <a:stCxn id="67" idx="2"/>
              <a:endCxn id="204" idx="0"/>
            </p:cNvCxnSpPr>
            <p:nvPr/>
          </p:nvCxnSpPr>
          <p:spPr>
            <a:xfrm flipH="1">
              <a:off x="2542158" y="4213258"/>
              <a:ext cx="715801" cy="309174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204" idx="2"/>
              <a:endCxn id="135" idx="0"/>
            </p:cNvCxnSpPr>
            <p:nvPr/>
          </p:nvCxnSpPr>
          <p:spPr>
            <a:xfrm>
              <a:off x="2542158" y="4927244"/>
              <a:ext cx="9514" cy="114268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Diamond 203"/>
            <p:cNvSpPr/>
            <p:nvPr/>
          </p:nvSpPr>
          <p:spPr>
            <a:xfrm>
              <a:off x="2339752" y="4522432"/>
              <a:ext cx="404812" cy="404812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f(x)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41672" y="4137057"/>
            <a:ext cx="1070896" cy="1952045"/>
            <a:chOff x="3213072" y="4213257"/>
            <a:chExt cx="1070896" cy="1952045"/>
          </a:xfrm>
        </p:grpSpPr>
        <p:sp>
          <p:nvSpPr>
            <p:cNvPr id="164" name="Rectangle 163"/>
            <p:cNvSpPr/>
            <p:nvPr/>
          </p:nvSpPr>
          <p:spPr>
            <a:xfrm>
              <a:off x="3343995" y="5036882"/>
              <a:ext cx="939973" cy="112842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1100" i="1" dirty="0">
                <a:solidFill>
                  <a:srgbClr val="EEECE1">
                    <a:lumMod val="50000"/>
                  </a:srgbClr>
                </a:solidFill>
              </a:endParaRPr>
            </a:p>
            <a:p>
              <a:pPr algn="ctr"/>
              <a:r>
                <a:rPr lang="en-GB" sz="1100" i="1" dirty="0">
                  <a:solidFill>
                    <a:srgbClr val="EEECE1">
                      <a:lumMod val="50000"/>
                    </a:srgbClr>
                  </a:solidFill>
                </a:rPr>
                <a:t>Ex-Vivo</a:t>
              </a:r>
            </a:p>
            <a:p>
              <a:pPr algn="ctr"/>
              <a:r>
                <a:rPr lang="en-GB" sz="1100" i="1" dirty="0">
                  <a:solidFill>
                    <a:srgbClr val="EEECE1">
                      <a:lumMod val="50000"/>
                    </a:srgbClr>
                  </a:solidFill>
                </a:rPr>
                <a:t>Aromatase inhibition</a:t>
              </a:r>
            </a:p>
            <a:p>
              <a:pPr algn="ctr"/>
              <a:endParaRPr lang="en-GB" sz="1100" i="1" dirty="0">
                <a:solidFill>
                  <a:srgbClr val="A14D07"/>
                </a:solidFill>
              </a:endParaRPr>
            </a:p>
            <a:p>
              <a:pPr algn="ctr"/>
              <a:r>
                <a:rPr lang="en-GB" sz="1000" i="1" dirty="0">
                  <a:solidFill>
                    <a:srgbClr val="A14D07"/>
                  </a:solidFill>
                </a:rPr>
                <a:t>Fathead minnow</a:t>
              </a:r>
            </a:p>
            <a:p>
              <a:pPr algn="ctr"/>
              <a:r>
                <a:rPr lang="en-US" altLang="en-US" sz="1100" dirty="0" err="1">
                  <a:solidFill>
                    <a:srgbClr val="9BBB59">
                      <a:lumMod val="75000"/>
                    </a:srgbClr>
                  </a:solidFill>
                  <a:ea typeface="Calibri" pitchFamily="34" charset="0"/>
                  <a:cs typeface="Times New Roman" pitchFamily="18" charset="0"/>
                </a:rPr>
                <a:t>Fadrozole</a:t>
              </a:r>
              <a:endParaRPr lang="en-US" altLang="en-US" sz="1100" dirty="0">
                <a:solidFill>
                  <a:srgbClr val="9BBB59">
                    <a:lumMod val="75000"/>
                  </a:srgbClr>
                </a:solidFill>
                <a:ea typeface="Calibri" pitchFamily="34" charset="0"/>
                <a:cs typeface="Times New Roman" pitchFamily="18" charset="0"/>
              </a:endParaRPr>
            </a:p>
            <a:p>
              <a:pPr algn="ctr"/>
              <a:endParaRPr lang="en-US" altLang="en-US" sz="1100" i="1" dirty="0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cxnSp>
          <p:nvCxnSpPr>
            <p:cNvPr id="165" name="Straight Connector 164"/>
            <p:cNvCxnSpPr>
              <a:endCxn id="205" idx="0"/>
            </p:cNvCxnSpPr>
            <p:nvPr/>
          </p:nvCxnSpPr>
          <p:spPr>
            <a:xfrm>
              <a:off x="3213072" y="4213257"/>
              <a:ext cx="598902" cy="301263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205" idx="2"/>
              <a:endCxn id="164" idx="0"/>
            </p:cNvCxnSpPr>
            <p:nvPr/>
          </p:nvCxnSpPr>
          <p:spPr>
            <a:xfrm>
              <a:off x="3811974" y="4919332"/>
              <a:ext cx="2008" cy="11755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Diamond 204"/>
            <p:cNvSpPr/>
            <p:nvPr/>
          </p:nvSpPr>
          <p:spPr>
            <a:xfrm>
              <a:off x="3609568" y="4514520"/>
              <a:ext cx="404812" cy="404812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f(x)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31342" y="760511"/>
            <a:ext cx="1760727" cy="2228299"/>
            <a:chOff x="1102742" y="836712"/>
            <a:chExt cx="1760727" cy="2228299"/>
          </a:xfrm>
        </p:grpSpPr>
        <p:sp>
          <p:nvSpPr>
            <p:cNvPr id="171" name="Rectangle 170"/>
            <p:cNvSpPr/>
            <p:nvPr/>
          </p:nvSpPr>
          <p:spPr>
            <a:xfrm>
              <a:off x="1923496" y="836712"/>
              <a:ext cx="939973" cy="127601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i="1" dirty="0">
                  <a:solidFill>
                    <a:srgbClr val="8064A2"/>
                  </a:solidFill>
                </a:rPr>
                <a:t>In-Vitro</a:t>
              </a:r>
            </a:p>
            <a:p>
              <a:pPr algn="ctr"/>
              <a:r>
                <a:rPr lang="en-US" altLang="en-US" sz="1100" dirty="0">
                  <a:solidFill>
                    <a:srgbClr val="8064A2"/>
                  </a:solidFill>
                  <a:ea typeface="Calibri" pitchFamily="34" charset="0"/>
                  <a:cs typeface="Times New Roman" pitchFamily="18" charset="0"/>
                </a:rPr>
                <a:t>Tox21 Aromatase Inhibition</a:t>
              </a:r>
            </a:p>
            <a:p>
              <a:pPr algn="ctr"/>
              <a:endParaRPr lang="en-US" altLang="en-US" sz="1100" dirty="0">
                <a:solidFill>
                  <a:srgbClr val="9BBB59">
                    <a:lumMod val="75000"/>
                  </a:srgbClr>
                </a:solidFill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en-US" altLang="en-US" sz="1100" dirty="0" err="1">
                  <a:solidFill>
                    <a:srgbClr val="9BBB59">
                      <a:lumMod val="75000"/>
                    </a:srgbClr>
                  </a:solidFill>
                  <a:ea typeface="Calibri" pitchFamily="34" charset="0"/>
                  <a:cs typeface="Times New Roman" pitchFamily="18" charset="0"/>
                </a:rPr>
                <a:t>Fadrozole</a:t>
              </a:r>
              <a:endParaRPr lang="en-US" altLang="en-US" sz="1100" dirty="0">
                <a:solidFill>
                  <a:srgbClr val="9BBB59">
                    <a:lumMod val="75000"/>
                  </a:srgbClr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2" name="Straight Connector 171"/>
            <p:cNvCxnSpPr>
              <a:endCxn id="171" idx="2"/>
            </p:cNvCxnSpPr>
            <p:nvPr/>
          </p:nvCxnSpPr>
          <p:spPr>
            <a:xfrm flipH="1" flipV="1">
              <a:off x="2393483" y="2112723"/>
              <a:ext cx="18278" cy="218864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67" idx="0"/>
            </p:cNvCxnSpPr>
            <p:nvPr/>
          </p:nvCxnSpPr>
          <p:spPr>
            <a:xfrm flipH="1" flipV="1">
              <a:off x="1102742" y="2660197"/>
              <a:ext cx="814930" cy="404814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Diamond 205"/>
            <p:cNvSpPr/>
            <p:nvPr/>
          </p:nvSpPr>
          <p:spPr>
            <a:xfrm>
              <a:off x="2195736" y="2336655"/>
              <a:ext cx="404812" cy="404812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f(x)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46273" y="760511"/>
            <a:ext cx="2206221" cy="2228299"/>
            <a:chOff x="1917672" y="836712"/>
            <a:chExt cx="2206221" cy="2228299"/>
          </a:xfrm>
        </p:grpSpPr>
        <p:sp>
          <p:nvSpPr>
            <p:cNvPr id="175" name="Rectangle 174"/>
            <p:cNvSpPr/>
            <p:nvPr/>
          </p:nvSpPr>
          <p:spPr>
            <a:xfrm>
              <a:off x="3183920" y="836712"/>
              <a:ext cx="939973" cy="126818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In-</a:t>
              </a:r>
              <a:r>
                <a:rPr lang="en-GB" sz="11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Silico</a:t>
              </a:r>
              <a:endParaRPr lang="en-GB" sz="11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ctr"/>
              <a:r>
                <a:rPr lang="en-GB" sz="11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Petko</a:t>
              </a:r>
              <a:r>
                <a:rPr lang="en-GB" sz="11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en-GB" sz="11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Petkov’s</a:t>
              </a:r>
              <a:r>
                <a:rPr lang="en-GB" sz="11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model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prstClr val="white">
                      <a:lumMod val="50000"/>
                    </a:prstClr>
                  </a:solidFill>
                </a:rPr>
                <a:t>Applicability domain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prstClr val="white">
                      <a:lumMod val="50000"/>
                    </a:prstClr>
                  </a:solidFill>
                </a:rPr>
                <a:t>Executable source code</a:t>
              </a:r>
              <a:endParaRPr lang="en-US" altLang="en-US" sz="1000" dirty="0">
                <a:solidFill>
                  <a:srgbClr val="9BBB59">
                    <a:lumMod val="75000"/>
                  </a:srgbClr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6" name="Straight Connector 175"/>
            <p:cNvCxnSpPr>
              <a:endCxn id="175" idx="2"/>
            </p:cNvCxnSpPr>
            <p:nvPr/>
          </p:nvCxnSpPr>
          <p:spPr>
            <a:xfrm flipV="1">
              <a:off x="3649514" y="2104892"/>
              <a:ext cx="4393" cy="243988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67" idx="0"/>
            </p:cNvCxnSpPr>
            <p:nvPr/>
          </p:nvCxnSpPr>
          <p:spPr>
            <a:xfrm flipV="1">
              <a:off x="1917672" y="2677491"/>
              <a:ext cx="436442" cy="38752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Diamond 206"/>
            <p:cNvSpPr/>
            <p:nvPr/>
          </p:nvSpPr>
          <p:spPr>
            <a:xfrm>
              <a:off x="3447108" y="2348880"/>
              <a:ext cx="404812" cy="404812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f(x)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81565" y="760512"/>
            <a:ext cx="1765387" cy="2245546"/>
            <a:chOff x="6552964" y="836712"/>
            <a:chExt cx="1765387" cy="2245546"/>
          </a:xfrm>
        </p:grpSpPr>
        <p:sp>
          <p:nvSpPr>
            <p:cNvPr id="191" name="Rectangle 190"/>
            <p:cNvSpPr/>
            <p:nvPr/>
          </p:nvSpPr>
          <p:spPr>
            <a:xfrm>
              <a:off x="7378378" y="836712"/>
              <a:ext cx="939973" cy="1259635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1100" i="1" dirty="0">
                <a:solidFill>
                  <a:srgbClr val="EEECE1">
                    <a:lumMod val="50000"/>
                  </a:srgbClr>
                </a:solidFill>
              </a:endParaRPr>
            </a:p>
            <a:p>
              <a:pPr algn="ctr"/>
              <a:r>
                <a:rPr lang="en-GB" sz="1100" i="1" dirty="0">
                  <a:solidFill>
                    <a:srgbClr val="EEECE1">
                      <a:lumMod val="50000"/>
                    </a:srgbClr>
                  </a:solidFill>
                </a:rPr>
                <a:t>In-vivo </a:t>
              </a:r>
            </a:p>
            <a:p>
              <a:pPr algn="ctr"/>
              <a:r>
                <a:rPr lang="en-GB" sz="1100" i="1" dirty="0">
                  <a:solidFill>
                    <a:srgbClr val="EEECE1">
                      <a:lumMod val="50000"/>
                    </a:srgbClr>
                  </a:solidFill>
                </a:rPr>
                <a:t>Radio </a:t>
              </a:r>
              <a:r>
                <a:rPr lang="en-GB" sz="1100" i="1" dirty="0" err="1">
                  <a:solidFill>
                    <a:srgbClr val="EEECE1">
                      <a:lumMod val="50000"/>
                    </a:srgbClr>
                  </a:solidFill>
                </a:rPr>
                <a:t>Immuno</a:t>
              </a:r>
              <a:r>
                <a:rPr lang="en-GB" sz="1100" i="1" dirty="0">
                  <a:solidFill>
                    <a:srgbClr val="EEECE1">
                      <a:lumMod val="50000"/>
                    </a:srgbClr>
                  </a:solidFill>
                </a:rPr>
                <a:t> Assay</a:t>
              </a:r>
            </a:p>
            <a:p>
              <a:pPr algn="ctr"/>
              <a:endParaRPr lang="en-GB" sz="1100" i="1" dirty="0">
                <a:solidFill>
                  <a:srgbClr val="A14D07"/>
                </a:solidFill>
              </a:endParaRPr>
            </a:p>
            <a:p>
              <a:pPr algn="ctr"/>
              <a:r>
                <a:rPr lang="en-GB" sz="1000" i="1" dirty="0">
                  <a:solidFill>
                    <a:srgbClr val="A14D07"/>
                  </a:solidFill>
                </a:rPr>
                <a:t>Fathead minnow</a:t>
              </a:r>
            </a:p>
            <a:p>
              <a:pPr algn="ctr"/>
              <a:r>
                <a:rPr lang="en-US" altLang="en-US" sz="1100" dirty="0" err="1">
                  <a:solidFill>
                    <a:srgbClr val="9BBB59">
                      <a:lumMod val="75000"/>
                    </a:srgbClr>
                  </a:solidFill>
                  <a:ea typeface="Calibri" pitchFamily="34" charset="0"/>
                  <a:cs typeface="Times New Roman" pitchFamily="18" charset="0"/>
                </a:rPr>
                <a:t>Fadrozole</a:t>
              </a:r>
              <a:endParaRPr lang="en-US" altLang="en-US" sz="1100" dirty="0">
                <a:solidFill>
                  <a:srgbClr val="9BBB59">
                    <a:lumMod val="75000"/>
                  </a:srgbClr>
                </a:solidFill>
                <a:ea typeface="Calibri" pitchFamily="34" charset="0"/>
                <a:cs typeface="Times New Roman" pitchFamily="18" charset="0"/>
              </a:endParaRPr>
            </a:p>
            <a:p>
              <a:pPr algn="ctr"/>
              <a:endParaRPr lang="en-GB" sz="1100" i="1" dirty="0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cxnSp>
          <p:nvCxnSpPr>
            <p:cNvPr id="196" name="Straight Connector 195"/>
            <p:cNvCxnSpPr>
              <a:stCxn id="208" idx="0"/>
            </p:cNvCxnSpPr>
            <p:nvPr/>
          </p:nvCxnSpPr>
          <p:spPr>
            <a:xfrm flipV="1">
              <a:off x="7848364" y="2096348"/>
              <a:ext cx="1" cy="285356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70" idx="0"/>
            </p:cNvCxnSpPr>
            <p:nvPr/>
          </p:nvCxnSpPr>
          <p:spPr>
            <a:xfrm flipV="1">
              <a:off x="6552964" y="2710315"/>
              <a:ext cx="1" cy="371943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Diamond 207"/>
            <p:cNvSpPr/>
            <p:nvPr/>
          </p:nvSpPr>
          <p:spPr>
            <a:xfrm>
              <a:off x="7645958" y="2381704"/>
              <a:ext cx="404812" cy="404812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f(x)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6979" y="4137057"/>
            <a:ext cx="939973" cy="1952045"/>
            <a:chOff x="7378378" y="4213257"/>
            <a:chExt cx="939973" cy="1952045"/>
          </a:xfrm>
        </p:grpSpPr>
        <p:sp>
          <p:nvSpPr>
            <p:cNvPr id="187" name="Rectangle 186"/>
            <p:cNvSpPr/>
            <p:nvPr/>
          </p:nvSpPr>
          <p:spPr>
            <a:xfrm>
              <a:off x="7378378" y="5049344"/>
              <a:ext cx="939973" cy="111595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In-</a:t>
              </a:r>
              <a:r>
                <a:rPr lang="en-GB" sz="11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Silico</a:t>
              </a:r>
              <a:endParaRPr lang="en-GB" sz="11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ctr"/>
              <a:r>
                <a:rPr lang="en-GB" sz="11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Model</a:t>
              </a:r>
            </a:p>
            <a:p>
              <a:pPr algn="ctr"/>
              <a:endParaRPr lang="en-GB" sz="11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prstClr val="white">
                      <a:lumMod val="50000"/>
                    </a:prstClr>
                  </a:solidFill>
                </a:rPr>
                <a:t>Applicability domain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prstClr val="white">
                      <a:lumMod val="50000"/>
                    </a:prstClr>
                  </a:solidFill>
                </a:rPr>
                <a:t>Executable source code</a:t>
              </a:r>
              <a:endParaRPr lang="en-US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8" name="Straight Connector 187"/>
            <p:cNvCxnSpPr>
              <a:endCxn id="209" idx="0"/>
            </p:cNvCxnSpPr>
            <p:nvPr/>
          </p:nvCxnSpPr>
          <p:spPr>
            <a:xfrm flipH="1">
              <a:off x="7848364" y="4213257"/>
              <a:ext cx="2" cy="17125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209" idx="2"/>
            </p:cNvCxnSpPr>
            <p:nvPr/>
          </p:nvCxnSpPr>
          <p:spPr>
            <a:xfrm>
              <a:off x="7848364" y="4789321"/>
              <a:ext cx="1" cy="260023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Diamond 208"/>
            <p:cNvSpPr/>
            <p:nvPr/>
          </p:nvSpPr>
          <p:spPr>
            <a:xfrm>
              <a:off x="7645958" y="4384509"/>
              <a:ext cx="404812" cy="404812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f(x)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79609" y="5062666"/>
            <a:ext cx="2947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Effectopedia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Hristo Aladjov</a:t>
            </a:r>
          </a:p>
        </p:txBody>
      </p:sp>
    </p:spTree>
    <p:extLst>
      <p:ext uri="{BB962C8B-B14F-4D97-AF65-F5344CB8AC3E}">
        <p14:creationId xmlns:p14="http://schemas.microsoft.com/office/powerpoint/2010/main" val="23988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682354" y="457200"/>
            <a:ext cx="6324600" cy="6324600"/>
          </a:xfrm>
          <a:prstGeom prst="roundRect">
            <a:avLst>
              <a:gd name="adj" fmla="val 8883"/>
            </a:avLst>
          </a:prstGeom>
          <a:pattFill prst="pct10">
            <a:fgClr>
              <a:schemeClr val="accent4"/>
            </a:fgClr>
            <a:bgClr>
              <a:schemeClr val="bg1"/>
            </a:bgClr>
          </a:patt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AutoShape 55"/>
          <p:cNvSpPr>
            <a:spLocks noChangeArrowheads="1"/>
          </p:cNvSpPr>
          <p:nvPr/>
        </p:nvSpPr>
        <p:spPr bwMode="auto">
          <a:xfrm>
            <a:off x="1803255" y="554037"/>
            <a:ext cx="6082799" cy="6162675"/>
          </a:xfrm>
          <a:prstGeom prst="diamond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3635706" y="1535112"/>
            <a:ext cx="2934839" cy="1822983"/>
            <a:chOff x="6044624" y="4389340"/>
            <a:chExt cx="2934839" cy="1822983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5661795" y="4862952"/>
              <a:ext cx="13504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</a:rPr>
                <a:t>In vivo effect, </a:t>
              </a:r>
            </a:p>
            <a:p>
              <a:r>
                <a:rPr lang="en-GB" sz="1600" dirty="0">
                  <a:solidFill>
                    <a:prstClr val="black"/>
                  </a:solidFill>
                </a:rPr>
                <a:t>% Bound ERs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3276" y="5873769"/>
              <a:ext cx="2696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</a:rPr>
                <a:t>In vivo Concentration, [Log M]</a:t>
              </a:r>
            </a:p>
          </p:txBody>
        </p:sp>
        <p:grpSp>
          <p:nvGrpSpPr>
            <p:cNvPr id="3" name="Group 48"/>
            <p:cNvGrpSpPr/>
            <p:nvPr/>
          </p:nvGrpSpPr>
          <p:grpSpPr>
            <a:xfrm>
              <a:off x="6629399" y="4389340"/>
              <a:ext cx="1846098" cy="1471928"/>
              <a:chOff x="6629400" y="4038601"/>
              <a:chExt cx="2286000" cy="182266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629400" y="5861268"/>
                <a:ext cx="2286000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6629400" y="4038601"/>
                <a:ext cx="0" cy="1822668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47"/>
              <p:cNvGrpSpPr/>
              <p:nvPr/>
            </p:nvGrpSpPr>
            <p:grpSpPr>
              <a:xfrm>
                <a:off x="6629400" y="4389343"/>
                <a:ext cx="2060836" cy="1471927"/>
                <a:chOff x="6629400" y="4389343"/>
                <a:chExt cx="2060836" cy="1471927"/>
              </a:xfrm>
            </p:grpSpPr>
            <p:sp>
              <p:nvSpPr>
                <p:cNvPr id="11" name="Freeform 10"/>
                <p:cNvSpPr/>
                <p:nvPr/>
              </p:nvSpPr>
              <p:spPr bwMode="auto">
                <a:xfrm>
                  <a:off x="6629400" y="4389343"/>
                  <a:ext cx="2060836" cy="1471927"/>
                </a:xfrm>
                <a:custGeom>
                  <a:avLst/>
                  <a:gdLst>
                    <a:gd name="connsiteX0" fmla="*/ 0 w 2828925"/>
                    <a:gd name="connsiteY0" fmla="*/ 1450847 h 1471927"/>
                    <a:gd name="connsiteX1" fmla="*/ 781050 w 2828925"/>
                    <a:gd name="connsiteY1" fmla="*/ 1450847 h 1471927"/>
                    <a:gd name="connsiteX2" fmla="*/ 1266825 w 2828925"/>
                    <a:gd name="connsiteY2" fmla="*/ 1231772 h 1471927"/>
                    <a:gd name="connsiteX3" fmla="*/ 1571625 w 2828925"/>
                    <a:gd name="connsiteY3" fmla="*/ 345947 h 1471927"/>
                    <a:gd name="connsiteX4" fmla="*/ 2095500 w 2828925"/>
                    <a:gd name="connsiteY4" fmla="*/ 41147 h 1471927"/>
                    <a:gd name="connsiteX5" fmla="*/ 2828925 w 2828925"/>
                    <a:gd name="connsiteY5" fmla="*/ 3047 h 1471927"/>
                    <a:gd name="connsiteX6" fmla="*/ 2828925 w 2828925"/>
                    <a:gd name="connsiteY6" fmla="*/ 3047 h 1471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28925" h="1471927">
                      <a:moveTo>
                        <a:pt x="0" y="1450847"/>
                      </a:moveTo>
                      <a:cubicBezTo>
                        <a:pt x="284956" y="1469103"/>
                        <a:pt x="569913" y="1487359"/>
                        <a:pt x="781050" y="1450847"/>
                      </a:cubicBezTo>
                      <a:cubicBezTo>
                        <a:pt x="992187" y="1414335"/>
                        <a:pt x="1135063" y="1415922"/>
                        <a:pt x="1266825" y="1231772"/>
                      </a:cubicBezTo>
                      <a:cubicBezTo>
                        <a:pt x="1398587" y="1047622"/>
                        <a:pt x="1433513" y="544384"/>
                        <a:pt x="1571625" y="345947"/>
                      </a:cubicBezTo>
                      <a:cubicBezTo>
                        <a:pt x="1709737" y="147510"/>
                        <a:pt x="1885950" y="98297"/>
                        <a:pt x="2095500" y="41147"/>
                      </a:cubicBezTo>
                      <a:cubicBezTo>
                        <a:pt x="2305050" y="-16003"/>
                        <a:pt x="2828925" y="3047"/>
                        <a:pt x="2828925" y="3047"/>
                      </a:cubicBezTo>
                      <a:lnTo>
                        <a:pt x="2828925" y="3047"/>
                      </a:lnTo>
                    </a:path>
                  </a:pathLst>
                </a:custGeom>
                <a:noFill/>
                <a:ln w="9525">
                  <a:solidFill>
                    <a:schemeClr val="accent1"/>
                  </a:solidFill>
                  <a:round/>
                  <a:headEnd/>
                  <a:tailEnd type="none" w="med" len="med"/>
                </a:ln>
              </p:spPr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4F81BD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7631318" y="5155342"/>
                  <a:ext cx="1" cy="3687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567909" y="5155341"/>
                  <a:ext cx="1272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567909" y="5524084"/>
                  <a:ext cx="1272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Title 1"/>
          <p:cNvSpPr>
            <a:spLocks noGrp="1"/>
          </p:cNvSpPr>
          <p:nvPr>
            <p:ph type="title" idx="4294967295"/>
          </p:nvPr>
        </p:nvSpPr>
        <p:spPr>
          <a:xfrm>
            <a:off x="8915400" y="1796561"/>
            <a:ext cx="3009041" cy="55403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Pathway elements – test response mapping</a:t>
            </a:r>
            <a:endParaRPr lang="en-GB" sz="3200" dirty="0"/>
          </a:p>
        </p:txBody>
      </p:sp>
      <p:sp>
        <p:nvSpPr>
          <p:cNvPr id="52" name="Freeform 51"/>
          <p:cNvSpPr/>
          <p:nvPr/>
        </p:nvSpPr>
        <p:spPr>
          <a:xfrm>
            <a:off x="4940705" y="2549620"/>
            <a:ext cx="783096" cy="2857915"/>
          </a:xfrm>
          <a:custGeom>
            <a:avLst/>
            <a:gdLst>
              <a:gd name="connsiteX0" fmla="*/ 0 w 829657"/>
              <a:gd name="connsiteY0" fmla="*/ 2552700 h 2552700"/>
              <a:gd name="connsiteX1" fmla="*/ 828675 w 829657"/>
              <a:gd name="connsiteY1" fmla="*/ 1295400 h 2552700"/>
              <a:gd name="connsiteX2" fmla="*/ 133350 w 829657"/>
              <a:gd name="connsiteY2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657" h="2552700">
                <a:moveTo>
                  <a:pt x="0" y="2552700"/>
                </a:moveTo>
                <a:cubicBezTo>
                  <a:pt x="403225" y="2136775"/>
                  <a:pt x="806450" y="1720850"/>
                  <a:pt x="828675" y="1295400"/>
                </a:cubicBezTo>
                <a:cubicBezTo>
                  <a:pt x="850900" y="869950"/>
                  <a:pt x="492125" y="434975"/>
                  <a:pt x="133350" y="0"/>
                </a:cubicBezTo>
              </a:path>
            </a:pathLst>
          </a:custGeom>
          <a:noFill/>
          <a:ln w="44450">
            <a:solidFill>
              <a:schemeClr val="accent4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3287711"/>
            <a:ext cx="420836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>
                <a:solidFill>
                  <a:srgbClr val="8064A2"/>
                </a:solidFill>
              </a:rPr>
              <a:t>Test response mapping  / set </a:t>
            </a:r>
            <a:br>
              <a:rPr lang="en-GB" sz="2400" b="1" dirty="0">
                <a:solidFill>
                  <a:srgbClr val="8064A2"/>
                </a:solidFill>
              </a:rPr>
            </a:br>
            <a:r>
              <a:rPr lang="en-GB" sz="2400" b="1" dirty="0">
                <a:solidFill>
                  <a:srgbClr val="8064A2"/>
                </a:solidFill>
              </a:rPr>
              <a:t>of transformation function(s)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947781" y="5779665"/>
            <a:ext cx="184750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12940" y="5726112"/>
            <a:ext cx="1467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Concentration, </a:t>
            </a:r>
            <a:br>
              <a:rPr lang="en-GB" sz="1600" dirty="0">
                <a:solidFill>
                  <a:prstClr val="black"/>
                </a:solidFill>
              </a:rPr>
            </a:br>
            <a:r>
              <a:rPr lang="en-GB" sz="1600" dirty="0">
                <a:solidFill>
                  <a:prstClr val="black"/>
                </a:solidFill>
              </a:rPr>
              <a:t>[log M]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40646" y="487059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E2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68910" y="4427650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F81BD"/>
                </a:solidFill>
              </a:rPr>
              <a:t>Chem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4" name="Freeform 53"/>
          <p:cNvSpPr/>
          <p:nvPr/>
        </p:nvSpPr>
        <p:spPr bwMode="auto">
          <a:xfrm flipV="1">
            <a:off x="4058289" y="4307905"/>
            <a:ext cx="1621240" cy="1471760"/>
          </a:xfrm>
          <a:custGeom>
            <a:avLst/>
            <a:gdLst>
              <a:gd name="connsiteX0" fmla="*/ 0 w 2828925"/>
              <a:gd name="connsiteY0" fmla="*/ 1450847 h 1471927"/>
              <a:gd name="connsiteX1" fmla="*/ 781050 w 2828925"/>
              <a:gd name="connsiteY1" fmla="*/ 1450847 h 1471927"/>
              <a:gd name="connsiteX2" fmla="*/ 1266825 w 2828925"/>
              <a:gd name="connsiteY2" fmla="*/ 1231772 h 1471927"/>
              <a:gd name="connsiteX3" fmla="*/ 1571625 w 2828925"/>
              <a:gd name="connsiteY3" fmla="*/ 345947 h 1471927"/>
              <a:gd name="connsiteX4" fmla="*/ 2095500 w 2828925"/>
              <a:gd name="connsiteY4" fmla="*/ 41147 h 1471927"/>
              <a:gd name="connsiteX5" fmla="*/ 2828925 w 2828925"/>
              <a:gd name="connsiteY5" fmla="*/ 3047 h 1471927"/>
              <a:gd name="connsiteX6" fmla="*/ 2828925 w 2828925"/>
              <a:gd name="connsiteY6" fmla="*/ 3047 h 1471927"/>
              <a:gd name="connsiteX0" fmla="*/ 0 w 2870407"/>
              <a:gd name="connsiteY0" fmla="*/ 1517522 h 1522244"/>
              <a:gd name="connsiteX1" fmla="*/ 822532 w 2870407"/>
              <a:gd name="connsiteY1" fmla="*/ 1450847 h 1522244"/>
              <a:gd name="connsiteX2" fmla="*/ 1308307 w 2870407"/>
              <a:gd name="connsiteY2" fmla="*/ 1231772 h 1522244"/>
              <a:gd name="connsiteX3" fmla="*/ 1613107 w 2870407"/>
              <a:gd name="connsiteY3" fmla="*/ 345947 h 1522244"/>
              <a:gd name="connsiteX4" fmla="*/ 2136982 w 2870407"/>
              <a:gd name="connsiteY4" fmla="*/ 41147 h 1522244"/>
              <a:gd name="connsiteX5" fmla="*/ 2870407 w 2870407"/>
              <a:gd name="connsiteY5" fmla="*/ 3047 h 1522244"/>
              <a:gd name="connsiteX6" fmla="*/ 2870407 w 2870407"/>
              <a:gd name="connsiteY6" fmla="*/ 3047 h 1522244"/>
              <a:gd name="connsiteX0" fmla="*/ 1240 w 2871647"/>
              <a:gd name="connsiteY0" fmla="*/ 1517522 h 1517522"/>
              <a:gd name="connsiteX1" fmla="*/ 823772 w 2871647"/>
              <a:gd name="connsiteY1" fmla="*/ 1450847 h 1517522"/>
              <a:gd name="connsiteX2" fmla="*/ 1309547 w 2871647"/>
              <a:gd name="connsiteY2" fmla="*/ 1231772 h 1517522"/>
              <a:gd name="connsiteX3" fmla="*/ 1614347 w 2871647"/>
              <a:gd name="connsiteY3" fmla="*/ 345947 h 1517522"/>
              <a:gd name="connsiteX4" fmla="*/ 2138222 w 2871647"/>
              <a:gd name="connsiteY4" fmla="*/ 41147 h 1517522"/>
              <a:gd name="connsiteX5" fmla="*/ 2871647 w 2871647"/>
              <a:gd name="connsiteY5" fmla="*/ 3047 h 1517522"/>
              <a:gd name="connsiteX6" fmla="*/ 2871647 w 2871647"/>
              <a:gd name="connsiteY6" fmla="*/ 3047 h 1517522"/>
              <a:gd name="connsiteX0" fmla="*/ 1178 w 2913067"/>
              <a:gd name="connsiteY0" fmla="*/ 1469897 h 1469897"/>
              <a:gd name="connsiteX1" fmla="*/ 865192 w 2913067"/>
              <a:gd name="connsiteY1" fmla="*/ 1450847 h 1469897"/>
              <a:gd name="connsiteX2" fmla="*/ 1350967 w 2913067"/>
              <a:gd name="connsiteY2" fmla="*/ 1231772 h 1469897"/>
              <a:gd name="connsiteX3" fmla="*/ 1655767 w 2913067"/>
              <a:gd name="connsiteY3" fmla="*/ 345947 h 1469897"/>
              <a:gd name="connsiteX4" fmla="*/ 2179642 w 2913067"/>
              <a:gd name="connsiteY4" fmla="*/ 41147 h 1469897"/>
              <a:gd name="connsiteX5" fmla="*/ 2913067 w 2913067"/>
              <a:gd name="connsiteY5" fmla="*/ 3047 h 1469897"/>
              <a:gd name="connsiteX6" fmla="*/ 2913067 w 2913067"/>
              <a:gd name="connsiteY6" fmla="*/ 3047 h 1469897"/>
              <a:gd name="connsiteX0" fmla="*/ 1 w 2911890"/>
              <a:gd name="connsiteY0" fmla="*/ 1469897 h 1471760"/>
              <a:gd name="connsiteX1" fmla="*/ 864015 w 2911890"/>
              <a:gd name="connsiteY1" fmla="*/ 1450847 h 1471760"/>
              <a:gd name="connsiteX2" fmla="*/ 1349790 w 2911890"/>
              <a:gd name="connsiteY2" fmla="*/ 1231772 h 1471760"/>
              <a:gd name="connsiteX3" fmla="*/ 1654590 w 2911890"/>
              <a:gd name="connsiteY3" fmla="*/ 345947 h 1471760"/>
              <a:gd name="connsiteX4" fmla="*/ 2178465 w 2911890"/>
              <a:gd name="connsiteY4" fmla="*/ 41147 h 1471760"/>
              <a:gd name="connsiteX5" fmla="*/ 2911890 w 2911890"/>
              <a:gd name="connsiteY5" fmla="*/ 3047 h 1471760"/>
              <a:gd name="connsiteX6" fmla="*/ 2911890 w 2911890"/>
              <a:gd name="connsiteY6" fmla="*/ 3047 h 14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890" h="1471760">
                <a:moveTo>
                  <a:pt x="1" y="1469897"/>
                </a:moveTo>
                <a:cubicBezTo>
                  <a:pt x="8411" y="1459578"/>
                  <a:pt x="639050" y="1490535"/>
                  <a:pt x="864015" y="1450847"/>
                </a:cubicBezTo>
                <a:cubicBezTo>
                  <a:pt x="1088980" y="1411159"/>
                  <a:pt x="1218028" y="1415922"/>
                  <a:pt x="1349790" y="1231772"/>
                </a:cubicBezTo>
                <a:cubicBezTo>
                  <a:pt x="1481552" y="1047622"/>
                  <a:pt x="1516478" y="544384"/>
                  <a:pt x="1654590" y="345947"/>
                </a:cubicBezTo>
                <a:cubicBezTo>
                  <a:pt x="1792702" y="147510"/>
                  <a:pt x="1968915" y="98297"/>
                  <a:pt x="2178465" y="41147"/>
                </a:cubicBezTo>
                <a:cubicBezTo>
                  <a:pt x="2388015" y="-16003"/>
                  <a:pt x="2911890" y="3047"/>
                  <a:pt x="2911890" y="3047"/>
                </a:cubicBezTo>
                <a:lnTo>
                  <a:pt x="2911890" y="3047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GB">
              <a:solidFill>
                <a:srgbClr val="4F81BD"/>
              </a:solidFill>
            </a:endParaRPr>
          </a:p>
        </p:txBody>
      </p:sp>
      <p:sp>
        <p:nvSpPr>
          <p:cNvPr id="55" name="Freeform 54"/>
          <p:cNvSpPr/>
          <p:nvPr/>
        </p:nvSpPr>
        <p:spPr bwMode="auto">
          <a:xfrm flipV="1">
            <a:off x="3789421" y="4314037"/>
            <a:ext cx="1670401" cy="1471760"/>
          </a:xfrm>
          <a:custGeom>
            <a:avLst/>
            <a:gdLst>
              <a:gd name="connsiteX0" fmla="*/ 0 w 2828925"/>
              <a:gd name="connsiteY0" fmla="*/ 1450847 h 1471927"/>
              <a:gd name="connsiteX1" fmla="*/ 781050 w 2828925"/>
              <a:gd name="connsiteY1" fmla="*/ 1450847 h 1471927"/>
              <a:gd name="connsiteX2" fmla="*/ 1266825 w 2828925"/>
              <a:gd name="connsiteY2" fmla="*/ 1231772 h 1471927"/>
              <a:gd name="connsiteX3" fmla="*/ 1571625 w 2828925"/>
              <a:gd name="connsiteY3" fmla="*/ 345947 h 1471927"/>
              <a:gd name="connsiteX4" fmla="*/ 2095500 w 2828925"/>
              <a:gd name="connsiteY4" fmla="*/ 41147 h 1471927"/>
              <a:gd name="connsiteX5" fmla="*/ 2828925 w 2828925"/>
              <a:gd name="connsiteY5" fmla="*/ 3047 h 1471927"/>
              <a:gd name="connsiteX6" fmla="*/ 2828925 w 2828925"/>
              <a:gd name="connsiteY6" fmla="*/ 3047 h 1471927"/>
              <a:gd name="connsiteX0" fmla="*/ 0 w 2870407"/>
              <a:gd name="connsiteY0" fmla="*/ 1517522 h 1522244"/>
              <a:gd name="connsiteX1" fmla="*/ 822532 w 2870407"/>
              <a:gd name="connsiteY1" fmla="*/ 1450847 h 1522244"/>
              <a:gd name="connsiteX2" fmla="*/ 1308307 w 2870407"/>
              <a:gd name="connsiteY2" fmla="*/ 1231772 h 1522244"/>
              <a:gd name="connsiteX3" fmla="*/ 1613107 w 2870407"/>
              <a:gd name="connsiteY3" fmla="*/ 345947 h 1522244"/>
              <a:gd name="connsiteX4" fmla="*/ 2136982 w 2870407"/>
              <a:gd name="connsiteY4" fmla="*/ 41147 h 1522244"/>
              <a:gd name="connsiteX5" fmla="*/ 2870407 w 2870407"/>
              <a:gd name="connsiteY5" fmla="*/ 3047 h 1522244"/>
              <a:gd name="connsiteX6" fmla="*/ 2870407 w 2870407"/>
              <a:gd name="connsiteY6" fmla="*/ 3047 h 1522244"/>
              <a:gd name="connsiteX0" fmla="*/ 1240 w 2871647"/>
              <a:gd name="connsiteY0" fmla="*/ 1517522 h 1517522"/>
              <a:gd name="connsiteX1" fmla="*/ 823772 w 2871647"/>
              <a:gd name="connsiteY1" fmla="*/ 1450847 h 1517522"/>
              <a:gd name="connsiteX2" fmla="*/ 1309547 w 2871647"/>
              <a:gd name="connsiteY2" fmla="*/ 1231772 h 1517522"/>
              <a:gd name="connsiteX3" fmla="*/ 1614347 w 2871647"/>
              <a:gd name="connsiteY3" fmla="*/ 345947 h 1517522"/>
              <a:gd name="connsiteX4" fmla="*/ 2138222 w 2871647"/>
              <a:gd name="connsiteY4" fmla="*/ 41147 h 1517522"/>
              <a:gd name="connsiteX5" fmla="*/ 2871647 w 2871647"/>
              <a:gd name="connsiteY5" fmla="*/ 3047 h 1517522"/>
              <a:gd name="connsiteX6" fmla="*/ 2871647 w 2871647"/>
              <a:gd name="connsiteY6" fmla="*/ 3047 h 1517522"/>
              <a:gd name="connsiteX0" fmla="*/ 1178 w 2913067"/>
              <a:gd name="connsiteY0" fmla="*/ 1469897 h 1469897"/>
              <a:gd name="connsiteX1" fmla="*/ 865192 w 2913067"/>
              <a:gd name="connsiteY1" fmla="*/ 1450847 h 1469897"/>
              <a:gd name="connsiteX2" fmla="*/ 1350967 w 2913067"/>
              <a:gd name="connsiteY2" fmla="*/ 1231772 h 1469897"/>
              <a:gd name="connsiteX3" fmla="*/ 1655767 w 2913067"/>
              <a:gd name="connsiteY3" fmla="*/ 345947 h 1469897"/>
              <a:gd name="connsiteX4" fmla="*/ 2179642 w 2913067"/>
              <a:gd name="connsiteY4" fmla="*/ 41147 h 1469897"/>
              <a:gd name="connsiteX5" fmla="*/ 2913067 w 2913067"/>
              <a:gd name="connsiteY5" fmla="*/ 3047 h 1469897"/>
              <a:gd name="connsiteX6" fmla="*/ 2913067 w 2913067"/>
              <a:gd name="connsiteY6" fmla="*/ 3047 h 1469897"/>
              <a:gd name="connsiteX0" fmla="*/ 1 w 2911890"/>
              <a:gd name="connsiteY0" fmla="*/ 1469897 h 1471760"/>
              <a:gd name="connsiteX1" fmla="*/ 864015 w 2911890"/>
              <a:gd name="connsiteY1" fmla="*/ 1450847 h 1471760"/>
              <a:gd name="connsiteX2" fmla="*/ 1349790 w 2911890"/>
              <a:gd name="connsiteY2" fmla="*/ 1231772 h 1471760"/>
              <a:gd name="connsiteX3" fmla="*/ 1654590 w 2911890"/>
              <a:gd name="connsiteY3" fmla="*/ 345947 h 1471760"/>
              <a:gd name="connsiteX4" fmla="*/ 2178465 w 2911890"/>
              <a:gd name="connsiteY4" fmla="*/ 41147 h 1471760"/>
              <a:gd name="connsiteX5" fmla="*/ 2911890 w 2911890"/>
              <a:gd name="connsiteY5" fmla="*/ 3047 h 1471760"/>
              <a:gd name="connsiteX6" fmla="*/ 2911890 w 2911890"/>
              <a:gd name="connsiteY6" fmla="*/ 3047 h 14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890" h="1471760">
                <a:moveTo>
                  <a:pt x="1" y="1469897"/>
                </a:moveTo>
                <a:cubicBezTo>
                  <a:pt x="8411" y="1459578"/>
                  <a:pt x="639050" y="1490535"/>
                  <a:pt x="864015" y="1450847"/>
                </a:cubicBezTo>
                <a:cubicBezTo>
                  <a:pt x="1088980" y="1411159"/>
                  <a:pt x="1218028" y="1415922"/>
                  <a:pt x="1349790" y="1231772"/>
                </a:cubicBezTo>
                <a:cubicBezTo>
                  <a:pt x="1481552" y="1047622"/>
                  <a:pt x="1516478" y="544384"/>
                  <a:pt x="1654590" y="345947"/>
                </a:cubicBezTo>
                <a:cubicBezTo>
                  <a:pt x="1792702" y="147510"/>
                  <a:pt x="1968915" y="98297"/>
                  <a:pt x="2178465" y="41147"/>
                </a:cubicBezTo>
                <a:cubicBezTo>
                  <a:pt x="2388015" y="-16003"/>
                  <a:pt x="2911890" y="3047"/>
                  <a:pt x="2911890" y="3047"/>
                </a:cubicBezTo>
                <a:lnTo>
                  <a:pt x="2911890" y="304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GB">
              <a:solidFill>
                <a:srgbClr val="4F81BD"/>
              </a:solidFill>
            </a:endParaRPr>
          </a:p>
        </p:txBody>
      </p:sp>
      <p:grpSp>
        <p:nvGrpSpPr>
          <p:cNvPr id="5" name="Group 42"/>
          <p:cNvGrpSpPr/>
          <p:nvPr/>
        </p:nvGrpSpPr>
        <p:grpSpPr>
          <a:xfrm>
            <a:off x="4900157" y="5198840"/>
            <a:ext cx="127247" cy="368743"/>
            <a:chOff x="4289590" y="5337391"/>
            <a:chExt cx="127247" cy="36874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4352998" y="5337391"/>
              <a:ext cx="1" cy="36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4330139" y="5500367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289590" y="5337391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289590" y="5706134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6"/>
          <p:cNvGrpSpPr/>
          <p:nvPr/>
        </p:nvGrpSpPr>
        <p:grpSpPr>
          <a:xfrm>
            <a:off x="4789370" y="4644617"/>
            <a:ext cx="127463" cy="157128"/>
            <a:chOff x="4222409" y="4781143"/>
            <a:chExt cx="127463" cy="157128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286033" y="4784086"/>
              <a:ext cx="0" cy="1541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 bwMode="auto">
            <a:xfrm>
              <a:off x="4263174" y="4839344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222409" y="4781143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222625" y="4938271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7"/>
          <p:cNvGrpSpPr/>
          <p:nvPr/>
        </p:nvGrpSpPr>
        <p:grpSpPr>
          <a:xfrm>
            <a:off x="4575426" y="4328836"/>
            <a:ext cx="132838" cy="89290"/>
            <a:chOff x="4019919" y="4479649"/>
            <a:chExt cx="132838" cy="8929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4083328" y="4479649"/>
              <a:ext cx="0" cy="89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 bwMode="auto">
            <a:xfrm>
              <a:off x="4060468" y="4494924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4019919" y="4479649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025510" y="4566506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8"/>
          <p:cNvGrpSpPr/>
          <p:nvPr/>
        </p:nvGrpSpPr>
        <p:grpSpPr>
          <a:xfrm>
            <a:off x="4332170" y="4240011"/>
            <a:ext cx="127463" cy="126959"/>
            <a:chOff x="3733800" y="4390824"/>
            <a:chExt cx="127463" cy="12695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3797425" y="4394369"/>
              <a:ext cx="0" cy="123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 bwMode="auto">
            <a:xfrm>
              <a:off x="3774565" y="4433930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734016" y="4390824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733800" y="4515202"/>
              <a:ext cx="12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 rot="16200000">
            <a:off x="3043155" y="4527167"/>
            <a:ext cx="14497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aseline="30000" dirty="0">
                <a:solidFill>
                  <a:prstClr val="black"/>
                </a:solidFill>
              </a:rPr>
              <a:t>3</a:t>
            </a:r>
            <a:r>
              <a:rPr lang="en-GB" sz="1600" dirty="0">
                <a:solidFill>
                  <a:prstClr val="black"/>
                </a:solidFill>
              </a:rPr>
              <a:t>H-E</a:t>
            </a:r>
            <a:r>
              <a:rPr lang="en-GB" sz="1600" baseline="-25000" dirty="0">
                <a:solidFill>
                  <a:prstClr val="black"/>
                </a:solidFill>
              </a:rPr>
              <a:t>2 </a:t>
            </a:r>
            <a:r>
              <a:rPr lang="en-GB" sz="1600" dirty="0">
                <a:solidFill>
                  <a:prstClr val="black"/>
                </a:solidFill>
              </a:rPr>
              <a:t>Binding %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940646" y="3963129"/>
            <a:ext cx="0" cy="18226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16200000">
            <a:off x="2843099" y="4412260"/>
            <a:ext cx="144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solidFill>
                  <a:prstClr val="black"/>
                </a:solidFill>
              </a:rPr>
              <a:t>Measured Effect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06064" y="2549049"/>
            <a:ext cx="45719" cy="4571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244590" y="5241056"/>
            <a:ext cx="2947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Effectopedia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Hristo Aladjov</a:t>
            </a:r>
          </a:p>
        </p:txBody>
      </p:sp>
    </p:spTree>
    <p:extLst>
      <p:ext uri="{BB962C8B-B14F-4D97-AF65-F5344CB8AC3E}">
        <p14:creationId xmlns:p14="http://schemas.microsoft.com/office/powerpoint/2010/main" val="298667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 of AOP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AOPs are not chemical specific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AOPs are modular (consisting of KEs and KERs)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individual AOP is a pragmatic unit of development and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For most real-world applications, AOP networks are the functional unit of prediction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AOPs are living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6477000"/>
            <a:ext cx="326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Villeneuve, et al. </a:t>
            </a:r>
            <a:r>
              <a:rPr lang="fr-FR" sz="1200" i="1" dirty="0" err="1"/>
              <a:t>Tox</a:t>
            </a:r>
            <a:r>
              <a:rPr lang="fr-FR" sz="1200" i="1" dirty="0"/>
              <a:t> </a:t>
            </a:r>
            <a:r>
              <a:rPr lang="fr-FR" sz="1200" i="1" dirty="0" err="1"/>
              <a:t>Sci</a:t>
            </a:r>
            <a:r>
              <a:rPr lang="fr-FR" sz="1200" i="1" dirty="0"/>
              <a:t>., 2014, 142:</a:t>
            </a:r>
            <a:r>
              <a:rPr lang="en-US" sz="1200" i="1" dirty="0"/>
              <a:t>312-320</a:t>
            </a:r>
          </a:p>
        </p:txBody>
      </p:sp>
    </p:spTree>
    <p:extLst>
      <p:ext uri="{BB962C8B-B14F-4D97-AF65-F5344CB8AC3E}">
        <p14:creationId xmlns:p14="http://schemas.microsoft.com/office/powerpoint/2010/main" val="290646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3311526" y="3579182"/>
            <a:ext cx="7197725" cy="1233488"/>
            <a:chOff x="262" y="1920"/>
            <a:chExt cx="4534" cy="777"/>
          </a:xfrm>
        </p:grpSpPr>
        <p:sp>
          <p:nvSpPr>
            <p:cNvPr id="410627" name="Oval 3"/>
            <p:cNvSpPr>
              <a:spLocks noChangeArrowheads="1"/>
            </p:cNvSpPr>
            <p:nvPr/>
          </p:nvSpPr>
          <p:spPr bwMode="auto">
            <a:xfrm>
              <a:off x="3936" y="1920"/>
              <a:ext cx="860" cy="777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28" name="Text Box 4"/>
            <p:cNvSpPr txBox="1">
              <a:spLocks noChangeArrowheads="1"/>
            </p:cNvSpPr>
            <p:nvPr/>
          </p:nvSpPr>
          <p:spPr bwMode="auto">
            <a:xfrm>
              <a:off x="262" y="2120"/>
              <a:ext cx="6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/>
                <a:t>Biologic</a:t>
              </a:r>
            </a:p>
            <a:p>
              <a:pPr algn="ctr"/>
              <a:r>
                <a:rPr lang="en-US" altLang="en-US" b="1"/>
                <a:t>Inputs</a:t>
              </a:r>
              <a:endParaRPr lang="en-US" altLang="en-US"/>
            </a:p>
          </p:txBody>
        </p:sp>
        <p:sp>
          <p:nvSpPr>
            <p:cNvPr id="410629" name="Text Box 5"/>
            <p:cNvSpPr txBox="1">
              <a:spLocks noChangeArrowheads="1"/>
            </p:cNvSpPr>
            <p:nvPr/>
          </p:nvSpPr>
          <p:spPr bwMode="auto">
            <a:xfrm>
              <a:off x="4020" y="2064"/>
              <a:ext cx="65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/>
                <a:t>Normal</a:t>
              </a:r>
            </a:p>
            <a:p>
              <a:pPr algn="ctr"/>
              <a:r>
                <a:rPr lang="en-US" altLang="en-US" sz="1600" b="1"/>
                <a:t>Biologic</a:t>
              </a:r>
            </a:p>
            <a:p>
              <a:pPr algn="ctr"/>
              <a:r>
                <a:rPr lang="en-US" altLang="en-US" sz="1600" b="1"/>
                <a:t>Function</a:t>
              </a:r>
            </a:p>
          </p:txBody>
        </p:sp>
        <p:grpSp>
          <p:nvGrpSpPr>
            <p:cNvPr id="410630" name="Group 6"/>
            <p:cNvGrpSpPr>
              <a:grpSpLocks/>
            </p:cNvGrpSpPr>
            <p:nvPr/>
          </p:nvGrpSpPr>
          <p:grpSpPr bwMode="auto">
            <a:xfrm>
              <a:off x="960" y="2245"/>
              <a:ext cx="2986" cy="144"/>
              <a:chOff x="960" y="2245"/>
              <a:chExt cx="2986" cy="144"/>
            </a:xfrm>
          </p:grpSpPr>
          <p:sp>
            <p:nvSpPr>
              <p:cNvPr id="410631" name="Rectangle 7"/>
              <p:cNvSpPr>
                <a:spLocks noChangeArrowheads="1"/>
              </p:cNvSpPr>
              <p:nvPr/>
            </p:nvSpPr>
            <p:spPr bwMode="auto">
              <a:xfrm>
                <a:off x="960" y="2280"/>
                <a:ext cx="2592" cy="95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2" name="Line 8"/>
              <p:cNvSpPr>
                <a:spLocks noChangeShapeType="1"/>
              </p:cNvSpPr>
              <p:nvPr/>
            </p:nvSpPr>
            <p:spPr bwMode="auto">
              <a:xfrm>
                <a:off x="960" y="2280"/>
                <a:ext cx="25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33" name="Line 9"/>
              <p:cNvSpPr>
                <a:spLocks noChangeShapeType="1"/>
              </p:cNvSpPr>
              <p:nvPr/>
            </p:nvSpPr>
            <p:spPr bwMode="auto">
              <a:xfrm>
                <a:off x="960" y="2371"/>
                <a:ext cx="110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34" name="Line 10"/>
              <p:cNvSpPr>
                <a:spLocks noChangeShapeType="1"/>
              </p:cNvSpPr>
              <p:nvPr/>
            </p:nvSpPr>
            <p:spPr bwMode="auto">
              <a:xfrm>
                <a:off x="2523" y="2371"/>
                <a:ext cx="1029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35" name="Line 11"/>
              <p:cNvSpPr>
                <a:spLocks noChangeShapeType="1"/>
              </p:cNvSpPr>
              <p:nvPr/>
            </p:nvSpPr>
            <p:spPr bwMode="auto">
              <a:xfrm>
                <a:off x="960" y="2280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36" name="AutoShape 12"/>
              <p:cNvSpPr>
                <a:spLocks noChangeArrowheads="1"/>
              </p:cNvSpPr>
              <p:nvPr/>
            </p:nvSpPr>
            <p:spPr bwMode="auto">
              <a:xfrm>
                <a:off x="3562" y="2245"/>
                <a:ext cx="384" cy="144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7" name="Line 13"/>
              <p:cNvSpPr>
                <a:spLocks noChangeShapeType="1"/>
              </p:cNvSpPr>
              <p:nvPr/>
            </p:nvSpPr>
            <p:spPr bwMode="auto">
              <a:xfrm>
                <a:off x="1008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38" name="Line 14"/>
              <p:cNvSpPr>
                <a:spLocks noChangeShapeType="1"/>
              </p:cNvSpPr>
              <p:nvPr/>
            </p:nvSpPr>
            <p:spPr bwMode="auto">
              <a:xfrm>
                <a:off x="1248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39" name="Line 15"/>
              <p:cNvSpPr>
                <a:spLocks noChangeShapeType="1"/>
              </p:cNvSpPr>
              <p:nvPr/>
            </p:nvSpPr>
            <p:spPr bwMode="auto">
              <a:xfrm>
                <a:off x="1488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0" name="Line 16"/>
              <p:cNvSpPr>
                <a:spLocks noChangeShapeType="1"/>
              </p:cNvSpPr>
              <p:nvPr/>
            </p:nvSpPr>
            <p:spPr bwMode="auto">
              <a:xfrm>
                <a:off x="1728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1" name="Line 17"/>
              <p:cNvSpPr>
                <a:spLocks noChangeShapeType="1"/>
              </p:cNvSpPr>
              <p:nvPr/>
            </p:nvSpPr>
            <p:spPr bwMode="auto">
              <a:xfrm>
                <a:off x="1968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2" name="Line 18"/>
              <p:cNvSpPr>
                <a:spLocks noChangeShapeType="1"/>
              </p:cNvSpPr>
              <p:nvPr/>
            </p:nvSpPr>
            <p:spPr bwMode="auto">
              <a:xfrm>
                <a:off x="2208" y="2327"/>
                <a:ext cx="336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3" name="Line 19"/>
              <p:cNvSpPr>
                <a:spLocks noChangeShapeType="1"/>
              </p:cNvSpPr>
              <p:nvPr/>
            </p:nvSpPr>
            <p:spPr bwMode="auto">
              <a:xfrm>
                <a:off x="2592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4" name="Line 20"/>
              <p:cNvSpPr>
                <a:spLocks noChangeShapeType="1"/>
              </p:cNvSpPr>
              <p:nvPr/>
            </p:nvSpPr>
            <p:spPr bwMode="auto">
              <a:xfrm>
                <a:off x="2832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5" name="Line 21"/>
              <p:cNvSpPr>
                <a:spLocks noChangeShapeType="1"/>
              </p:cNvSpPr>
              <p:nvPr/>
            </p:nvSpPr>
            <p:spPr bwMode="auto">
              <a:xfrm>
                <a:off x="3072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6" name="Line 22"/>
              <p:cNvSpPr>
                <a:spLocks noChangeShapeType="1"/>
              </p:cNvSpPr>
              <p:nvPr/>
            </p:nvSpPr>
            <p:spPr bwMode="auto">
              <a:xfrm>
                <a:off x="3312" y="232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0647" name="Group 23"/>
          <p:cNvGrpSpPr>
            <a:grpSpLocks/>
          </p:cNvGrpSpPr>
          <p:nvPr/>
        </p:nvGrpSpPr>
        <p:grpSpPr bwMode="auto">
          <a:xfrm>
            <a:off x="8501062" y="5452432"/>
            <a:ext cx="3341688" cy="1131888"/>
            <a:chOff x="3538" y="3012"/>
            <a:chExt cx="2105" cy="713"/>
          </a:xfrm>
        </p:grpSpPr>
        <p:sp>
          <p:nvSpPr>
            <p:cNvPr id="410648" name="Oval 24"/>
            <p:cNvSpPr>
              <a:spLocks noChangeArrowheads="1"/>
            </p:cNvSpPr>
            <p:nvPr/>
          </p:nvSpPr>
          <p:spPr bwMode="auto">
            <a:xfrm>
              <a:off x="3991" y="3032"/>
              <a:ext cx="622" cy="56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49" name="AutoShape 25"/>
            <p:cNvSpPr>
              <a:spLocks noChangeArrowheads="1"/>
            </p:cNvSpPr>
            <p:nvPr/>
          </p:nvSpPr>
          <p:spPr bwMode="auto">
            <a:xfrm rot="2036529">
              <a:off x="3538" y="3012"/>
              <a:ext cx="516" cy="18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0" name="AutoShape 26"/>
            <p:cNvSpPr>
              <a:spLocks noChangeArrowheads="1"/>
            </p:cNvSpPr>
            <p:nvPr/>
          </p:nvSpPr>
          <p:spPr bwMode="auto">
            <a:xfrm>
              <a:off x="4647" y="3332"/>
              <a:ext cx="280" cy="1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1" name="Text Box 27"/>
            <p:cNvSpPr txBox="1">
              <a:spLocks noChangeArrowheads="1"/>
            </p:cNvSpPr>
            <p:nvPr/>
          </p:nvSpPr>
          <p:spPr bwMode="auto">
            <a:xfrm>
              <a:off x="4879" y="3148"/>
              <a:ext cx="76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/>
                <a:t>Morbidity</a:t>
              </a:r>
            </a:p>
            <a:p>
              <a:pPr algn="ctr"/>
              <a:r>
                <a:rPr lang="en-US" altLang="en-US" b="1"/>
                <a:t>and</a:t>
              </a:r>
            </a:p>
            <a:p>
              <a:pPr algn="ctr"/>
              <a:r>
                <a:rPr lang="en-US" altLang="en-US" b="1"/>
                <a:t>Mortality</a:t>
              </a:r>
              <a:endParaRPr lang="en-US" altLang="en-US"/>
            </a:p>
          </p:txBody>
        </p:sp>
        <p:sp>
          <p:nvSpPr>
            <p:cNvPr id="410652" name="Text Box 28"/>
            <p:cNvSpPr txBox="1">
              <a:spLocks noChangeArrowheads="1"/>
            </p:cNvSpPr>
            <p:nvPr/>
          </p:nvSpPr>
          <p:spPr bwMode="auto">
            <a:xfrm>
              <a:off x="4082" y="3163"/>
              <a:ext cx="46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/>
                <a:t>Cell </a:t>
              </a:r>
            </a:p>
            <a:p>
              <a:pPr algn="ctr"/>
              <a:r>
                <a:rPr lang="en-US" altLang="en-US" sz="1600" b="1"/>
                <a:t>Injury</a:t>
              </a:r>
            </a:p>
          </p:txBody>
        </p:sp>
      </p:grpSp>
      <p:grpSp>
        <p:nvGrpSpPr>
          <p:cNvPr id="410653" name="Group 29"/>
          <p:cNvGrpSpPr>
            <a:grpSpLocks/>
          </p:cNvGrpSpPr>
          <p:nvPr/>
        </p:nvGrpSpPr>
        <p:grpSpPr bwMode="auto">
          <a:xfrm>
            <a:off x="5837238" y="4244345"/>
            <a:ext cx="3154363" cy="1935162"/>
            <a:chOff x="1853" y="2339"/>
            <a:chExt cx="1987" cy="1219"/>
          </a:xfrm>
        </p:grpSpPr>
        <p:sp>
          <p:nvSpPr>
            <p:cNvPr id="410654" name="Oval 30"/>
            <p:cNvSpPr>
              <a:spLocks noChangeArrowheads="1"/>
            </p:cNvSpPr>
            <p:nvPr/>
          </p:nvSpPr>
          <p:spPr bwMode="auto">
            <a:xfrm>
              <a:off x="2688" y="2592"/>
              <a:ext cx="1152" cy="576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5" name="Rectangle 31"/>
            <p:cNvSpPr>
              <a:spLocks noChangeArrowheads="1"/>
            </p:cNvSpPr>
            <p:nvPr/>
          </p:nvSpPr>
          <p:spPr bwMode="auto">
            <a:xfrm>
              <a:off x="2362" y="3023"/>
              <a:ext cx="538" cy="9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6" name="Rectangle 32"/>
            <p:cNvSpPr>
              <a:spLocks noChangeArrowheads="1"/>
            </p:cNvSpPr>
            <p:nvPr/>
          </p:nvSpPr>
          <p:spPr bwMode="auto">
            <a:xfrm>
              <a:off x="2362" y="2917"/>
              <a:ext cx="89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7" name="Freeform 33"/>
            <p:cNvSpPr>
              <a:spLocks/>
            </p:cNvSpPr>
            <p:nvPr/>
          </p:nvSpPr>
          <p:spPr bwMode="auto">
            <a:xfrm>
              <a:off x="2053" y="2339"/>
              <a:ext cx="872" cy="365"/>
            </a:xfrm>
            <a:custGeom>
              <a:avLst/>
              <a:gdLst>
                <a:gd name="T0" fmla="*/ 0 w 1856"/>
                <a:gd name="T1" fmla="*/ 0 h 760"/>
                <a:gd name="T2" fmla="*/ 720 w 1856"/>
                <a:gd name="T3" fmla="*/ 192 h 760"/>
                <a:gd name="T4" fmla="*/ 1680 w 1856"/>
                <a:gd name="T5" fmla="*/ 672 h 760"/>
                <a:gd name="T6" fmla="*/ 1776 w 1856"/>
                <a:gd name="T7" fmla="*/ 7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6" h="760">
                  <a:moveTo>
                    <a:pt x="0" y="0"/>
                  </a:moveTo>
                  <a:cubicBezTo>
                    <a:pt x="220" y="40"/>
                    <a:pt x="440" y="80"/>
                    <a:pt x="720" y="192"/>
                  </a:cubicBezTo>
                  <a:cubicBezTo>
                    <a:pt x="1000" y="304"/>
                    <a:pt x="1504" y="584"/>
                    <a:pt x="1680" y="672"/>
                  </a:cubicBezTo>
                  <a:cubicBezTo>
                    <a:pt x="1856" y="760"/>
                    <a:pt x="1816" y="740"/>
                    <a:pt x="1776" y="72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58" name="Freeform 34"/>
            <p:cNvSpPr>
              <a:spLocks/>
            </p:cNvSpPr>
            <p:nvPr/>
          </p:nvSpPr>
          <p:spPr bwMode="auto">
            <a:xfrm>
              <a:off x="2523" y="2371"/>
              <a:ext cx="523" cy="268"/>
            </a:xfrm>
            <a:custGeom>
              <a:avLst/>
              <a:gdLst>
                <a:gd name="T0" fmla="*/ 0 w 1248"/>
                <a:gd name="T1" fmla="*/ 0 h 624"/>
                <a:gd name="T2" fmla="*/ 720 w 1248"/>
                <a:gd name="T3" fmla="*/ 336 h 624"/>
                <a:gd name="T4" fmla="*/ 1248 w 1248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8" h="624">
                  <a:moveTo>
                    <a:pt x="0" y="0"/>
                  </a:moveTo>
                  <a:cubicBezTo>
                    <a:pt x="256" y="116"/>
                    <a:pt x="512" y="232"/>
                    <a:pt x="720" y="336"/>
                  </a:cubicBezTo>
                  <a:cubicBezTo>
                    <a:pt x="928" y="440"/>
                    <a:pt x="1160" y="576"/>
                    <a:pt x="1248" y="624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59" name="AutoShape 35"/>
            <p:cNvSpPr>
              <a:spLocks noChangeArrowheads="1"/>
            </p:cNvSpPr>
            <p:nvPr/>
          </p:nvSpPr>
          <p:spPr bwMode="auto">
            <a:xfrm rot="-5400000">
              <a:off x="2211" y="2609"/>
              <a:ext cx="37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60" name="Text Box 36"/>
            <p:cNvSpPr txBox="1">
              <a:spLocks noChangeArrowheads="1"/>
            </p:cNvSpPr>
            <p:nvPr/>
          </p:nvSpPr>
          <p:spPr bwMode="auto">
            <a:xfrm>
              <a:off x="1853" y="3154"/>
              <a:ext cx="1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/>
                <a:t>Adaptive Stress</a:t>
              </a:r>
            </a:p>
            <a:p>
              <a:pPr algn="ctr"/>
              <a:r>
                <a:rPr lang="en-US" altLang="en-US" b="1"/>
                <a:t>Responses</a:t>
              </a:r>
              <a:endParaRPr lang="en-US" altLang="en-US"/>
            </a:p>
          </p:txBody>
        </p:sp>
        <p:sp>
          <p:nvSpPr>
            <p:cNvPr id="410661" name="Line 37"/>
            <p:cNvSpPr>
              <a:spLocks noChangeShapeType="1"/>
            </p:cNvSpPr>
            <p:nvPr/>
          </p:nvSpPr>
          <p:spPr bwMode="auto">
            <a:xfrm rot="1786178">
              <a:off x="2310" y="2400"/>
              <a:ext cx="281" cy="5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2" name="Line 38"/>
            <p:cNvSpPr>
              <a:spLocks noChangeShapeType="1"/>
            </p:cNvSpPr>
            <p:nvPr/>
          </p:nvSpPr>
          <p:spPr bwMode="auto">
            <a:xfrm rot="10800000" flipV="1">
              <a:off x="2459" y="3070"/>
              <a:ext cx="141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3" name="Line 39"/>
            <p:cNvSpPr>
              <a:spLocks noChangeShapeType="1"/>
            </p:cNvSpPr>
            <p:nvPr/>
          </p:nvSpPr>
          <p:spPr bwMode="auto">
            <a:xfrm rot="16200000" flipV="1">
              <a:off x="2290" y="2673"/>
              <a:ext cx="21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4" name="Text Box 40"/>
            <p:cNvSpPr txBox="1">
              <a:spLocks noChangeArrowheads="1"/>
            </p:cNvSpPr>
            <p:nvPr/>
          </p:nvSpPr>
          <p:spPr bwMode="auto">
            <a:xfrm>
              <a:off x="2698" y="2725"/>
              <a:ext cx="11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/>
                <a:t>Early Cellular</a:t>
              </a:r>
            </a:p>
            <a:p>
              <a:pPr algn="ctr"/>
              <a:r>
                <a:rPr lang="en-US" altLang="en-US" sz="1600" b="1"/>
                <a:t>Changes</a:t>
              </a:r>
            </a:p>
          </p:txBody>
        </p:sp>
        <p:sp>
          <p:nvSpPr>
            <p:cNvPr id="410665" name="Line 41"/>
            <p:cNvSpPr>
              <a:spLocks noChangeShapeType="1"/>
            </p:cNvSpPr>
            <p:nvPr/>
          </p:nvSpPr>
          <p:spPr bwMode="auto">
            <a:xfrm rot="1786178">
              <a:off x="2608" y="2514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6" name="Line 42"/>
            <p:cNvSpPr>
              <a:spLocks noChangeShapeType="1"/>
            </p:cNvSpPr>
            <p:nvPr/>
          </p:nvSpPr>
          <p:spPr bwMode="auto">
            <a:xfrm rot="1786178">
              <a:off x="2822" y="2639"/>
              <a:ext cx="19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7" name="Line 43"/>
            <p:cNvSpPr>
              <a:spLocks noChangeShapeType="1"/>
            </p:cNvSpPr>
            <p:nvPr/>
          </p:nvSpPr>
          <p:spPr bwMode="auto">
            <a:xfrm rot="10800000" flipV="1">
              <a:off x="2671" y="3071"/>
              <a:ext cx="12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8" name="Line 44"/>
            <p:cNvSpPr>
              <a:spLocks noChangeShapeType="1"/>
            </p:cNvSpPr>
            <p:nvPr/>
          </p:nvSpPr>
          <p:spPr bwMode="auto">
            <a:xfrm flipV="1">
              <a:off x="2404" y="2936"/>
              <a:ext cx="0" cy="14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670" name="Group 46"/>
          <p:cNvGrpSpPr>
            <a:grpSpLocks/>
          </p:cNvGrpSpPr>
          <p:nvPr/>
        </p:nvGrpSpPr>
        <p:grpSpPr bwMode="auto">
          <a:xfrm>
            <a:off x="5486400" y="1902782"/>
            <a:ext cx="2273300" cy="2097088"/>
            <a:chOff x="1632" y="912"/>
            <a:chExt cx="1432" cy="1321"/>
          </a:xfrm>
        </p:grpSpPr>
        <p:sp>
          <p:nvSpPr>
            <p:cNvPr id="410671" name="Text Box 47"/>
            <p:cNvSpPr txBox="1">
              <a:spLocks noChangeArrowheads="1"/>
            </p:cNvSpPr>
            <p:nvPr/>
          </p:nvSpPr>
          <p:spPr bwMode="auto">
            <a:xfrm>
              <a:off x="1632" y="912"/>
              <a:ext cx="1432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/>
                <a:t>Exposure</a:t>
              </a:r>
            </a:p>
            <a:p>
              <a:pPr algn="ctr"/>
              <a:endParaRPr lang="en-US" altLang="en-US" sz="1600" b="1"/>
            </a:p>
            <a:p>
              <a:pPr algn="ctr"/>
              <a:r>
                <a:rPr lang="en-US" altLang="en-US" sz="1600" b="1"/>
                <a:t>Tissue Dose</a:t>
              </a:r>
            </a:p>
            <a:p>
              <a:pPr algn="ctr"/>
              <a:endParaRPr lang="en-US" altLang="en-US" sz="1600" b="1"/>
            </a:p>
            <a:p>
              <a:pPr algn="ctr"/>
              <a:r>
                <a:rPr lang="en-US" altLang="en-US" sz="1600" b="1"/>
                <a:t>Biologic Interaction</a:t>
              </a:r>
            </a:p>
            <a:p>
              <a:pPr algn="ctr"/>
              <a:endParaRPr lang="en-US" altLang="en-US" sz="1600" b="1"/>
            </a:p>
            <a:p>
              <a:pPr algn="ctr"/>
              <a:r>
                <a:rPr lang="en-US" altLang="en-US" sz="1600" b="1"/>
                <a:t>Perturbation</a:t>
              </a:r>
              <a:endParaRPr lang="en-US" altLang="en-US" sz="1600"/>
            </a:p>
          </p:txBody>
        </p:sp>
        <p:sp>
          <p:nvSpPr>
            <p:cNvPr id="410672" name="AutoShape 48"/>
            <p:cNvSpPr>
              <a:spLocks noChangeArrowheads="1"/>
            </p:cNvSpPr>
            <p:nvPr/>
          </p:nvSpPr>
          <p:spPr bwMode="auto">
            <a:xfrm>
              <a:off x="2304" y="1148"/>
              <a:ext cx="96" cy="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73" name="AutoShape 49"/>
            <p:cNvSpPr>
              <a:spLocks noChangeArrowheads="1"/>
            </p:cNvSpPr>
            <p:nvPr/>
          </p:nvSpPr>
          <p:spPr bwMode="auto">
            <a:xfrm>
              <a:off x="2304" y="1431"/>
              <a:ext cx="96" cy="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74" name="AutoShape 50"/>
            <p:cNvSpPr>
              <a:spLocks noChangeArrowheads="1"/>
            </p:cNvSpPr>
            <p:nvPr/>
          </p:nvSpPr>
          <p:spPr bwMode="auto">
            <a:xfrm>
              <a:off x="2304" y="1714"/>
              <a:ext cx="96" cy="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75" name="AutoShape 51"/>
            <p:cNvSpPr>
              <a:spLocks noChangeArrowheads="1"/>
            </p:cNvSpPr>
            <p:nvPr/>
          </p:nvSpPr>
          <p:spPr bwMode="auto">
            <a:xfrm>
              <a:off x="2304" y="2044"/>
              <a:ext cx="144" cy="189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681" name="Text Box 57"/>
          <p:cNvSpPr txBox="1">
            <a:spLocks noChangeArrowheads="1"/>
          </p:cNvSpPr>
          <p:nvPr/>
        </p:nvSpPr>
        <p:spPr bwMode="auto">
          <a:xfrm>
            <a:off x="54402" y="6208700"/>
            <a:ext cx="5180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News Gothic MT" pitchFamily="34" charset="0"/>
              </a:rPr>
              <a:t>Dan </a:t>
            </a:r>
            <a:r>
              <a:rPr lang="en-US" altLang="en-US" dirty="0" err="1">
                <a:solidFill>
                  <a:schemeClr val="tx2"/>
                </a:solidFill>
                <a:latin typeface="News Gothic MT" pitchFamily="34" charset="0"/>
              </a:rPr>
              <a:t>Krewski</a:t>
            </a:r>
            <a:r>
              <a:rPr lang="en-US" altLang="en-US" dirty="0">
                <a:solidFill>
                  <a:schemeClr val="tx2"/>
                </a:solidFill>
                <a:latin typeface="News Gothic MT" pitchFamily="34" charset="0"/>
              </a:rPr>
              <a:t> &amp; National Research Council 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News Gothic MT" pitchFamily="34" charset="0"/>
              </a:rPr>
              <a:t>Committee on Toxicity Testing in the 21</a:t>
            </a:r>
            <a:r>
              <a:rPr lang="en-US" altLang="en-US" baseline="30000" dirty="0">
                <a:solidFill>
                  <a:schemeClr val="tx2"/>
                </a:solidFill>
                <a:latin typeface="News Gothic MT" pitchFamily="34" charset="0"/>
              </a:rPr>
              <a:t>st</a:t>
            </a:r>
            <a:r>
              <a:rPr lang="en-US" altLang="en-US" dirty="0">
                <a:solidFill>
                  <a:schemeClr val="tx2"/>
                </a:solidFill>
                <a:latin typeface="News Gothic MT" pitchFamily="34" charset="0"/>
              </a:rPr>
              <a:t> Century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920334"/>
            <a:ext cx="10160000" cy="990600"/>
          </a:xfrm>
        </p:spPr>
        <p:txBody>
          <a:bodyPr/>
          <a:lstStyle/>
          <a:p>
            <a:r>
              <a:rPr lang="en-US" dirty="0"/>
              <a:t>A New Paradigm: Activation of Toxicity Pathways</a:t>
            </a:r>
          </a:p>
        </p:txBody>
      </p:sp>
      <p:sp>
        <p:nvSpPr>
          <p:cNvPr id="58" name="Rectangle 3" descr="Blue tissue paper"/>
          <p:cNvSpPr txBox="1">
            <a:spLocks noChangeArrowheads="1"/>
          </p:cNvSpPr>
          <p:nvPr/>
        </p:nvSpPr>
        <p:spPr bwMode="auto">
          <a:xfrm>
            <a:off x="499376" y="2025526"/>
            <a:ext cx="4728861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F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F6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F6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F6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F6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i="1" kern="0" dirty="0">
                <a:solidFill>
                  <a:srgbClr val="C00000"/>
                </a:solidFill>
              </a:rPr>
              <a:t>Toxicity Pathway:</a:t>
            </a:r>
            <a:r>
              <a:rPr lang="en-US" altLang="en-US" sz="2400" b="1" kern="0" dirty="0">
                <a:solidFill>
                  <a:srgbClr val="C00000"/>
                </a:solidFill>
              </a:rPr>
              <a:t> </a:t>
            </a:r>
            <a:r>
              <a:rPr lang="en-US" altLang="en-US" sz="2400" b="1" i="1" kern="0" dirty="0">
                <a:solidFill>
                  <a:srgbClr val="C00000"/>
                </a:solidFill>
              </a:rPr>
              <a:t>A cellular response pathway that, when sufficiently perturbed, is expected to result in an adverse health effect.</a:t>
            </a:r>
          </a:p>
        </p:txBody>
      </p:sp>
      <p:sp>
        <p:nvSpPr>
          <p:cNvPr id="59" name="Explosion 1 58"/>
          <p:cNvSpPr/>
          <p:nvPr/>
        </p:nvSpPr>
        <p:spPr>
          <a:xfrm>
            <a:off x="6478382" y="4003205"/>
            <a:ext cx="363743" cy="463390"/>
          </a:xfrm>
          <a:prstGeom prst="irregularSeal1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74920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066800"/>
            <a:ext cx="10160000" cy="990600"/>
          </a:xfrm>
        </p:spPr>
        <p:txBody>
          <a:bodyPr/>
          <a:lstStyle/>
          <a:p>
            <a:r>
              <a:rPr lang="en-US" dirty="0"/>
              <a:t>AOP networks emerge as AOPs are entered into the AOP-Wiki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73214" y="6553200"/>
            <a:ext cx="2314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Courtesy of Dan Villeneuve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2109596"/>
            <a:ext cx="10742305" cy="2022854"/>
            <a:chOff x="448209" y="1590008"/>
            <a:chExt cx="11103089" cy="2289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4135" y="1590008"/>
              <a:ext cx="10297163" cy="22894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8209" y="2565441"/>
              <a:ext cx="805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AOP:30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0" y="3258441"/>
            <a:ext cx="10742305" cy="2022854"/>
            <a:chOff x="448209" y="3020779"/>
            <a:chExt cx="11103089" cy="22894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4135" y="3020779"/>
              <a:ext cx="10297163" cy="22894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8209" y="3996212"/>
              <a:ext cx="805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AOP:25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407285"/>
            <a:ext cx="10742305" cy="2022854"/>
            <a:chOff x="448209" y="4383281"/>
            <a:chExt cx="11103089" cy="22894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4135" y="4383281"/>
              <a:ext cx="10297163" cy="22894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48209" y="5358714"/>
              <a:ext cx="805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AOP:23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56792" y="2047932"/>
            <a:ext cx="4227493" cy="667267"/>
            <a:chOff x="6656792" y="2047932"/>
            <a:chExt cx="4227493" cy="667267"/>
          </a:xfrm>
        </p:grpSpPr>
        <p:sp>
          <p:nvSpPr>
            <p:cNvPr id="20" name="TextBox 19"/>
            <p:cNvSpPr txBox="1"/>
            <p:nvPr/>
          </p:nvSpPr>
          <p:spPr>
            <a:xfrm>
              <a:off x="6915225" y="2047932"/>
              <a:ext cx="355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 Events Shared by Multiple AOPs</a:t>
              </a:r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flipH="1">
              <a:off x="6656792" y="2417264"/>
              <a:ext cx="2033887" cy="2816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0" idx="2"/>
            </p:cNvCxnSpPr>
            <p:nvPr/>
          </p:nvCxnSpPr>
          <p:spPr>
            <a:xfrm flipH="1">
              <a:off x="7980813" y="2417264"/>
              <a:ext cx="709866" cy="2979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690680" y="2435746"/>
              <a:ext cx="779737" cy="2631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2"/>
            </p:cNvCxnSpPr>
            <p:nvPr/>
          </p:nvCxnSpPr>
          <p:spPr>
            <a:xfrm>
              <a:off x="8690679" y="2417264"/>
              <a:ext cx="2193606" cy="27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016278" y="5666948"/>
            <a:ext cx="3348802" cy="872236"/>
            <a:chOff x="7016278" y="5666948"/>
            <a:chExt cx="3348802" cy="872236"/>
          </a:xfrm>
        </p:grpSpPr>
        <p:sp>
          <p:nvSpPr>
            <p:cNvPr id="29" name="TextBox 28"/>
            <p:cNvSpPr txBox="1"/>
            <p:nvPr/>
          </p:nvSpPr>
          <p:spPr>
            <a:xfrm>
              <a:off x="7016278" y="6169852"/>
              <a:ext cx="3348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Linkages Shared by Multiple AOPs</a:t>
              </a:r>
            </a:p>
          </p:txBody>
        </p:sp>
        <p:cxnSp>
          <p:nvCxnSpPr>
            <p:cNvPr id="30" name="Straight Arrow Connector 29"/>
            <p:cNvCxnSpPr>
              <a:stCxn id="29" idx="0"/>
            </p:cNvCxnSpPr>
            <p:nvPr/>
          </p:nvCxnSpPr>
          <p:spPr>
            <a:xfrm flipV="1">
              <a:off x="8690679" y="5843916"/>
              <a:ext cx="1419059" cy="3259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0"/>
            </p:cNvCxnSpPr>
            <p:nvPr/>
          </p:nvCxnSpPr>
          <p:spPr>
            <a:xfrm flipV="1">
              <a:off x="8690679" y="5666948"/>
              <a:ext cx="101053" cy="5029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9" idx="0"/>
            </p:cNvCxnSpPr>
            <p:nvPr/>
          </p:nvCxnSpPr>
          <p:spPr>
            <a:xfrm flipH="1" flipV="1">
              <a:off x="7440678" y="5815915"/>
              <a:ext cx="1250001" cy="3539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88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 Network as Stored in the AOP-Wiki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52" y="2286000"/>
            <a:ext cx="9196296" cy="45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714"/>
            <a:ext cx="6485714" cy="914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35" y="1295400"/>
            <a:ext cx="7771428" cy="52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70" y="1722796"/>
            <a:ext cx="4276190" cy="286666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 bwMode="auto">
          <a:xfrm>
            <a:off x="2095500" y="3041829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681288" y="329900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AOPs in a Systems Biology 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20" y="2133600"/>
            <a:ext cx="6080760" cy="4343400"/>
          </a:xfrm>
        </p:spPr>
      </p:pic>
    </p:spTree>
    <p:extLst>
      <p:ext uri="{BB962C8B-B14F-4D97-AF65-F5344CB8AC3E}">
        <p14:creationId xmlns:p14="http://schemas.microsoft.com/office/powerpoint/2010/main" val="264668798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Fig 7"/>
          <p:cNvPicPr>
            <a:picLocks noChangeAspect="1" noChangeArrowheads="1"/>
          </p:cNvPicPr>
          <p:nvPr/>
        </p:nvPicPr>
        <p:blipFill rotWithShape="1">
          <a:blip r:embed="rId2" cstate="print"/>
          <a:srcRect b="6897"/>
          <a:stretch/>
        </p:blipFill>
        <p:spPr>
          <a:xfrm>
            <a:off x="2028098" y="1676400"/>
            <a:ext cx="8382344" cy="5181599"/>
          </a:xfrm>
          <a:prstGeom prst="rect">
            <a:avLst/>
          </a:prstGeom>
          <a:noFill/>
          <a:ln/>
        </p:spPr>
      </p:pic>
      <p:sp>
        <p:nvSpPr>
          <p:cNvPr id="5" name="Title 27"/>
          <p:cNvSpPr txBox="1">
            <a:spLocks/>
          </p:cNvSpPr>
          <p:nvPr/>
        </p:nvSpPr>
        <p:spPr>
          <a:xfrm>
            <a:off x="533400" y="1066800"/>
            <a:ext cx="112776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/>
              <a:t>Chemical Interactions Emerge from AOP Networks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915400" y="2743200"/>
            <a:ext cx="16764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946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Fig 7"/>
          <p:cNvPicPr>
            <a:picLocks noChangeAspect="1" noChangeArrowheads="1"/>
          </p:cNvPicPr>
          <p:nvPr/>
        </p:nvPicPr>
        <p:blipFill rotWithShape="1">
          <a:blip r:embed="rId2" cstate="print"/>
          <a:srcRect b="6897"/>
          <a:stretch/>
        </p:blipFill>
        <p:spPr>
          <a:xfrm>
            <a:off x="2028098" y="1676400"/>
            <a:ext cx="8382344" cy="5181599"/>
          </a:xfrm>
          <a:prstGeom prst="rect">
            <a:avLst/>
          </a:prstGeom>
          <a:noFill/>
          <a:ln/>
        </p:spPr>
      </p:pic>
      <p:sp>
        <p:nvSpPr>
          <p:cNvPr id="5" name="Title 27"/>
          <p:cNvSpPr txBox="1">
            <a:spLocks/>
          </p:cNvSpPr>
          <p:nvPr/>
        </p:nvSpPr>
        <p:spPr>
          <a:xfrm>
            <a:off x="533400" y="1066800"/>
            <a:ext cx="112776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/>
              <a:t>Modifying Factors Emerge from AOP Networks</a:t>
            </a:r>
          </a:p>
        </p:txBody>
      </p:sp>
    </p:spTree>
    <p:extLst>
      <p:ext uri="{BB962C8B-B14F-4D97-AF65-F5344CB8AC3E}">
        <p14:creationId xmlns:p14="http://schemas.microsoft.com/office/powerpoint/2010/main" val="4020192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AOPs, too little time…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28111"/>
            <a:ext cx="3879850" cy="3879850"/>
          </a:xfrm>
        </p:spPr>
      </p:pic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6614160" cy="47244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5943600" y="3733800"/>
            <a:ext cx="16002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670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Accelerating AOP Development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2" y="2133600"/>
            <a:ext cx="10301021" cy="4267200"/>
          </a:xfrm>
        </p:spPr>
      </p:pic>
    </p:spTree>
    <p:extLst>
      <p:ext uri="{BB962C8B-B14F-4D97-AF65-F5344CB8AC3E}">
        <p14:creationId xmlns:p14="http://schemas.microsoft.com/office/powerpoint/2010/main" val="391482584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 bwMode="auto">
          <a:xfrm>
            <a:off x="-3792120" y="-20734"/>
            <a:ext cx="159841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5185042" y="4494785"/>
            <a:ext cx="1674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AOP-KB</a:t>
            </a:r>
          </a:p>
        </p:txBody>
      </p:sp>
      <p:sp>
        <p:nvSpPr>
          <p:cNvPr id="91" name="Oval 90"/>
          <p:cNvSpPr/>
          <p:nvPr/>
        </p:nvSpPr>
        <p:spPr>
          <a:xfrm>
            <a:off x="3819525" y="2346325"/>
            <a:ext cx="4410075" cy="4435475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4960803" y="3708817"/>
            <a:ext cx="2139950" cy="20335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e.AOP.portal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3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5702300"/>
            <a:ext cx="14414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37"/>
          <p:cNvSpPr>
            <a:spLocks noChangeArrowheads="1"/>
          </p:cNvSpPr>
          <p:nvPr/>
        </p:nvSpPr>
        <p:spPr bwMode="auto">
          <a:xfrm>
            <a:off x="8165937" y="4711700"/>
            <a:ext cx="1981200" cy="1981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Third party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Applications, plugins </a:t>
            </a:r>
          </a:p>
        </p:txBody>
      </p:sp>
      <p:sp>
        <p:nvSpPr>
          <p:cNvPr id="97" name="Oval 36"/>
          <p:cNvSpPr>
            <a:spLocks noChangeArrowheads="1"/>
          </p:cNvSpPr>
          <p:nvPr/>
        </p:nvSpPr>
        <p:spPr bwMode="auto">
          <a:xfrm>
            <a:off x="1995487" y="3565525"/>
            <a:ext cx="2159000" cy="21590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/>
        </p:spPr>
        <p:txBody>
          <a:bodyPr lIns="0" r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sng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4576762" y="68262"/>
            <a:ext cx="3200400" cy="3089247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Oval 38"/>
          <p:cNvSpPr>
            <a:spLocks noChangeArrowheads="1"/>
          </p:cNvSpPr>
          <p:nvPr/>
        </p:nvSpPr>
        <p:spPr bwMode="auto">
          <a:xfrm>
            <a:off x="1776412" y="806450"/>
            <a:ext cx="3200400" cy="32004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8064A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0" name="Straight Arrow Connector 41"/>
          <p:cNvCxnSpPr>
            <a:cxnSpLocks noChangeShapeType="1"/>
            <a:stCxn id="98" idx="4"/>
            <a:endCxn id="92" idx="0"/>
          </p:cNvCxnSpPr>
          <p:nvPr/>
        </p:nvCxnSpPr>
        <p:spPr bwMode="auto">
          <a:xfrm flipH="1">
            <a:off x="6030778" y="3157509"/>
            <a:ext cx="146184" cy="551308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41"/>
          <p:cNvCxnSpPr>
            <a:cxnSpLocks noChangeShapeType="1"/>
            <a:stCxn id="103" idx="6"/>
            <a:endCxn id="96" idx="1"/>
          </p:cNvCxnSpPr>
          <p:nvPr/>
        </p:nvCxnSpPr>
        <p:spPr bwMode="auto">
          <a:xfrm>
            <a:off x="7821137" y="4574834"/>
            <a:ext cx="634940" cy="427006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Circular Arrow 224"/>
          <p:cNvSpPr>
            <a:spLocks/>
          </p:cNvSpPr>
          <p:nvPr/>
        </p:nvSpPr>
        <p:spPr bwMode="auto">
          <a:xfrm>
            <a:off x="3712098" y="2223405"/>
            <a:ext cx="4674663" cy="4702857"/>
          </a:xfrm>
          <a:custGeom>
            <a:avLst/>
            <a:gdLst>
              <a:gd name="T0" fmla="*/ 1969083 w 2132012"/>
              <a:gd name="T1" fmla="*/ 1272695 h 2063750"/>
              <a:gd name="T2" fmla="*/ 954011 w 2132012"/>
              <a:gd name="T3" fmla="*/ 1928293 h 2063750"/>
              <a:gd name="T4" fmla="*/ 129057 w 2132012"/>
              <a:gd name="T5" fmla="*/ 1043136 h 2063750"/>
              <a:gd name="T6" fmla="*/ 932467 w 2132012"/>
              <a:gd name="T7" fmla="*/ 138200 h 2063750"/>
              <a:gd name="T8" fmla="*/ 1962606 w 2132012"/>
              <a:gd name="T9" fmla="*/ 769544 h 2063750"/>
              <a:gd name="T10" fmla="*/ 2084174 w 2132012"/>
              <a:gd name="T11" fmla="*/ 769544 h 2063750"/>
              <a:gd name="T12" fmla="*/ 1874043 w 2132012"/>
              <a:gd name="T13" fmla="*/ 1031875 h 2063750"/>
              <a:gd name="T14" fmla="*/ 1568236 w 2132012"/>
              <a:gd name="T15" fmla="*/ 769544 h 2063750"/>
              <a:gd name="T16" fmla="*/ 1686343 w 2132012"/>
              <a:gd name="T17" fmla="*/ 769544 h 2063750"/>
              <a:gd name="T18" fmla="*/ 915498 w 2132012"/>
              <a:gd name="T19" fmla="*/ 402994 h 2063750"/>
              <a:gd name="T20" fmla="*/ 388782 w 2132012"/>
              <a:gd name="T21" fmla="*/ 1079180 h 2063750"/>
              <a:gd name="T22" fmla="*/ 1004525 w 2132012"/>
              <a:gd name="T23" fmla="*/ 1674148 h 2063750"/>
              <a:gd name="T24" fmla="*/ 1719776 w 2132012"/>
              <a:gd name="T25" fmla="*/ 1206214 h 2063750"/>
              <a:gd name="T26" fmla="*/ 1969083 w 2132012"/>
              <a:gd name="T27" fmla="*/ 1272695 h 2063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2012"/>
              <a:gd name="T43" fmla="*/ 0 h 2063750"/>
              <a:gd name="T44" fmla="*/ 2132012 w 2132012"/>
              <a:gd name="T45" fmla="*/ 2063750 h 2063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2012" h="2063750">
                <a:moveTo>
                  <a:pt x="1969083" y="1272695"/>
                </a:moveTo>
                <a:cubicBezTo>
                  <a:pt x="1845494" y="1703006"/>
                  <a:pt x="1414053" y="1981658"/>
                  <a:pt x="954011" y="1928293"/>
                </a:cubicBezTo>
                <a:cubicBezTo>
                  <a:pt x="487644" y="1874194"/>
                  <a:pt x="134916" y="1495725"/>
                  <a:pt x="129057" y="1043136"/>
                </a:cubicBezTo>
                <a:cubicBezTo>
                  <a:pt x="123190" y="589945"/>
                  <a:pt x="466909" y="202791"/>
                  <a:pt x="932467" y="138200"/>
                </a:cubicBezTo>
                <a:cubicBezTo>
                  <a:pt x="1390533" y="74648"/>
                  <a:pt x="1828144" y="342848"/>
                  <a:pt x="1962606" y="769544"/>
                </a:cubicBezTo>
                <a:lnTo>
                  <a:pt x="2084174" y="769544"/>
                </a:lnTo>
                <a:lnTo>
                  <a:pt x="1874043" y="1031875"/>
                </a:lnTo>
                <a:lnTo>
                  <a:pt x="1568236" y="769544"/>
                </a:lnTo>
                <a:lnTo>
                  <a:pt x="1686343" y="769544"/>
                </a:lnTo>
                <a:cubicBezTo>
                  <a:pt x="1554471" y="488264"/>
                  <a:pt x="1231633" y="334749"/>
                  <a:pt x="915498" y="402994"/>
                </a:cubicBezTo>
                <a:cubicBezTo>
                  <a:pt x="588029" y="473685"/>
                  <a:pt x="364150" y="761097"/>
                  <a:pt x="388782" y="1079180"/>
                </a:cubicBezTo>
                <a:cubicBezTo>
                  <a:pt x="413150" y="1393854"/>
                  <a:pt x="673667" y="1645581"/>
                  <a:pt x="1004525" y="1674148"/>
                </a:cubicBezTo>
                <a:cubicBezTo>
                  <a:pt x="1330534" y="1702296"/>
                  <a:pt x="1631284" y="1505539"/>
                  <a:pt x="1719776" y="1206214"/>
                </a:cubicBezTo>
                <a:lnTo>
                  <a:pt x="1969083" y="1272695"/>
                </a:lnTo>
                <a:close/>
              </a:path>
            </a:pathLst>
          </a:custGeom>
          <a:gradFill rotWithShape="1">
            <a:gsLst>
              <a:gs pos="0">
                <a:srgbClr val="4F81BD">
                  <a:alpha val="50000"/>
                </a:srgbClr>
              </a:gs>
              <a:gs pos="100000">
                <a:srgbClr val="DCE6F2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cxnSp>
        <p:nvCxnSpPr>
          <p:cNvPr id="104" name="Straight Arrow Connector 41"/>
          <p:cNvCxnSpPr>
            <a:cxnSpLocks noChangeShapeType="1"/>
            <a:stCxn id="114" idx="3"/>
            <a:endCxn id="92" idx="2"/>
          </p:cNvCxnSpPr>
          <p:nvPr/>
        </p:nvCxnSpPr>
        <p:spPr bwMode="auto">
          <a:xfrm flipV="1">
            <a:off x="4148137" y="4725611"/>
            <a:ext cx="812666" cy="217864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Arrow Connector 44"/>
          <p:cNvCxnSpPr>
            <a:cxnSpLocks noChangeShapeType="1"/>
            <a:stCxn id="92" idx="1"/>
            <a:endCxn id="99" idx="5"/>
          </p:cNvCxnSpPr>
          <p:nvPr/>
        </p:nvCxnSpPr>
        <p:spPr bwMode="auto">
          <a:xfrm flipH="1" flipV="1">
            <a:off x="4508124" y="3538162"/>
            <a:ext cx="766067" cy="468467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8" name="Picture 7" descr="colorchange_epa_seal pantone tr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80" y="27696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9987"/>
            <a:ext cx="1069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 rot="2570210">
            <a:off x="4202112" y="1365250"/>
            <a:ext cx="1128713" cy="1301750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 rot="1780228">
            <a:off x="2705100" y="2936875"/>
            <a:ext cx="1257300" cy="1303337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 rot="2570210">
            <a:off x="7031037" y="1763712"/>
            <a:ext cx="1128713" cy="1050925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5131057" y="6046996"/>
            <a:ext cx="183674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AOP-XML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903412" y="4051300"/>
            <a:ext cx="22447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Intermediate Effects DB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Put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chemical-related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AOP components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 a regulatory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context</a:t>
            </a:r>
          </a:p>
          <a:p>
            <a:pPr marL="3175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962150" y="2038350"/>
            <a:ext cx="2741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8064A2"/>
                </a:solidFill>
                <a:latin typeface="Verdana" pitchFamily="34" charset="0"/>
              </a:rPr>
              <a:t>Effectopedia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Detailed development of structured &amp; computational 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AOPs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821237" y="1181100"/>
            <a:ext cx="274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F79646"/>
                </a:solidFill>
                <a:latin typeface="Verdana" pitchFamily="34" charset="0"/>
              </a:rPr>
              <a:t>AOP Wiki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F79646"/>
                </a:solidFill>
                <a:latin typeface="Verdana" pitchFamily="34" charset="0"/>
              </a:rPr>
              <a:t>Collaborative development of AOP descriptions &amp; evidence</a:t>
            </a:r>
          </a:p>
        </p:txBody>
      </p:sp>
      <p:pic>
        <p:nvPicPr>
          <p:cNvPr id="118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14" y="2635872"/>
            <a:ext cx="992117" cy="4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16" y="4108450"/>
            <a:ext cx="657492" cy="4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val 37"/>
          <p:cNvSpPr>
            <a:spLocks noChangeAspect="1" noChangeArrowheads="1"/>
          </p:cNvSpPr>
          <p:nvPr/>
        </p:nvSpPr>
        <p:spPr bwMode="auto">
          <a:xfrm>
            <a:off x="5914706" y="772063"/>
            <a:ext cx="6079210" cy="6009737"/>
          </a:xfrm>
          <a:prstGeom prst="ellipse">
            <a:avLst/>
          </a:prstGeom>
          <a:solidFill>
            <a:srgbClr val="CCFFCC">
              <a:alpha val="20000"/>
            </a:srgbClr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8560098" y="2309372"/>
            <a:ext cx="27937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9BBB59"/>
                </a:solidFill>
                <a:latin typeface="Verdana" pitchFamily="34" charset="0"/>
              </a:rPr>
              <a:t>AOP </a:t>
            </a:r>
            <a:r>
              <a:rPr lang="en-US" sz="2000" b="1" u="sng" dirty="0" err="1">
                <a:solidFill>
                  <a:srgbClr val="9BBB59"/>
                </a:solidFill>
                <a:latin typeface="Verdana" pitchFamily="34" charset="0"/>
              </a:rPr>
              <a:t>Xplorer</a:t>
            </a:r>
            <a:endParaRPr lang="en-US" sz="2000" b="1" u="sng" dirty="0">
              <a:solidFill>
                <a:srgbClr val="9BBB59"/>
              </a:solidFill>
              <a:latin typeface="Verdana" pitchFamily="34" charset="0"/>
            </a:endParaRP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9BBB59"/>
                </a:solidFill>
                <a:latin typeface="Verdana" pitchFamily="34" charset="0"/>
              </a:rPr>
              <a:t>Visualize attribute networks to discover &amp; explore AOPs </a:t>
            </a:r>
            <a:br>
              <a:rPr lang="en-US" sz="1600" b="1" u="sng" dirty="0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600" b="1" u="sng" dirty="0">
                <a:solidFill>
                  <a:srgbClr val="9BBB59"/>
                </a:solidFill>
                <a:latin typeface="Verdana" pitchFamily="34" charset="0"/>
              </a:rPr>
              <a:t>in a broader </a:t>
            </a:r>
            <a:br>
              <a:rPr lang="en-US" sz="1600" b="1" u="sng" dirty="0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600" b="1" u="sng" dirty="0">
                <a:solidFill>
                  <a:srgbClr val="9BBB59"/>
                </a:solidFill>
                <a:latin typeface="Verdana" pitchFamily="34" charset="0"/>
              </a:rPr>
              <a:t>context</a:t>
            </a:r>
          </a:p>
        </p:txBody>
      </p:sp>
      <p:pic>
        <p:nvPicPr>
          <p:cNvPr id="119" name="Picture 8" descr="http://www.nace.org/uploadedImages/About_NACE/Awards/erd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465262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99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71" y="2320873"/>
            <a:ext cx="6120914" cy="412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AOP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9800" y="2743200"/>
            <a:ext cx="60960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&gt; 100 putative AOPs in the AOP-Wiki </a:t>
            </a:r>
          </a:p>
          <a:p>
            <a:pPr marL="0" indent="0">
              <a:buNone/>
            </a:pPr>
            <a:r>
              <a:rPr lang="en-US" sz="1800" dirty="0"/>
              <a:t>         (Most not under active development)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13 formal AOPs undergoing OECD review</a:t>
            </a:r>
          </a:p>
          <a:p>
            <a:pPr marL="0" indent="0">
              <a:buNone/>
            </a:pPr>
            <a:r>
              <a:rPr lang="en-US" sz="2400" dirty="0"/>
              <a:t>&amp; 6 endorsed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Increasing number of quantitative AOPs under development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6" y="2225788"/>
            <a:ext cx="988672" cy="43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4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Research to Levels of Organization Based on Source to Outcome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4" y="2133600"/>
            <a:ext cx="10482571" cy="238618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55847" y="4065537"/>
            <a:ext cx="2314781" cy="398287"/>
            <a:chOff x="4955847" y="4065537"/>
            <a:chExt cx="2314781" cy="39828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955847" y="4065537"/>
              <a:ext cx="2277995" cy="0"/>
            </a:xfrm>
            <a:prstGeom prst="line">
              <a:avLst/>
            </a:prstGeom>
            <a:noFill/>
            <a:ln w="2540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955847" y="4177331"/>
              <a:ext cx="2314781" cy="286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Toxicity Pathway, NRC 2007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4713" y="5977392"/>
            <a:ext cx="4101134" cy="423408"/>
            <a:chOff x="854713" y="5977392"/>
            <a:chExt cx="4101134" cy="4234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54713" y="5977392"/>
              <a:ext cx="4101134" cy="751"/>
            </a:xfrm>
            <a:prstGeom prst="line">
              <a:avLst/>
            </a:prstGeom>
            <a:noFill/>
            <a:ln w="2540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854713" y="6114307"/>
              <a:ext cx="3858266" cy="286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Aggregate Exposure Pathway, Teeguarden 2016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5847" y="5977392"/>
            <a:ext cx="6220153" cy="423408"/>
            <a:chOff x="4955847" y="5977392"/>
            <a:chExt cx="6220153" cy="423408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955847" y="5977392"/>
              <a:ext cx="5030338" cy="2935"/>
            </a:xfrm>
            <a:prstGeom prst="line">
              <a:avLst/>
            </a:prstGeom>
            <a:noFill/>
            <a:ln w="2540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955847" y="6114307"/>
              <a:ext cx="4626301" cy="286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Adverse Outcome Pathway, Ankley 2010, Villeneuve 2014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9986184" y="5980326"/>
              <a:ext cx="1189816" cy="1"/>
            </a:xfrm>
            <a:prstGeom prst="line">
              <a:avLst/>
            </a:prstGeom>
            <a:noFill/>
            <a:ln w="2540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3766031" y="5019999"/>
            <a:ext cx="7409969" cy="412313"/>
            <a:chOff x="3766031" y="5019999"/>
            <a:chExt cx="7409969" cy="412313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955847" y="5019999"/>
              <a:ext cx="5030338" cy="2933"/>
            </a:xfrm>
            <a:prstGeom prst="line">
              <a:avLst/>
            </a:prstGeom>
            <a:noFill/>
            <a:ln w="2540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955847" y="5145819"/>
              <a:ext cx="3373425" cy="286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Mode of Action, IPCS/EPA/ILSI 2001-2008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9986184" y="5019999"/>
              <a:ext cx="1189816" cy="1"/>
            </a:xfrm>
            <a:prstGeom prst="line">
              <a:avLst/>
            </a:prstGeom>
            <a:noFill/>
            <a:ln w="2540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 flipV="1">
              <a:off x="3766031" y="5024931"/>
              <a:ext cx="1189816" cy="1"/>
            </a:xfrm>
            <a:prstGeom prst="line">
              <a:avLst/>
            </a:prstGeom>
            <a:noFill/>
            <a:ln w="2540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4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143000"/>
            <a:ext cx="11125200" cy="990600"/>
          </a:xfrm>
        </p:spPr>
        <p:txBody>
          <a:bodyPr/>
          <a:lstStyle/>
          <a:p>
            <a:r>
              <a:rPr lang="en-US" dirty="0"/>
              <a:t>OECD Endorsed AOPs</a:t>
            </a:r>
            <a:br>
              <a:rPr lang="en-US" dirty="0"/>
            </a:br>
            <a:r>
              <a:rPr lang="en-US" sz="2400" dirty="0"/>
              <a:t>Working Group of the National Coordinators for the Test Guidelines (WNT)</a:t>
            </a:r>
            <a:br>
              <a:rPr lang="en-US" sz="2400" dirty="0"/>
            </a:br>
            <a:r>
              <a:rPr lang="en-US" sz="2400" dirty="0"/>
              <a:t>Task Force on Hazard Assessment (TFHA)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925924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2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867400" cy="3429000"/>
          </a:xfrm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1103817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12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AOP-Wiki 2.0 Release – November 2016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Ability to provide more information through web services</a:t>
            </a:r>
          </a:p>
          <a:p>
            <a:pPr lvl="1"/>
            <a:r>
              <a:rPr lang="en-US" dirty="0"/>
              <a:t>Most new web services will come online in 2017</a:t>
            </a:r>
          </a:p>
          <a:p>
            <a:r>
              <a:rPr lang="en-US" dirty="0"/>
              <a:t>Will incorporate ontologies to better characterize key events</a:t>
            </a:r>
          </a:p>
          <a:p>
            <a:r>
              <a:rPr lang="en-US" dirty="0"/>
              <a:t>Improved snapshots for OECD reviews </a:t>
            </a:r>
          </a:p>
          <a:p>
            <a:r>
              <a:rPr lang="en-US" dirty="0"/>
              <a:t>Improved help</a:t>
            </a:r>
          </a:p>
          <a:p>
            <a:r>
              <a:rPr lang="en-US" dirty="0"/>
              <a:t>Will include better handling of chemicals</a:t>
            </a:r>
          </a:p>
          <a:p>
            <a:pPr lvl="1"/>
            <a:r>
              <a:rPr lang="en-US" dirty="0"/>
              <a:t>Connection with the EPA </a:t>
            </a:r>
            <a:r>
              <a:rPr lang="en-US" dirty="0" err="1"/>
              <a:t>CompTox</a:t>
            </a:r>
            <a:r>
              <a:rPr lang="en-US" dirty="0"/>
              <a:t> Dashboard (</a:t>
            </a:r>
            <a:r>
              <a:rPr lang="en-US" dirty="0">
                <a:hlinkClick r:id="rId2"/>
              </a:rPr>
              <a:t>https://comptox.epa.gov/dashboard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Test version available in September</a:t>
            </a:r>
          </a:p>
        </p:txBody>
      </p:sp>
    </p:spTree>
    <p:extLst>
      <p:ext uri="{BB962C8B-B14F-4D97-AF65-F5344CB8AC3E}">
        <p14:creationId xmlns:p14="http://schemas.microsoft.com/office/powerpoint/2010/main" val="4260139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0979" y="1701713"/>
            <a:ext cx="905004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rgbClr val="000000"/>
                </a:solidFill>
              </a:rPr>
              <a:t>Core AOP Ontology </a:t>
            </a:r>
          </a:p>
          <a:p>
            <a:pPr algn="ctr"/>
            <a:r>
              <a:rPr lang="en-US" sz="3300" dirty="0">
                <a:solidFill>
                  <a:srgbClr val="000000"/>
                </a:solidFill>
              </a:rPr>
              <a:t>Describes AOP components only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6988" y="3367847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Chemical Initiator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8894" y="4063732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Key Event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5356" y="4063733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>
                <a:solidFill>
                  <a:srgbClr val="000000"/>
                </a:solidFill>
              </a:rPr>
              <a:t>Key Event</a:t>
            </a: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5350" y="4063733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Key Event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8809" y="2759999"/>
            <a:ext cx="4951880" cy="385973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AOP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468192" y="4215012"/>
            <a:ext cx="786653" cy="463923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424739" y="4215012"/>
            <a:ext cx="786653" cy="463923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KER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496222" y="3085040"/>
            <a:ext cx="786653" cy="1029540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MIE</a:t>
            </a:r>
          </a:p>
        </p:txBody>
      </p:sp>
      <p:sp>
        <p:nvSpPr>
          <p:cNvPr id="17" name="Right Arrow 16"/>
          <p:cNvSpPr/>
          <p:nvPr/>
        </p:nvSpPr>
        <p:spPr>
          <a:xfrm rot="16200000">
            <a:off x="6442685" y="3075269"/>
            <a:ext cx="786653" cy="1029540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8421083" y="3073903"/>
            <a:ext cx="786653" cy="1012732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AO</a:t>
            </a:r>
          </a:p>
        </p:txBody>
      </p:sp>
      <p:cxnSp>
        <p:nvCxnSpPr>
          <p:cNvPr id="19" name="Straight Arrow Connector 18"/>
          <p:cNvCxnSpPr>
            <a:stCxn id="10" idx="3"/>
            <a:endCxn id="12" idx="1"/>
          </p:cNvCxnSpPr>
          <p:nvPr/>
        </p:nvCxnSpPr>
        <p:spPr>
          <a:xfrm>
            <a:off x="3602413" y="3791430"/>
            <a:ext cx="766483" cy="6958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7" idx="1"/>
          </p:cNvCxnSpPr>
          <p:nvPr/>
        </p:nvCxnSpPr>
        <p:spPr>
          <a:xfrm flipV="1">
            <a:off x="3602413" y="2952985"/>
            <a:ext cx="756397" cy="83844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70009" y="5119987"/>
            <a:ext cx="656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000000"/>
                </a:solidFill>
              </a:rPr>
              <a:t>AOP Ontology Developed  &amp; Maintained by Lyle Burgoon: </a:t>
            </a:r>
          </a:p>
          <a:p>
            <a:pPr defTabSz="685800"/>
            <a:r>
              <a:rPr lang="en-US" dirty="0">
                <a:solidFill>
                  <a:srgbClr val="000000"/>
                </a:solidFill>
              </a:rPr>
              <a:t>	https://github.com/DataSciBurgoon/aop-ontology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5733493"/>
            <a:ext cx="1415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Lyle Burgoon</a:t>
            </a:r>
          </a:p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Kyle Painter</a:t>
            </a:r>
          </a:p>
        </p:txBody>
      </p:sp>
    </p:spTree>
    <p:extLst>
      <p:ext uri="{BB962C8B-B14F-4D97-AF65-F5344CB8AC3E}">
        <p14:creationId xmlns:p14="http://schemas.microsoft.com/office/powerpoint/2010/main" val="1070169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Core AOP 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50" dirty="0"/>
              <a:t>Core AOP Ontology is extended by incorporating existing chemical and biological ontologies</a:t>
            </a:r>
          </a:p>
          <a:p>
            <a:r>
              <a:rPr lang="en-US" sz="1950" dirty="0"/>
              <a:t>US ACE – Extending core ontology to illustrate proof of concept for reasoners in risk assessment</a:t>
            </a:r>
          </a:p>
          <a:p>
            <a:r>
              <a:rPr lang="en-US" sz="1950" dirty="0">
                <a:solidFill>
                  <a:srgbClr val="FF0000"/>
                </a:solidFill>
              </a:rPr>
              <a:t>US EPA – Extending core ontology to capture AOP-Wiki information</a:t>
            </a:r>
          </a:p>
          <a:p>
            <a:r>
              <a:rPr lang="en-US" sz="1950" dirty="0"/>
              <a:t>EC JRC – Extending core ontology to inform OECD 201 and the Intermediate Effects Database</a:t>
            </a:r>
          </a:p>
          <a:p>
            <a:r>
              <a:rPr lang="en-US" sz="1950" dirty="0"/>
              <a:t>OECD Ontology Working Group – Oversees efforts and ensures compatibility with other related ontology efforts</a:t>
            </a:r>
          </a:p>
        </p:txBody>
      </p:sp>
    </p:spTree>
    <p:extLst>
      <p:ext uri="{BB962C8B-B14F-4D97-AF65-F5344CB8AC3E}">
        <p14:creationId xmlns:p14="http://schemas.microsoft.com/office/powerpoint/2010/main" val="3583811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342" y="1652425"/>
            <a:ext cx="4566355" cy="742950"/>
          </a:xfrm>
        </p:spPr>
        <p:txBody>
          <a:bodyPr/>
          <a:lstStyle/>
          <a:p>
            <a:r>
              <a:rPr lang="en-US" dirty="0"/>
              <a:t>AOP-Wiki Extensions</a:t>
            </a:r>
            <a:br>
              <a:rPr lang="en-US" dirty="0"/>
            </a:br>
            <a:r>
              <a:rPr lang="en-US" dirty="0"/>
              <a:t>Initial Focus on</a:t>
            </a:r>
            <a:br>
              <a:rPr lang="en-US" dirty="0"/>
            </a:br>
            <a:r>
              <a:rPr lang="en-US" dirty="0"/>
              <a:t>Key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21" y="1694216"/>
            <a:ext cx="5401231" cy="1734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00222" y="4159650"/>
            <a:ext cx="1077974" cy="1331259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Event Component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Process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Object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6356" y="4097998"/>
            <a:ext cx="1326834" cy="1296636"/>
          </a:xfrm>
          <a:prstGeom prst="rect">
            <a:avLst/>
          </a:prstGeom>
          <a:solidFill>
            <a:srgbClr val="D6DCE5">
              <a:alpha val="50196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Event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Title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Level of Org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Component(s)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Context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3135" y="3021141"/>
            <a:ext cx="1174331" cy="1766324"/>
          </a:xfrm>
          <a:prstGeom prst="rect">
            <a:avLst/>
          </a:prstGeom>
          <a:solidFill>
            <a:srgbClr val="D6DCE5">
              <a:alpha val="50196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Level of Organization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Molecular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Cellular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Tissue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Organ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Individual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Population</a:t>
            </a:r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>
            <a:off x="4759773" y="3440628"/>
            <a:ext cx="1896088" cy="657371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0"/>
          </p:cNvCxnSpPr>
          <p:nvPr/>
        </p:nvCxnSpPr>
        <p:spPr>
          <a:xfrm flipH="1">
            <a:off x="4759773" y="3429000"/>
            <a:ext cx="3360542" cy="66899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0"/>
          </p:cNvCxnSpPr>
          <p:nvPr/>
        </p:nvCxnSpPr>
        <p:spPr>
          <a:xfrm flipH="1">
            <a:off x="4759773" y="3440628"/>
            <a:ext cx="4921640" cy="657371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5268830" y="4825279"/>
            <a:ext cx="531393" cy="6555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90683" y="4996686"/>
            <a:ext cx="1492235" cy="849491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Context</a:t>
            </a:r>
            <a:endParaRPr lang="en-US" sz="1350" u="sng" dirty="0">
              <a:solidFill>
                <a:prstClr val="black"/>
              </a:solidFill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Cellular (CL)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Organ (</a:t>
            </a:r>
            <a:r>
              <a:rPr lang="en-US" sz="1350" dirty="0" err="1">
                <a:solidFill>
                  <a:prstClr val="black"/>
                </a:solidFill>
              </a:rPr>
              <a:t>Uberon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Species (NCBI)</a:t>
            </a:r>
          </a:p>
        </p:txBody>
      </p:sp>
      <p:cxnSp>
        <p:nvCxnSpPr>
          <p:cNvPr id="20" name="Straight Arrow Connector 19"/>
          <p:cNvCxnSpPr>
            <a:endCxn id="14" idx="3"/>
          </p:cNvCxnSpPr>
          <p:nvPr/>
        </p:nvCxnSpPr>
        <p:spPr>
          <a:xfrm flipH="1" flipV="1">
            <a:off x="3287465" y="3904303"/>
            <a:ext cx="903068" cy="8223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3"/>
          </p:cNvCxnSpPr>
          <p:nvPr/>
        </p:nvCxnSpPr>
        <p:spPr>
          <a:xfrm flipH="1">
            <a:off x="3382917" y="5227233"/>
            <a:ext cx="1041413" cy="19419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15210" y="4011147"/>
            <a:ext cx="1232670" cy="425836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Process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GO, etc.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37914" y="4239668"/>
            <a:ext cx="1252517" cy="419345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Object</a:t>
            </a:r>
            <a:endParaRPr lang="en-US" sz="1350" u="sng" dirty="0">
              <a:solidFill>
                <a:prstClr val="black"/>
              </a:solidFill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GO, etc.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77058" y="4726674"/>
            <a:ext cx="1134845" cy="1201831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Action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Increased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Decreased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Altered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Accelerated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Delayed</a:t>
            </a: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6683104" y="5227235"/>
            <a:ext cx="1193954" cy="10035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1"/>
          </p:cNvCxnSpPr>
          <p:nvPr/>
        </p:nvCxnSpPr>
        <p:spPr>
          <a:xfrm flipV="1">
            <a:off x="6609115" y="4449341"/>
            <a:ext cx="2328799" cy="54734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1"/>
          </p:cNvCxnSpPr>
          <p:nvPr/>
        </p:nvCxnSpPr>
        <p:spPr>
          <a:xfrm flipV="1">
            <a:off x="6655859" y="4224066"/>
            <a:ext cx="759352" cy="57990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439400" y="5943600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Cataia Ives</a:t>
            </a:r>
          </a:p>
        </p:txBody>
      </p:sp>
    </p:spTree>
    <p:extLst>
      <p:ext uri="{BB962C8B-B14F-4D97-AF65-F5344CB8AC3E}">
        <p14:creationId xmlns:p14="http://schemas.microsoft.com/office/powerpoint/2010/main" val="4206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5400000">
            <a:off x="2570409" y="3975779"/>
            <a:ext cx="392415" cy="6344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</a:rPr>
              <a:t>Organ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/>
        </p:blipFill>
        <p:spPr>
          <a:xfrm>
            <a:off x="3200400" y="2209800"/>
            <a:ext cx="6027896" cy="4339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2511289" y="2792887"/>
            <a:ext cx="392415" cy="7147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</a:rPr>
              <a:t>Cellular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2551379" y="4867805"/>
            <a:ext cx="807913" cy="1343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</a:rPr>
              <a:t>Taxonomy/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</a:rPr>
              <a:t>Sex/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</a:rPr>
              <a:t>Life Stage</a:t>
            </a:r>
          </a:p>
        </p:txBody>
      </p:sp>
      <p:sp>
        <p:nvSpPr>
          <p:cNvPr id="3" name="Right Brace 2"/>
          <p:cNvSpPr/>
          <p:nvPr/>
        </p:nvSpPr>
        <p:spPr>
          <a:xfrm flipH="1">
            <a:off x="3076401" y="2657035"/>
            <a:ext cx="435356" cy="98645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flipH="1">
            <a:off x="3076401" y="3680932"/>
            <a:ext cx="435356" cy="124435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flipH="1">
            <a:off x="3081768" y="4962724"/>
            <a:ext cx="435356" cy="115318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changes across levels of biological organization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9400" y="5943600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Cataia Ives</a:t>
            </a:r>
          </a:p>
        </p:txBody>
      </p:sp>
    </p:spTree>
    <p:extLst>
      <p:ext uri="{BB962C8B-B14F-4D97-AF65-F5344CB8AC3E}">
        <p14:creationId xmlns:p14="http://schemas.microsoft.com/office/powerpoint/2010/main" val="1404484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5"/>
          <a:stretch/>
        </p:blipFill>
        <p:spPr>
          <a:xfrm>
            <a:off x="6237506" y="857250"/>
            <a:ext cx="4296440" cy="5110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06" y="5451149"/>
            <a:ext cx="2942561" cy="32464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66901" y="1714500"/>
            <a:ext cx="3925303" cy="742950"/>
          </a:xfrm>
        </p:spPr>
        <p:txBody>
          <a:bodyPr/>
          <a:lstStyle/>
          <a:p>
            <a:r>
              <a:rPr lang="en-US" dirty="0"/>
              <a:t>Using ontology to tag existing wiki entry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288" y="2896602"/>
            <a:ext cx="4173311" cy="15225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926732" y="1941171"/>
            <a:ext cx="938463" cy="66775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0" y="6172200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Cataia Ives</a:t>
            </a:r>
          </a:p>
        </p:txBody>
      </p:sp>
    </p:spTree>
    <p:extLst>
      <p:ext uri="{BB962C8B-B14F-4D97-AF65-F5344CB8AC3E}">
        <p14:creationId xmlns:p14="http://schemas.microsoft.com/office/powerpoint/2010/main" val="25482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4490" y="3870891"/>
            <a:ext cx="1095300" cy="1331259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Event Component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Process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Object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6626" y="3809239"/>
            <a:ext cx="1377360" cy="1296636"/>
          </a:xfrm>
          <a:prstGeom prst="rect">
            <a:avLst/>
          </a:prstGeom>
          <a:solidFill>
            <a:srgbClr val="D6DCE5">
              <a:alpha val="50196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Event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Title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Level of Org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Component(s)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7279" y="2732382"/>
            <a:ext cx="1174331" cy="1766324"/>
          </a:xfrm>
          <a:prstGeom prst="rect">
            <a:avLst/>
          </a:prstGeom>
          <a:solidFill>
            <a:srgbClr val="D6DCE5">
              <a:alpha val="50196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Level of Organization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Cellular</a:t>
            </a:r>
          </a:p>
        </p:txBody>
      </p:sp>
      <p:cxnSp>
        <p:nvCxnSpPr>
          <p:cNvPr id="9" name="Straight Arrow Connector 8"/>
          <p:cNvCxnSpPr>
            <a:endCxn id="3" idx="1"/>
          </p:cNvCxnSpPr>
          <p:nvPr/>
        </p:nvCxnSpPr>
        <p:spPr>
          <a:xfrm flipV="1">
            <a:off x="5322974" y="4536520"/>
            <a:ext cx="471517" cy="6555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44827" y="4846883"/>
            <a:ext cx="1492235" cy="710535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Context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CL 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“hepatocyte”</a:t>
            </a:r>
          </a:p>
        </p:txBody>
      </p:sp>
      <p:cxnSp>
        <p:nvCxnSpPr>
          <p:cNvPr id="11" name="Straight Arrow Connector 10"/>
          <p:cNvCxnSpPr>
            <a:endCxn id="5" idx="3"/>
          </p:cNvCxnSpPr>
          <p:nvPr/>
        </p:nvCxnSpPr>
        <p:spPr>
          <a:xfrm flipH="1" flipV="1">
            <a:off x="3341609" y="3615544"/>
            <a:ext cx="903068" cy="8223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3"/>
          </p:cNvCxnSpPr>
          <p:nvPr/>
        </p:nvCxnSpPr>
        <p:spPr>
          <a:xfrm flipH="1">
            <a:off x="3437061" y="4938476"/>
            <a:ext cx="1041412" cy="26367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69354" y="3222130"/>
            <a:ext cx="1524802" cy="926095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Process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GO 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“gene expression and translation”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4157" y="4240571"/>
            <a:ext cx="1252517" cy="741408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Object</a:t>
            </a:r>
            <a:endParaRPr lang="en-US" sz="1350" u="sng" dirty="0">
              <a:solidFill>
                <a:prstClr val="black"/>
              </a:solidFill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PR “</a:t>
            </a:r>
            <a:r>
              <a:rPr lang="en-US" sz="1350" dirty="0" err="1">
                <a:solidFill>
                  <a:prstClr val="black"/>
                </a:solidFill>
              </a:rPr>
              <a:t>vitellogenins</a:t>
            </a:r>
            <a:r>
              <a:rPr lang="en-US" sz="1350" dirty="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9312" y="5180015"/>
            <a:ext cx="1134845" cy="459731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Action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Decreased</a:t>
            </a: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6665357" y="4938475"/>
            <a:ext cx="1193954" cy="47140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4" idx="1"/>
          </p:cNvCxnSpPr>
          <p:nvPr/>
        </p:nvCxnSpPr>
        <p:spPr>
          <a:xfrm flipV="1">
            <a:off x="6665358" y="4611276"/>
            <a:ext cx="2328799" cy="14547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 flipV="1">
            <a:off x="6710004" y="3685177"/>
            <a:ext cx="759351" cy="83003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 txBox="1">
            <a:spLocks/>
          </p:cNvSpPr>
          <p:nvPr/>
        </p:nvSpPr>
        <p:spPr bwMode="auto">
          <a:xfrm>
            <a:off x="1729043" y="1881496"/>
            <a:ext cx="8733917" cy="91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0" lvl="2" defTabSz="685800"/>
            <a:r>
              <a:rPr lang="en-US" sz="1800" kern="0" dirty="0">
                <a:solidFill>
                  <a:srgbClr val="000000"/>
                </a:solidFill>
              </a:rPr>
              <a:t>AOP: “Aromatase inhibition leading to reproductive dysfunction (in fish)”</a:t>
            </a:r>
            <a:br>
              <a:rPr lang="en-US" sz="1800" kern="0" dirty="0">
                <a:solidFill>
                  <a:srgbClr val="000000"/>
                </a:solidFill>
              </a:rPr>
            </a:br>
            <a:r>
              <a:rPr lang="en-US" sz="1800" kern="0" dirty="0">
                <a:solidFill>
                  <a:srgbClr val="000000"/>
                </a:solidFill>
              </a:rPr>
              <a:t>KE: Title “Transcription and Translation of Vitellogenin in Liver, Reduction”</a:t>
            </a:r>
            <a:br>
              <a:rPr lang="en-US" sz="1800" kern="0" dirty="0">
                <a:solidFill>
                  <a:srgbClr val="000000"/>
                </a:solidFill>
              </a:rPr>
            </a:br>
            <a:endParaRPr lang="en-US" sz="2100" kern="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38" y="2471633"/>
            <a:ext cx="2942561" cy="3246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39400" y="5943600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Cataia Ives</a:t>
            </a:r>
          </a:p>
        </p:txBody>
      </p:sp>
    </p:spTree>
    <p:extLst>
      <p:ext uri="{BB962C8B-B14F-4D97-AF65-F5344CB8AC3E}">
        <p14:creationId xmlns:p14="http://schemas.microsoft.com/office/powerpoint/2010/main" val="21445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68" y="1703663"/>
            <a:ext cx="7822697" cy="4441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9400" y="5943600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Cataia Ives</a:t>
            </a:r>
          </a:p>
        </p:txBody>
      </p:sp>
    </p:spTree>
    <p:extLst>
      <p:ext uri="{BB962C8B-B14F-4D97-AF65-F5344CB8AC3E}">
        <p14:creationId xmlns:p14="http://schemas.microsoft.com/office/powerpoint/2010/main" val="29808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143000"/>
            <a:ext cx="10160000" cy="838200"/>
          </a:xfrm>
        </p:spPr>
        <p:txBody>
          <a:bodyPr/>
          <a:lstStyle/>
          <a:p>
            <a:r>
              <a:rPr lang="en-US" dirty="0"/>
              <a:t>AOP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3657600"/>
            <a:ext cx="10577027" cy="3429000"/>
          </a:xfrm>
        </p:spPr>
        <p:txBody>
          <a:bodyPr/>
          <a:lstStyle/>
          <a:p>
            <a:r>
              <a:rPr lang="en-US" sz="2400" dirty="0"/>
              <a:t>Key Events (KEs) - nodes</a:t>
            </a:r>
          </a:p>
          <a:p>
            <a:pPr lvl="1"/>
            <a:r>
              <a:rPr lang="en-US" sz="1600" dirty="0"/>
              <a:t>Change in biological state </a:t>
            </a:r>
          </a:p>
          <a:p>
            <a:pPr lvl="1"/>
            <a:r>
              <a:rPr lang="en-US" sz="1600" dirty="0"/>
              <a:t>Measurable and essential for progression </a:t>
            </a:r>
          </a:p>
          <a:p>
            <a:pPr lvl="1"/>
            <a:r>
              <a:rPr lang="en-US" sz="1600" dirty="0"/>
              <a:t>Molecular Initiating Event (MIE): Initial point of chemical interaction</a:t>
            </a:r>
          </a:p>
          <a:p>
            <a:pPr lvl="1"/>
            <a:r>
              <a:rPr lang="en-US" sz="1600" dirty="0"/>
              <a:t>Adverse Outcome (AO): Adverse outcome of regulatory significance</a:t>
            </a:r>
          </a:p>
          <a:p>
            <a:r>
              <a:rPr lang="en-US" sz="2400" dirty="0"/>
              <a:t>Key Event Relationships (KERs) - edges</a:t>
            </a:r>
          </a:p>
          <a:p>
            <a:pPr lvl="1"/>
            <a:r>
              <a:rPr lang="en-US" sz="1600" dirty="0"/>
              <a:t>Connections between two key events</a:t>
            </a:r>
          </a:p>
          <a:p>
            <a:pPr lvl="1"/>
            <a:r>
              <a:rPr lang="en-US" sz="1600" dirty="0"/>
              <a:t>Critical for assembling evidence in support of the AOP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Does not explicitly include chemicals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1981200"/>
            <a:ext cx="10790855" cy="1676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6477000"/>
            <a:ext cx="326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Villeneuve, et al. </a:t>
            </a:r>
            <a:r>
              <a:rPr lang="fr-FR" sz="1200" i="1" dirty="0" err="1"/>
              <a:t>Tox</a:t>
            </a:r>
            <a:r>
              <a:rPr lang="fr-FR" sz="1200" i="1" dirty="0"/>
              <a:t> </a:t>
            </a:r>
            <a:r>
              <a:rPr lang="fr-FR" sz="1200" i="1" dirty="0" err="1"/>
              <a:t>Sci</a:t>
            </a:r>
            <a:r>
              <a:rPr lang="fr-FR" sz="1200" i="1" dirty="0"/>
              <a:t>., 2014, 142:</a:t>
            </a:r>
            <a:r>
              <a:rPr lang="en-US" sz="1200" i="1" dirty="0"/>
              <a:t>312-320</a:t>
            </a:r>
          </a:p>
        </p:txBody>
      </p:sp>
    </p:spTree>
    <p:extLst>
      <p:ext uri="{BB962C8B-B14F-4D97-AF65-F5344CB8AC3E}">
        <p14:creationId xmlns:p14="http://schemas.microsoft.com/office/powerpoint/2010/main" val="2029789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337" y="1283937"/>
            <a:ext cx="8009362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Ontologies that describe key events in existing AOPs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650" y="2809447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Stressor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0440" y="4917272"/>
            <a:ext cx="1035424" cy="1331259"/>
          </a:xfrm>
          <a:prstGeom prst="rect">
            <a:avLst/>
          </a:prstGeom>
          <a:solidFill>
            <a:srgbClr val="D6DCE5">
              <a:alpha val="50196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Event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Title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Level of Org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Event(s)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Tissue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4557" y="3505332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Key Event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1018" y="3505333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>
                <a:solidFill>
                  <a:srgbClr val="000000"/>
                </a:solidFill>
              </a:rPr>
              <a:t>Key Event</a:t>
            </a: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1013" y="3505333"/>
            <a:ext cx="1035424" cy="847165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Key Event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4471" y="2201599"/>
            <a:ext cx="4951880" cy="385973"/>
          </a:xfrm>
          <a:prstGeom prst="rect">
            <a:avLst/>
          </a:prstGeom>
          <a:solidFill>
            <a:srgbClr val="FF9999">
              <a:alpha val="5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AOP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053855" y="3656612"/>
            <a:ext cx="786653" cy="463923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010402" y="3656612"/>
            <a:ext cx="786653" cy="463923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KER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4074111" y="2734438"/>
            <a:ext cx="786653" cy="613943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(MIE)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5961233" y="2782255"/>
            <a:ext cx="786653" cy="518307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7995398" y="2701573"/>
            <a:ext cx="786653" cy="659746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(AO)</a:t>
            </a:r>
          </a:p>
        </p:txBody>
      </p:sp>
      <p:cxnSp>
        <p:nvCxnSpPr>
          <p:cNvPr id="15" name="Straight Arrow Connector 14"/>
          <p:cNvCxnSpPr>
            <a:stCxn id="4" idx="3"/>
            <a:endCxn id="6" idx="1"/>
          </p:cNvCxnSpPr>
          <p:nvPr/>
        </p:nvCxnSpPr>
        <p:spPr>
          <a:xfrm>
            <a:off x="3188075" y="3233030"/>
            <a:ext cx="766483" cy="6958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9" idx="1"/>
          </p:cNvCxnSpPr>
          <p:nvPr/>
        </p:nvCxnSpPr>
        <p:spPr>
          <a:xfrm flipV="1">
            <a:off x="3188075" y="2394585"/>
            <a:ext cx="756397" cy="83844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05570" y="3816558"/>
            <a:ext cx="1190066" cy="1572668"/>
          </a:xfrm>
          <a:prstGeom prst="rect">
            <a:avLst/>
          </a:prstGeom>
          <a:solidFill>
            <a:srgbClr val="D6DCE5">
              <a:alpha val="50196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Level of Organization</a:t>
            </a:r>
          </a:p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Molecular</a:t>
            </a:r>
          </a:p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Cellular</a:t>
            </a:r>
          </a:p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Tissue</a:t>
            </a:r>
          </a:p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Organ</a:t>
            </a:r>
          </a:p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Individual</a:t>
            </a:r>
          </a:p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Population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8288" y="4917272"/>
            <a:ext cx="1159386" cy="1331259"/>
          </a:xfrm>
          <a:prstGeom prst="rect">
            <a:avLst/>
          </a:prstGeom>
          <a:solidFill>
            <a:srgbClr val="D6DCE5">
              <a:alpha val="50196"/>
            </a:srgb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Event Component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Process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Object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</a:rPr>
              <a:t>Action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55386" y="5133058"/>
            <a:ext cx="1035424" cy="418536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Process</a:t>
            </a:r>
          </a:p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GO, etc</a:t>
            </a: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89577" y="5362028"/>
            <a:ext cx="1035424" cy="436656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Object</a:t>
            </a:r>
            <a:endParaRPr lang="en-US" sz="1350" u="sng" dirty="0">
              <a:solidFill>
                <a:prstClr val="black"/>
              </a:solidFill>
            </a:endParaRPr>
          </a:p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GO, etc.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5570" y="5546650"/>
            <a:ext cx="1190066" cy="843809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Context</a:t>
            </a:r>
            <a:endParaRPr lang="en-US" sz="1350" u="sng" dirty="0">
              <a:solidFill>
                <a:prstClr val="black"/>
              </a:solidFill>
            </a:endParaRPr>
          </a:p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Cellular (CL)</a:t>
            </a:r>
          </a:p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Organ (</a:t>
            </a:r>
            <a:r>
              <a:rPr lang="en-US" sz="1050" dirty="0" err="1">
                <a:solidFill>
                  <a:prstClr val="black"/>
                </a:solidFill>
              </a:rPr>
              <a:t>Uberon</a:t>
            </a:r>
            <a:r>
              <a:rPr lang="en-US" sz="1050" dirty="0">
                <a:solidFill>
                  <a:prstClr val="black"/>
                </a:solidFill>
              </a:rPr>
              <a:t>)</a:t>
            </a:r>
            <a:endParaRPr lang="en-US" sz="135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Species (NCBI)</a:t>
            </a:r>
          </a:p>
        </p:txBody>
      </p:sp>
      <p:cxnSp>
        <p:nvCxnSpPr>
          <p:cNvPr id="24" name="Straight Arrow Connector 23"/>
          <p:cNvCxnSpPr>
            <a:stCxn id="5" idx="1"/>
            <a:endCxn id="21" idx="3"/>
          </p:cNvCxnSpPr>
          <p:nvPr/>
        </p:nvCxnSpPr>
        <p:spPr>
          <a:xfrm flipH="1">
            <a:off x="3195636" y="5582900"/>
            <a:ext cx="764804" cy="38565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1"/>
            <a:endCxn id="17" idx="3"/>
          </p:cNvCxnSpPr>
          <p:nvPr/>
        </p:nvCxnSpPr>
        <p:spPr>
          <a:xfrm flipH="1" flipV="1">
            <a:off x="3195636" y="4602893"/>
            <a:ext cx="764804" cy="98000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8" idx="1"/>
          </p:cNvCxnSpPr>
          <p:nvPr/>
        </p:nvCxnSpPr>
        <p:spPr>
          <a:xfrm flipV="1">
            <a:off x="4788696" y="5582901"/>
            <a:ext cx="789592" cy="23195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9" idx="1"/>
          </p:cNvCxnSpPr>
          <p:nvPr/>
        </p:nvCxnSpPr>
        <p:spPr>
          <a:xfrm flipV="1">
            <a:off x="6477980" y="5342327"/>
            <a:ext cx="777407" cy="24755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1"/>
          </p:cNvCxnSpPr>
          <p:nvPr/>
        </p:nvCxnSpPr>
        <p:spPr>
          <a:xfrm flipV="1">
            <a:off x="6465794" y="5580357"/>
            <a:ext cx="2023782" cy="30200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5" idx="1"/>
          </p:cNvCxnSpPr>
          <p:nvPr/>
        </p:nvCxnSpPr>
        <p:spPr>
          <a:xfrm>
            <a:off x="6418732" y="6022124"/>
            <a:ext cx="1267872" cy="13465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5" idx="0"/>
          </p:cNvCxnSpPr>
          <p:nvPr/>
        </p:nvCxnSpPr>
        <p:spPr>
          <a:xfrm>
            <a:off x="4472270" y="4352497"/>
            <a:ext cx="5883" cy="564775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5" idx="0"/>
          </p:cNvCxnSpPr>
          <p:nvPr/>
        </p:nvCxnSpPr>
        <p:spPr>
          <a:xfrm flipH="1">
            <a:off x="4478153" y="4352497"/>
            <a:ext cx="1940579" cy="564774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5" idx="0"/>
          </p:cNvCxnSpPr>
          <p:nvPr/>
        </p:nvCxnSpPr>
        <p:spPr>
          <a:xfrm flipH="1">
            <a:off x="4478153" y="4352497"/>
            <a:ext cx="3910573" cy="564774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16200000">
            <a:off x="6825276" y="2886451"/>
            <a:ext cx="1022013" cy="518307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16200000">
            <a:off x="4841027" y="2909759"/>
            <a:ext cx="1022013" cy="518307"/>
          </a:xfrm>
          <a:prstGeom prst="rightArrow">
            <a:avLst/>
          </a:prstGeom>
          <a:solidFill>
            <a:srgbClr val="FF99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49986" y="272735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srgbClr val="000000"/>
                </a:solidFill>
              </a:rPr>
              <a:t>AOP</a:t>
            </a:r>
          </a:p>
          <a:p>
            <a:pPr defTabSz="685800"/>
            <a:r>
              <a:rPr lang="en-US" b="1" dirty="0">
                <a:solidFill>
                  <a:srgbClr val="000000"/>
                </a:solidFill>
              </a:rPr>
              <a:t>Components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11810" y="5835916"/>
            <a:ext cx="1415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2D2D8A"/>
                </a:solidFill>
              </a:rPr>
              <a:t>Lyle </a:t>
            </a:r>
            <a:r>
              <a:rPr lang="en-US" sz="1500" b="1" dirty="0" err="1">
                <a:solidFill>
                  <a:srgbClr val="2D2D8A"/>
                </a:solidFill>
              </a:rPr>
              <a:t>Burgoon</a:t>
            </a:r>
            <a:endParaRPr lang="en-US" sz="1500" b="1" dirty="0">
              <a:solidFill>
                <a:srgbClr val="2D2D8A"/>
              </a:solidFill>
            </a:endParaRPr>
          </a:p>
          <a:p>
            <a:pPr defTabSz="685800"/>
            <a:r>
              <a:rPr lang="en-US" sz="1500" b="1" dirty="0" err="1">
                <a:solidFill>
                  <a:srgbClr val="2D2D8A"/>
                </a:solidFill>
              </a:rPr>
              <a:t>Cataia</a:t>
            </a:r>
            <a:r>
              <a:rPr lang="en-US" sz="1500" b="1" dirty="0">
                <a:solidFill>
                  <a:srgbClr val="2D2D8A"/>
                </a:solidFill>
              </a:rPr>
              <a:t> Ives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86604" y="5938448"/>
            <a:ext cx="1035424" cy="436656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u="sng" dirty="0">
                <a:solidFill>
                  <a:srgbClr val="000000"/>
                </a:solidFill>
              </a:rPr>
              <a:t>Action</a:t>
            </a:r>
          </a:p>
          <a:p>
            <a:pPr algn="ctr" defTabSz="685800"/>
            <a:r>
              <a:rPr lang="en-US" sz="1050" u="sng" dirty="0">
                <a:solidFill>
                  <a:srgbClr val="000000"/>
                </a:solidFill>
              </a:rPr>
              <a:t>PATO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13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OECD AOP Ontology Efforts</a:t>
            </a:r>
          </a:p>
        </p:txBody>
      </p:sp>
      <p:pic>
        <p:nvPicPr>
          <p:cNvPr id="9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BACC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8049" y="3703731"/>
            <a:ext cx="586923" cy="2465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28072" y="2415340"/>
            <a:ext cx="281786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 indent="-128588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AOP-KB Ontology Effort</a:t>
            </a:r>
          </a:p>
          <a:p>
            <a:pPr marL="130969" indent="-128588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79646"/>
                </a:solidFill>
                <a:latin typeface="Arial Black" panose="020B0A04020102020204" pitchFamily="34" charset="0"/>
              </a:rPr>
              <a:t>Stephen Edwards</a:t>
            </a:r>
          </a:p>
          <a:p>
            <a:pPr marL="473869" lvl="1" indent="-128588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79646"/>
                </a:solidFill>
                <a:latin typeface="Arial Black" panose="020B0A04020102020204" pitchFamily="34" charset="0"/>
              </a:rPr>
              <a:t>Cataia Ives</a:t>
            </a:r>
          </a:p>
          <a:p>
            <a:pPr marL="473869" lvl="1" indent="-128588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F79646"/>
              </a:solidFill>
              <a:latin typeface="Arial Black" panose="020B0A040201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4BACC6"/>
                </a:solidFill>
                <a:latin typeface="Arial Black" panose="020B0A04020102020204" pitchFamily="34" charset="0"/>
              </a:rPr>
              <a:t>Clemens Wittwehr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4BACC6"/>
                </a:solidFill>
                <a:latin typeface="Arial Black" panose="020B0A04020102020204" pitchFamily="34" charset="0"/>
              </a:rPr>
              <a:t>Ivana Campia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4BACC6"/>
                </a:solidFill>
                <a:latin typeface="Arial Black" panose="020B0A04020102020204" pitchFamily="34" charset="0"/>
              </a:rPr>
              <a:t>Brigitte Landesmann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4BACC6"/>
                </a:solidFill>
                <a:latin typeface="Arial Black" panose="020B0A04020102020204" pitchFamily="34" charset="0"/>
              </a:rPr>
              <a:t>Ahmed Abdelaziz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350" dirty="0">
              <a:solidFill>
                <a:srgbClr val="4BACC6"/>
              </a:solidFill>
              <a:latin typeface="Arial Black" panose="020B0A040201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8064A2"/>
                </a:solidFill>
                <a:latin typeface="Arial Black" panose="020B0A04020102020204" pitchFamily="34" charset="0"/>
              </a:rPr>
              <a:t>Hristo Aladjov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8064A2"/>
                </a:solidFill>
                <a:latin typeface="Arial Black" panose="020B0A04020102020204" pitchFamily="34" charset="0"/>
              </a:rPr>
              <a:t>Magda </a:t>
            </a:r>
            <a:r>
              <a:rPr lang="en-US" sz="1350" b="1" dirty="0" err="1">
                <a:solidFill>
                  <a:srgbClr val="8064A2"/>
                </a:solidFill>
                <a:latin typeface="Arial Black" panose="020B0A04020102020204" pitchFamily="34" charset="0"/>
              </a:rPr>
              <a:t>Sachana</a:t>
            </a:r>
            <a:endParaRPr lang="en-US" sz="1350" b="1" dirty="0">
              <a:solidFill>
                <a:srgbClr val="8064A2"/>
              </a:solidFill>
              <a:latin typeface="Arial Black" panose="020B0A040201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8064A2"/>
              </a:solidFill>
              <a:latin typeface="Arial Black" panose="020B0A040201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9BBB59"/>
                </a:solidFill>
                <a:latin typeface="Arial Black" panose="020B0A04020102020204" pitchFamily="34" charset="0"/>
              </a:rPr>
              <a:t>Lyle Burgoon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8064A2"/>
              </a:solidFill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4BACC6"/>
              </a:solidFill>
              <a:latin typeface="Arial Black" panose="020B0A04020102020204" pitchFamily="34" charset="0"/>
            </a:endParaRPr>
          </a:p>
          <a:p>
            <a:pPr marL="130969" indent="-128588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F79646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7" descr="colorchange_epa_seal pantone trim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6266" y="2895600"/>
            <a:ext cx="450488" cy="4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800" y="4516040"/>
            <a:ext cx="749418" cy="49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nace.org/uploadedImages/About_NACE/Awards/erdc.jp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9BBB59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3416" y="5104129"/>
            <a:ext cx="456189" cy="4584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86352" y="2406317"/>
            <a:ext cx="324499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OECD Ontology WG</a:t>
            </a:r>
          </a:p>
          <a:p>
            <a:pPr marL="130969" indent="-128588" defTabSz="342900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Richard Currie (chair)</a:t>
            </a: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Annamaria</a:t>
            </a: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 </a:t>
            </a:r>
            <a:r>
              <a:rPr lang="en-US" sz="15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Colacci</a:t>
            </a: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George </a:t>
            </a:r>
            <a:r>
              <a:rPr lang="en-US" sz="15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Fotakis</a:t>
            </a: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Ignacio </a:t>
            </a:r>
            <a:r>
              <a:rPr lang="en-US" sz="15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Tripodi</a:t>
            </a: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Nikolai </a:t>
            </a:r>
            <a:r>
              <a:rPr lang="en-US" sz="15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Georgiev</a:t>
            </a: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 </a:t>
            </a:r>
            <a:r>
              <a:rPr lang="en-US" sz="15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Nikolov</a:t>
            </a: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Nina </a:t>
            </a:r>
            <a:r>
              <a:rPr lang="en-US" sz="15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Jeliazkova</a:t>
            </a: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Olga Tcheremenskaia</a:t>
            </a: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F69"/>
              </a:solidFill>
              <a:latin typeface="Arial Black" panose="020B0A04020102020204" pitchFamily="34" charset="0"/>
            </a:endParaRPr>
          </a:p>
          <a:p>
            <a:pPr marL="473869" lvl="1" indent="-128588" defTabSz="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F69"/>
                </a:solidFill>
                <a:latin typeface="Arial Black" panose="020B0A04020102020204" pitchFamily="34" charset="0"/>
              </a:rPr>
              <a:t>AOP-KB Representatives</a:t>
            </a:r>
            <a:endParaRPr lang="en-US" sz="1500" b="1" dirty="0">
              <a:solidFill>
                <a:srgbClr val="8064A2"/>
              </a:solidFill>
              <a:latin typeface="Arial Black" panose="020B0A0402010202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4BACC6"/>
              </a:solidFill>
              <a:latin typeface="Arial Black" panose="020B0A04020102020204" pitchFamily="34" charset="0"/>
            </a:endParaRPr>
          </a:p>
          <a:p>
            <a:pPr marL="130969" indent="-128588" defTabSz="342900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F79646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0600" y="2416891"/>
            <a:ext cx="3244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 indent="-128588" defTabSz="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F69"/>
                </a:solidFill>
                <a:latin typeface="Arial Black" panose="020B0A04020102020204" pitchFamily="34" charset="0"/>
              </a:rPr>
              <a:t>Cataia Ives</a:t>
            </a:r>
          </a:p>
          <a:p>
            <a:pPr marL="130969" indent="-128588" defTabSz="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3F69"/>
                </a:solidFill>
                <a:latin typeface="Arial Black" panose="020B0A04020102020204" pitchFamily="34" charset="0"/>
              </a:rPr>
              <a:t>Rong</a:t>
            </a:r>
            <a:r>
              <a:rPr lang="en-US" sz="2400" b="1" dirty="0">
                <a:solidFill>
                  <a:srgbClr val="003F69"/>
                </a:solidFill>
                <a:latin typeface="Arial Black" panose="020B0A04020102020204" pitchFamily="34" charset="0"/>
              </a:rPr>
              <a:t>-Lin Wang</a:t>
            </a:r>
          </a:p>
          <a:p>
            <a:pPr marL="130969" indent="-128588" defTabSz="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F69"/>
                </a:solidFill>
                <a:latin typeface="Arial Black" panose="020B0A04020102020204" pitchFamily="34" charset="0"/>
              </a:rPr>
              <a:t>Lyle Burgoon</a:t>
            </a:r>
          </a:p>
          <a:p>
            <a:pPr marL="130969" indent="-128588" defTabSz="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F69"/>
                </a:solidFill>
                <a:latin typeface="Arial Black" panose="020B0A04020102020204" pitchFamily="34" charset="0"/>
              </a:rPr>
              <a:t>Kyle Painter</a:t>
            </a:r>
            <a:endParaRPr lang="en-US" sz="2400" b="1" dirty="0">
              <a:solidFill>
                <a:srgbClr val="8064A2"/>
              </a:solidFill>
              <a:latin typeface="Arial Black" panose="020B0A0402010202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BACC6"/>
              </a:solidFill>
              <a:latin typeface="Arial Black" panose="020B0A04020102020204" pitchFamily="34" charset="0"/>
            </a:endParaRPr>
          </a:p>
          <a:p>
            <a:pPr marL="130969" indent="-128588" defTabSz="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7964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4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508" cy="757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14300" y="1924050"/>
            <a:ext cx="1504950" cy="1114425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" y="3038476"/>
            <a:ext cx="1504950" cy="8763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" y="3914776"/>
            <a:ext cx="1504950" cy="47624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43100" y="1524001"/>
            <a:ext cx="4800600" cy="271462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t="3811" b="26852"/>
          <a:stretch/>
        </p:blipFill>
        <p:spPr bwMode="auto">
          <a:xfrm>
            <a:off x="0" y="0"/>
            <a:ext cx="12192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t="95926"/>
          <a:stretch/>
        </p:blipFill>
        <p:spPr>
          <a:xfrm>
            <a:off x="0" y="6426200"/>
            <a:ext cx="12192000" cy="43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990599" y="4763"/>
            <a:ext cx="5105401" cy="438149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3350" y="6426200"/>
            <a:ext cx="2514600" cy="431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401175" y="566737"/>
            <a:ext cx="2752725" cy="47291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6325" y="95250"/>
            <a:ext cx="447675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7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2" y="1164886"/>
            <a:ext cx="11514286" cy="5647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535335" y="2329310"/>
            <a:ext cx="838200" cy="381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1828800"/>
            <a:ext cx="5943600" cy="438149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Links to OECD &amp; SAAOP AOP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 Pages: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867400" y="2514601"/>
            <a:ext cx="266700" cy="32425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8763000" y="2514600"/>
            <a:ext cx="266700" cy="32425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457700" y="2523922"/>
            <a:ext cx="266700" cy="32425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5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2" y="3505200"/>
            <a:ext cx="11333333" cy="32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13" y="0"/>
            <a:ext cx="11123809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58800" y="1143000"/>
            <a:ext cx="4978400" cy="990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/>
              <a:t>User Roles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1852611"/>
            <a:ext cx="8694822" cy="3429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F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F6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F6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F6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F6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Gardener</a:t>
            </a:r>
          </a:p>
          <a:p>
            <a:pPr lvl="1"/>
            <a:r>
              <a:rPr lang="en-US" kern="0" dirty="0"/>
              <a:t>Experienced AOP developers to help ensure consistency with published principles and OECD guidelines</a:t>
            </a:r>
          </a:p>
          <a:p>
            <a:r>
              <a:rPr lang="en-US" kern="0" dirty="0"/>
              <a:t>Author</a:t>
            </a:r>
          </a:p>
          <a:p>
            <a:pPr lvl="1"/>
            <a:r>
              <a:rPr lang="en-US" kern="0" dirty="0"/>
              <a:t>Can create new AOPs and edit AOP components</a:t>
            </a:r>
          </a:p>
          <a:p>
            <a:r>
              <a:rPr lang="en-US" kern="0" dirty="0"/>
              <a:t>Authenticated User (self created account)</a:t>
            </a:r>
          </a:p>
          <a:p>
            <a:pPr lvl="1"/>
            <a:r>
              <a:rPr lang="en-US" kern="0" dirty="0"/>
              <a:t>Can comment on AOPs, KEs, &amp; KERs</a:t>
            </a:r>
          </a:p>
          <a:p>
            <a:r>
              <a:rPr lang="en-US" kern="0" dirty="0"/>
              <a:t>Anonymous</a:t>
            </a:r>
          </a:p>
          <a:p>
            <a:pPr lvl="1"/>
            <a:r>
              <a:rPr lang="en-US" kern="0" dirty="0"/>
              <a:t>Read only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762000"/>
            <a:ext cx="1447800" cy="56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9296"/>
          <a:stretch/>
        </p:blipFill>
        <p:spPr>
          <a:xfrm>
            <a:off x="220514" y="2331495"/>
            <a:ext cx="11514286" cy="399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02714" y="202986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Gardeners</a:t>
            </a:r>
          </a:p>
          <a:p>
            <a:r>
              <a:rPr lang="en-US" b="1" dirty="0">
                <a:solidFill>
                  <a:srgbClr val="0070C0"/>
                </a:solidFill>
              </a:rPr>
              <a:t>only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0864331" y="2441575"/>
            <a:ext cx="0" cy="4692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0190291" y="2944535"/>
            <a:ext cx="1231623" cy="333972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2831127" y="-248481"/>
            <a:ext cx="420624" cy="4892043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7634776" y="-160086"/>
            <a:ext cx="420624" cy="4715252"/>
          </a:xfrm>
          <a:prstGeom prst="lef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4877" y="1340895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Edited on this page</a:t>
            </a:r>
          </a:p>
          <a:p>
            <a:r>
              <a:rPr lang="en-US" b="1" dirty="0">
                <a:solidFill>
                  <a:srgbClr val="0070C0"/>
                </a:solidFill>
              </a:rPr>
              <a:t>by Gardeners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3232" y="1365431"/>
            <a:ext cx="246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Edited on AOP page</a:t>
            </a:r>
          </a:p>
          <a:p>
            <a:r>
              <a:rPr lang="en-US" b="1" dirty="0">
                <a:solidFill>
                  <a:srgbClr val="0070C0"/>
                </a:solidFill>
              </a:rPr>
              <a:t>by Authors</a:t>
            </a:r>
          </a:p>
        </p:txBody>
      </p:sp>
    </p:spTree>
    <p:extLst>
      <p:ext uri="{BB962C8B-B14F-4D97-AF65-F5344CB8AC3E}">
        <p14:creationId xmlns:p14="http://schemas.microsoft.com/office/powerpoint/2010/main" val="17702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9" grpId="0" animBg="1"/>
      <p:bldP spid="20" grpId="0" animBg="1"/>
      <p:bldP spid="21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1143000"/>
            <a:ext cx="4978400" cy="990600"/>
          </a:xfrm>
        </p:spPr>
        <p:txBody>
          <a:bodyPr/>
          <a:lstStyle/>
          <a:p>
            <a:r>
              <a:rPr lang="en-US"/>
              <a:t>AOP Authors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914400" y="2209800"/>
            <a:ext cx="5175504" cy="3429000"/>
          </a:xfrm>
        </p:spPr>
        <p:txBody>
          <a:bodyPr/>
          <a:lstStyle/>
          <a:p>
            <a:r>
              <a:rPr lang="en-US" dirty="0"/>
              <a:t>Corresponding author</a:t>
            </a:r>
          </a:p>
          <a:p>
            <a:pPr lvl="1"/>
            <a:r>
              <a:rPr lang="en-US" dirty="0"/>
              <a:t>Controls access</a:t>
            </a:r>
          </a:p>
          <a:p>
            <a:pPr lvl="1"/>
            <a:r>
              <a:rPr lang="en-US" dirty="0"/>
              <a:t>Point of contact for questions/comments</a:t>
            </a:r>
          </a:p>
          <a:p>
            <a:r>
              <a:rPr lang="en-US" dirty="0"/>
              <a:t>Contributors</a:t>
            </a:r>
          </a:p>
          <a:p>
            <a:pPr lvl="1"/>
            <a:r>
              <a:rPr lang="en-US" dirty="0"/>
              <a:t>Able to edit the AOP</a:t>
            </a:r>
          </a:p>
          <a:p>
            <a:r>
              <a:rPr lang="en-US" dirty="0"/>
              <a:t>Author list</a:t>
            </a:r>
          </a:p>
          <a:p>
            <a:pPr lvl="1"/>
            <a:r>
              <a:rPr lang="en-US" dirty="0"/>
              <a:t>Free text field as in current wiki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3600"/>
            <a:ext cx="6228571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9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7194" b="40528"/>
          <a:stretch/>
        </p:blipFill>
        <p:spPr bwMode="auto">
          <a:xfrm>
            <a:off x="0" y="1325480"/>
            <a:ext cx="12192000" cy="537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2867" y="3140132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Authors</a:t>
            </a:r>
          </a:p>
          <a:p>
            <a:r>
              <a:rPr lang="en-US" dirty="0">
                <a:solidFill>
                  <a:srgbClr val="0070C0"/>
                </a:solidFill>
              </a:rPr>
              <a:t>&amp; </a:t>
            </a:r>
          </a:p>
          <a:p>
            <a:r>
              <a:rPr lang="en-US" dirty="0">
                <a:solidFill>
                  <a:srgbClr val="0070C0"/>
                </a:solidFill>
              </a:rPr>
              <a:t>Gardeners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10934700" y="3248025"/>
            <a:ext cx="190500" cy="74295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0492" y="473418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Gardeners</a:t>
            </a:r>
          </a:p>
          <a:p>
            <a:r>
              <a:rPr lang="en-US" dirty="0">
                <a:solidFill>
                  <a:srgbClr val="FF0000"/>
                </a:solidFill>
              </a:rPr>
              <a:t>Only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10982325" y="4695825"/>
            <a:ext cx="190500" cy="74295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1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143000"/>
            <a:ext cx="10160000" cy="990600"/>
          </a:xfrm>
        </p:spPr>
        <p:txBody>
          <a:bodyPr/>
          <a:lstStyle/>
          <a:p>
            <a:r>
              <a:rPr lang="en-US" dirty="0"/>
              <a:t>OECD AOP Development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0" y="3067131"/>
            <a:ext cx="10363200" cy="3190794"/>
          </a:xfrm>
        </p:spPr>
        <p:txBody>
          <a:bodyPr/>
          <a:lstStyle/>
          <a:p>
            <a:r>
              <a:rPr lang="en-US" dirty="0"/>
              <a:t>Extended Advisory Group for Molecular Screening &amp; Toxicogenomics (EAGMST)</a:t>
            </a:r>
          </a:p>
          <a:p>
            <a:r>
              <a:rPr lang="en-US" dirty="0"/>
              <a:t>Guidance &amp; Training</a:t>
            </a:r>
          </a:p>
          <a:p>
            <a:pPr lvl="1"/>
            <a:r>
              <a:rPr lang="en-US" dirty="0"/>
              <a:t>Guidance, User Handbook, many training options</a:t>
            </a:r>
          </a:p>
          <a:p>
            <a:r>
              <a:rPr lang="en-US" dirty="0"/>
              <a:t>International Knowledgebase to capture information</a:t>
            </a:r>
          </a:p>
          <a:p>
            <a:pPr lvl="1"/>
            <a:r>
              <a:rPr lang="en-US" dirty="0"/>
              <a:t>&gt;100 AOPs at various stages of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35" y="6248400"/>
            <a:ext cx="1210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http://www.oecd.org/chemicalsafety/testing/adverse-outcome-pathways-molecular-screening-and-toxicogenomics.htm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8655"/>
          <a:stretch/>
        </p:blipFill>
        <p:spPr>
          <a:xfrm>
            <a:off x="1715048" y="1981480"/>
            <a:ext cx="8761905" cy="9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15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304621"/>
            <a:ext cx="11501663" cy="5383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76250" y="4229100"/>
            <a:ext cx="1704975" cy="3143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886075" y="4229099"/>
            <a:ext cx="752475" cy="31432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5" y="31242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WYSIWYG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019300" y="3419475"/>
            <a:ext cx="280987" cy="741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66383" y="3175516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Easily create tables and add images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528308" y="3470791"/>
            <a:ext cx="280987" cy="741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953500" y="501831"/>
            <a:ext cx="2989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Edit all text sections </a:t>
            </a:r>
          </a:p>
          <a:p>
            <a:r>
              <a:rPr lang="en-US" sz="2400" dirty="0"/>
              <a:t>from a single page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15425" y="2209799"/>
            <a:ext cx="819150" cy="38100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5325" y="146709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Save changes to all</a:t>
            </a:r>
          </a:p>
          <a:p>
            <a:r>
              <a:rPr lang="en-US" b="1" dirty="0">
                <a:solidFill>
                  <a:srgbClr val="00B050"/>
                </a:solidFill>
              </a:rPr>
              <a:t>sections with one click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781836" y="2029556"/>
            <a:ext cx="1266140" cy="3707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140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  <p:bldP spid="12" grpId="0"/>
      <p:bldP spid="13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4800" y="1447800"/>
            <a:ext cx="6527800" cy="990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/>
              <a:t>Ontology Tags for Key Events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08665" y="2112892"/>
            <a:ext cx="5080000" cy="3429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F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F6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F6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F6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F6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Event Components</a:t>
            </a:r>
          </a:p>
          <a:p>
            <a:pPr lvl="1"/>
            <a:r>
              <a:rPr lang="en-US" kern="0" dirty="0"/>
              <a:t>Process</a:t>
            </a:r>
          </a:p>
          <a:p>
            <a:pPr lvl="1"/>
            <a:r>
              <a:rPr lang="en-US" kern="0" dirty="0"/>
              <a:t>Object</a:t>
            </a:r>
          </a:p>
          <a:p>
            <a:pPr lvl="1"/>
            <a:r>
              <a:rPr lang="en-US" kern="0" dirty="0"/>
              <a:t>Action</a:t>
            </a:r>
          </a:p>
          <a:p>
            <a:r>
              <a:rPr lang="en-US" kern="0" dirty="0"/>
              <a:t>Event Context</a:t>
            </a:r>
          </a:p>
          <a:p>
            <a:pPr lvl="1"/>
            <a:r>
              <a:rPr lang="en-US" kern="0" dirty="0"/>
              <a:t>Tied to level of organization</a:t>
            </a:r>
          </a:p>
          <a:p>
            <a:pPr lvl="1"/>
            <a:r>
              <a:rPr lang="en-US" kern="0" dirty="0"/>
              <a:t>Cellular, Organ, Taxonomy</a:t>
            </a:r>
          </a:p>
          <a:p>
            <a:r>
              <a:rPr lang="en-US" kern="0" dirty="0"/>
              <a:t>All terms driven by biological ontologies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164" y="1634986"/>
            <a:ext cx="5091655" cy="43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1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060"/>
          <a:stretch/>
        </p:blipFill>
        <p:spPr bwMode="auto">
          <a:xfrm>
            <a:off x="5880636" y="1143000"/>
            <a:ext cx="13867328" cy="5443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016000" y="1143000"/>
            <a:ext cx="4978400" cy="990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/>
              <a:t>Comments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14400" y="2209800"/>
            <a:ext cx="5080000" cy="3429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F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F6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F6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F6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F6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Modern look &amp; feel</a:t>
            </a:r>
          </a:p>
          <a:p>
            <a:r>
              <a:rPr lang="en-US" kern="0" dirty="0"/>
              <a:t>Allows comments on comments</a:t>
            </a:r>
          </a:p>
        </p:txBody>
      </p:sp>
    </p:spTree>
    <p:extLst>
      <p:ext uri="{BB962C8B-B14F-4D97-AF65-F5344CB8AC3E}">
        <p14:creationId xmlns:p14="http://schemas.microsoft.com/office/powerpoint/2010/main" val="1831085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7" y="29028"/>
            <a:ext cx="11820952" cy="67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9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8" y="1212588"/>
            <a:ext cx="11412597" cy="55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14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38200"/>
            <a:ext cx="10160000" cy="9906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0200" y="2020483"/>
            <a:ext cx="2819400" cy="3429000"/>
          </a:xfrm>
        </p:spPr>
        <p:txBody>
          <a:bodyPr/>
          <a:lstStyle/>
          <a:p>
            <a:r>
              <a:rPr lang="en-US" sz="2000" dirty="0"/>
              <a:t>Rose Combs</a:t>
            </a:r>
          </a:p>
          <a:p>
            <a:r>
              <a:rPr lang="en-US" sz="2000" dirty="0"/>
              <a:t>Landon Grindheim</a:t>
            </a:r>
          </a:p>
          <a:p>
            <a:r>
              <a:rPr lang="en-US" sz="2000" dirty="0"/>
              <a:t>Cataia Ives</a:t>
            </a:r>
          </a:p>
          <a:p>
            <a:r>
              <a:rPr lang="en-US" sz="2000" dirty="0"/>
              <a:t>Brendan Ferreri-Hanberry</a:t>
            </a:r>
          </a:p>
          <a:p>
            <a:r>
              <a:rPr lang="en-US" sz="2000" dirty="0"/>
              <a:t>Evgeniia Kazymova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1600200"/>
            <a:ext cx="5867400" cy="3429000"/>
          </a:xfrm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93280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463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 bwMode="auto">
          <a:xfrm>
            <a:off x="-3792120" y="0"/>
            <a:ext cx="159841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5185042" y="4494785"/>
            <a:ext cx="1674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AOP-KB</a:t>
            </a:r>
          </a:p>
        </p:txBody>
      </p:sp>
      <p:sp>
        <p:nvSpPr>
          <p:cNvPr id="91" name="Oval 90"/>
          <p:cNvSpPr/>
          <p:nvPr/>
        </p:nvSpPr>
        <p:spPr>
          <a:xfrm>
            <a:off x="3819525" y="2346325"/>
            <a:ext cx="4410075" cy="4435475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4960803" y="3708817"/>
            <a:ext cx="2139950" cy="20335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e.AOP.portal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3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5702300"/>
            <a:ext cx="14414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val 37"/>
          <p:cNvSpPr>
            <a:spLocks noChangeArrowheads="1"/>
          </p:cNvSpPr>
          <p:nvPr/>
        </p:nvSpPr>
        <p:spPr bwMode="auto">
          <a:xfrm>
            <a:off x="7315200" y="1338262"/>
            <a:ext cx="2500312" cy="2471738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Oval 37"/>
          <p:cNvSpPr>
            <a:spLocks noChangeArrowheads="1"/>
          </p:cNvSpPr>
          <p:nvPr/>
        </p:nvSpPr>
        <p:spPr bwMode="auto">
          <a:xfrm>
            <a:off x="8165937" y="4711700"/>
            <a:ext cx="1981200" cy="1981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Third party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Applications, plugins </a:t>
            </a:r>
          </a:p>
        </p:txBody>
      </p:sp>
      <p:sp>
        <p:nvSpPr>
          <p:cNvPr id="97" name="Oval 36"/>
          <p:cNvSpPr>
            <a:spLocks noChangeArrowheads="1"/>
          </p:cNvSpPr>
          <p:nvPr/>
        </p:nvSpPr>
        <p:spPr bwMode="auto">
          <a:xfrm>
            <a:off x="1995487" y="3565525"/>
            <a:ext cx="2159000" cy="21590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/>
        </p:spPr>
        <p:txBody>
          <a:bodyPr lIns="0" r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sng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4576762" y="68262"/>
            <a:ext cx="3200400" cy="3089247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Oval 38"/>
          <p:cNvSpPr>
            <a:spLocks noChangeArrowheads="1"/>
          </p:cNvSpPr>
          <p:nvPr/>
        </p:nvSpPr>
        <p:spPr bwMode="auto">
          <a:xfrm>
            <a:off x="1776412" y="806450"/>
            <a:ext cx="3200400" cy="32004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8064A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0" name="Straight Arrow Connector 41"/>
          <p:cNvCxnSpPr>
            <a:cxnSpLocks noChangeShapeType="1"/>
            <a:stCxn id="98" idx="4"/>
            <a:endCxn id="92" idx="0"/>
          </p:cNvCxnSpPr>
          <p:nvPr/>
        </p:nvCxnSpPr>
        <p:spPr bwMode="auto">
          <a:xfrm flipH="1">
            <a:off x="6030778" y="3157509"/>
            <a:ext cx="146184" cy="551308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Arrow Connector 43"/>
          <p:cNvCxnSpPr>
            <a:cxnSpLocks noChangeShapeType="1"/>
            <a:stCxn id="92" idx="7"/>
            <a:endCxn id="94" idx="3"/>
          </p:cNvCxnSpPr>
          <p:nvPr/>
        </p:nvCxnSpPr>
        <p:spPr bwMode="auto">
          <a:xfrm flipV="1">
            <a:off x="6787365" y="3448022"/>
            <a:ext cx="893997" cy="558607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41"/>
          <p:cNvCxnSpPr>
            <a:cxnSpLocks noChangeShapeType="1"/>
            <a:stCxn id="103" idx="6"/>
            <a:endCxn id="96" idx="1"/>
          </p:cNvCxnSpPr>
          <p:nvPr/>
        </p:nvCxnSpPr>
        <p:spPr bwMode="auto">
          <a:xfrm>
            <a:off x="7821137" y="4574834"/>
            <a:ext cx="634940" cy="427006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Circular Arrow 224"/>
          <p:cNvSpPr>
            <a:spLocks/>
          </p:cNvSpPr>
          <p:nvPr/>
        </p:nvSpPr>
        <p:spPr bwMode="auto">
          <a:xfrm>
            <a:off x="3712098" y="2223405"/>
            <a:ext cx="4674663" cy="4702857"/>
          </a:xfrm>
          <a:custGeom>
            <a:avLst/>
            <a:gdLst>
              <a:gd name="T0" fmla="*/ 1969083 w 2132012"/>
              <a:gd name="T1" fmla="*/ 1272695 h 2063750"/>
              <a:gd name="T2" fmla="*/ 954011 w 2132012"/>
              <a:gd name="T3" fmla="*/ 1928293 h 2063750"/>
              <a:gd name="T4" fmla="*/ 129057 w 2132012"/>
              <a:gd name="T5" fmla="*/ 1043136 h 2063750"/>
              <a:gd name="T6" fmla="*/ 932467 w 2132012"/>
              <a:gd name="T7" fmla="*/ 138200 h 2063750"/>
              <a:gd name="T8" fmla="*/ 1962606 w 2132012"/>
              <a:gd name="T9" fmla="*/ 769544 h 2063750"/>
              <a:gd name="T10" fmla="*/ 2084174 w 2132012"/>
              <a:gd name="T11" fmla="*/ 769544 h 2063750"/>
              <a:gd name="T12" fmla="*/ 1874043 w 2132012"/>
              <a:gd name="T13" fmla="*/ 1031875 h 2063750"/>
              <a:gd name="T14" fmla="*/ 1568236 w 2132012"/>
              <a:gd name="T15" fmla="*/ 769544 h 2063750"/>
              <a:gd name="T16" fmla="*/ 1686343 w 2132012"/>
              <a:gd name="T17" fmla="*/ 769544 h 2063750"/>
              <a:gd name="T18" fmla="*/ 915498 w 2132012"/>
              <a:gd name="T19" fmla="*/ 402994 h 2063750"/>
              <a:gd name="T20" fmla="*/ 388782 w 2132012"/>
              <a:gd name="T21" fmla="*/ 1079180 h 2063750"/>
              <a:gd name="T22" fmla="*/ 1004525 w 2132012"/>
              <a:gd name="T23" fmla="*/ 1674148 h 2063750"/>
              <a:gd name="T24" fmla="*/ 1719776 w 2132012"/>
              <a:gd name="T25" fmla="*/ 1206214 h 2063750"/>
              <a:gd name="T26" fmla="*/ 1969083 w 2132012"/>
              <a:gd name="T27" fmla="*/ 1272695 h 2063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2012"/>
              <a:gd name="T43" fmla="*/ 0 h 2063750"/>
              <a:gd name="T44" fmla="*/ 2132012 w 2132012"/>
              <a:gd name="T45" fmla="*/ 2063750 h 2063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2012" h="2063750">
                <a:moveTo>
                  <a:pt x="1969083" y="1272695"/>
                </a:moveTo>
                <a:cubicBezTo>
                  <a:pt x="1845494" y="1703006"/>
                  <a:pt x="1414053" y="1981658"/>
                  <a:pt x="954011" y="1928293"/>
                </a:cubicBezTo>
                <a:cubicBezTo>
                  <a:pt x="487644" y="1874194"/>
                  <a:pt x="134916" y="1495725"/>
                  <a:pt x="129057" y="1043136"/>
                </a:cubicBezTo>
                <a:cubicBezTo>
                  <a:pt x="123190" y="589945"/>
                  <a:pt x="466909" y="202791"/>
                  <a:pt x="932467" y="138200"/>
                </a:cubicBezTo>
                <a:cubicBezTo>
                  <a:pt x="1390533" y="74648"/>
                  <a:pt x="1828144" y="342848"/>
                  <a:pt x="1962606" y="769544"/>
                </a:cubicBezTo>
                <a:lnTo>
                  <a:pt x="2084174" y="769544"/>
                </a:lnTo>
                <a:lnTo>
                  <a:pt x="1874043" y="1031875"/>
                </a:lnTo>
                <a:lnTo>
                  <a:pt x="1568236" y="769544"/>
                </a:lnTo>
                <a:lnTo>
                  <a:pt x="1686343" y="769544"/>
                </a:lnTo>
                <a:cubicBezTo>
                  <a:pt x="1554471" y="488264"/>
                  <a:pt x="1231633" y="334749"/>
                  <a:pt x="915498" y="402994"/>
                </a:cubicBezTo>
                <a:cubicBezTo>
                  <a:pt x="588029" y="473685"/>
                  <a:pt x="364150" y="761097"/>
                  <a:pt x="388782" y="1079180"/>
                </a:cubicBezTo>
                <a:cubicBezTo>
                  <a:pt x="413150" y="1393854"/>
                  <a:pt x="673667" y="1645581"/>
                  <a:pt x="1004525" y="1674148"/>
                </a:cubicBezTo>
                <a:cubicBezTo>
                  <a:pt x="1330534" y="1702296"/>
                  <a:pt x="1631284" y="1505539"/>
                  <a:pt x="1719776" y="1206214"/>
                </a:cubicBezTo>
                <a:lnTo>
                  <a:pt x="1969083" y="1272695"/>
                </a:lnTo>
                <a:close/>
              </a:path>
            </a:pathLst>
          </a:custGeom>
          <a:gradFill rotWithShape="1">
            <a:gsLst>
              <a:gs pos="0">
                <a:srgbClr val="4F81BD">
                  <a:alpha val="50000"/>
                </a:srgbClr>
              </a:gs>
              <a:gs pos="100000">
                <a:srgbClr val="DCE6F2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cxnSp>
        <p:nvCxnSpPr>
          <p:cNvPr id="104" name="Straight Arrow Connector 41"/>
          <p:cNvCxnSpPr>
            <a:cxnSpLocks noChangeShapeType="1"/>
            <a:stCxn id="114" idx="3"/>
            <a:endCxn id="92" idx="2"/>
          </p:cNvCxnSpPr>
          <p:nvPr/>
        </p:nvCxnSpPr>
        <p:spPr bwMode="auto">
          <a:xfrm flipV="1">
            <a:off x="4148137" y="4725611"/>
            <a:ext cx="812666" cy="217864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Arrow Connector 44"/>
          <p:cNvCxnSpPr>
            <a:cxnSpLocks noChangeShapeType="1"/>
            <a:stCxn id="92" idx="1"/>
            <a:endCxn id="99" idx="5"/>
          </p:cNvCxnSpPr>
          <p:nvPr/>
        </p:nvCxnSpPr>
        <p:spPr bwMode="auto">
          <a:xfrm flipH="1" flipV="1">
            <a:off x="4508124" y="3538162"/>
            <a:ext cx="766067" cy="468467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8" name="Picture 7" descr="colorchange_epa_seal pantone tr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80" y="27696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9987"/>
            <a:ext cx="1069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 rot="2570210">
            <a:off x="4202112" y="1365250"/>
            <a:ext cx="1128713" cy="1301750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 rot="1780228">
            <a:off x="2705100" y="2936875"/>
            <a:ext cx="1257300" cy="1303337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 rot="2570210">
            <a:off x="7031037" y="1763712"/>
            <a:ext cx="1128713" cy="1050925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5131057" y="6046996"/>
            <a:ext cx="183674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AOP-XML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903412" y="4051300"/>
            <a:ext cx="22447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Intermediate Effects DB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Put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chemical-related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AOP components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 a regulatory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context</a:t>
            </a:r>
          </a:p>
          <a:p>
            <a:pPr marL="3175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7413625" y="2257425"/>
            <a:ext cx="22637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9BBB59"/>
                </a:solidFill>
                <a:latin typeface="Verdana" pitchFamily="34" charset="0"/>
              </a:rPr>
              <a:t>AOP Xplorer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Visualize attribute networks to discover &amp; explore AOPs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in a broader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context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962150" y="2038350"/>
            <a:ext cx="2741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8064A2"/>
                </a:solidFill>
                <a:latin typeface="Verdana" pitchFamily="34" charset="0"/>
              </a:rPr>
              <a:t>Effectopedia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Detailed development of structured &amp; computational 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AOPs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821237" y="1181100"/>
            <a:ext cx="274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F79646"/>
                </a:solidFill>
                <a:latin typeface="Verdana" pitchFamily="34" charset="0"/>
              </a:rPr>
              <a:t>AOP Wiki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F79646"/>
                </a:solidFill>
                <a:latin typeface="Verdana" pitchFamily="34" charset="0"/>
              </a:rPr>
              <a:t>Collaborative development of AOP descriptions &amp; evidence</a:t>
            </a:r>
          </a:p>
        </p:txBody>
      </p:sp>
      <p:pic>
        <p:nvPicPr>
          <p:cNvPr id="118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14" y="2635872"/>
            <a:ext cx="992117" cy="4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 descr="http://www.nace.org/uploadedImages/About_NACE/Awards/erd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465262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16" y="4108450"/>
            <a:ext cx="657492" cy="4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2319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itle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2133600"/>
            <a:ext cx="10454640" cy="37338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82994" y="3700118"/>
            <a:ext cx="1979613" cy="792163"/>
            <a:chOff x="2487" y="1965"/>
            <a:chExt cx="1262" cy="520"/>
          </a:xfrm>
        </p:grpSpPr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2487" y="1965"/>
              <a:ext cx="1262" cy="520"/>
            </a:xfrm>
            <a:custGeom>
              <a:avLst/>
              <a:gdLst/>
              <a:ahLst/>
              <a:cxnLst>
                <a:cxn ang="0">
                  <a:pos x="1258" y="427"/>
                </a:cxn>
                <a:cxn ang="0">
                  <a:pos x="1150" y="471"/>
                </a:cxn>
                <a:cxn ang="0">
                  <a:pos x="1002" y="493"/>
                </a:cxn>
                <a:cxn ang="0">
                  <a:pos x="752" y="439"/>
                </a:cxn>
                <a:cxn ang="0">
                  <a:pos x="611" y="384"/>
                </a:cxn>
                <a:cxn ang="0">
                  <a:pos x="595" y="306"/>
                </a:cxn>
                <a:cxn ang="0">
                  <a:pos x="570" y="188"/>
                </a:cxn>
                <a:cxn ang="0">
                  <a:pos x="475" y="94"/>
                </a:cxn>
                <a:cxn ang="0">
                  <a:pos x="373" y="60"/>
                </a:cxn>
                <a:cxn ang="0">
                  <a:pos x="308" y="97"/>
                </a:cxn>
                <a:cxn ang="0">
                  <a:pos x="268" y="80"/>
                </a:cxn>
                <a:cxn ang="0">
                  <a:pos x="237" y="70"/>
                </a:cxn>
                <a:cxn ang="0">
                  <a:pos x="258" y="48"/>
                </a:cxn>
                <a:cxn ang="0">
                  <a:pos x="257" y="5"/>
                </a:cxn>
                <a:cxn ang="0">
                  <a:pos x="206" y="16"/>
                </a:cxn>
                <a:cxn ang="0">
                  <a:pos x="164" y="78"/>
                </a:cxn>
                <a:cxn ang="0">
                  <a:pos x="112" y="99"/>
                </a:cxn>
                <a:cxn ang="0">
                  <a:pos x="16" y="183"/>
                </a:cxn>
                <a:cxn ang="0">
                  <a:pos x="17" y="212"/>
                </a:cxn>
                <a:cxn ang="0">
                  <a:pos x="44" y="249"/>
                </a:cxn>
                <a:cxn ang="0">
                  <a:pos x="81" y="252"/>
                </a:cxn>
                <a:cxn ang="0">
                  <a:pos x="119" y="263"/>
                </a:cxn>
                <a:cxn ang="0">
                  <a:pos x="151" y="289"/>
                </a:cxn>
                <a:cxn ang="0">
                  <a:pos x="180" y="316"/>
                </a:cxn>
                <a:cxn ang="0">
                  <a:pos x="199" y="328"/>
                </a:cxn>
                <a:cxn ang="0">
                  <a:pos x="187" y="373"/>
                </a:cxn>
                <a:cxn ang="0">
                  <a:pos x="142" y="381"/>
                </a:cxn>
                <a:cxn ang="0">
                  <a:pos x="134" y="388"/>
                </a:cxn>
                <a:cxn ang="0">
                  <a:pos x="153" y="397"/>
                </a:cxn>
                <a:cxn ang="0">
                  <a:pos x="167" y="392"/>
                </a:cxn>
                <a:cxn ang="0">
                  <a:pos x="166" y="399"/>
                </a:cxn>
                <a:cxn ang="0">
                  <a:pos x="175" y="396"/>
                </a:cxn>
                <a:cxn ang="0">
                  <a:pos x="201" y="391"/>
                </a:cxn>
                <a:cxn ang="0">
                  <a:pos x="203" y="399"/>
                </a:cxn>
                <a:cxn ang="0">
                  <a:pos x="222" y="381"/>
                </a:cxn>
                <a:cxn ang="0">
                  <a:pos x="305" y="376"/>
                </a:cxn>
                <a:cxn ang="0">
                  <a:pos x="352" y="392"/>
                </a:cxn>
                <a:cxn ang="0">
                  <a:pos x="279" y="394"/>
                </a:cxn>
                <a:cxn ang="0">
                  <a:pos x="260" y="416"/>
                </a:cxn>
                <a:cxn ang="0">
                  <a:pos x="284" y="410"/>
                </a:cxn>
                <a:cxn ang="0">
                  <a:pos x="269" y="421"/>
                </a:cxn>
                <a:cxn ang="0">
                  <a:pos x="285" y="424"/>
                </a:cxn>
                <a:cxn ang="0">
                  <a:pos x="313" y="405"/>
                </a:cxn>
                <a:cxn ang="0">
                  <a:pos x="297" y="426"/>
                </a:cxn>
                <a:cxn ang="0">
                  <a:pos x="306" y="429"/>
                </a:cxn>
                <a:cxn ang="0">
                  <a:pos x="345" y="421"/>
                </a:cxn>
                <a:cxn ang="0">
                  <a:pos x="389" y="418"/>
                </a:cxn>
                <a:cxn ang="0">
                  <a:pos x="434" y="423"/>
                </a:cxn>
                <a:cxn ang="0">
                  <a:pos x="495" y="416"/>
                </a:cxn>
                <a:cxn ang="0">
                  <a:pos x="527" y="424"/>
                </a:cxn>
                <a:cxn ang="0">
                  <a:pos x="549" y="419"/>
                </a:cxn>
                <a:cxn ang="0">
                  <a:pos x="576" y="412"/>
                </a:cxn>
                <a:cxn ang="0">
                  <a:pos x="674" y="455"/>
                </a:cxn>
                <a:cxn ang="0">
                  <a:pos x="886" y="506"/>
                </a:cxn>
                <a:cxn ang="0">
                  <a:pos x="1027" y="516"/>
                </a:cxn>
                <a:cxn ang="0">
                  <a:pos x="1171" y="483"/>
                </a:cxn>
                <a:cxn ang="0">
                  <a:pos x="1248" y="442"/>
                </a:cxn>
                <a:cxn ang="0">
                  <a:pos x="1258" y="427"/>
                </a:cxn>
              </a:cxnLst>
              <a:rect l="0" t="0" r="r" b="b"/>
              <a:pathLst>
                <a:path w="1262" h="520">
                  <a:moveTo>
                    <a:pt x="1258" y="427"/>
                  </a:moveTo>
                  <a:cubicBezTo>
                    <a:pt x="1242" y="432"/>
                    <a:pt x="1193" y="460"/>
                    <a:pt x="1150" y="471"/>
                  </a:cubicBezTo>
                  <a:cubicBezTo>
                    <a:pt x="1107" y="482"/>
                    <a:pt x="1068" y="498"/>
                    <a:pt x="1002" y="493"/>
                  </a:cubicBezTo>
                  <a:cubicBezTo>
                    <a:pt x="936" y="488"/>
                    <a:pt x="817" y="457"/>
                    <a:pt x="752" y="439"/>
                  </a:cubicBezTo>
                  <a:cubicBezTo>
                    <a:pt x="687" y="420"/>
                    <a:pt x="637" y="406"/>
                    <a:pt x="611" y="384"/>
                  </a:cubicBezTo>
                  <a:cubicBezTo>
                    <a:pt x="585" y="362"/>
                    <a:pt x="602" y="339"/>
                    <a:pt x="595" y="306"/>
                  </a:cubicBezTo>
                  <a:cubicBezTo>
                    <a:pt x="588" y="274"/>
                    <a:pt x="590" y="223"/>
                    <a:pt x="570" y="188"/>
                  </a:cubicBezTo>
                  <a:cubicBezTo>
                    <a:pt x="550" y="153"/>
                    <a:pt x="508" y="115"/>
                    <a:pt x="475" y="94"/>
                  </a:cubicBezTo>
                  <a:cubicBezTo>
                    <a:pt x="443" y="73"/>
                    <a:pt x="401" y="60"/>
                    <a:pt x="373" y="60"/>
                  </a:cubicBezTo>
                  <a:cubicBezTo>
                    <a:pt x="345" y="61"/>
                    <a:pt x="325" y="94"/>
                    <a:pt x="308" y="97"/>
                  </a:cubicBezTo>
                  <a:cubicBezTo>
                    <a:pt x="290" y="100"/>
                    <a:pt x="280" y="84"/>
                    <a:pt x="268" y="80"/>
                  </a:cubicBezTo>
                  <a:cubicBezTo>
                    <a:pt x="256" y="75"/>
                    <a:pt x="239" y="75"/>
                    <a:pt x="237" y="70"/>
                  </a:cubicBezTo>
                  <a:cubicBezTo>
                    <a:pt x="236" y="65"/>
                    <a:pt x="255" y="59"/>
                    <a:pt x="258" y="48"/>
                  </a:cubicBezTo>
                  <a:cubicBezTo>
                    <a:pt x="261" y="37"/>
                    <a:pt x="266" y="10"/>
                    <a:pt x="257" y="5"/>
                  </a:cubicBezTo>
                  <a:cubicBezTo>
                    <a:pt x="248" y="0"/>
                    <a:pt x="221" y="4"/>
                    <a:pt x="206" y="16"/>
                  </a:cubicBezTo>
                  <a:cubicBezTo>
                    <a:pt x="191" y="28"/>
                    <a:pt x="180" y="64"/>
                    <a:pt x="164" y="78"/>
                  </a:cubicBezTo>
                  <a:cubicBezTo>
                    <a:pt x="148" y="92"/>
                    <a:pt x="136" y="81"/>
                    <a:pt x="112" y="99"/>
                  </a:cubicBezTo>
                  <a:cubicBezTo>
                    <a:pt x="87" y="116"/>
                    <a:pt x="31" y="164"/>
                    <a:pt x="16" y="183"/>
                  </a:cubicBezTo>
                  <a:cubicBezTo>
                    <a:pt x="0" y="202"/>
                    <a:pt x="12" y="201"/>
                    <a:pt x="17" y="212"/>
                  </a:cubicBezTo>
                  <a:cubicBezTo>
                    <a:pt x="22" y="223"/>
                    <a:pt x="34" y="242"/>
                    <a:pt x="44" y="249"/>
                  </a:cubicBezTo>
                  <a:cubicBezTo>
                    <a:pt x="55" y="255"/>
                    <a:pt x="69" y="249"/>
                    <a:pt x="81" y="252"/>
                  </a:cubicBezTo>
                  <a:cubicBezTo>
                    <a:pt x="94" y="254"/>
                    <a:pt x="108" y="257"/>
                    <a:pt x="119" y="263"/>
                  </a:cubicBezTo>
                  <a:cubicBezTo>
                    <a:pt x="131" y="269"/>
                    <a:pt x="141" y="280"/>
                    <a:pt x="151" y="289"/>
                  </a:cubicBezTo>
                  <a:cubicBezTo>
                    <a:pt x="161" y="297"/>
                    <a:pt x="172" y="309"/>
                    <a:pt x="180" y="316"/>
                  </a:cubicBezTo>
                  <a:cubicBezTo>
                    <a:pt x="188" y="322"/>
                    <a:pt x="198" y="319"/>
                    <a:pt x="199" y="328"/>
                  </a:cubicBezTo>
                  <a:cubicBezTo>
                    <a:pt x="200" y="338"/>
                    <a:pt x="196" y="364"/>
                    <a:pt x="187" y="373"/>
                  </a:cubicBezTo>
                  <a:cubicBezTo>
                    <a:pt x="177" y="382"/>
                    <a:pt x="150" y="379"/>
                    <a:pt x="142" y="381"/>
                  </a:cubicBezTo>
                  <a:cubicBezTo>
                    <a:pt x="133" y="384"/>
                    <a:pt x="132" y="385"/>
                    <a:pt x="134" y="388"/>
                  </a:cubicBezTo>
                  <a:cubicBezTo>
                    <a:pt x="135" y="390"/>
                    <a:pt x="147" y="396"/>
                    <a:pt x="153" y="397"/>
                  </a:cubicBezTo>
                  <a:cubicBezTo>
                    <a:pt x="158" y="398"/>
                    <a:pt x="165" y="392"/>
                    <a:pt x="167" y="392"/>
                  </a:cubicBezTo>
                  <a:cubicBezTo>
                    <a:pt x="169" y="393"/>
                    <a:pt x="164" y="398"/>
                    <a:pt x="166" y="399"/>
                  </a:cubicBezTo>
                  <a:cubicBezTo>
                    <a:pt x="167" y="399"/>
                    <a:pt x="170" y="397"/>
                    <a:pt x="175" y="396"/>
                  </a:cubicBezTo>
                  <a:cubicBezTo>
                    <a:pt x="181" y="394"/>
                    <a:pt x="196" y="390"/>
                    <a:pt x="201" y="391"/>
                  </a:cubicBezTo>
                  <a:cubicBezTo>
                    <a:pt x="205" y="391"/>
                    <a:pt x="199" y="400"/>
                    <a:pt x="203" y="399"/>
                  </a:cubicBezTo>
                  <a:cubicBezTo>
                    <a:pt x="206" y="397"/>
                    <a:pt x="205" y="385"/>
                    <a:pt x="222" y="381"/>
                  </a:cubicBezTo>
                  <a:cubicBezTo>
                    <a:pt x="238" y="377"/>
                    <a:pt x="283" y="375"/>
                    <a:pt x="305" y="376"/>
                  </a:cubicBezTo>
                  <a:cubicBezTo>
                    <a:pt x="326" y="378"/>
                    <a:pt x="357" y="389"/>
                    <a:pt x="352" y="392"/>
                  </a:cubicBezTo>
                  <a:cubicBezTo>
                    <a:pt x="348" y="395"/>
                    <a:pt x="295" y="390"/>
                    <a:pt x="279" y="394"/>
                  </a:cubicBezTo>
                  <a:cubicBezTo>
                    <a:pt x="264" y="398"/>
                    <a:pt x="259" y="414"/>
                    <a:pt x="260" y="416"/>
                  </a:cubicBezTo>
                  <a:cubicBezTo>
                    <a:pt x="261" y="419"/>
                    <a:pt x="282" y="409"/>
                    <a:pt x="284" y="410"/>
                  </a:cubicBezTo>
                  <a:cubicBezTo>
                    <a:pt x="285" y="411"/>
                    <a:pt x="269" y="419"/>
                    <a:pt x="269" y="421"/>
                  </a:cubicBezTo>
                  <a:cubicBezTo>
                    <a:pt x="270" y="423"/>
                    <a:pt x="278" y="427"/>
                    <a:pt x="285" y="424"/>
                  </a:cubicBezTo>
                  <a:cubicBezTo>
                    <a:pt x="293" y="421"/>
                    <a:pt x="311" y="405"/>
                    <a:pt x="313" y="405"/>
                  </a:cubicBezTo>
                  <a:cubicBezTo>
                    <a:pt x="314" y="405"/>
                    <a:pt x="298" y="422"/>
                    <a:pt x="297" y="426"/>
                  </a:cubicBezTo>
                  <a:cubicBezTo>
                    <a:pt x="296" y="430"/>
                    <a:pt x="298" y="430"/>
                    <a:pt x="306" y="429"/>
                  </a:cubicBezTo>
                  <a:cubicBezTo>
                    <a:pt x="314" y="428"/>
                    <a:pt x="331" y="423"/>
                    <a:pt x="345" y="421"/>
                  </a:cubicBezTo>
                  <a:cubicBezTo>
                    <a:pt x="358" y="419"/>
                    <a:pt x="374" y="418"/>
                    <a:pt x="389" y="418"/>
                  </a:cubicBezTo>
                  <a:cubicBezTo>
                    <a:pt x="404" y="418"/>
                    <a:pt x="417" y="423"/>
                    <a:pt x="434" y="423"/>
                  </a:cubicBezTo>
                  <a:cubicBezTo>
                    <a:pt x="452" y="422"/>
                    <a:pt x="479" y="416"/>
                    <a:pt x="495" y="416"/>
                  </a:cubicBezTo>
                  <a:cubicBezTo>
                    <a:pt x="510" y="417"/>
                    <a:pt x="518" y="424"/>
                    <a:pt x="527" y="424"/>
                  </a:cubicBezTo>
                  <a:cubicBezTo>
                    <a:pt x="536" y="425"/>
                    <a:pt x="541" y="422"/>
                    <a:pt x="549" y="419"/>
                  </a:cubicBezTo>
                  <a:cubicBezTo>
                    <a:pt x="557" y="417"/>
                    <a:pt x="555" y="406"/>
                    <a:pt x="576" y="412"/>
                  </a:cubicBezTo>
                  <a:cubicBezTo>
                    <a:pt x="597" y="417"/>
                    <a:pt x="622" y="439"/>
                    <a:pt x="674" y="455"/>
                  </a:cubicBezTo>
                  <a:cubicBezTo>
                    <a:pt x="725" y="470"/>
                    <a:pt x="827" y="496"/>
                    <a:pt x="886" y="506"/>
                  </a:cubicBezTo>
                  <a:cubicBezTo>
                    <a:pt x="945" y="516"/>
                    <a:pt x="980" y="520"/>
                    <a:pt x="1027" y="516"/>
                  </a:cubicBezTo>
                  <a:cubicBezTo>
                    <a:pt x="1074" y="512"/>
                    <a:pt x="1134" y="495"/>
                    <a:pt x="1171" y="483"/>
                  </a:cubicBezTo>
                  <a:cubicBezTo>
                    <a:pt x="1208" y="471"/>
                    <a:pt x="1234" y="451"/>
                    <a:pt x="1248" y="442"/>
                  </a:cubicBezTo>
                  <a:cubicBezTo>
                    <a:pt x="1262" y="433"/>
                    <a:pt x="1256" y="430"/>
                    <a:pt x="1258" y="4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2603" y="2127"/>
              <a:ext cx="35" cy="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588291" y="3024840"/>
            <a:ext cx="1141412" cy="438150"/>
            <a:chOff x="-144" y="1296"/>
            <a:chExt cx="527" cy="202"/>
          </a:xfrm>
        </p:grpSpPr>
        <p:sp>
          <p:nvSpPr>
            <p:cNvPr id="9" name="AutoShape 9"/>
            <p:cNvSpPr>
              <a:spLocks noChangeAspect="1" noChangeArrowheads="1"/>
            </p:cNvSpPr>
            <p:nvPr/>
          </p:nvSpPr>
          <p:spPr bwMode="auto">
            <a:xfrm>
              <a:off x="-144" y="1296"/>
              <a:ext cx="527" cy="2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-144" y="1397"/>
              <a:ext cx="524" cy="101"/>
            </a:xfrm>
            <a:prstGeom prst="ellipse">
              <a:avLst/>
            </a:prstGeom>
            <a:solidFill>
              <a:srgbClr val="FFD72F"/>
            </a:solidFill>
            <a:ln w="1270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1"/>
          <p:cNvSpPr>
            <a:spLocks noChangeAspect="1"/>
          </p:cNvSpPr>
          <p:nvPr/>
        </p:nvSpPr>
        <p:spPr bwMode="auto">
          <a:xfrm>
            <a:off x="5597957" y="2705550"/>
            <a:ext cx="784225" cy="1828800"/>
          </a:xfrm>
          <a:custGeom>
            <a:avLst/>
            <a:gdLst/>
            <a:ahLst/>
            <a:cxnLst>
              <a:cxn ang="0">
                <a:pos x="430" y="42"/>
              </a:cxn>
              <a:cxn ang="0">
                <a:pos x="438" y="139"/>
              </a:cxn>
              <a:cxn ang="0">
                <a:pos x="409" y="184"/>
              </a:cxn>
              <a:cxn ang="0">
                <a:pos x="526" y="309"/>
              </a:cxn>
              <a:cxn ang="0">
                <a:pos x="591" y="484"/>
              </a:cxn>
              <a:cxn ang="0">
                <a:pos x="623" y="628"/>
              </a:cxn>
              <a:cxn ang="0">
                <a:pos x="656" y="838"/>
              </a:cxn>
              <a:cxn ang="0">
                <a:pos x="707" y="929"/>
              </a:cxn>
              <a:cxn ang="0">
                <a:pos x="668" y="936"/>
              </a:cxn>
              <a:cxn ang="0">
                <a:pos x="654" y="1000"/>
              </a:cxn>
              <a:cxn ang="0">
                <a:pos x="637" y="1008"/>
              </a:cxn>
              <a:cxn ang="0">
                <a:pos x="621" y="948"/>
              </a:cxn>
              <a:cxn ang="0">
                <a:pos x="604" y="936"/>
              </a:cxn>
              <a:cxn ang="0">
                <a:pos x="577" y="973"/>
              </a:cxn>
              <a:cxn ang="0">
                <a:pos x="594" y="839"/>
              </a:cxn>
              <a:cxn ang="0">
                <a:pos x="536" y="612"/>
              </a:cxn>
              <a:cxn ang="0">
                <a:pos x="504" y="458"/>
              </a:cxn>
              <a:cxn ang="0">
                <a:pos x="490" y="675"/>
              </a:cxn>
              <a:cxn ang="0">
                <a:pos x="521" y="922"/>
              </a:cxn>
              <a:cxn ang="0">
                <a:pos x="467" y="1190"/>
              </a:cxn>
              <a:cxn ang="0">
                <a:pos x="481" y="1273"/>
              </a:cxn>
              <a:cxn ang="0">
                <a:pos x="445" y="1523"/>
              </a:cxn>
              <a:cxn ang="0">
                <a:pos x="471" y="1620"/>
              </a:cxn>
              <a:cxn ang="0">
                <a:pos x="409" y="1631"/>
              </a:cxn>
              <a:cxn ang="0">
                <a:pos x="386" y="1566"/>
              </a:cxn>
              <a:cxn ang="0">
                <a:pos x="397" y="1500"/>
              </a:cxn>
              <a:cxn ang="0">
                <a:pos x="371" y="1332"/>
              </a:cxn>
              <a:cxn ang="0">
                <a:pos x="371" y="1167"/>
              </a:cxn>
              <a:cxn ang="0">
                <a:pos x="358" y="936"/>
              </a:cxn>
              <a:cxn ang="0">
                <a:pos x="324" y="967"/>
              </a:cxn>
              <a:cxn ang="0">
                <a:pos x="257" y="1197"/>
              </a:cxn>
              <a:cxn ang="0">
                <a:pos x="226" y="1371"/>
              </a:cxn>
              <a:cxn ang="0">
                <a:pos x="189" y="1588"/>
              </a:cxn>
              <a:cxn ang="0">
                <a:pos x="63" y="1641"/>
              </a:cxn>
              <a:cxn ang="0">
                <a:pos x="97" y="1560"/>
              </a:cxn>
              <a:cxn ang="0">
                <a:pos x="122" y="1290"/>
              </a:cxn>
              <a:cxn ang="0">
                <a:pos x="167" y="1105"/>
              </a:cxn>
              <a:cxn ang="0">
                <a:pos x="206" y="736"/>
              </a:cxn>
              <a:cxn ang="0">
                <a:pos x="225" y="565"/>
              </a:cxn>
              <a:cxn ang="0">
                <a:pos x="207" y="509"/>
              </a:cxn>
              <a:cxn ang="0">
                <a:pos x="144" y="748"/>
              </a:cxn>
              <a:cxn ang="0">
                <a:pos x="127" y="890"/>
              </a:cxn>
              <a:cxn ang="0">
                <a:pos x="124" y="979"/>
              </a:cxn>
              <a:cxn ang="0">
                <a:pos x="104" y="999"/>
              </a:cxn>
              <a:cxn ang="0">
                <a:pos x="84" y="936"/>
              </a:cxn>
              <a:cxn ang="0">
                <a:pos x="68" y="944"/>
              </a:cxn>
              <a:cxn ang="0">
                <a:pos x="39" y="996"/>
              </a:cxn>
              <a:cxn ang="0">
                <a:pos x="41" y="898"/>
              </a:cxn>
              <a:cxn ang="0">
                <a:pos x="22" y="885"/>
              </a:cxn>
              <a:cxn ang="0">
                <a:pos x="72" y="764"/>
              </a:cxn>
              <a:cxn ang="0">
                <a:pos x="108" y="587"/>
              </a:cxn>
              <a:cxn ang="0">
                <a:pos x="156" y="323"/>
              </a:cxn>
              <a:cxn ang="0">
                <a:pos x="294" y="184"/>
              </a:cxn>
              <a:cxn ang="0">
                <a:pos x="269" y="144"/>
              </a:cxn>
              <a:cxn ang="0">
                <a:pos x="271" y="61"/>
              </a:cxn>
            </a:cxnLst>
            <a:rect l="0" t="0" r="r" b="b"/>
            <a:pathLst>
              <a:path w="708" h="1643">
                <a:moveTo>
                  <a:pt x="351" y="1"/>
                </a:moveTo>
                <a:cubicBezTo>
                  <a:pt x="366" y="0"/>
                  <a:pt x="379" y="1"/>
                  <a:pt x="392" y="7"/>
                </a:cubicBezTo>
                <a:cubicBezTo>
                  <a:pt x="405" y="14"/>
                  <a:pt x="423" y="25"/>
                  <a:pt x="430" y="42"/>
                </a:cubicBezTo>
                <a:cubicBezTo>
                  <a:pt x="438" y="58"/>
                  <a:pt x="433" y="97"/>
                  <a:pt x="435" y="109"/>
                </a:cubicBezTo>
                <a:cubicBezTo>
                  <a:pt x="438" y="121"/>
                  <a:pt x="445" y="108"/>
                  <a:pt x="445" y="113"/>
                </a:cubicBezTo>
                <a:cubicBezTo>
                  <a:pt x="446" y="118"/>
                  <a:pt x="440" y="130"/>
                  <a:pt x="438" y="139"/>
                </a:cubicBezTo>
                <a:cubicBezTo>
                  <a:pt x="435" y="147"/>
                  <a:pt x="433" y="160"/>
                  <a:pt x="430" y="163"/>
                </a:cubicBezTo>
                <a:cubicBezTo>
                  <a:pt x="428" y="165"/>
                  <a:pt x="426" y="148"/>
                  <a:pt x="422" y="152"/>
                </a:cubicBezTo>
                <a:cubicBezTo>
                  <a:pt x="419" y="156"/>
                  <a:pt x="411" y="169"/>
                  <a:pt x="409" y="184"/>
                </a:cubicBezTo>
                <a:cubicBezTo>
                  <a:pt x="408" y="199"/>
                  <a:pt x="406" y="226"/>
                  <a:pt x="415" y="243"/>
                </a:cubicBezTo>
                <a:cubicBezTo>
                  <a:pt x="423" y="259"/>
                  <a:pt x="445" y="272"/>
                  <a:pt x="463" y="283"/>
                </a:cubicBezTo>
                <a:cubicBezTo>
                  <a:pt x="482" y="294"/>
                  <a:pt x="508" y="297"/>
                  <a:pt x="526" y="309"/>
                </a:cubicBezTo>
                <a:cubicBezTo>
                  <a:pt x="545" y="321"/>
                  <a:pt x="562" y="336"/>
                  <a:pt x="573" y="355"/>
                </a:cubicBezTo>
                <a:cubicBezTo>
                  <a:pt x="584" y="373"/>
                  <a:pt x="591" y="399"/>
                  <a:pt x="594" y="421"/>
                </a:cubicBezTo>
                <a:cubicBezTo>
                  <a:pt x="597" y="442"/>
                  <a:pt x="590" y="461"/>
                  <a:pt x="591" y="484"/>
                </a:cubicBezTo>
                <a:cubicBezTo>
                  <a:pt x="593" y="508"/>
                  <a:pt x="601" y="542"/>
                  <a:pt x="604" y="560"/>
                </a:cubicBezTo>
                <a:cubicBezTo>
                  <a:pt x="607" y="579"/>
                  <a:pt x="608" y="583"/>
                  <a:pt x="612" y="595"/>
                </a:cubicBezTo>
                <a:cubicBezTo>
                  <a:pt x="615" y="606"/>
                  <a:pt x="619" y="607"/>
                  <a:pt x="623" y="628"/>
                </a:cubicBezTo>
                <a:cubicBezTo>
                  <a:pt x="626" y="649"/>
                  <a:pt x="632" y="700"/>
                  <a:pt x="635" y="721"/>
                </a:cubicBezTo>
                <a:cubicBezTo>
                  <a:pt x="637" y="742"/>
                  <a:pt x="636" y="736"/>
                  <a:pt x="640" y="756"/>
                </a:cubicBezTo>
                <a:cubicBezTo>
                  <a:pt x="643" y="775"/>
                  <a:pt x="650" y="820"/>
                  <a:pt x="656" y="838"/>
                </a:cubicBezTo>
                <a:cubicBezTo>
                  <a:pt x="662" y="856"/>
                  <a:pt x="670" y="853"/>
                  <a:pt x="677" y="864"/>
                </a:cubicBezTo>
                <a:cubicBezTo>
                  <a:pt x="683" y="874"/>
                  <a:pt x="689" y="890"/>
                  <a:pt x="694" y="901"/>
                </a:cubicBezTo>
                <a:cubicBezTo>
                  <a:pt x="699" y="912"/>
                  <a:pt x="707" y="923"/>
                  <a:pt x="707" y="929"/>
                </a:cubicBezTo>
                <a:cubicBezTo>
                  <a:pt x="708" y="936"/>
                  <a:pt x="706" y="942"/>
                  <a:pt x="700" y="939"/>
                </a:cubicBezTo>
                <a:cubicBezTo>
                  <a:pt x="694" y="935"/>
                  <a:pt x="675" y="906"/>
                  <a:pt x="670" y="906"/>
                </a:cubicBezTo>
                <a:cubicBezTo>
                  <a:pt x="665" y="905"/>
                  <a:pt x="669" y="927"/>
                  <a:pt x="668" y="936"/>
                </a:cubicBezTo>
                <a:cubicBezTo>
                  <a:pt x="667" y="946"/>
                  <a:pt x="667" y="954"/>
                  <a:pt x="666" y="965"/>
                </a:cubicBezTo>
                <a:cubicBezTo>
                  <a:pt x="666" y="975"/>
                  <a:pt x="668" y="993"/>
                  <a:pt x="666" y="999"/>
                </a:cubicBezTo>
                <a:cubicBezTo>
                  <a:pt x="664" y="1005"/>
                  <a:pt x="656" y="1009"/>
                  <a:pt x="654" y="1000"/>
                </a:cubicBezTo>
                <a:cubicBezTo>
                  <a:pt x="651" y="991"/>
                  <a:pt x="654" y="953"/>
                  <a:pt x="652" y="944"/>
                </a:cubicBezTo>
                <a:cubicBezTo>
                  <a:pt x="650" y="936"/>
                  <a:pt x="644" y="937"/>
                  <a:pt x="642" y="948"/>
                </a:cubicBezTo>
                <a:cubicBezTo>
                  <a:pt x="640" y="958"/>
                  <a:pt x="640" y="998"/>
                  <a:pt x="637" y="1008"/>
                </a:cubicBezTo>
                <a:cubicBezTo>
                  <a:pt x="635" y="1018"/>
                  <a:pt x="629" y="1018"/>
                  <a:pt x="628" y="1008"/>
                </a:cubicBezTo>
                <a:cubicBezTo>
                  <a:pt x="626" y="998"/>
                  <a:pt x="628" y="957"/>
                  <a:pt x="627" y="946"/>
                </a:cubicBezTo>
                <a:cubicBezTo>
                  <a:pt x="626" y="936"/>
                  <a:pt x="623" y="939"/>
                  <a:pt x="621" y="948"/>
                </a:cubicBezTo>
                <a:cubicBezTo>
                  <a:pt x="619" y="957"/>
                  <a:pt x="615" y="993"/>
                  <a:pt x="612" y="1000"/>
                </a:cubicBezTo>
                <a:cubicBezTo>
                  <a:pt x="608" y="1008"/>
                  <a:pt x="602" y="1004"/>
                  <a:pt x="601" y="994"/>
                </a:cubicBezTo>
                <a:cubicBezTo>
                  <a:pt x="600" y="984"/>
                  <a:pt x="605" y="945"/>
                  <a:pt x="604" y="936"/>
                </a:cubicBezTo>
                <a:cubicBezTo>
                  <a:pt x="604" y="926"/>
                  <a:pt x="601" y="929"/>
                  <a:pt x="598" y="936"/>
                </a:cubicBezTo>
                <a:cubicBezTo>
                  <a:pt x="595" y="942"/>
                  <a:pt x="587" y="970"/>
                  <a:pt x="584" y="976"/>
                </a:cubicBezTo>
                <a:cubicBezTo>
                  <a:pt x="580" y="983"/>
                  <a:pt x="577" y="982"/>
                  <a:pt x="577" y="973"/>
                </a:cubicBezTo>
                <a:cubicBezTo>
                  <a:pt x="577" y="963"/>
                  <a:pt x="584" y="935"/>
                  <a:pt x="585" y="920"/>
                </a:cubicBezTo>
                <a:cubicBezTo>
                  <a:pt x="587" y="906"/>
                  <a:pt x="586" y="897"/>
                  <a:pt x="587" y="884"/>
                </a:cubicBezTo>
                <a:cubicBezTo>
                  <a:pt x="589" y="871"/>
                  <a:pt x="596" y="859"/>
                  <a:pt x="594" y="839"/>
                </a:cubicBezTo>
                <a:cubicBezTo>
                  <a:pt x="592" y="819"/>
                  <a:pt x="582" y="790"/>
                  <a:pt x="574" y="766"/>
                </a:cubicBezTo>
                <a:cubicBezTo>
                  <a:pt x="566" y="742"/>
                  <a:pt x="554" y="720"/>
                  <a:pt x="548" y="694"/>
                </a:cubicBezTo>
                <a:cubicBezTo>
                  <a:pt x="541" y="668"/>
                  <a:pt x="538" y="633"/>
                  <a:pt x="536" y="612"/>
                </a:cubicBezTo>
                <a:cubicBezTo>
                  <a:pt x="533" y="589"/>
                  <a:pt x="537" y="582"/>
                  <a:pt x="533" y="562"/>
                </a:cubicBezTo>
                <a:cubicBezTo>
                  <a:pt x="528" y="544"/>
                  <a:pt x="514" y="516"/>
                  <a:pt x="509" y="498"/>
                </a:cubicBezTo>
                <a:cubicBezTo>
                  <a:pt x="505" y="481"/>
                  <a:pt x="505" y="456"/>
                  <a:pt x="504" y="458"/>
                </a:cubicBezTo>
                <a:cubicBezTo>
                  <a:pt x="503" y="460"/>
                  <a:pt x="503" y="493"/>
                  <a:pt x="501" y="512"/>
                </a:cubicBezTo>
                <a:cubicBezTo>
                  <a:pt x="499" y="531"/>
                  <a:pt x="494" y="543"/>
                  <a:pt x="493" y="571"/>
                </a:cubicBezTo>
                <a:cubicBezTo>
                  <a:pt x="491" y="598"/>
                  <a:pt x="488" y="648"/>
                  <a:pt x="490" y="675"/>
                </a:cubicBezTo>
                <a:cubicBezTo>
                  <a:pt x="492" y="702"/>
                  <a:pt x="500" y="712"/>
                  <a:pt x="504" y="732"/>
                </a:cubicBezTo>
                <a:cubicBezTo>
                  <a:pt x="509" y="751"/>
                  <a:pt x="512" y="761"/>
                  <a:pt x="515" y="793"/>
                </a:cubicBezTo>
                <a:cubicBezTo>
                  <a:pt x="518" y="824"/>
                  <a:pt x="522" y="880"/>
                  <a:pt x="521" y="922"/>
                </a:cubicBezTo>
                <a:cubicBezTo>
                  <a:pt x="520" y="964"/>
                  <a:pt x="515" y="1011"/>
                  <a:pt x="509" y="1044"/>
                </a:cubicBezTo>
                <a:cubicBezTo>
                  <a:pt x="503" y="1077"/>
                  <a:pt x="491" y="1094"/>
                  <a:pt x="484" y="1118"/>
                </a:cubicBezTo>
                <a:cubicBezTo>
                  <a:pt x="477" y="1143"/>
                  <a:pt x="470" y="1175"/>
                  <a:pt x="467" y="1190"/>
                </a:cubicBezTo>
                <a:cubicBezTo>
                  <a:pt x="465" y="1205"/>
                  <a:pt x="469" y="1202"/>
                  <a:pt x="469" y="1209"/>
                </a:cubicBezTo>
                <a:cubicBezTo>
                  <a:pt x="469" y="1217"/>
                  <a:pt x="467" y="1226"/>
                  <a:pt x="469" y="1236"/>
                </a:cubicBezTo>
                <a:cubicBezTo>
                  <a:pt x="470" y="1247"/>
                  <a:pt x="479" y="1254"/>
                  <a:pt x="481" y="1273"/>
                </a:cubicBezTo>
                <a:cubicBezTo>
                  <a:pt x="482" y="1293"/>
                  <a:pt x="483" y="1326"/>
                  <a:pt x="479" y="1355"/>
                </a:cubicBezTo>
                <a:cubicBezTo>
                  <a:pt x="475" y="1383"/>
                  <a:pt x="464" y="1415"/>
                  <a:pt x="458" y="1443"/>
                </a:cubicBezTo>
                <a:cubicBezTo>
                  <a:pt x="452" y="1471"/>
                  <a:pt x="448" y="1502"/>
                  <a:pt x="445" y="1523"/>
                </a:cubicBezTo>
                <a:cubicBezTo>
                  <a:pt x="443" y="1544"/>
                  <a:pt x="439" y="1555"/>
                  <a:pt x="445" y="1568"/>
                </a:cubicBezTo>
                <a:cubicBezTo>
                  <a:pt x="450" y="1582"/>
                  <a:pt x="472" y="1593"/>
                  <a:pt x="476" y="1602"/>
                </a:cubicBezTo>
                <a:cubicBezTo>
                  <a:pt x="481" y="1610"/>
                  <a:pt x="475" y="1617"/>
                  <a:pt x="471" y="1620"/>
                </a:cubicBezTo>
                <a:cubicBezTo>
                  <a:pt x="467" y="1624"/>
                  <a:pt x="459" y="1624"/>
                  <a:pt x="452" y="1625"/>
                </a:cubicBezTo>
                <a:cubicBezTo>
                  <a:pt x="445" y="1626"/>
                  <a:pt x="436" y="1626"/>
                  <a:pt x="429" y="1627"/>
                </a:cubicBezTo>
                <a:cubicBezTo>
                  <a:pt x="422" y="1628"/>
                  <a:pt x="417" y="1634"/>
                  <a:pt x="409" y="1631"/>
                </a:cubicBezTo>
                <a:cubicBezTo>
                  <a:pt x="402" y="1628"/>
                  <a:pt x="387" y="1616"/>
                  <a:pt x="381" y="1609"/>
                </a:cubicBezTo>
                <a:cubicBezTo>
                  <a:pt x="376" y="1603"/>
                  <a:pt x="378" y="1601"/>
                  <a:pt x="379" y="1594"/>
                </a:cubicBezTo>
                <a:cubicBezTo>
                  <a:pt x="380" y="1587"/>
                  <a:pt x="385" y="1574"/>
                  <a:pt x="386" y="1566"/>
                </a:cubicBezTo>
                <a:cubicBezTo>
                  <a:pt x="387" y="1557"/>
                  <a:pt x="383" y="1549"/>
                  <a:pt x="384" y="1542"/>
                </a:cubicBezTo>
                <a:cubicBezTo>
                  <a:pt x="385" y="1536"/>
                  <a:pt x="389" y="1529"/>
                  <a:pt x="391" y="1521"/>
                </a:cubicBezTo>
                <a:cubicBezTo>
                  <a:pt x="393" y="1514"/>
                  <a:pt x="397" y="1512"/>
                  <a:pt x="397" y="1500"/>
                </a:cubicBezTo>
                <a:cubicBezTo>
                  <a:pt x="397" y="1487"/>
                  <a:pt x="394" y="1467"/>
                  <a:pt x="392" y="1447"/>
                </a:cubicBezTo>
                <a:cubicBezTo>
                  <a:pt x="390" y="1426"/>
                  <a:pt x="385" y="1395"/>
                  <a:pt x="381" y="1376"/>
                </a:cubicBezTo>
                <a:cubicBezTo>
                  <a:pt x="378" y="1357"/>
                  <a:pt x="370" y="1351"/>
                  <a:pt x="371" y="1332"/>
                </a:cubicBezTo>
                <a:cubicBezTo>
                  <a:pt x="371" y="1313"/>
                  <a:pt x="382" y="1280"/>
                  <a:pt x="384" y="1261"/>
                </a:cubicBezTo>
                <a:cubicBezTo>
                  <a:pt x="386" y="1242"/>
                  <a:pt x="386" y="1230"/>
                  <a:pt x="384" y="1215"/>
                </a:cubicBezTo>
                <a:cubicBezTo>
                  <a:pt x="382" y="1200"/>
                  <a:pt x="372" y="1194"/>
                  <a:pt x="371" y="1167"/>
                </a:cubicBezTo>
                <a:cubicBezTo>
                  <a:pt x="369" y="1140"/>
                  <a:pt x="376" y="1078"/>
                  <a:pt x="376" y="1052"/>
                </a:cubicBezTo>
                <a:cubicBezTo>
                  <a:pt x="377" y="1027"/>
                  <a:pt x="377" y="1033"/>
                  <a:pt x="374" y="1014"/>
                </a:cubicBezTo>
                <a:cubicBezTo>
                  <a:pt x="371" y="994"/>
                  <a:pt x="361" y="964"/>
                  <a:pt x="358" y="936"/>
                </a:cubicBezTo>
                <a:cubicBezTo>
                  <a:pt x="355" y="908"/>
                  <a:pt x="358" y="850"/>
                  <a:pt x="355" y="846"/>
                </a:cubicBezTo>
                <a:cubicBezTo>
                  <a:pt x="353" y="841"/>
                  <a:pt x="347" y="888"/>
                  <a:pt x="342" y="908"/>
                </a:cubicBezTo>
                <a:cubicBezTo>
                  <a:pt x="336" y="928"/>
                  <a:pt x="333" y="939"/>
                  <a:pt x="324" y="967"/>
                </a:cubicBezTo>
                <a:cubicBezTo>
                  <a:pt x="315" y="995"/>
                  <a:pt x="298" y="1047"/>
                  <a:pt x="288" y="1076"/>
                </a:cubicBezTo>
                <a:cubicBezTo>
                  <a:pt x="277" y="1106"/>
                  <a:pt x="268" y="1124"/>
                  <a:pt x="263" y="1144"/>
                </a:cubicBezTo>
                <a:cubicBezTo>
                  <a:pt x="258" y="1164"/>
                  <a:pt x="261" y="1178"/>
                  <a:pt x="257" y="1197"/>
                </a:cubicBezTo>
                <a:cubicBezTo>
                  <a:pt x="253" y="1216"/>
                  <a:pt x="240" y="1237"/>
                  <a:pt x="237" y="1256"/>
                </a:cubicBezTo>
                <a:cubicBezTo>
                  <a:pt x="235" y="1275"/>
                  <a:pt x="242" y="1290"/>
                  <a:pt x="240" y="1309"/>
                </a:cubicBezTo>
                <a:cubicBezTo>
                  <a:pt x="238" y="1329"/>
                  <a:pt x="234" y="1349"/>
                  <a:pt x="226" y="1371"/>
                </a:cubicBezTo>
                <a:cubicBezTo>
                  <a:pt x="219" y="1394"/>
                  <a:pt x="204" y="1419"/>
                  <a:pt x="198" y="1447"/>
                </a:cubicBezTo>
                <a:cubicBezTo>
                  <a:pt x="192" y="1476"/>
                  <a:pt x="191" y="1522"/>
                  <a:pt x="189" y="1546"/>
                </a:cubicBezTo>
                <a:cubicBezTo>
                  <a:pt x="188" y="1569"/>
                  <a:pt x="195" y="1579"/>
                  <a:pt x="189" y="1588"/>
                </a:cubicBezTo>
                <a:cubicBezTo>
                  <a:pt x="184" y="1597"/>
                  <a:pt x="171" y="1592"/>
                  <a:pt x="159" y="1599"/>
                </a:cubicBezTo>
                <a:cubicBezTo>
                  <a:pt x="147" y="1606"/>
                  <a:pt x="133" y="1623"/>
                  <a:pt x="117" y="1630"/>
                </a:cubicBezTo>
                <a:cubicBezTo>
                  <a:pt x="101" y="1637"/>
                  <a:pt x="77" y="1643"/>
                  <a:pt x="63" y="1641"/>
                </a:cubicBezTo>
                <a:cubicBezTo>
                  <a:pt x="49" y="1639"/>
                  <a:pt x="35" y="1627"/>
                  <a:pt x="32" y="1619"/>
                </a:cubicBezTo>
                <a:cubicBezTo>
                  <a:pt x="30" y="1610"/>
                  <a:pt x="36" y="1597"/>
                  <a:pt x="46" y="1588"/>
                </a:cubicBezTo>
                <a:cubicBezTo>
                  <a:pt x="57" y="1578"/>
                  <a:pt x="83" y="1571"/>
                  <a:pt x="97" y="1560"/>
                </a:cubicBezTo>
                <a:cubicBezTo>
                  <a:pt x="111" y="1549"/>
                  <a:pt x="127" y="1546"/>
                  <a:pt x="131" y="1520"/>
                </a:cubicBezTo>
                <a:cubicBezTo>
                  <a:pt x="135" y="1495"/>
                  <a:pt x="124" y="1446"/>
                  <a:pt x="122" y="1408"/>
                </a:cubicBezTo>
                <a:cubicBezTo>
                  <a:pt x="121" y="1369"/>
                  <a:pt x="119" y="1321"/>
                  <a:pt x="122" y="1290"/>
                </a:cubicBezTo>
                <a:cubicBezTo>
                  <a:pt x="126" y="1259"/>
                  <a:pt x="139" y="1240"/>
                  <a:pt x="145" y="1220"/>
                </a:cubicBezTo>
                <a:cubicBezTo>
                  <a:pt x="151" y="1200"/>
                  <a:pt x="155" y="1185"/>
                  <a:pt x="159" y="1166"/>
                </a:cubicBezTo>
                <a:cubicBezTo>
                  <a:pt x="162" y="1147"/>
                  <a:pt x="167" y="1129"/>
                  <a:pt x="167" y="1105"/>
                </a:cubicBezTo>
                <a:cubicBezTo>
                  <a:pt x="167" y="1080"/>
                  <a:pt x="157" y="1059"/>
                  <a:pt x="159" y="1020"/>
                </a:cubicBezTo>
                <a:cubicBezTo>
                  <a:pt x="160" y="981"/>
                  <a:pt x="168" y="919"/>
                  <a:pt x="175" y="871"/>
                </a:cubicBezTo>
                <a:cubicBezTo>
                  <a:pt x="183" y="824"/>
                  <a:pt x="199" y="770"/>
                  <a:pt x="206" y="736"/>
                </a:cubicBezTo>
                <a:cubicBezTo>
                  <a:pt x="214" y="702"/>
                  <a:pt x="217" y="687"/>
                  <a:pt x="220" y="667"/>
                </a:cubicBezTo>
                <a:cubicBezTo>
                  <a:pt x="223" y="648"/>
                  <a:pt x="226" y="638"/>
                  <a:pt x="227" y="621"/>
                </a:cubicBezTo>
                <a:cubicBezTo>
                  <a:pt x="228" y="603"/>
                  <a:pt x="228" y="582"/>
                  <a:pt x="225" y="565"/>
                </a:cubicBezTo>
                <a:cubicBezTo>
                  <a:pt x="223" y="548"/>
                  <a:pt x="214" y="538"/>
                  <a:pt x="212" y="520"/>
                </a:cubicBezTo>
                <a:cubicBezTo>
                  <a:pt x="210" y="502"/>
                  <a:pt x="213" y="457"/>
                  <a:pt x="212" y="455"/>
                </a:cubicBezTo>
                <a:cubicBezTo>
                  <a:pt x="211" y="453"/>
                  <a:pt x="213" y="483"/>
                  <a:pt x="207" y="509"/>
                </a:cubicBezTo>
                <a:cubicBezTo>
                  <a:pt x="202" y="535"/>
                  <a:pt x="189" y="579"/>
                  <a:pt x="182" y="608"/>
                </a:cubicBezTo>
                <a:cubicBezTo>
                  <a:pt x="175" y="637"/>
                  <a:pt x="173" y="660"/>
                  <a:pt x="166" y="684"/>
                </a:cubicBezTo>
                <a:cubicBezTo>
                  <a:pt x="160" y="707"/>
                  <a:pt x="150" y="730"/>
                  <a:pt x="144" y="748"/>
                </a:cubicBezTo>
                <a:cubicBezTo>
                  <a:pt x="138" y="766"/>
                  <a:pt x="133" y="772"/>
                  <a:pt x="129" y="790"/>
                </a:cubicBezTo>
                <a:cubicBezTo>
                  <a:pt x="126" y="809"/>
                  <a:pt x="119" y="843"/>
                  <a:pt x="118" y="860"/>
                </a:cubicBezTo>
                <a:cubicBezTo>
                  <a:pt x="118" y="877"/>
                  <a:pt x="126" y="879"/>
                  <a:pt x="127" y="890"/>
                </a:cubicBezTo>
                <a:cubicBezTo>
                  <a:pt x="127" y="901"/>
                  <a:pt x="123" y="913"/>
                  <a:pt x="124" y="927"/>
                </a:cubicBezTo>
                <a:cubicBezTo>
                  <a:pt x="125" y="942"/>
                  <a:pt x="133" y="969"/>
                  <a:pt x="133" y="978"/>
                </a:cubicBezTo>
                <a:cubicBezTo>
                  <a:pt x="133" y="986"/>
                  <a:pt x="127" y="986"/>
                  <a:pt x="124" y="979"/>
                </a:cubicBezTo>
                <a:cubicBezTo>
                  <a:pt x="121" y="972"/>
                  <a:pt x="117" y="943"/>
                  <a:pt x="114" y="936"/>
                </a:cubicBezTo>
                <a:cubicBezTo>
                  <a:pt x="110" y="928"/>
                  <a:pt x="106" y="925"/>
                  <a:pt x="105" y="936"/>
                </a:cubicBezTo>
                <a:cubicBezTo>
                  <a:pt x="103" y="946"/>
                  <a:pt x="106" y="989"/>
                  <a:pt x="104" y="999"/>
                </a:cubicBezTo>
                <a:cubicBezTo>
                  <a:pt x="102" y="1009"/>
                  <a:pt x="95" y="1005"/>
                  <a:pt x="93" y="996"/>
                </a:cubicBezTo>
                <a:cubicBezTo>
                  <a:pt x="91" y="986"/>
                  <a:pt x="94" y="951"/>
                  <a:pt x="92" y="941"/>
                </a:cubicBezTo>
                <a:cubicBezTo>
                  <a:pt x="91" y="931"/>
                  <a:pt x="85" y="925"/>
                  <a:pt x="84" y="936"/>
                </a:cubicBezTo>
                <a:cubicBezTo>
                  <a:pt x="81" y="948"/>
                  <a:pt x="82" y="994"/>
                  <a:pt x="79" y="1005"/>
                </a:cubicBezTo>
                <a:cubicBezTo>
                  <a:pt x="77" y="1017"/>
                  <a:pt x="69" y="1017"/>
                  <a:pt x="67" y="1007"/>
                </a:cubicBezTo>
                <a:cubicBezTo>
                  <a:pt x="65" y="997"/>
                  <a:pt x="69" y="957"/>
                  <a:pt x="68" y="944"/>
                </a:cubicBezTo>
                <a:cubicBezTo>
                  <a:pt x="68" y="932"/>
                  <a:pt x="67" y="921"/>
                  <a:pt x="64" y="931"/>
                </a:cubicBezTo>
                <a:cubicBezTo>
                  <a:pt x="61" y="940"/>
                  <a:pt x="55" y="989"/>
                  <a:pt x="51" y="1000"/>
                </a:cubicBezTo>
                <a:cubicBezTo>
                  <a:pt x="47" y="1011"/>
                  <a:pt x="41" y="1005"/>
                  <a:pt x="39" y="996"/>
                </a:cubicBezTo>
                <a:cubicBezTo>
                  <a:pt x="38" y="986"/>
                  <a:pt x="44" y="955"/>
                  <a:pt x="44" y="943"/>
                </a:cubicBezTo>
                <a:cubicBezTo>
                  <a:pt x="45" y="930"/>
                  <a:pt x="43" y="929"/>
                  <a:pt x="43" y="921"/>
                </a:cubicBezTo>
                <a:cubicBezTo>
                  <a:pt x="43" y="914"/>
                  <a:pt x="45" y="897"/>
                  <a:pt x="41" y="898"/>
                </a:cubicBezTo>
                <a:cubicBezTo>
                  <a:pt x="37" y="900"/>
                  <a:pt x="23" y="927"/>
                  <a:pt x="16" y="933"/>
                </a:cubicBezTo>
                <a:cubicBezTo>
                  <a:pt x="9" y="938"/>
                  <a:pt x="0" y="939"/>
                  <a:pt x="1" y="931"/>
                </a:cubicBezTo>
                <a:cubicBezTo>
                  <a:pt x="2" y="924"/>
                  <a:pt x="16" y="897"/>
                  <a:pt x="22" y="885"/>
                </a:cubicBezTo>
                <a:cubicBezTo>
                  <a:pt x="28" y="874"/>
                  <a:pt x="32" y="870"/>
                  <a:pt x="37" y="863"/>
                </a:cubicBezTo>
                <a:cubicBezTo>
                  <a:pt x="43" y="856"/>
                  <a:pt x="51" y="861"/>
                  <a:pt x="56" y="844"/>
                </a:cubicBezTo>
                <a:cubicBezTo>
                  <a:pt x="62" y="828"/>
                  <a:pt x="69" y="784"/>
                  <a:pt x="72" y="764"/>
                </a:cubicBezTo>
                <a:cubicBezTo>
                  <a:pt x="75" y="744"/>
                  <a:pt x="75" y="741"/>
                  <a:pt x="77" y="722"/>
                </a:cubicBezTo>
                <a:cubicBezTo>
                  <a:pt x="79" y="703"/>
                  <a:pt x="78" y="670"/>
                  <a:pt x="84" y="648"/>
                </a:cubicBezTo>
                <a:cubicBezTo>
                  <a:pt x="89" y="625"/>
                  <a:pt x="101" y="616"/>
                  <a:pt x="108" y="587"/>
                </a:cubicBezTo>
                <a:cubicBezTo>
                  <a:pt x="114" y="558"/>
                  <a:pt x="123" y="505"/>
                  <a:pt x="126" y="474"/>
                </a:cubicBezTo>
                <a:cubicBezTo>
                  <a:pt x="128" y="443"/>
                  <a:pt x="118" y="427"/>
                  <a:pt x="123" y="402"/>
                </a:cubicBezTo>
                <a:cubicBezTo>
                  <a:pt x="128" y="376"/>
                  <a:pt x="138" y="343"/>
                  <a:pt x="156" y="323"/>
                </a:cubicBezTo>
                <a:cubicBezTo>
                  <a:pt x="174" y="304"/>
                  <a:pt x="210" y="300"/>
                  <a:pt x="234" y="286"/>
                </a:cubicBezTo>
                <a:cubicBezTo>
                  <a:pt x="257" y="273"/>
                  <a:pt x="284" y="257"/>
                  <a:pt x="294" y="241"/>
                </a:cubicBezTo>
                <a:cubicBezTo>
                  <a:pt x="304" y="224"/>
                  <a:pt x="295" y="199"/>
                  <a:pt x="294" y="184"/>
                </a:cubicBezTo>
                <a:cubicBezTo>
                  <a:pt x="293" y="170"/>
                  <a:pt x="289" y="157"/>
                  <a:pt x="287" y="154"/>
                </a:cubicBezTo>
                <a:cubicBezTo>
                  <a:pt x="284" y="152"/>
                  <a:pt x="279" y="170"/>
                  <a:pt x="277" y="168"/>
                </a:cubicBezTo>
                <a:cubicBezTo>
                  <a:pt x="274" y="166"/>
                  <a:pt x="271" y="154"/>
                  <a:pt x="269" y="144"/>
                </a:cubicBezTo>
                <a:cubicBezTo>
                  <a:pt x="267" y="135"/>
                  <a:pt x="263" y="115"/>
                  <a:pt x="264" y="109"/>
                </a:cubicBezTo>
                <a:cubicBezTo>
                  <a:pt x="265" y="103"/>
                  <a:pt x="276" y="117"/>
                  <a:pt x="277" y="109"/>
                </a:cubicBezTo>
                <a:cubicBezTo>
                  <a:pt x="278" y="101"/>
                  <a:pt x="267" y="76"/>
                  <a:pt x="271" y="61"/>
                </a:cubicBezTo>
                <a:cubicBezTo>
                  <a:pt x="276" y="45"/>
                  <a:pt x="289" y="24"/>
                  <a:pt x="302" y="15"/>
                </a:cubicBezTo>
                <a:cubicBezTo>
                  <a:pt x="315" y="5"/>
                  <a:pt x="341" y="4"/>
                  <a:pt x="351" y="1"/>
                </a:cubicBezTo>
              </a:path>
            </a:pathLst>
          </a:custGeom>
          <a:solidFill>
            <a:schemeClr val="bg1"/>
          </a:solidFill>
          <a:ln w="6350" cap="rnd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62611" y="2573788"/>
            <a:ext cx="1362075" cy="531812"/>
            <a:chOff x="406" y="1558"/>
            <a:chExt cx="858" cy="335"/>
          </a:xfrm>
        </p:grpSpPr>
        <p:sp>
          <p:nvSpPr>
            <p:cNvPr id="13" name="Freeform 42"/>
            <p:cNvSpPr>
              <a:spLocks noChangeAspect="1"/>
            </p:cNvSpPr>
            <p:nvPr/>
          </p:nvSpPr>
          <p:spPr bwMode="auto">
            <a:xfrm>
              <a:off x="406" y="1558"/>
              <a:ext cx="858" cy="335"/>
            </a:xfrm>
            <a:custGeom>
              <a:avLst/>
              <a:gdLst/>
              <a:ahLst/>
              <a:cxnLst>
                <a:cxn ang="0">
                  <a:pos x="356" y="1115"/>
                </a:cxn>
                <a:cxn ang="0">
                  <a:pos x="396" y="1203"/>
                </a:cxn>
                <a:cxn ang="0">
                  <a:pos x="388" y="1491"/>
                </a:cxn>
                <a:cxn ang="0">
                  <a:pos x="508" y="1659"/>
                </a:cxn>
                <a:cxn ang="0">
                  <a:pos x="684" y="1603"/>
                </a:cxn>
                <a:cxn ang="0">
                  <a:pos x="992" y="1251"/>
                </a:cxn>
                <a:cxn ang="0">
                  <a:pos x="1260" y="1043"/>
                </a:cxn>
                <a:cxn ang="0">
                  <a:pos x="1459" y="994"/>
                </a:cxn>
                <a:cxn ang="0">
                  <a:pos x="2191" y="1050"/>
                </a:cxn>
                <a:cxn ang="0">
                  <a:pos x="1519" y="994"/>
                </a:cxn>
                <a:cxn ang="0">
                  <a:pos x="1348" y="1067"/>
                </a:cxn>
                <a:cxn ang="0">
                  <a:pos x="1324" y="1171"/>
                </a:cxn>
                <a:cxn ang="0">
                  <a:pos x="1428" y="1267"/>
                </a:cxn>
                <a:cxn ang="0">
                  <a:pos x="1668" y="1351"/>
                </a:cxn>
                <a:cxn ang="0">
                  <a:pos x="1848" y="1439"/>
                </a:cxn>
                <a:cxn ang="0">
                  <a:pos x="2012" y="1451"/>
                </a:cxn>
                <a:cxn ang="0">
                  <a:pos x="2136" y="1323"/>
                </a:cxn>
                <a:cxn ang="0">
                  <a:pos x="2196" y="1051"/>
                </a:cxn>
                <a:cxn ang="0">
                  <a:pos x="2679" y="1074"/>
                </a:cxn>
                <a:cxn ang="0">
                  <a:pos x="2367" y="1058"/>
                </a:cxn>
                <a:cxn ang="0">
                  <a:pos x="2235" y="1066"/>
                </a:cxn>
                <a:cxn ang="0">
                  <a:pos x="2268" y="1147"/>
                </a:cxn>
                <a:cxn ang="0">
                  <a:pos x="2420" y="1339"/>
                </a:cxn>
                <a:cxn ang="0">
                  <a:pos x="2524" y="1363"/>
                </a:cxn>
                <a:cxn ang="0">
                  <a:pos x="2644" y="1207"/>
                </a:cxn>
                <a:cxn ang="0">
                  <a:pos x="2676" y="1087"/>
                </a:cxn>
                <a:cxn ang="0">
                  <a:pos x="2856" y="1039"/>
                </a:cxn>
                <a:cxn ang="0">
                  <a:pos x="3448" y="967"/>
                </a:cxn>
                <a:cxn ang="0">
                  <a:pos x="3716" y="947"/>
                </a:cxn>
                <a:cxn ang="0">
                  <a:pos x="4076" y="803"/>
                </a:cxn>
                <a:cxn ang="0">
                  <a:pos x="4268" y="591"/>
                </a:cxn>
                <a:cxn ang="0">
                  <a:pos x="4247" y="482"/>
                </a:cxn>
                <a:cxn ang="0">
                  <a:pos x="4180" y="555"/>
                </a:cxn>
                <a:cxn ang="0">
                  <a:pos x="4216" y="447"/>
                </a:cxn>
                <a:cxn ang="0">
                  <a:pos x="3808" y="295"/>
                </a:cxn>
                <a:cxn ang="0">
                  <a:pos x="3152" y="255"/>
                </a:cxn>
                <a:cxn ang="0">
                  <a:pos x="2392" y="271"/>
                </a:cxn>
                <a:cxn ang="0">
                  <a:pos x="2192" y="287"/>
                </a:cxn>
                <a:cxn ang="0">
                  <a:pos x="2064" y="179"/>
                </a:cxn>
                <a:cxn ang="0">
                  <a:pos x="1812" y="47"/>
                </a:cxn>
                <a:cxn ang="0">
                  <a:pos x="1660" y="19"/>
                </a:cxn>
                <a:cxn ang="0">
                  <a:pos x="1480" y="163"/>
                </a:cxn>
                <a:cxn ang="0">
                  <a:pos x="1368" y="299"/>
                </a:cxn>
                <a:cxn ang="0">
                  <a:pos x="1336" y="395"/>
                </a:cxn>
                <a:cxn ang="0">
                  <a:pos x="1492" y="523"/>
                </a:cxn>
                <a:cxn ang="0">
                  <a:pos x="1655" y="530"/>
                </a:cxn>
                <a:cxn ang="0">
                  <a:pos x="2191" y="290"/>
                </a:cxn>
                <a:cxn ang="0">
                  <a:pos x="1579" y="570"/>
                </a:cxn>
                <a:cxn ang="0">
                  <a:pos x="1492" y="599"/>
                </a:cxn>
                <a:cxn ang="0">
                  <a:pos x="1200" y="691"/>
                </a:cxn>
                <a:cxn ang="0">
                  <a:pos x="820" y="711"/>
                </a:cxn>
                <a:cxn ang="0">
                  <a:pos x="460" y="583"/>
                </a:cxn>
                <a:cxn ang="0">
                  <a:pos x="188" y="543"/>
                </a:cxn>
                <a:cxn ang="0">
                  <a:pos x="28" y="659"/>
                </a:cxn>
                <a:cxn ang="0">
                  <a:pos x="356" y="1115"/>
                </a:cxn>
              </a:cxnLst>
              <a:rect l="0" t="0" r="r" b="b"/>
              <a:pathLst>
                <a:path w="4296" h="1678">
                  <a:moveTo>
                    <a:pt x="356" y="1115"/>
                  </a:moveTo>
                  <a:cubicBezTo>
                    <a:pt x="415" y="1195"/>
                    <a:pt x="391" y="1140"/>
                    <a:pt x="396" y="1203"/>
                  </a:cubicBezTo>
                  <a:cubicBezTo>
                    <a:pt x="401" y="1266"/>
                    <a:pt x="369" y="1415"/>
                    <a:pt x="388" y="1491"/>
                  </a:cubicBezTo>
                  <a:cubicBezTo>
                    <a:pt x="407" y="1567"/>
                    <a:pt x="459" y="1640"/>
                    <a:pt x="508" y="1659"/>
                  </a:cubicBezTo>
                  <a:cubicBezTo>
                    <a:pt x="557" y="1678"/>
                    <a:pt x="603" y="1671"/>
                    <a:pt x="684" y="1603"/>
                  </a:cubicBezTo>
                  <a:cubicBezTo>
                    <a:pt x="765" y="1535"/>
                    <a:pt x="896" y="1344"/>
                    <a:pt x="992" y="1251"/>
                  </a:cubicBezTo>
                  <a:cubicBezTo>
                    <a:pt x="1088" y="1158"/>
                    <a:pt x="1182" y="1086"/>
                    <a:pt x="1260" y="1043"/>
                  </a:cubicBezTo>
                  <a:cubicBezTo>
                    <a:pt x="1338" y="1000"/>
                    <a:pt x="1304" y="993"/>
                    <a:pt x="1459" y="994"/>
                  </a:cubicBezTo>
                  <a:cubicBezTo>
                    <a:pt x="1614" y="995"/>
                    <a:pt x="2181" y="1050"/>
                    <a:pt x="2191" y="1050"/>
                  </a:cubicBezTo>
                  <a:cubicBezTo>
                    <a:pt x="2201" y="1050"/>
                    <a:pt x="1659" y="991"/>
                    <a:pt x="1519" y="994"/>
                  </a:cubicBezTo>
                  <a:cubicBezTo>
                    <a:pt x="1379" y="997"/>
                    <a:pt x="1380" y="1038"/>
                    <a:pt x="1348" y="1067"/>
                  </a:cubicBezTo>
                  <a:cubicBezTo>
                    <a:pt x="1316" y="1096"/>
                    <a:pt x="1311" y="1138"/>
                    <a:pt x="1324" y="1171"/>
                  </a:cubicBezTo>
                  <a:cubicBezTo>
                    <a:pt x="1337" y="1204"/>
                    <a:pt x="1371" y="1237"/>
                    <a:pt x="1428" y="1267"/>
                  </a:cubicBezTo>
                  <a:cubicBezTo>
                    <a:pt x="1485" y="1297"/>
                    <a:pt x="1598" y="1322"/>
                    <a:pt x="1668" y="1351"/>
                  </a:cubicBezTo>
                  <a:cubicBezTo>
                    <a:pt x="1738" y="1380"/>
                    <a:pt x="1791" y="1422"/>
                    <a:pt x="1848" y="1439"/>
                  </a:cubicBezTo>
                  <a:cubicBezTo>
                    <a:pt x="1905" y="1456"/>
                    <a:pt x="1964" y="1470"/>
                    <a:pt x="2012" y="1451"/>
                  </a:cubicBezTo>
                  <a:cubicBezTo>
                    <a:pt x="2060" y="1432"/>
                    <a:pt x="2105" y="1390"/>
                    <a:pt x="2136" y="1323"/>
                  </a:cubicBezTo>
                  <a:cubicBezTo>
                    <a:pt x="2167" y="1256"/>
                    <a:pt x="2105" y="1092"/>
                    <a:pt x="2196" y="1051"/>
                  </a:cubicBezTo>
                  <a:lnTo>
                    <a:pt x="2679" y="1074"/>
                  </a:lnTo>
                  <a:lnTo>
                    <a:pt x="2367" y="1058"/>
                  </a:lnTo>
                  <a:cubicBezTo>
                    <a:pt x="2293" y="1057"/>
                    <a:pt x="2251" y="1051"/>
                    <a:pt x="2235" y="1066"/>
                  </a:cubicBezTo>
                  <a:cubicBezTo>
                    <a:pt x="2219" y="1081"/>
                    <a:pt x="2237" y="1102"/>
                    <a:pt x="2268" y="1147"/>
                  </a:cubicBezTo>
                  <a:cubicBezTo>
                    <a:pt x="2299" y="1192"/>
                    <a:pt x="2377" y="1303"/>
                    <a:pt x="2420" y="1339"/>
                  </a:cubicBezTo>
                  <a:cubicBezTo>
                    <a:pt x="2463" y="1375"/>
                    <a:pt x="2487" y="1385"/>
                    <a:pt x="2524" y="1363"/>
                  </a:cubicBezTo>
                  <a:cubicBezTo>
                    <a:pt x="2561" y="1341"/>
                    <a:pt x="2619" y="1253"/>
                    <a:pt x="2644" y="1207"/>
                  </a:cubicBezTo>
                  <a:cubicBezTo>
                    <a:pt x="2669" y="1161"/>
                    <a:pt x="2641" y="1115"/>
                    <a:pt x="2676" y="1087"/>
                  </a:cubicBezTo>
                  <a:cubicBezTo>
                    <a:pt x="2711" y="1059"/>
                    <a:pt x="2727" y="1059"/>
                    <a:pt x="2856" y="1039"/>
                  </a:cubicBezTo>
                  <a:cubicBezTo>
                    <a:pt x="2985" y="1019"/>
                    <a:pt x="3305" y="982"/>
                    <a:pt x="3448" y="967"/>
                  </a:cubicBezTo>
                  <a:cubicBezTo>
                    <a:pt x="3591" y="952"/>
                    <a:pt x="3611" y="974"/>
                    <a:pt x="3716" y="947"/>
                  </a:cubicBezTo>
                  <a:cubicBezTo>
                    <a:pt x="3821" y="920"/>
                    <a:pt x="3984" y="862"/>
                    <a:pt x="4076" y="803"/>
                  </a:cubicBezTo>
                  <a:cubicBezTo>
                    <a:pt x="4168" y="744"/>
                    <a:pt x="4240" y="644"/>
                    <a:pt x="4268" y="591"/>
                  </a:cubicBezTo>
                  <a:cubicBezTo>
                    <a:pt x="4296" y="538"/>
                    <a:pt x="4262" y="488"/>
                    <a:pt x="4247" y="482"/>
                  </a:cubicBezTo>
                  <a:cubicBezTo>
                    <a:pt x="4232" y="476"/>
                    <a:pt x="4185" y="561"/>
                    <a:pt x="4180" y="555"/>
                  </a:cubicBezTo>
                  <a:cubicBezTo>
                    <a:pt x="4175" y="549"/>
                    <a:pt x="4278" y="490"/>
                    <a:pt x="4216" y="447"/>
                  </a:cubicBezTo>
                  <a:cubicBezTo>
                    <a:pt x="4154" y="404"/>
                    <a:pt x="3985" y="327"/>
                    <a:pt x="3808" y="295"/>
                  </a:cubicBezTo>
                  <a:cubicBezTo>
                    <a:pt x="3631" y="263"/>
                    <a:pt x="3388" y="259"/>
                    <a:pt x="3152" y="255"/>
                  </a:cubicBezTo>
                  <a:cubicBezTo>
                    <a:pt x="2916" y="251"/>
                    <a:pt x="2552" y="266"/>
                    <a:pt x="2392" y="271"/>
                  </a:cubicBezTo>
                  <a:cubicBezTo>
                    <a:pt x="2232" y="276"/>
                    <a:pt x="2246" y="302"/>
                    <a:pt x="2192" y="287"/>
                  </a:cubicBezTo>
                  <a:cubicBezTo>
                    <a:pt x="2138" y="272"/>
                    <a:pt x="2127" y="219"/>
                    <a:pt x="2064" y="179"/>
                  </a:cubicBezTo>
                  <a:cubicBezTo>
                    <a:pt x="2001" y="139"/>
                    <a:pt x="1879" y="74"/>
                    <a:pt x="1812" y="47"/>
                  </a:cubicBezTo>
                  <a:cubicBezTo>
                    <a:pt x="1745" y="20"/>
                    <a:pt x="1715" y="0"/>
                    <a:pt x="1660" y="19"/>
                  </a:cubicBezTo>
                  <a:cubicBezTo>
                    <a:pt x="1605" y="38"/>
                    <a:pt x="1529" y="116"/>
                    <a:pt x="1480" y="163"/>
                  </a:cubicBezTo>
                  <a:cubicBezTo>
                    <a:pt x="1431" y="210"/>
                    <a:pt x="1392" y="260"/>
                    <a:pt x="1368" y="299"/>
                  </a:cubicBezTo>
                  <a:cubicBezTo>
                    <a:pt x="1344" y="338"/>
                    <a:pt x="1315" y="358"/>
                    <a:pt x="1336" y="395"/>
                  </a:cubicBezTo>
                  <a:cubicBezTo>
                    <a:pt x="1357" y="432"/>
                    <a:pt x="1439" y="500"/>
                    <a:pt x="1492" y="523"/>
                  </a:cubicBezTo>
                  <a:cubicBezTo>
                    <a:pt x="1545" y="546"/>
                    <a:pt x="1539" y="569"/>
                    <a:pt x="1655" y="530"/>
                  </a:cubicBezTo>
                  <a:cubicBezTo>
                    <a:pt x="1771" y="491"/>
                    <a:pt x="2204" y="283"/>
                    <a:pt x="2191" y="290"/>
                  </a:cubicBezTo>
                  <a:cubicBezTo>
                    <a:pt x="2178" y="297"/>
                    <a:pt x="1695" y="518"/>
                    <a:pt x="1579" y="570"/>
                  </a:cubicBezTo>
                  <a:cubicBezTo>
                    <a:pt x="1463" y="622"/>
                    <a:pt x="1555" y="579"/>
                    <a:pt x="1492" y="599"/>
                  </a:cubicBezTo>
                  <a:cubicBezTo>
                    <a:pt x="1429" y="619"/>
                    <a:pt x="1312" y="672"/>
                    <a:pt x="1200" y="691"/>
                  </a:cubicBezTo>
                  <a:cubicBezTo>
                    <a:pt x="1088" y="710"/>
                    <a:pt x="943" y="729"/>
                    <a:pt x="820" y="711"/>
                  </a:cubicBezTo>
                  <a:cubicBezTo>
                    <a:pt x="697" y="693"/>
                    <a:pt x="565" y="611"/>
                    <a:pt x="460" y="583"/>
                  </a:cubicBezTo>
                  <a:cubicBezTo>
                    <a:pt x="355" y="555"/>
                    <a:pt x="260" y="530"/>
                    <a:pt x="188" y="543"/>
                  </a:cubicBezTo>
                  <a:cubicBezTo>
                    <a:pt x="116" y="556"/>
                    <a:pt x="0" y="564"/>
                    <a:pt x="28" y="659"/>
                  </a:cubicBezTo>
                  <a:cubicBezTo>
                    <a:pt x="56" y="754"/>
                    <a:pt x="288" y="1020"/>
                    <a:pt x="356" y="111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4"/>
            <p:cNvSpPr>
              <a:spLocks noChangeAspect="1" noChangeShapeType="1"/>
            </p:cNvSpPr>
            <p:nvPr/>
          </p:nvSpPr>
          <p:spPr bwMode="auto">
            <a:xfrm flipH="1">
              <a:off x="677" y="1757"/>
              <a:ext cx="44" cy="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5"/>
            <p:cNvSpPr>
              <a:spLocks noChangeAspect="1" noChangeShapeType="1"/>
            </p:cNvSpPr>
            <p:nvPr/>
          </p:nvSpPr>
          <p:spPr bwMode="auto">
            <a:xfrm flipH="1">
              <a:off x="685" y="1758"/>
              <a:ext cx="50" cy="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6"/>
            <p:cNvSpPr>
              <a:spLocks noChangeAspect="1" noChangeShapeType="1"/>
            </p:cNvSpPr>
            <p:nvPr/>
          </p:nvSpPr>
          <p:spPr bwMode="auto">
            <a:xfrm flipH="1">
              <a:off x="705" y="1760"/>
              <a:ext cx="44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7"/>
            <p:cNvSpPr>
              <a:spLocks noChangeAspect="1" noChangeShapeType="1"/>
            </p:cNvSpPr>
            <p:nvPr/>
          </p:nvSpPr>
          <p:spPr bwMode="auto">
            <a:xfrm flipH="1">
              <a:off x="729" y="1760"/>
              <a:ext cx="36" cy="5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8"/>
            <p:cNvSpPr>
              <a:spLocks noChangeAspect="1" noChangeShapeType="1"/>
            </p:cNvSpPr>
            <p:nvPr/>
          </p:nvSpPr>
          <p:spPr bwMode="auto">
            <a:xfrm flipH="1">
              <a:off x="754" y="1762"/>
              <a:ext cx="30" cy="6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9"/>
            <p:cNvSpPr>
              <a:spLocks noChangeAspect="1" noChangeShapeType="1"/>
            </p:cNvSpPr>
            <p:nvPr/>
          </p:nvSpPr>
          <p:spPr bwMode="auto">
            <a:xfrm flipH="1">
              <a:off x="783" y="1763"/>
              <a:ext cx="17" cy="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50"/>
            <p:cNvSpPr>
              <a:spLocks noChangeAspect="1" noChangeShapeType="1"/>
            </p:cNvSpPr>
            <p:nvPr/>
          </p:nvSpPr>
          <p:spPr bwMode="auto">
            <a:xfrm flipH="1">
              <a:off x="809" y="1765"/>
              <a:ext cx="12" cy="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1"/>
            <p:cNvSpPr>
              <a:spLocks noChangeAspect="1" noChangeShapeType="1"/>
            </p:cNvSpPr>
            <p:nvPr/>
          </p:nvSpPr>
          <p:spPr bwMode="auto">
            <a:xfrm flipH="1">
              <a:off x="890" y="1772"/>
              <a:ext cx="33" cy="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2"/>
            <p:cNvSpPr>
              <a:spLocks noChangeAspect="1" noChangeShapeType="1"/>
            </p:cNvSpPr>
            <p:nvPr/>
          </p:nvSpPr>
          <p:spPr bwMode="auto">
            <a:xfrm flipH="1">
              <a:off x="900" y="1772"/>
              <a:ext cx="28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3"/>
            <p:cNvSpPr>
              <a:spLocks noChangeAspect="1" noChangeShapeType="1"/>
            </p:cNvSpPr>
            <p:nvPr/>
          </p:nvSpPr>
          <p:spPr bwMode="auto">
            <a:xfrm flipH="1">
              <a:off x="915" y="1772"/>
              <a:ext cx="20" cy="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4"/>
            <p:cNvSpPr>
              <a:spLocks noChangeAspect="1" noChangeShapeType="1"/>
            </p:cNvSpPr>
            <p:nvPr/>
          </p:nvSpPr>
          <p:spPr bwMode="auto">
            <a:xfrm flipH="1" flipV="1">
              <a:off x="776" y="1590"/>
              <a:ext cx="60" cy="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5"/>
            <p:cNvSpPr>
              <a:spLocks noChangeAspect="1" noChangeShapeType="1"/>
            </p:cNvSpPr>
            <p:nvPr/>
          </p:nvSpPr>
          <p:spPr bwMode="auto">
            <a:xfrm flipH="1" flipV="1">
              <a:off x="764" y="1602"/>
              <a:ext cx="57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6"/>
            <p:cNvSpPr>
              <a:spLocks noChangeAspect="1" noChangeShapeType="1"/>
            </p:cNvSpPr>
            <p:nvPr/>
          </p:nvSpPr>
          <p:spPr bwMode="auto">
            <a:xfrm flipH="1" flipV="1">
              <a:off x="735" y="1628"/>
              <a:ext cx="65" cy="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7"/>
            <p:cNvSpPr>
              <a:spLocks noChangeAspect="1" noChangeShapeType="1"/>
            </p:cNvSpPr>
            <p:nvPr/>
          </p:nvSpPr>
          <p:spPr bwMode="auto">
            <a:xfrm flipH="1">
              <a:off x="714" y="1641"/>
              <a:ext cx="73" cy="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58"/>
            <p:cNvSpPr>
              <a:spLocks noChangeAspect="1" noChangeShapeType="1"/>
            </p:cNvSpPr>
            <p:nvPr/>
          </p:nvSpPr>
          <p:spPr bwMode="auto">
            <a:xfrm flipH="1" flipV="1">
              <a:off x="753" y="1614"/>
              <a:ext cx="59" cy="1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9"/>
            <p:cNvSpPr>
              <a:spLocks noChangeAspect="1"/>
            </p:cNvSpPr>
            <p:nvPr/>
          </p:nvSpPr>
          <p:spPr bwMode="auto">
            <a:xfrm>
              <a:off x="1112" y="1626"/>
              <a:ext cx="94" cy="10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251" y="92"/>
                </a:cxn>
                <a:cxn ang="0">
                  <a:pos x="87" y="164"/>
                </a:cxn>
                <a:cxn ang="0">
                  <a:pos x="7" y="268"/>
                </a:cxn>
                <a:cxn ang="0">
                  <a:pos x="47" y="428"/>
                </a:cxn>
                <a:cxn ang="0">
                  <a:pos x="255" y="512"/>
                </a:cxn>
                <a:cxn ang="0">
                  <a:pos x="471" y="496"/>
                </a:cxn>
              </a:cxnLst>
              <a:rect l="0" t="0" r="r" b="b"/>
              <a:pathLst>
                <a:path w="471" h="523">
                  <a:moveTo>
                    <a:pt x="431" y="0"/>
                  </a:moveTo>
                  <a:cubicBezTo>
                    <a:pt x="369" y="32"/>
                    <a:pt x="308" y="65"/>
                    <a:pt x="251" y="92"/>
                  </a:cubicBezTo>
                  <a:cubicBezTo>
                    <a:pt x="194" y="119"/>
                    <a:pt x="128" y="135"/>
                    <a:pt x="87" y="164"/>
                  </a:cubicBezTo>
                  <a:cubicBezTo>
                    <a:pt x="46" y="193"/>
                    <a:pt x="14" y="224"/>
                    <a:pt x="7" y="268"/>
                  </a:cubicBezTo>
                  <a:cubicBezTo>
                    <a:pt x="0" y="312"/>
                    <a:pt x="6" y="387"/>
                    <a:pt x="47" y="428"/>
                  </a:cubicBezTo>
                  <a:cubicBezTo>
                    <a:pt x="88" y="469"/>
                    <a:pt x="184" y="501"/>
                    <a:pt x="255" y="512"/>
                  </a:cubicBezTo>
                  <a:cubicBezTo>
                    <a:pt x="326" y="523"/>
                    <a:pt x="435" y="499"/>
                    <a:pt x="471" y="49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60"/>
            <p:cNvSpPr>
              <a:spLocks noChangeAspect="1"/>
            </p:cNvSpPr>
            <p:nvPr/>
          </p:nvSpPr>
          <p:spPr bwMode="auto">
            <a:xfrm>
              <a:off x="1127" y="1630"/>
              <a:ext cx="67" cy="92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174" y="84"/>
                </a:cxn>
                <a:cxn ang="0">
                  <a:pos x="58" y="188"/>
                </a:cxn>
                <a:cxn ang="0">
                  <a:pos x="6" y="292"/>
                </a:cxn>
                <a:cxn ang="0">
                  <a:pos x="94" y="420"/>
                </a:cxn>
                <a:cxn ang="0">
                  <a:pos x="210" y="456"/>
                </a:cxn>
                <a:cxn ang="0">
                  <a:pos x="274" y="448"/>
                </a:cxn>
              </a:cxnLst>
              <a:rect l="0" t="0" r="r" b="b"/>
              <a:pathLst>
                <a:path w="338" h="461">
                  <a:moveTo>
                    <a:pt x="338" y="0"/>
                  </a:moveTo>
                  <a:cubicBezTo>
                    <a:pt x="279" y="26"/>
                    <a:pt x="221" y="53"/>
                    <a:pt x="174" y="84"/>
                  </a:cubicBezTo>
                  <a:cubicBezTo>
                    <a:pt x="127" y="115"/>
                    <a:pt x="86" y="153"/>
                    <a:pt x="58" y="188"/>
                  </a:cubicBezTo>
                  <a:cubicBezTo>
                    <a:pt x="30" y="223"/>
                    <a:pt x="0" y="253"/>
                    <a:pt x="6" y="292"/>
                  </a:cubicBezTo>
                  <a:cubicBezTo>
                    <a:pt x="12" y="331"/>
                    <a:pt x="60" y="393"/>
                    <a:pt x="94" y="420"/>
                  </a:cubicBezTo>
                  <a:cubicBezTo>
                    <a:pt x="128" y="447"/>
                    <a:pt x="180" y="451"/>
                    <a:pt x="210" y="456"/>
                  </a:cubicBezTo>
                  <a:cubicBezTo>
                    <a:pt x="240" y="461"/>
                    <a:pt x="257" y="454"/>
                    <a:pt x="274" y="448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1"/>
            <p:cNvSpPr>
              <a:spLocks noChangeAspect="1"/>
            </p:cNvSpPr>
            <p:nvPr/>
          </p:nvSpPr>
          <p:spPr bwMode="auto">
            <a:xfrm>
              <a:off x="676" y="1630"/>
              <a:ext cx="516" cy="56"/>
            </a:xfrm>
            <a:custGeom>
              <a:avLst/>
              <a:gdLst/>
              <a:ahLst/>
              <a:cxnLst>
                <a:cxn ang="0">
                  <a:pos x="2584" y="0"/>
                </a:cxn>
                <a:cxn ang="0">
                  <a:pos x="2324" y="36"/>
                </a:cxn>
                <a:cxn ang="0">
                  <a:pos x="1812" y="32"/>
                </a:cxn>
                <a:cxn ang="0">
                  <a:pos x="1108" y="64"/>
                </a:cxn>
                <a:cxn ang="0">
                  <a:pos x="592" y="132"/>
                </a:cxn>
                <a:cxn ang="0">
                  <a:pos x="160" y="240"/>
                </a:cxn>
                <a:cxn ang="0">
                  <a:pos x="0" y="280"/>
                </a:cxn>
              </a:cxnLst>
              <a:rect l="0" t="0" r="r" b="b"/>
              <a:pathLst>
                <a:path w="2584" h="280">
                  <a:moveTo>
                    <a:pt x="2584" y="0"/>
                  </a:moveTo>
                  <a:cubicBezTo>
                    <a:pt x="2518" y="15"/>
                    <a:pt x="2453" y="31"/>
                    <a:pt x="2324" y="36"/>
                  </a:cubicBezTo>
                  <a:cubicBezTo>
                    <a:pt x="2195" y="41"/>
                    <a:pt x="2015" y="27"/>
                    <a:pt x="1812" y="32"/>
                  </a:cubicBezTo>
                  <a:cubicBezTo>
                    <a:pt x="1609" y="37"/>
                    <a:pt x="1311" y="47"/>
                    <a:pt x="1108" y="64"/>
                  </a:cubicBezTo>
                  <a:cubicBezTo>
                    <a:pt x="905" y="81"/>
                    <a:pt x="750" y="103"/>
                    <a:pt x="592" y="132"/>
                  </a:cubicBezTo>
                  <a:cubicBezTo>
                    <a:pt x="434" y="161"/>
                    <a:pt x="259" y="215"/>
                    <a:pt x="160" y="240"/>
                  </a:cubicBezTo>
                  <a:cubicBezTo>
                    <a:pt x="61" y="265"/>
                    <a:pt x="30" y="272"/>
                    <a:pt x="0" y="280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2"/>
            <p:cNvSpPr>
              <a:spLocks noChangeAspect="1"/>
            </p:cNvSpPr>
            <p:nvPr/>
          </p:nvSpPr>
          <p:spPr bwMode="auto">
            <a:xfrm>
              <a:off x="494" y="1645"/>
              <a:ext cx="660" cy="67"/>
            </a:xfrm>
            <a:custGeom>
              <a:avLst/>
              <a:gdLst/>
              <a:ahLst/>
              <a:cxnLst>
                <a:cxn ang="0">
                  <a:pos x="3304" y="18"/>
                </a:cxn>
                <a:cxn ang="0">
                  <a:pos x="3052" y="2"/>
                </a:cxn>
                <a:cxn ang="0">
                  <a:pos x="2272" y="30"/>
                </a:cxn>
                <a:cxn ang="0">
                  <a:pos x="1640" y="86"/>
                </a:cxn>
                <a:cxn ang="0">
                  <a:pos x="1028" y="230"/>
                </a:cxn>
                <a:cxn ang="0">
                  <a:pos x="744" y="302"/>
                </a:cxn>
                <a:cxn ang="0">
                  <a:pos x="492" y="330"/>
                </a:cxn>
                <a:cxn ang="0">
                  <a:pos x="0" y="278"/>
                </a:cxn>
              </a:cxnLst>
              <a:rect l="0" t="0" r="r" b="b"/>
              <a:pathLst>
                <a:path w="3304" h="334">
                  <a:moveTo>
                    <a:pt x="3304" y="18"/>
                  </a:moveTo>
                  <a:cubicBezTo>
                    <a:pt x="3264" y="9"/>
                    <a:pt x="3224" y="0"/>
                    <a:pt x="3052" y="2"/>
                  </a:cubicBezTo>
                  <a:cubicBezTo>
                    <a:pt x="2880" y="4"/>
                    <a:pt x="2507" y="16"/>
                    <a:pt x="2272" y="30"/>
                  </a:cubicBezTo>
                  <a:cubicBezTo>
                    <a:pt x="2037" y="44"/>
                    <a:pt x="1847" y="53"/>
                    <a:pt x="1640" y="86"/>
                  </a:cubicBezTo>
                  <a:cubicBezTo>
                    <a:pt x="1433" y="119"/>
                    <a:pt x="1177" y="194"/>
                    <a:pt x="1028" y="230"/>
                  </a:cubicBezTo>
                  <a:cubicBezTo>
                    <a:pt x="879" y="266"/>
                    <a:pt x="833" y="285"/>
                    <a:pt x="744" y="302"/>
                  </a:cubicBezTo>
                  <a:cubicBezTo>
                    <a:pt x="655" y="319"/>
                    <a:pt x="616" y="334"/>
                    <a:pt x="492" y="330"/>
                  </a:cubicBezTo>
                  <a:cubicBezTo>
                    <a:pt x="368" y="326"/>
                    <a:pt x="184" y="302"/>
                    <a:pt x="0" y="278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3"/>
            <p:cNvSpPr>
              <a:spLocks noChangeAspect="1"/>
            </p:cNvSpPr>
            <p:nvPr/>
          </p:nvSpPr>
          <p:spPr bwMode="auto">
            <a:xfrm>
              <a:off x="522" y="1662"/>
              <a:ext cx="603" cy="83"/>
            </a:xfrm>
            <a:custGeom>
              <a:avLst/>
              <a:gdLst/>
              <a:ahLst/>
              <a:cxnLst>
                <a:cxn ang="0">
                  <a:pos x="3020" y="0"/>
                </a:cxn>
                <a:cxn ang="0">
                  <a:pos x="2316" y="28"/>
                </a:cxn>
                <a:cxn ang="0">
                  <a:pos x="1620" y="88"/>
                </a:cxn>
                <a:cxn ang="0">
                  <a:pos x="1136" y="152"/>
                </a:cxn>
                <a:cxn ang="0">
                  <a:pos x="448" y="300"/>
                </a:cxn>
                <a:cxn ang="0">
                  <a:pos x="0" y="416"/>
                </a:cxn>
              </a:cxnLst>
              <a:rect l="0" t="0" r="r" b="b"/>
              <a:pathLst>
                <a:path w="3020" h="416">
                  <a:moveTo>
                    <a:pt x="3020" y="0"/>
                  </a:moveTo>
                  <a:cubicBezTo>
                    <a:pt x="2784" y="6"/>
                    <a:pt x="2549" y="13"/>
                    <a:pt x="2316" y="28"/>
                  </a:cubicBezTo>
                  <a:cubicBezTo>
                    <a:pt x="2083" y="43"/>
                    <a:pt x="1817" y="67"/>
                    <a:pt x="1620" y="88"/>
                  </a:cubicBezTo>
                  <a:cubicBezTo>
                    <a:pt x="1423" y="109"/>
                    <a:pt x="1331" y="117"/>
                    <a:pt x="1136" y="152"/>
                  </a:cubicBezTo>
                  <a:cubicBezTo>
                    <a:pt x="941" y="187"/>
                    <a:pt x="637" y="256"/>
                    <a:pt x="448" y="300"/>
                  </a:cubicBezTo>
                  <a:cubicBezTo>
                    <a:pt x="259" y="344"/>
                    <a:pt x="129" y="380"/>
                    <a:pt x="0" y="41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64"/>
            <p:cNvSpPr>
              <a:spLocks noChangeAspect="1"/>
            </p:cNvSpPr>
            <p:nvPr/>
          </p:nvSpPr>
          <p:spPr bwMode="auto">
            <a:xfrm>
              <a:off x="532" y="1672"/>
              <a:ext cx="583" cy="91"/>
            </a:xfrm>
            <a:custGeom>
              <a:avLst/>
              <a:gdLst/>
              <a:ahLst/>
              <a:cxnLst>
                <a:cxn ang="0">
                  <a:pos x="2917" y="17"/>
                </a:cxn>
                <a:cxn ang="0">
                  <a:pos x="2721" y="5"/>
                </a:cxn>
                <a:cxn ang="0">
                  <a:pos x="2113" y="45"/>
                </a:cxn>
                <a:cxn ang="0">
                  <a:pos x="1601" y="81"/>
                </a:cxn>
                <a:cxn ang="0">
                  <a:pos x="873" y="201"/>
                </a:cxn>
                <a:cxn ang="0">
                  <a:pos x="0" y="456"/>
                </a:cxn>
              </a:cxnLst>
              <a:rect l="0" t="0" r="r" b="b"/>
              <a:pathLst>
                <a:path w="2917" h="456">
                  <a:moveTo>
                    <a:pt x="2917" y="17"/>
                  </a:moveTo>
                  <a:cubicBezTo>
                    <a:pt x="2886" y="8"/>
                    <a:pt x="2855" y="0"/>
                    <a:pt x="2721" y="5"/>
                  </a:cubicBezTo>
                  <a:cubicBezTo>
                    <a:pt x="2587" y="10"/>
                    <a:pt x="2300" y="32"/>
                    <a:pt x="2113" y="45"/>
                  </a:cubicBezTo>
                  <a:cubicBezTo>
                    <a:pt x="1926" y="58"/>
                    <a:pt x="1808" y="55"/>
                    <a:pt x="1601" y="81"/>
                  </a:cubicBezTo>
                  <a:cubicBezTo>
                    <a:pt x="1394" y="107"/>
                    <a:pt x="1140" y="138"/>
                    <a:pt x="873" y="201"/>
                  </a:cubicBezTo>
                  <a:cubicBezTo>
                    <a:pt x="606" y="264"/>
                    <a:pt x="182" y="403"/>
                    <a:pt x="0" y="45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5"/>
            <p:cNvSpPr>
              <a:spLocks noChangeAspect="1"/>
            </p:cNvSpPr>
            <p:nvPr/>
          </p:nvSpPr>
          <p:spPr bwMode="auto">
            <a:xfrm>
              <a:off x="543" y="1690"/>
              <a:ext cx="558" cy="95"/>
            </a:xfrm>
            <a:custGeom>
              <a:avLst/>
              <a:gdLst/>
              <a:ahLst/>
              <a:cxnLst>
                <a:cxn ang="0">
                  <a:pos x="2796" y="0"/>
                </a:cxn>
                <a:cxn ang="0">
                  <a:pos x="2388" y="36"/>
                </a:cxn>
                <a:cxn ang="0">
                  <a:pos x="1748" y="68"/>
                </a:cxn>
                <a:cxn ang="0">
                  <a:pos x="1183" y="135"/>
                </a:cxn>
                <a:cxn ang="0">
                  <a:pos x="828" y="196"/>
                </a:cxn>
                <a:cxn ang="0">
                  <a:pos x="348" y="348"/>
                </a:cxn>
                <a:cxn ang="0">
                  <a:pos x="0" y="476"/>
                </a:cxn>
              </a:cxnLst>
              <a:rect l="0" t="0" r="r" b="b"/>
              <a:pathLst>
                <a:path w="2796" h="476">
                  <a:moveTo>
                    <a:pt x="2796" y="0"/>
                  </a:moveTo>
                  <a:cubicBezTo>
                    <a:pt x="2679" y="12"/>
                    <a:pt x="2563" y="25"/>
                    <a:pt x="2388" y="36"/>
                  </a:cubicBezTo>
                  <a:cubicBezTo>
                    <a:pt x="2213" y="47"/>
                    <a:pt x="1949" y="52"/>
                    <a:pt x="1748" y="68"/>
                  </a:cubicBezTo>
                  <a:cubicBezTo>
                    <a:pt x="1547" y="84"/>
                    <a:pt x="1336" y="114"/>
                    <a:pt x="1183" y="135"/>
                  </a:cubicBezTo>
                  <a:cubicBezTo>
                    <a:pt x="1030" y="156"/>
                    <a:pt x="967" y="161"/>
                    <a:pt x="828" y="196"/>
                  </a:cubicBezTo>
                  <a:cubicBezTo>
                    <a:pt x="689" y="231"/>
                    <a:pt x="486" y="301"/>
                    <a:pt x="348" y="348"/>
                  </a:cubicBezTo>
                  <a:cubicBezTo>
                    <a:pt x="210" y="395"/>
                    <a:pt x="105" y="435"/>
                    <a:pt x="0" y="47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6"/>
            <p:cNvSpPr>
              <a:spLocks noChangeAspect="1"/>
            </p:cNvSpPr>
            <p:nvPr/>
          </p:nvSpPr>
          <p:spPr bwMode="auto">
            <a:xfrm>
              <a:off x="697" y="1709"/>
              <a:ext cx="422" cy="48"/>
            </a:xfrm>
            <a:custGeom>
              <a:avLst/>
              <a:gdLst/>
              <a:ahLst/>
              <a:cxnLst>
                <a:cxn ang="0">
                  <a:pos x="2113" y="0"/>
                </a:cxn>
                <a:cxn ang="0">
                  <a:pos x="1833" y="40"/>
                </a:cxn>
                <a:cxn ang="0">
                  <a:pos x="1229" y="116"/>
                </a:cxn>
                <a:cxn ang="0">
                  <a:pos x="701" y="136"/>
                </a:cxn>
                <a:cxn ang="0">
                  <a:pos x="0" y="243"/>
                </a:cxn>
              </a:cxnLst>
              <a:rect l="0" t="0" r="r" b="b"/>
              <a:pathLst>
                <a:path w="2113" h="243">
                  <a:moveTo>
                    <a:pt x="2113" y="0"/>
                  </a:moveTo>
                  <a:cubicBezTo>
                    <a:pt x="2046" y="10"/>
                    <a:pt x="1980" y="21"/>
                    <a:pt x="1833" y="40"/>
                  </a:cubicBezTo>
                  <a:cubicBezTo>
                    <a:pt x="1686" y="59"/>
                    <a:pt x="1418" y="100"/>
                    <a:pt x="1229" y="116"/>
                  </a:cubicBezTo>
                  <a:cubicBezTo>
                    <a:pt x="1040" y="132"/>
                    <a:pt x="906" y="115"/>
                    <a:pt x="701" y="136"/>
                  </a:cubicBezTo>
                  <a:cubicBezTo>
                    <a:pt x="496" y="157"/>
                    <a:pt x="146" y="221"/>
                    <a:pt x="0" y="243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7"/>
            <p:cNvSpPr>
              <a:spLocks noChangeAspect="1"/>
            </p:cNvSpPr>
            <p:nvPr/>
          </p:nvSpPr>
          <p:spPr bwMode="auto">
            <a:xfrm>
              <a:off x="552" y="1697"/>
              <a:ext cx="562" cy="116"/>
            </a:xfrm>
            <a:custGeom>
              <a:avLst/>
              <a:gdLst/>
              <a:ahLst/>
              <a:cxnLst>
                <a:cxn ang="0">
                  <a:pos x="2813" y="0"/>
                </a:cxn>
                <a:cxn ang="0">
                  <a:pos x="2573" y="40"/>
                </a:cxn>
                <a:cxn ang="0">
                  <a:pos x="2137" y="72"/>
                </a:cxn>
                <a:cxn ang="0">
                  <a:pos x="1657" y="100"/>
                </a:cxn>
                <a:cxn ang="0">
                  <a:pos x="1121" y="168"/>
                </a:cxn>
                <a:cxn ang="0">
                  <a:pos x="592" y="275"/>
                </a:cxn>
                <a:cxn ang="0">
                  <a:pos x="0" y="583"/>
                </a:cxn>
              </a:cxnLst>
              <a:rect l="0" t="0" r="r" b="b"/>
              <a:pathLst>
                <a:path w="2813" h="583">
                  <a:moveTo>
                    <a:pt x="2813" y="0"/>
                  </a:moveTo>
                  <a:cubicBezTo>
                    <a:pt x="2749" y="14"/>
                    <a:pt x="2686" y="28"/>
                    <a:pt x="2573" y="40"/>
                  </a:cubicBezTo>
                  <a:cubicBezTo>
                    <a:pt x="2460" y="52"/>
                    <a:pt x="2290" y="62"/>
                    <a:pt x="2137" y="72"/>
                  </a:cubicBezTo>
                  <a:cubicBezTo>
                    <a:pt x="1984" y="82"/>
                    <a:pt x="1826" y="84"/>
                    <a:pt x="1657" y="100"/>
                  </a:cubicBezTo>
                  <a:cubicBezTo>
                    <a:pt x="1488" y="116"/>
                    <a:pt x="1298" y="139"/>
                    <a:pt x="1121" y="168"/>
                  </a:cubicBezTo>
                  <a:cubicBezTo>
                    <a:pt x="944" y="197"/>
                    <a:pt x="779" y="206"/>
                    <a:pt x="592" y="275"/>
                  </a:cubicBezTo>
                  <a:cubicBezTo>
                    <a:pt x="405" y="344"/>
                    <a:pt x="123" y="519"/>
                    <a:pt x="0" y="583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41"/>
            <p:cNvSpPr>
              <a:spLocks noChangeAspect="1" noChangeArrowheads="1"/>
            </p:cNvSpPr>
            <p:nvPr/>
          </p:nvSpPr>
          <p:spPr bwMode="auto">
            <a:xfrm>
              <a:off x="1151" y="1652"/>
              <a:ext cx="45" cy="4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DDDDDD">
                    <a:alpha val="47000"/>
                  </a:srgbClr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3"/>
            <p:cNvSpPr>
              <a:spLocks noChangeAspect="1" noChangeArrowheads="1"/>
            </p:cNvSpPr>
            <p:nvPr/>
          </p:nvSpPr>
          <p:spPr bwMode="auto">
            <a:xfrm>
              <a:off x="1165" y="1664"/>
              <a:ext cx="17" cy="16"/>
            </a:xfrm>
            <a:prstGeom prst="ellipse">
              <a:avLst/>
            </a:prstGeom>
            <a:solidFill>
              <a:srgbClr val="292929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16000" y="4910634"/>
            <a:ext cx="6793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SYSTEMS TOXICOLOGY</a:t>
            </a:r>
          </a:p>
        </p:txBody>
      </p:sp>
    </p:spTree>
    <p:extLst>
      <p:ext uri="{BB962C8B-B14F-4D97-AF65-F5344CB8AC3E}">
        <p14:creationId xmlns:p14="http://schemas.microsoft.com/office/powerpoint/2010/main" val="267734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 bwMode="auto">
          <a:xfrm>
            <a:off x="-3792120" y="0"/>
            <a:ext cx="159841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5185042" y="4494785"/>
            <a:ext cx="1674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AOP-KB</a:t>
            </a:r>
          </a:p>
        </p:txBody>
      </p:sp>
      <p:sp>
        <p:nvSpPr>
          <p:cNvPr id="91" name="Oval 90"/>
          <p:cNvSpPr/>
          <p:nvPr/>
        </p:nvSpPr>
        <p:spPr>
          <a:xfrm>
            <a:off x="3819525" y="2346325"/>
            <a:ext cx="4410075" cy="4435475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4960803" y="3708817"/>
            <a:ext cx="2139950" cy="20335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e.AOP.portal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3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5702300"/>
            <a:ext cx="14414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val 37"/>
          <p:cNvSpPr>
            <a:spLocks noChangeArrowheads="1"/>
          </p:cNvSpPr>
          <p:nvPr/>
        </p:nvSpPr>
        <p:spPr bwMode="auto">
          <a:xfrm>
            <a:off x="7315200" y="1338262"/>
            <a:ext cx="2500312" cy="2471738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Oval 37"/>
          <p:cNvSpPr>
            <a:spLocks noChangeArrowheads="1"/>
          </p:cNvSpPr>
          <p:nvPr/>
        </p:nvSpPr>
        <p:spPr bwMode="auto">
          <a:xfrm>
            <a:off x="8165937" y="4711700"/>
            <a:ext cx="1981200" cy="1981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Third party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Applications, plugins </a:t>
            </a:r>
          </a:p>
        </p:txBody>
      </p:sp>
      <p:sp>
        <p:nvSpPr>
          <p:cNvPr id="97" name="Oval 36"/>
          <p:cNvSpPr>
            <a:spLocks noChangeArrowheads="1"/>
          </p:cNvSpPr>
          <p:nvPr/>
        </p:nvSpPr>
        <p:spPr bwMode="auto">
          <a:xfrm>
            <a:off x="1995487" y="3565525"/>
            <a:ext cx="2159000" cy="21590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/>
        </p:spPr>
        <p:txBody>
          <a:bodyPr lIns="0" r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sng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4576762" y="68262"/>
            <a:ext cx="3200400" cy="3089247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Oval 38"/>
          <p:cNvSpPr>
            <a:spLocks noChangeArrowheads="1"/>
          </p:cNvSpPr>
          <p:nvPr/>
        </p:nvSpPr>
        <p:spPr bwMode="auto">
          <a:xfrm>
            <a:off x="1776412" y="806450"/>
            <a:ext cx="3200400" cy="3200400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solidFill>
              <a:srgbClr val="8064A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175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0" name="Straight Arrow Connector 41"/>
          <p:cNvCxnSpPr>
            <a:cxnSpLocks noChangeShapeType="1"/>
            <a:stCxn id="98" idx="4"/>
            <a:endCxn id="92" idx="0"/>
          </p:cNvCxnSpPr>
          <p:nvPr/>
        </p:nvCxnSpPr>
        <p:spPr bwMode="auto">
          <a:xfrm flipH="1">
            <a:off x="6030778" y="3157509"/>
            <a:ext cx="146184" cy="551308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Arrow Connector 43"/>
          <p:cNvCxnSpPr>
            <a:cxnSpLocks noChangeShapeType="1"/>
            <a:stCxn id="92" idx="7"/>
            <a:endCxn id="94" idx="3"/>
          </p:cNvCxnSpPr>
          <p:nvPr/>
        </p:nvCxnSpPr>
        <p:spPr bwMode="auto">
          <a:xfrm flipV="1">
            <a:off x="6787365" y="3448022"/>
            <a:ext cx="893997" cy="558607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41"/>
          <p:cNvCxnSpPr>
            <a:cxnSpLocks noChangeShapeType="1"/>
            <a:stCxn id="103" idx="6"/>
            <a:endCxn id="96" idx="1"/>
          </p:cNvCxnSpPr>
          <p:nvPr/>
        </p:nvCxnSpPr>
        <p:spPr bwMode="auto">
          <a:xfrm>
            <a:off x="7821137" y="4574834"/>
            <a:ext cx="634940" cy="427006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Circular Arrow 224"/>
          <p:cNvSpPr>
            <a:spLocks/>
          </p:cNvSpPr>
          <p:nvPr/>
        </p:nvSpPr>
        <p:spPr bwMode="auto">
          <a:xfrm>
            <a:off x="3712098" y="2223405"/>
            <a:ext cx="4674663" cy="4702857"/>
          </a:xfrm>
          <a:custGeom>
            <a:avLst/>
            <a:gdLst>
              <a:gd name="T0" fmla="*/ 1969083 w 2132012"/>
              <a:gd name="T1" fmla="*/ 1272695 h 2063750"/>
              <a:gd name="T2" fmla="*/ 954011 w 2132012"/>
              <a:gd name="T3" fmla="*/ 1928293 h 2063750"/>
              <a:gd name="T4" fmla="*/ 129057 w 2132012"/>
              <a:gd name="T5" fmla="*/ 1043136 h 2063750"/>
              <a:gd name="T6" fmla="*/ 932467 w 2132012"/>
              <a:gd name="T7" fmla="*/ 138200 h 2063750"/>
              <a:gd name="T8" fmla="*/ 1962606 w 2132012"/>
              <a:gd name="T9" fmla="*/ 769544 h 2063750"/>
              <a:gd name="T10" fmla="*/ 2084174 w 2132012"/>
              <a:gd name="T11" fmla="*/ 769544 h 2063750"/>
              <a:gd name="T12" fmla="*/ 1874043 w 2132012"/>
              <a:gd name="T13" fmla="*/ 1031875 h 2063750"/>
              <a:gd name="T14" fmla="*/ 1568236 w 2132012"/>
              <a:gd name="T15" fmla="*/ 769544 h 2063750"/>
              <a:gd name="T16" fmla="*/ 1686343 w 2132012"/>
              <a:gd name="T17" fmla="*/ 769544 h 2063750"/>
              <a:gd name="T18" fmla="*/ 915498 w 2132012"/>
              <a:gd name="T19" fmla="*/ 402994 h 2063750"/>
              <a:gd name="T20" fmla="*/ 388782 w 2132012"/>
              <a:gd name="T21" fmla="*/ 1079180 h 2063750"/>
              <a:gd name="T22" fmla="*/ 1004525 w 2132012"/>
              <a:gd name="T23" fmla="*/ 1674148 h 2063750"/>
              <a:gd name="T24" fmla="*/ 1719776 w 2132012"/>
              <a:gd name="T25" fmla="*/ 1206214 h 2063750"/>
              <a:gd name="T26" fmla="*/ 1969083 w 2132012"/>
              <a:gd name="T27" fmla="*/ 1272695 h 2063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2012"/>
              <a:gd name="T43" fmla="*/ 0 h 2063750"/>
              <a:gd name="T44" fmla="*/ 2132012 w 2132012"/>
              <a:gd name="T45" fmla="*/ 2063750 h 2063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2012" h="2063750">
                <a:moveTo>
                  <a:pt x="1969083" y="1272695"/>
                </a:moveTo>
                <a:cubicBezTo>
                  <a:pt x="1845494" y="1703006"/>
                  <a:pt x="1414053" y="1981658"/>
                  <a:pt x="954011" y="1928293"/>
                </a:cubicBezTo>
                <a:cubicBezTo>
                  <a:pt x="487644" y="1874194"/>
                  <a:pt x="134916" y="1495725"/>
                  <a:pt x="129057" y="1043136"/>
                </a:cubicBezTo>
                <a:cubicBezTo>
                  <a:pt x="123190" y="589945"/>
                  <a:pt x="466909" y="202791"/>
                  <a:pt x="932467" y="138200"/>
                </a:cubicBezTo>
                <a:cubicBezTo>
                  <a:pt x="1390533" y="74648"/>
                  <a:pt x="1828144" y="342848"/>
                  <a:pt x="1962606" y="769544"/>
                </a:cubicBezTo>
                <a:lnTo>
                  <a:pt x="2084174" y="769544"/>
                </a:lnTo>
                <a:lnTo>
                  <a:pt x="1874043" y="1031875"/>
                </a:lnTo>
                <a:lnTo>
                  <a:pt x="1568236" y="769544"/>
                </a:lnTo>
                <a:lnTo>
                  <a:pt x="1686343" y="769544"/>
                </a:lnTo>
                <a:cubicBezTo>
                  <a:pt x="1554471" y="488264"/>
                  <a:pt x="1231633" y="334749"/>
                  <a:pt x="915498" y="402994"/>
                </a:cubicBezTo>
                <a:cubicBezTo>
                  <a:pt x="588029" y="473685"/>
                  <a:pt x="364150" y="761097"/>
                  <a:pt x="388782" y="1079180"/>
                </a:cubicBezTo>
                <a:cubicBezTo>
                  <a:pt x="413150" y="1393854"/>
                  <a:pt x="673667" y="1645581"/>
                  <a:pt x="1004525" y="1674148"/>
                </a:cubicBezTo>
                <a:cubicBezTo>
                  <a:pt x="1330534" y="1702296"/>
                  <a:pt x="1631284" y="1505539"/>
                  <a:pt x="1719776" y="1206214"/>
                </a:cubicBezTo>
                <a:lnTo>
                  <a:pt x="1969083" y="1272695"/>
                </a:lnTo>
                <a:close/>
              </a:path>
            </a:pathLst>
          </a:custGeom>
          <a:gradFill rotWithShape="1">
            <a:gsLst>
              <a:gs pos="0">
                <a:srgbClr val="4F81BD">
                  <a:alpha val="50000"/>
                </a:srgbClr>
              </a:gs>
              <a:gs pos="100000">
                <a:srgbClr val="DCE6F2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cxnSp>
        <p:nvCxnSpPr>
          <p:cNvPr id="104" name="Straight Arrow Connector 41"/>
          <p:cNvCxnSpPr>
            <a:cxnSpLocks noChangeShapeType="1"/>
            <a:stCxn id="114" idx="3"/>
            <a:endCxn id="92" idx="2"/>
          </p:cNvCxnSpPr>
          <p:nvPr/>
        </p:nvCxnSpPr>
        <p:spPr bwMode="auto">
          <a:xfrm flipV="1">
            <a:off x="4148137" y="4725611"/>
            <a:ext cx="812666" cy="217864"/>
          </a:xfrm>
          <a:prstGeom prst="straightConnector1">
            <a:avLst/>
          </a:prstGeom>
          <a:noFill/>
          <a:ln w="57150">
            <a:solidFill>
              <a:srgbClr val="4F81BD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Arrow Connector 44"/>
          <p:cNvCxnSpPr>
            <a:cxnSpLocks noChangeShapeType="1"/>
            <a:stCxn id="92" idx="1"/>
            <a:endCxn id="99" idx="5"/>
          </p:cNvCxnSpPr>
          <p:nvPr/>
        </p:nvCxnSpPr>
        <p:spPr bwMode="auto">
          <a:xfrm flipH="1" flipV="1">
            <a:off x="4508124" y="3538162"/>
            <a:ext cx="766067" cy="468467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8" name="Picture 7" descr="colorchange_epa_seal pantone tr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80" y="27696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9987"/>
            <a:ext cx="1069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 rot="2570210">
            <a:off x="4202112" y="1365250"/>
            <a:ext cx="1128713" cy="1301750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 rot="1780228">
            <a:off x="2705100" y="2936875"/>
            <a:ext cx="1257300" cy="1303337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 rot="2570210">
            <a:off x="7031037" y="1763712"/>
            <a:ext cx="1128713" cy="1050925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5131057" y="6046996"/>
            <a:ext cx="183674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Verdana" pitchFamily="34" charset="0"/>
              </a:rPr>
              <a:t>AOP-XML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903412" y="4051300"/>
            <a:ext cx="22447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Intermediate Effects DB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Put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chemical-related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AOP components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in a regulatory </a:t>
            </a:r>
          </a:p>
          <a:p>
            <a:pPr marL="3175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t>context</a:t>
            </a:r>
          </a:p>
          <a:p>
            <a:pPr marL="3175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7413625" y="2257425"/>
            <a:ext cx="22637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9BBB59"/>
                </a:solidFill>
                <a:latin typeface="Verdana" pitchFamily="34" charset="0"/>
              </a:rPr>
              <a:t>AOP Xplorer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Visualize attribute networks to discover &amp; explore AOPs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in a broader </a:t>
            </a:r>
            <a:br>
              <a:rPr lang="en-US" sz="1200" b="1" u="sng">
                <a:solidFill>
                  <a:srgbClr val="9BBB59"/>
                </a:solidFill>
                <a:latin typeface="Verdana" pitchFamily="34" charset="0"/>
              </a:rPr>
            </a:br>
            <a:r>
              <a:rPr lang="en-US" sz="1200" b="1" u="sng">
                <a:solidFill>
                  <a:srgbClr val="9BBB59"/>
                </a:solidFill>
                <a:latin typeface="Verdana" pitchFamily="34" charset="0"/>
              </a:rPr>
              <a:t>context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962150" y="2038350"/>
            <a:ext cx="2741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8064A2"/>
                </a:solidFill>
                <a:latin typeface="Verdana" pitchFamily="34" charset="0"/>
              </a:rPr>
              <a:t>Effectopedia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Detailed development of structured &amp; computational 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8064A2"/>
                </a:solidFill>
                <a:latin typeface="Verdana" pitchFamily="34" charset="0"/>
              </a:rPr>
              <a:t>AOPs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821237" y="1181100"/>
            <a:ext cx="274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F79646"/>
                </a:solidFill>
                <a:latin typeface="Verdana" pitchFamily="34" charset="0"/>
              </a:rPr>
              <a:t>AOP Wiki</a:t>
            </a:r>
          </a:p>
          <a:p>
            <a:pPr marL="3175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srgbClr val="F79646"/>
                </a:solidFill>
                <a:latin typeface="Verdana" pitchFamily="34" charset="0"/>
              </a:rPr>
              <a:t>Collaborative development of AOP descriptions &amp; evidence</a:t>
            </a:r>
          </a:p>
        </p:txBody>
      </p:sp>
      <p:pic>
        <p:nvPicPr>
          <p:cNvPr id="118" name="Picture 10" descr="http://greenweek2013.eu/sites/default/files/content/content/eu-commission-joint-research-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14" y="2635872"/>
            <a:ext cx="992117" cy="4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 descr="http://www.nace.org/uploadedImages/About_NACE/Awards/erd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465262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http://www.mfa.bg/uploads/images/13535978717069-oecd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16" y="4108450"/>
            <a:ext cx="657492" cy="4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 of AOP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AOPs are not chemical specific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AOPs are modular (consisting of KEs and KERs)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individual AOP is a pragmatic unit of development and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most real-world applications, AOP networks are the functional unit of prediction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AOPs are living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6477000"/>
            <a:ext cx="326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Villeneuve, et al. </a:t>
            </a:r>
            <a:r>
              <a:rPr lang="fr-FR" sz="1200" i="1" dirty="0" err="1"/>
              <a:t>Tox</a:t>
            </a:r>
            <a:r>
              <a:rPr lang="fr-FR" sz="1200" i="1" dirty="0"/>
              <a:t> </a:t>
            </a:r>
            <a:r>
              <a:rPr lang="fr-FR" sz="1200" i="1" dirty="0" err="1"/>
              <a:t>Sci</a:t>
            </a:r>
            <a:r>
              <a:rPr lang="fr-FR" sz="1200" i="1" dirty="0"/>
              <a:t>., 2014, 142:</a:t>
            </a:r>
            <a:r>
              <a:rPr lang="en-US" sz="1200" i="1" dirty="0"/>
              <a:t>312-320</a:t>
            </a:r>
          </a:p>
        </p:txBody>
      </p:sp>
    </p:spTree>
    <p:extLst>
      <p:ext uri="{BB962C8B-B14F-4D97-AF65-F5344CB8AC3E}">
        <p14:creationId xmlns:p14="http://schemas.microsoft.com/office/powerpoint/2010/main" val="127407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 of AOP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AOPs are not chemical specific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AOPs are modular (consisting of KEs and KERs)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An individual AOP is a pragmatic unit of development and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most real-world applications, AOP networks are the functional unit of prediction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AOPs are living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6477000"/>
            <a:ext cx="326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Villeneuve, et al. </a:t>
            </a:r>
            <a:r>
              <a:rPr lang="fr-FR" sz="1200" i="1" dirty="0" err="1"/>
              <a:t>Tox</a:t>
            </a:r>
            <a:r>
              <a:rPr lang="fr-FR" sz="1200" i="1" dirty="0"/>
              <a:t> </a:t>
            </a:r>
            <a:r>
              <a:rPr lang="fr-FR" sz="1200" i="1" dirty="0" err="1"/>
              <a:t>Sci</a:t>
            </a:r>
            <a:r>
              <a:rPr lang="fr-FR" sz="1200" i="1" dirty="0"/>
              <a:t>., 2014, 142:</a:t>
            </a:r>
            <a:r>
              <a:rPr lang="en-US" sz="1200" i="1" dirty="0"/>
              <a:t>312-320</a:t>
            </a:r>
          </a:p>
        </p:txBody>
      </p:sp>
    </p:spTree>
    <p:extLst>
      <p:ext uri="{BB962C8B-B14F-4D97-AF65-F5344CB8AC3E}">
        <p14:creationId xmlns:p14="http://schemas.microsoft.com/office/powerpoint/2010/main" val="274528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10363200" cy="990600"/>
          </a:xfrm>
        </p:spPr>
        <p:txBody>
          <a:bodyPr/>
          <a:lstStyle/>
          <a:p>
            <a:r>
              <a:rPr lang="en-US" dirty="0"/>
              <a:t>Factors Determining </a:t>
            </a:r>
            <a:r>
              <a:rPr lang="en-US" dirty="0" err="1"/>
              <a:t>Predictivity</a:t>
            </a:r>
            <a:r>
              <a:rPr lang="en-US" dirty="0"/>
              <a:t> of Early Key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91599"/>
            <a:ext cx="10363200" cy="2214562"/>
          </a:xfrm>
        </p:spPr>
        <p:txBody>
          <a:bodyPr/>
          <a:lstStyle/>
          <a:p>
            <a:r>
              <a:rPr lang="en-US" dirty="0">
                <a:solidFill>
                  <a:srgbClr val="2D2D8A"/>
                </a:solidFill>
              </a:rPr>
              <a:t>Evidence supporting the KERs between that KE and the AO</a:t>
            </a:r>
          </a:p>
          <a:p>
            <a:r>
              <a:rPr lang="en-US" dirty="0">
                <a:solidFill>
                  <a:srgbClr val="2D2D8A"/>
                </a:solidFill>
              </a:rPr>
              <a:t>Quantitative understanding of the downstream KERs</a:t>
            </a:r>
          </a:p>
          <a:p>
            <a:r>
              <a:rPr lang="en-US" dirty="0">
                <a:solidFill>
                  <a:srgbClr val="2D2D8A"/>
                </a:solidFill>
              </a:rPr>
              <a:t>Modifying factors that influence downstream KEs &amp; KERs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6" y="1752600"/>
            <a:ext cx="10752227" cy="20255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422400" y="3320940"/>
            <a:ext cx="9144000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Time between exposure and effect increases</a:t>
            </a:r>
          </a:p>
        </p:txBody>
      </p:sp>
    </p:spTree>
    <p:extLst>
      <p:ext uri="{BB962C8B-B14F-4D97-AF65-F5344CB8AC3E}">
        <p14:creationId xmlns:p14="http://schemas.microsoft.com/office/powerpoint/2010/main" val="2121512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469F837-7E39-4655-B0DB-9EE68433549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A546857-836C-4DE3-B9B8-C5EBE89F20F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7A724DDF-F651-4DDC-BD4A-8B66219DC72A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0AD1C3D7-E7C7-4C63-828F-96AB7A50CF17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2D5180FD-69E4-4F0E-87A7-E81CEBB91A20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468EDA14-2A64-4EDB-9B0E-00C35192B927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3415D46-4D35-4D57-A62C-6CFFDB31CC1B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C4CFB529-F49F-41B7-B31B-22FCA528146B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CF0A6BC2-F7C2-454A-96AF-ECDF89C26BCC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B41361FD-0706-48DF-8FF9-B448F3E15328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5AF3AE34-EE8B-412B-A8DE-3ECC83202D20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60C908CC-44CA-463E-9559-0E2C8A388EB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A7A9749-7584-44B0-B518-7A80AEF730CE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4F27F164-6EA3-4C49-9743-6505364A49E8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D9AD0B1E-481B-4D58-93BE-FA4D58C9E5BD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D2D8D1FD-D6CC-4172-A469-59D8DEF3DE71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9668744E-2D99-42A0-88C4-56EE839C3647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2D37146-17CA-4488-A5F2-51976FF99EBA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5B26429-8332-4CFE-B36A-C21C0703D597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9A2F7B36-E41C-44A4-A8A8-B1035089AF31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7EDBB6EA-6A31-4B38-B2A1-99B7F211BA3D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2D24FCF1-7409-43B2-AF9F-0E6DB55D1A8D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B1B78BB8-D246-4FB5-9731-8FA42A8C3B1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DBD90BA-2658-4775-89B7-28AA73427F2C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029AF91-52E4-44BF-AC21-ED592586BE2B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2E735258-C21F-4E7D-954C-FF424FDE31ED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0413164-8D6C-4C00-9526-1B2FF85B8656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52F3631D-C457-4867-A392-77082966F0CD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1BCB5CCA-CC0C-4907-BB6A-3CD1864EE7C7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7530971F-73CC-4AD8-AA9B-E7C457EC4092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F18DA2A6-CEDA-4BE4-808D-77D2DE8A9BB1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E03BE1FF-26B7-41F6-BAA1-E60903EB6C44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BC38A9E8-ABEE-4383-8A6F-15D5B3DFAC0B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82308F8F-C03B-474E-A865-D86C8892787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DFF08FE-8C2C-41D3-A948-6A3CA3385AA4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7DF7E5FB-3B60-42EC-BA66-44460A5EC9A4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7B58000D-F403-4C79-AC3D-61207FBEA743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7B3D808D-E51C-4176-AE16-C9617EF9A2E4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0365CDBD-658A-4B8A-B662-7EE83972682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0C380386-975F-43A3-846E-996B5E903ACD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2E41CDFB-6D22-4700-ADA0-70544A73AAA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F69357AB-005D-4685-90E9-A2C6AD873C34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606A665D-22E4-4F0C-A092-CA323BB835BC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1656C6C5-A017-4DBC-9899-E12CAB11DAE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E3C05BFE-E03C-4092-AC2F-3067BC5FEF4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10DDA19-9C42-40D2-A486-E5AA064BAFA4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DBDF8ED5-6274-4AF6-A07E-143FC2EB2507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374A7FB8-065E-4299-80DE-4DD5D12BF75D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DD2E8557-FCFB-4381-B3CB-30E8F53A8D01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FEF0CC52-C7C0-406C-88C4-399073C50013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670AE09-3AA1-486F-BDAA-32C0F735A6FE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5D0E1493-CD3D-4229-BA20-C677FE182F9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43AC25B5-C6F0-4DCF-BBF9-96E2B4C964EF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F9BAAC8A-9A02-4A04-B97E-32B612B1D80F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529E61C2-EDBC-44BB-8BE9-020B8D9EA9D3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DD300C5F-238A-4612-8804-577639984F6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A47A88F-E376-4533-B581-DB92757F3926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A8AC6CAB-6512-4914-8424-07A70CE4179B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90AEDC85-B106-4477-8260-5F3D1BC843FB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FB1B7A09-8AD0-45C9-97E8-0F1DA6A2241D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0F5155EB-1B68-4108-BA4F-E58A5676530A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B80D6FD1-2D9C-4D27-B9CF-2831FE39E76F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2D7A6E32-964D-4377-B4A7-62FDD4E44A54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53F1298D-712B-4CDE-A2A7-823D23E4A51F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67261C32-DFF9-4E45-8E41-A33615E04355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D29529C1-DD30-4ACC-B498-5194928D99C7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D40CFCA0-34BF-4A3F-8B85-BC7D109F6B5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FFFEFB4-7A1F-4523-9715-CDFD7639EA92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D0C638F-EA00-4709-B234-2FE94DC917CB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41FE1211-7E99-4907-BBC7-DE9FD3B32DCD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FA0B7AA2-42D8-46F5-9F79-59CDDF39C54E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C25D2529-FBBD-4C34-BF22-3BB74C1E6AAA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97D2F62F-4C95-43D7-947D-B91D3CC711BA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DA57BA95-C81E-49C1-AF30-A2B45C41A971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79F28BDD-05FD-4243-A045-12C7C24AC873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FC3259DE-958B-407C-9433-469FD88F72EA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249BCE4D-5DDC-44B3-B9BC-150BE741F166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3D22931B-621D-4D2D-89AC-F1E8D9C1ECD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91423A6-E100-4405-A527-3376FCAC9894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C9B40B69-A31D-4549-B6C2-4445ADFAFA12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0869C7AB-8D4B-4B60-ACF3-9BEFB8086FE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82DA13AB-45ED-41F6-BFED-FC2338E05942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29C73F94-EB84-47D8-A982-90C1679E34C1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44B0540B-B3A1-4768-AFD2-1E822AAEDB7A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50F34C77-4665-4792-B690-820C16D42358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2D591346-821D-47C6-B2C8-59E951E00285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75483F0D-7D51-45F6-AB30-5F19957AA32C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7A7DA308-B0EA-460A-98E2-57E7ADEFCF4F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E81B87A4-6D8C-41B3-B90F-5420B8B71D2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F5D690E-D51D-46F1-B511-E9A199DE081C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6A84CB2A-4D60-4DEE-9349-7DBB0BE6B457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11319617-061D-40AA-AA75-9D5C1EB50B72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28115942-FAC6-4D3B-9106-8929695AED40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7FA06DF5-1B02-4D4E-B0FD-6C7EFE444FCC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508D1156-5324-4D76-A865-39462C1B1C2A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9C8141A8-59B2-4C97-A923-1C238B1F6DE5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924A93B0-D2BC-466F-85D4-D79E584297F3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C98B9B38-CD0C-4561-A755-83724437EE04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253C7ED7-5350-42C3-88EA-624F4B55A823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59C769F2-CC70-4A3F-BFEC-EB92EC8DF77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9D5FE9F-D6F5-4D9E-936C-13CF1FE74537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8A50C546-0B75-4BFB-8AAE-A3FA91A99400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548E5310-AB3C-4E33-AC53-F425070C4BDE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9241147E-3236-45E0-8FFD-453AE9F2D35F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30DD0D27-3947-459E-84A3-033431BE3B3B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0C0A7266-2419-4EA4-B5FA-682908FC9BAC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8146AFAB-A808-46C3-A497-3B9EB8944281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8ED4122A-6F4E-4A96-97C4-F27A295A4634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AF716FDA-65B8-4875-BAFD-F2DAB266DCD9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2CA90290-9738-46E9-B659-346831AB23A5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CB50E090-C0CD-4B7B-9581-21180D2AF7C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5A88B69-952D-4ED8-9E98-8C5905A7584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430E4BD-9DFE-4BEB-A890-4CF11BCAFDB3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DF8ADA7E-7BA6-48DB-AD6D-73466E6853B0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B7AA172B-4DE9-40BD-A52C-F5C25E68994B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925E2595-918D-461B-9E05-6B7456E85B68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9DCA319B-CDCE-43DD-B8BA-E14CE4635E94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6E0874C7-BA01-440F-AC2F-B55EC128D792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0DF922A7-C24B-40F8-8A83-5D27CDFCF28D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8AAA555F-9674-472F-A6D6-CB37F0C63005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F21EC41F-52C8-4CC3-8C22-01D1FD422868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651948AE-EC01-4E13-B4B8-00DB08B8AAAF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EB2A5134-43C5-416F-872F-E8905EB3CF8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E220554-B603-45CF-9640-2116CF9FBC17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3111A161-D26E-4A3E-B04E-0FD4CC75F725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E721B872-B987-4214-8BDF-6D8E469BDF07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AE420640-A5A6-4116-8DDE-3839EB6B4E15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5B8E0CCD-8DDC-4357-9ED7-B9DA7C8A7BBF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65CE8EC1-0096-4B4B-81CF-47BA6FFAABC0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5A69AF1D-DFAE-4C4F-BF27-A6B6A1A1C89A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7D274606-B198-4D02-8971-F0735BCC77B7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E0037E7D-AAE4-4ADC-A35B-86F71E108393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C63775E1-6398-4403-9D90-3915C7D083B6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4509A209-ABF5-48B2-B0ED-03F26C107AF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DF44153-7B73-48F2-A485-951B0D171056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4B0B8215-787C-430A-B7D0-50EAB2D8AD5E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02D7BAA1-D671-4029-B776-01C41C512549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0BBE4F70-2FA1-4052-8FCE-C87E41687A28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A2410525-595B-40F3-A327-F3117B705611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5C2C35A1-31AA-4F5F-92F0-BA3747EEBD4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952C0B0-FF36-4480-B36F-0D741CF851F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0F3D2B3-4DDA-4111-834C-773AB9B15FC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4134279-EBBF-4493-A16C-BE28985CC8F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C1C9CF1-7873-4B91-B80A-3E4C4CCFFC4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CC37535-F5B3-460B-88CF-C870D9F089E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9B0EA88-D68F-413A-AF7B-A88D91BBF4B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4724F89-9AB0-4016-BFDB-3A8B574B962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588BA75-38EE-47BB-A465-E217A3328CE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F22C1AD-F52F-411E-B03B-107F6EC4E73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F774E60-1505-467D-8B45-893CDC5AA8D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2F3F1B8-6367-499B-BFB3-4F16AD1BB92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4D51B364-1D99-4297-9F7D-2A7CBE22ADD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C0295F6-9EF0-4085-B6C1-BA112DE120E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5404581-10D5-45BE-9CAD-015D582E196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24E64802-279F-493B-99AC-748535C6CE4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62FDB0B-A16F-4D61-97B2-594B03BF74C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7EB36EC-114B-49D4-84CC-164A98F4FDBC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332D271-8876-4ECE-B200-D4A781F5613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0A65F1A-9DFE-49EC-BDB2-F894B47287C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7B971BFA-0A98-41F7-A8F7-BDD4BB488EA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F17B31B-07D6-4A66-9526-F2AE0D52733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DE8C2582-F8C7-4FF7-9CC7-C5684AFB950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A13961F-5342-4A80-B384-69619240021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F9808E9-048E-4AE4-B2A0-D4EE2BBBCCE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34DF81A3-DF66-4257-B5CA-D80C614F0836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1279C40-9836-4B36-A4AA-CC82916E45E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0C3E2CC-21A6-4E74-9481-5AF6B4BD9D0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100EA5AB-BB73-40FE-B196-A03D29C14EE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69C940A-CD1D-4780-B410-32706169F7E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EF879C6-892F-4415-A1AD-83FC5FBA876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8659016-95A3-4FB8-AC0C-5BCBBFE0DB7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9A23690-772E-43B7-9389-84936E734750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7AC6DE36-27B7-4A53-B808-D640B92CC07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2C6594F-1F5B-4819-B2A5-4B3DB3A0CFA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FA50C7E9-DE13-426F-B71B-5318A9B7551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5396EB7-CA18-4519-ADB5-6BE870E4BA0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309A3427-419E-4F55-A070-6C25CAFCF13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EA82977-DE06-401A-A99D-2D7F5FCD2DA8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89FE493F-C8F7-4F92-91FF-1E42511A51B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F661F44-0371-438B-8013-426DA416021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CFFC4D4-DF6F-4501-BE75-5EB022901E3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F7F6352-3796-49D5-8865-C7B466C3C88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8EDFD90A-BCAC-4553-A1A9-4ADCF821C49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31B0556B-66FF-41D7-90B2-28261372A8B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10B8E6DF-4A89-46D3-AD29-7FB3B35D3D5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287FEB9-64A9-4065-A226-DDF22118EC2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DC21171-A4C3-470C-B4E0-03DB228198F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59567AEF-2D2A-43C4-950E-CEC149C02D93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DEBD6EC2-E51D-450A-8290-F58CEC45489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FFF36F7D-7EC5-435C-A280-6FAD47CE5FDE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0D772638-048E-40D9-92D5-7F4E61E944F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301DE94-A382-4F3A-8380-A8D9767F1D3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C8DB1D7-2964-4B2D-BEF9-CDD5F4F7C74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6CCA7E34-C12C-4806-925E-BEE6DB50B73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C664C574-2AD9-47AD-9D15-EC126FD9CCD8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2217D3EC-2805-4F70-A506-6F7D7C810A47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86BDD108-5CDB-4D8A-A293-707CAC74E66F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681D73F7-38E5-41C2-96D9-0D8DFA5D35A2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CA4A402-1C54-4185-960C-12D33489563A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96EB69F4-C2EA-46F4-994A-6A1C3CBCC229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4A5718F5-32E2-4B5C-BF84-FD239DEC2CD1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EB4AF0B6-1CC0-4419-A589-9CBFF763D5B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0A46631-E771-4CE4-A5F5-543F7DFA9E79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C1C3B2D4-2C08-4EFC-AA50-563C7196623D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366931C-DDA0-4AC2-9A22-8FBB5218D447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070F50B-C5F0-41F1-867F-46AF9BA3BD88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B553BE98-DC69-4CC5-B6FC-49694AFD2A2F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D1EDE232-E15B-48FC-8391-451A1A5405AC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8334D0AF-4212-4B82-B571-DA762544DD78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61096E69-1876-4128-B919-4ABEACD34809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5D0F831-9EDC-42AD-918B-E22B49CE7CA2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9D6B9B97-5F55-4968-BD5D-079D38B52B58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0141BD49-227A-40D4-B46C-BECC88BFCD5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15E71C0-C3E7-425E-A4B0-F83BF88204B5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CB2F351-74CA-4843-ACFC-FEA63667DBFF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1FD3F1D-78EC-42E4-87AF-BC373755514C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61E6FFF5-6B5B-4581-9D3F-098ACE2F47B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51CB5B28-54AC-413C-8BEB-4001871C4457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85E03AA-DBEF-4E26-8D78-EFA9458DA96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34ACF0AF-6C00-41CE-BF9F-D5B26016888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FFE7B6E7-148C-48A5-80E1-DF356DEF0416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77773ECE-A358-4080-BEE4-BA6D4CF91063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0F497FAA-1CC9-426E-8942-5B876E6F2855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9ABD87AC-7937-4DCD-B339-757EC464B21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generalEPApowerpoint3</Template>
  <TotalTime>8976</TotalTime>
  <Words>1847</Words>
  <Application>Microsoft Office PowerPoint</Application>
  <PresentationFormat>Widescreen</PresentationFormat>
  <Paragraphs>566</Paragraphs>
  <Slides>57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ＭＳ Ｐゴシック</vt:lpstr>
      <vt:lpstr>ＭＳ Ｐゴシック</vt:lpstr>
      <vt:lpstr>Arial</vt:lpstr>
      <vt:lpstr>Arial Black</vt:lpstr>
      <vt:lpstr>Calibri</vt:lpstr>
      <vt:lpstr>News Gothic MT</vt:lpstr>
      <vt:lpstr>Times New Roman</vt:lpstr>
      <vt:lpstr>Verdana</vt:lpstr>
      <vt:lpstr>Blank Presentation</vt:lpstr>
      <vt:lpstr>Adverse Outcome Pathway Knowledge Base</vt:lpstr>
      <vt:lpstr>A New Paradigm: Activation of Toxicity Pathways</vt:lpstr>
      <vt:lpstr>Application of Research to Levels of Organization Based on Source to Outcome</vt:lpstr>
      <vt:lpstr>AOP Components</vt:lpstr>
      <vt:lpstr>OECD AOP Development Programme</vt:lpstr>
      <vt:lpstr>PowerPoint Presentation</vt:lpstr>
      <vt:lpstr>Five Principles of AOP Development</vt:lpstr>
      <vt:lpstr>Five Principles of AOP Development</vt:lpstr>
      <vt:lpstr>Factors Determining Predictivity of Early Key Events</vt:lpstr>
      <vt:lpstr>Overlapping Phases of AOP Development</vt:lpstr>
      <vt:lpstr>PowerPoint Presentation</vt:lpstr>
      <vt:lpstr>PowerPoint Presentation</vt:lpstr>
      <vt:lpstr>PowerPoint Presentation</vt:lpstr>
      <vt:lpstr>AOP Provides Understanding &amp; Scaffold for Data</vt:lpstr>
      <vt:lpstr>AOP Provides Understanding &amp; Scaffold for Data</vt:lpstr>
      <vt:lpstr>PowerPoint Presentation</vt:lpstr>
      <vt:lpstr>PowerPoint Presentation</vt:lpstr>
      <vt:lpstr>Pathway elements – test response mapping</vt:lpstr>
      <vt:lpstr>Five Principles of AOP Development</vt:lpstr>
      <vt:lpstr>AOP networks emerge as AOPs are entered into the AOP-Wiki</vt:lpstr>
      <vt:lpstr>AOP Network as Stored in the AOP-Wiki</vt:lpstr>
      <vt:lpstr>PowerPoint Presentation</vt:lpstr>
      <vt:lpstr>AOPs in a Systems Biology Context</vt:lpstr>
      <vt:lpstr>PowerPoint Presentation</vt:lpstr>
      <vt:lpstr>PowerPoint Presentation</vt:lpstr>
      <vt:lpstr>Too many AOPs, too little time…</vt:lpstr>
      <vt:lpstr>Accelerating AOP Development</vt:lpstr>
      <vt:lpstr>PowerPoint Presentation</vt:lpstr>
      <vt:lpstr>Current Status of AOP Development</vt:lpstr>
      <vt:lpstr>OECD Endorsed AOPs Working Group of the National Coordinators for the Test Guidelines (WNT) Task Force on Hazard Assessment (TFHA)</vt:lpstr>
      <vt:lpstr>PowerPoint Presentation</vt:lpstr>
      <vt:lpstr>AOP-Wiki 2.0 Release – November 2016</vt:lpstr>
      <vt:lpstr>PowerPoint Presentation</vt:lpstr>
      <vt:lpstr>Extending the Core AOP Ontology</vt:lpstr>
      <vt:lpstr>AOP-Wiki Extensions Initial Focus on Key Events</vt:lpstr>
      <vt:lpstr>Context changes across levels of biological organization</vt:lpstr>
      <vt:lpstr>Using ontology to tag existing wiki entry</vt:lpstr>
      <vt:lpstr>PowerPoint Presentation</vt:lpstr>
      <vt:lpstr>PowerPoint Presentation</vt:lpstr>
      <vt:lpstr>Ontologies that describe key events in existing AOPs</vt:lpstr>
      <vt:lpstr>OECD AOP Ontology Efforts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AOP Authors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  <vt:lpstr>Questions?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EPA</dc:creator>
  <cp:lastModifiedBy>Clark, Cameron</cp:lastModifiedBy>
  <cp:revision>456</cp:revision>
  <dcterms:created xsi:type="dcterms:W3CDTF">2012-11-15T17:37:07Z</dcterms:created>
  <dcterms:modified xsi:type="dcterms:W3CDTF">2016-11-17T21:22:29Z</dcterms:modified>
</cp:coreProperties>
</file>