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772400" cy="10058400"/>
  <p:notesSz cx="6858000" cy="9144000"/>
  <p:embeddedFontLst>
    <p:embeddedFont>
      <p:font typeface="Myriad Pro" panose="020B0503030403020204" pitchFamily="34" charset="0"/>
      <p:regular r:id="rId3"/>
      <p:bold r:id="rId4"/>
      <p:italic r:id="rId5"/>
      <p:bold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52A4"/>
    <a:srgbClr val="3B3A3A"/>
    <a:srgbClr val="0370B8"/>
    <a:srgbClr val="3734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85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2016" y="67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/>
          <p:cNvSpPr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9573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20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 descr="Gray bar" title="Gray bar"/>
          <p:cNvSpPr/>
          <p:nvPr/>
        </p:nvSpPr>
        <p:spPr>
          <a:xfrm>
            <a:off x="290166" y="206679"/>
            <a:ext cx="1791392" cy="9645041"/>
          </a:xfrm>
          <a:prstGeom prst="roundRect">
            <a:avLst>
              <a:gd name="adj" fmla="val 6878"/>
            </a:avLst>
          </a:prstGeom>
          <a:solidFill>
            <a:srgbClr val="4B4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3" name="Picture 62" descr="Des Enfants Sans Plomb Pour un avenir en santé  " title="Des Enfants Sans Plomb Pour un avenir en santé 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32" y="575054"/>
            <a:ext cx="1527051" cy="1770892"/>
          </a:xfrm>
          <a:prstGeom prst="rect">
            <a:avLst/>
          </a:prstGeom>
        </p:spPr>
      </p:pic>
      <p:sp>
        <p:nvSpPr>
          <p:cNvPr id="34" name="Title 33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4000" b="1" dirty="0">
                <a:solidFill>
                  <a:srgbClr val="373435"/>
                </a:solidFill>
                <a:latin typeface="Myriad Pro" panose="020B0503030403020204" pitchFamily="34" charset="0"/>
              </a:rPr>
              <a:t>I</a:t>
            </a:r>
            <a:r>
              <a:rPr lang="en-US" sz="3200" b="1" dirty="0">
                <a:solidFill>
                  <a:srgbClr val="373435"/>
                </a:solidFill>
                <a:latin typeface="Myriad Pro" panose="020B0503030403020204" pitchFamily="34" charset="0"/>
              </a:rPr>
              <a:t>NTERNATIONAL</a:t>
            </a:r>
            <a:br>
              <a:rPr lang="en-US" sz="3200" b="1" dirty="0">
                <a:solidFill>
                  <a:srgbClr val="373435"/>
                </a:solidFill>
                <a:latin typeface="Myriad Pro" panose="020B0503030403020204" pitchFamily="34" charset="0"/>
              </a:rPr>
            </a:br>
            <a:r>
              <a:rPr lang="en-US" sz="4000" b="1" dirty="0">
                <a:solidFill>
                  <a:srgbClr val="373435"/>
                </a:solidFill>
                <a:latin typeface="Myriad Pro" panose="020B0503030403020204" pitchFamily="34" charset="0"/>
              </a:rPr>
              <a:t>L</a:t>
            </a:r>
            <a:r>
              <a:rPr lang="en-US" sz="3200" b="1" dirty="0">
                <a:solidFill>
                  <a:srgbClr val="373435"/>
                </a:solidFill>
                <a:latin typeface="Myriad Pro" panose="020B0503030403020204" pitchFamily="34" charset="0"/>
              </a:rPr>
              <a:t>EAD </a:t>
            </a:r>
            <a:r>
              <a:rPr lang="en-US" sz="4000" b="1" dirty="0">
                <a:solidFill>
                  <a:srgbClr val="373435"/>
                </a:solidFill>
                <a:latin typeface="Myriad Pro" panose="020B0503030403020204" pitchFamily="34" charset="0"/>
              </a:rPr>
              <a:t>P</a:t>
            </a:r>
            <a:r>
              <a:rPr lang="en-US" sz="3200" b="1" dirty="0">
                <a:solidFill>
                  <a:srgbClr val="373435"/>
                </a:solidFill>
                <a:latin typeface="Myriad Pro" panose="020B0503030403020204" pitchFamily="34" charset="0"/>
              </a:rPr>
              <a:t>OISONING</a:t>
            </a:r>
            <a:br>
              <a:rPr lang="en-US" sz="3200" b="1" dirty="0">
                <a:solidFill>
                  <a:srgbClr val="373435"/>
                </a:solidFill>
                <a:latin typeface="Myriad Pro" panose="020B0503030403020204" pitchFamily="34" charset="0"/>
              </a:rPr>
            </a:br>
            <a:r>
              <a:rPr lang="en-US" sz="4000" b="1" dirty="0">
                <a:solidFill>
                  <a:srgbClr val="373435"/>
                </a:solidFill>
                <a:latin typeface="Myriad Pro" panose="020B0503030403020204" pitchFamily="34" charset="0"/>
              </a:rPr>
              <a:t>P</a:t>
            </a:r>
            <a:r>
              <a:rPr lang="en-US" sz="3200" b="1" dirty="0">
                <a:solidFill>
                  <a:srgbClr val="373435"/>
                </a:solidFill>
                <a:latin typeface="Myriad Pro" panose="020B0503030403020204" pitchFamily="34" charset="0"/>
              </a:rPr>
              <a:t>REVENTION </a:t>
            </a:r>
            <a:r>
              <a:rPr lang="en-US" sz="4000" b="1" dirty="0">
                <a:solidFill>
                  <a:srgbClr val="373435"/>
                </a:solidFill>
                <a:latin typeface="Myriad Pro" panose="020B0503030403020204" pitchFamily="34" charset="0"/>
              </a:rPr>
              <a:t>W</a:t>
            </a:r>
            <a:r>
              <a:rPr lang="en-US" sz="3200" b="1" dirty="0">
                <a:solidFill>
                  <a:srgbClr val="373435"/>
                </a:solidFill>
                <a:latin typeface="Myriad Pro" panose="020B0503030403020204" pitchFamily="34" charset="0"/>
              </a:rPr>
              <a:t>EEK</a:t>
            </a:r>
            <a:br>
              <a:rPr lang="en-US" sz="3200" b="1" dirty="0">
                <a:solidFill>
                  <a:srgbClr val="373435"/>
                </a:solidFill>
                <a:latin typeface="Myriad Pro" panose="020B0503030403020204" pitchFamily="34" charset="0"/>
              </a:rPr>
            </a:b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428354" y="1596868"/>
            <a:ext cx="149380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solidFill>
                  <a:schemeClr val="bg1"/>
                </a:solidFill>
                <a:latin typeface="Myriad Pro" panose="020B0503030403020204" pitchFamily="34" charset="0"/>
              </a:rPr>
              <a:t>Sans </a:t>
            </a:r>
            <a:r>
              <a:rPr lang="en-US" sz="2100" dirty="0" err="1">
                <a:solidFill>
                  <a:schemeClr val="bg1"/>
                </a:solidFill>
                <a:latin typeface="Myriad Pro" panose="020B0503030403020204" pitchFamily="34" charset="0"/>
              </a:rPr>
              <a:t>Plomb</a:t>
            </a:r>
            <a:endParaRPr lang="en-US" sz="21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61" name="TextBox 60" descr="Lead Free Kids for a Healthy Future" title="Lead Free Kids for a Healthy Future"/>
          <p:cNvSpPr txBox="1"/>
          <p:nvPr/>
        </p:nvSpPr>
        <p:spPr>
          <a:xfrm>
            <a:off x="413638" y="1367684"/>
            <a:ext cx="1523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Des Enfants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4547" y="1873106"/>
            <a:ext cx="14414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Myriad Pro" panose="020B0503030403020204" pitchFamily="34" charset="0"/>
              </a:rPr>
              <a:t>Pour un avenir en santé</a:t>
            </a:r>
            <a:endParaRPr lang="en-US" sz="10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3380" y="8867775"/>
            <a:ext cx="1574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#</a:t>
            </a:r>
            <a:r>
              <a:rPr lang="en-US" dirty="0" err="1">
                <a:solidFill>
                  <a:schemeClr val="bg1"/>
                </a:solidFill>
                <a:latin typeface="Myriad Pro" panose="020B0503030403020204" pitchFamily="34" charset="0"/>
              </a:rPr>
              <a:t>LeadFreeKids</a:t>
            </a:r>
            <a:endParaRPr lang="en-US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#LPPW2016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61415" y="687633"/>
            <a:ext cx="5175006" cy="1810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900"/>
              </a:lnSpc>
              <a:spcBef>
                <a:spcPts val="600"/>
              </a:spcBef>
            </a:pPr>
            <a:r>
              <a:rPr lang="fr-FR" sz="3800" b="1" dirty="0">
                <a:solidFill>
                  <a:srgbClr val="373435"/>
                </a:solidFill>
                <a:latin typeface="Myriad Pro" panose="020B0503030403020204" pitchFamily="34" charset="0"/>
              </a:rPr>
              <a:t>Semaine d'action </a:t>
            </a:r>
          </a:p>
          <a:p>
            <a:pPr>
              <a:lnSpc>
                <a:spcPts val="2900"/>
              </a:lnSpc>
              <a:spcBef>
                <a:spcPts val="600"/>
              </a:spcBef>
            </a:pPr>
            <a:r>
              <a:rPr lang="fr-FR" sz="3800" b="1" dirty="0">
                <a:solidFill>
                  <a:srgbClr val="373435"/>
                </a:solidFill>
                <a:latin typeface="Myriad Pro" panose="020B0503030403020204" pitchFamily="34" charset="0"/>
              </a:rPr>
              <a:t>nationale pour </a:t>
            </a:r>
          </a:p>
          <a:p>
            <a:pPr>
              <a:lnSpc>
                <a:spcPts val="2900"/>
              </a:lnSpc>
              <a:spcBef>
                <a:spcPts val="600"/>
              </a:spcBef>
            </a:pPr>
            <a:r>
              <a:rPr lang="fr-FR" sz="3800" b="1" dirty="0">
                <a:solidFill>
                  <a:srgbClr val="373435"/>
                </a:solidFill>
                <a:latin typeface="Myriad Pro" panose="020B0503030403020204" pitchFamily="34" charset="0"/>
              </a:rPr>
              <a:t>la prévention de </a:t>
            </a:r>
          </a:p>
          <a:p>
            <a:pPr>
              <a:lnSpc>
                <a:spcPts val="2900"/>
              </a:lnSpc>
              <a:spcBef>
                <a:spcPts val="600"/>
              </a:spcBef>
            </a:pPr>
            <a:r>
              <a:rPr lang="fr-FR" sz="3800" b="1" dirty="0">
                <a:solidFill>
                  <a:srgbClr val="373435"/>
                </a:solidFill>
                <a:latin typeface="Myriad Pro" panose="020B0503030403020204" pitchFamily="34" charset="0"/>
              </a:rPr>
              <a:t>l'intoxication au plomb</a:t>
            </a:r>
            <a:endParaRPr lang="en-US" sz="3800" b="1" dirty="0">
              <a:solidFill>
                <a:srgbClr val="373435"/>
              </a:solidFill>
              <a:latin typeface="Myriad Pro" panose="020B0503030403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61415" y="2534823"/>
            <a:ext cx="4660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spc="-150" dirty="0">
                <a:solidFill>
                  <a:srgbClr val="0370B8"/>
                </a:solidFill>
                <a:latin typeface="Myriad Pro" panose="020B0503030403020204" pitchFamily="34" charset="0"/>
              </a:rPr>
              <a:t>Du 23 au 29 octobre 2016</a:t>
            </a:r>
            <a:endParaRPr lang="en-US" sz="3600" spc="-150" dirty="0">
              <a:solidFill>
                <a:srgbClr val="0370B8"/>
              </a:solidFill>
              <a:latin typeface="Myriad Pro" panose="020B0503030403020204" pitchFamily="34" charset="0"/>
            </a:endParaRPr>
          </a:p>
        </p:txBody>
      </p:sp>
      <p:sp>
        <p:nvSpPr>
          <p:cNvPr id="42" name="Rectangle: Rounded Corners 41" descr="Purple bar" title="Purple bar"/>
          <p:cNvSpPr/>
          <p:nvPr/>
        </p:nvSpPr>
        <p:spPr>
          <a:xfrm>
            <a:off x="719483" y="3462928"/>
            <a:ext cx="6705600" cy="785222"/>
          </a:xfrm>
          <a:prstGeom prst="roundRect">
            <a:avLst>
              <a:gd name="adj" fmla="val 12189"/>
            </a:avLst>
          </a:prstGeom>
          <a:solidFill>
            <a:srgbClr val="7D6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852485" y="3605022"/>
            <a:ext cx="4281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Myriad Pro" panose="020B0503030403020204" pitchFamily="34" charset="0"/>
              </a:rPr>
              <a:t>Faites</a:t>
            </a:r>
            <a:r>
              <a:rPr lang="en-US" sz="2800" b="1" dirty="0">
                <a:solidFill>
                  <a:schemeClr val="bg1"/>
                </a:solidFill>
                <a:latin typeface="Myriad Pro" panose="020B0503030403020204" pitchFamily="34" charset="0"/>
              </a:rPr>
              <a:t> tester </a:t>
            </a:r>
            <a:r>
              <a:rPr lang="en-US" sz="2800" b="1" dirty="0" err="1">
                <a:solidFill>
                  <a:schemeClr val="bg1"/>
                </a:solidFill>
                <a:latin typeface="Myriad Pro" panose="020B0503030403020204" pitchFamily="34" charset="0"/>
              </a:rPr>
              <a:t>votre</a:t>
            </a:r>
            <a:r>
              <a:rPr lang="en-US" sz="2800" b="1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Myriad Pro" panose="020B0503030403020204" pitchFamily="34" charset="0"/>
              </a:rPr>
              <a:t>maison</a:t>
            </a:r>
            <a:endParaRPr lang="en-US" sz="28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grpSp>
        <p:nvGrpSpPr>
          <p:cNvPr id="8" name="Group 7" descr="Icon of house" title="Icon of house"/>
          <p:cNvGrpSpPr/>
          <p:nvPr/>
        </p:nvGrpSpPr>
        <p:grpSpPr>
          <a:xfrm>
            <a:off x="6120035" y="3352801"/>
            <a:ext cx="1018014" cy="1018014"/>
            <a:chOff x="6120035" y="3352801"/>
            <a:chExt cx="1018014" cy="1018014"/>
          </a:xfrm>
        </p:grpSpPr>
        <p:sp>
          <p:nvSpPr>
            <p:cNvPr id="43" name="Oval 42"/>
            <p:cNvSpPr/>
            <p:nvPr/>
          </p:nvSpPr>
          <p:spPr>
            <a:xfrm>
              <a:off x="6120035" y="3352801"/>
              <a:ext cx="1018014" cy="10180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51" descr="Icon of house" title="Icon of house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1608" y="3515486"/>
              <a:ext cx="717970" cy="659423"/>
            </a:xfrm>
            <a:prstGeom prst="rect">
              <a:avLst/>
            </a:prstGeom>
          </p:spPr>
        </p:pic>
      </p:grpSp>
      <p:sp>
        <p:nvSpPr>
          <p:cNvPr id="45" name="Rectangle: Rounded Corners 44" descr="Gold bar" title="Gold bar"/>
          <p:cNvSpPr/>
          <p:nvPr/>
        </p:nvSpPr>
        <p:spPr>
          <a:xfrm>
            <a:off x="719483" y="4393996"/>
            <a:ext cx="6702552" cy="786384"/>
          </a:xfrm>
          <a:prstGeom prst="roundRect">
            <a:avLst>
              <a:gd name="adj" fmla="val 12189"/>
            </a:avLst>
          </a:prstGeom>
          <a:solidFill>
            <a:srgbClr val="E0B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852485" y="4512932"/>
            <a:ext cx="4162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Myriad Pro" panose="020B0503030403020204" pitchFamily="34" charset="0"/>
              </a:rPr>
              <a:t>Faites</a:t>
            </a:r>
            <a:r>
              <a:rPr lang="en-US" sz="2800" b="1" dirty="0">
                <a:solidFill>
                  <a:schemeClr val="bg1"/>
                </a:solidFill>
                <a:latin typeface="Myriad Pro" panose="020B0503030403020204" pitchFamily="34" charset="0"/>
              </a:rPr>
              <a:t> tester </a:t>
            </a:r>
            <a:r>
              <a:rPr lang="en-US" sz="2800" b="1" dirty="0" err="1">
                <a:solidFill>
                  <a:schemeClr val="bg1"/>
                </a:solidFill>
                <a:latin typeface="Myriad Pro" panose="020B0503030403020204" pitchFamily="34" charset="0"/>
              </a:rPr>
              <a:t>votre</a:t>
            </a:r>
            <a:r>
              <a:rPr lang="en-US" sz="2800" b="1" dirty="0">
                <a:solidFill>
                  <a:schemeClr val="bg1"/>
                </a:solidFill>
                <a:latin typeface="Myriad Pro" panose="020B0503030403020204" pitchFamily="34" charset="0"/>
              </a:rPr>
              <a:t> enfant</a:t>
            </a:r>
          </a:p>
        </p:txBody>
      </p:sp>
      <p:grpSp>
        <p:nvGrpSpPr>
          <p:cNvPr id="9" name="Group 8" descr="Icon of child" title="Icon of child"/>
          <p:cNvGrpSpPr/>
          <p:nvPr/>
        </p:nvGrpSpPr>
        <p:grpSpPr>
          <a:xfrm>
            <a:off x="6120035" y="4276726"/>
            <a:ext cx="1018014" cy="1018014"/>
            <a:chOff x="6120035" y="4276726"/>
            <a:chExt cx="1018014" cy="1018014"/>
          </a:xfrm>
        </p:grpSpPr>
        <p:sp>
          <p:nvSpPr>
            <p:cNvPr id="46" name="Oval 45"/>
            <p:cNvSpPr/>
            <p:nvPr/>
          </p:nvSpPr>
          <p:spPr>
            <a:xfrm>
              <a:off x="6120035" y="4276726"/>
              <a:ext cx="1018014" cy="10180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52" descr="Icon of child" title="Icon of child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8368" y="4425503"/>
              <a:ext cx="644450" cy="663312"/>
            </a:xfrm>
            <a:prstGeom prst="rect">
              <a:avLst/>
            </a:prstGeom>
          </p:spPr>
        </p:pic>
      </p:grpSp>
      <p:sp>
        <p:nvSpPr>
          <p:cNvPr id="40" name="Rectangle: Rounded Corners 39" descr="Blue bar" title="Blue bar"/>
          <p:cNvSpPr/>
          <p:nvPr/>
        </p:nvSpPr>
        <p:spPr>
          <a:xfrm>
            <a:off x="719483" y="5305351"/>
            <a:ext cx="6702552" cy="786384"/>
          </a:xfrm>
          <a:prstGeom prst="roundRect">
            <a:avLst>
              <a:gd name="adj" fmla="val 12189"/>
            </a:avLst>
          </a:prstGeom>
          <a:solidFill>
            <a:srgbClr val="00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852485" y="5360394"/>
            <a:ext cx="34223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700" b="1" dirty="0" err="1">
                <a:solidFill>
                  <a:schemeClr val="bg1"/>
                </a:solidFill>
                <a:latin typeface="Myriad Pro" panose="020B0503030403020204" pitchFamily="34" charset="0"/>
              </a:rPr>
              <a:t>Renseignez-vous</a:t>
            </a:r>
            <a:r>
              <a:rPr lang="en-US" sz="2700" b="1" dirty="0">
                <a:solidFill>
                  <a:schemeClr val="bg1"/>
                </a:solidFill>
                <a:latin typeface="Myriad Pro" panose="020B0503030403020204" pitchFamily="34" charset="0"/>
              </a:rPr>
              <a:t> sur </a:t>
            </a:r>
          </a:p>
          <a:p>
            <a:pPr>
              <a:lnSpc>
                <a:spcPts val="2600"/>
              </a:lnSpc>
            </a:pPr>
            <a:r>
              <a:rPr lang="en-US" sz="2700" b="1" dirty="0" err="1">
                <a:solidFill>
                  <a:schemeClr val="bg1"/>
                </a:solidFill>
                <a:latin typeface="Myriad Pro" panose="020B0503030403020204" pitchFamily="34" charset="0"/>
              </a:rPr>
              <a:t>l'eau</a:t>
            </a:r>
            <a:r>
              <a:rPr lang="en-US" sz="2700" b="1" dirty="0">
                <a:solidFill>
                  <a:schemeClr val="bg1"/>
                </a:solidFill>
                <a:latin typeface="Myriad Pro" panose="020B0503030403020204" pitchFamily="34" charset="0"/>
              </a:rPr>
              <a:t> potable</a:t>
            </a:r>
          </a:p>
        </p:txBody>
      </p:sp>
      <p:grpSp>
        <p:nvGrpSpPr>
          <p:cNvPr id="12" name="Group 11" descr="Icon of glass" title="Icon of glass"/>
          <p:cNvGrpSpPr/>
          <p:nvPr/>
        </p:nvGrpSpPr>
        <p:grpSpPr>
          <a:xfrm>
            <a:off x="6120035" y="5191126"/>
            <a:ext cx="1018014" cy="1018014"/>
            <a:chOff x="6120035" y="5191126"/>
            <a:chExt cx="1018014" cy="1018014"/>
          </a:xfrm>
        </p:grpSpPr>
        <p:sp>
          <p:nvSpPr>
            <p:cNvPr id="47" name="Oval 46"/>
            <p:cNvSpPr/>
            <p:nvPr/>
          </p:nvSpPr>
          <p:spPr>
            <a:xfrm>
              <a:off x="6120035" y="5191126"/>
              <a:ext cx="1018014" cy="10180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54" descr="Icon of glass" title="Icon of glas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433" y="5303259"/>
              <a:ext cx="441341" cy="817076"/>
            </a:xfrm>
            <a:prstGeom prst="rect">
              <a:avLst/>
            </a:prstGeom>
          </p:spPr>
        </p:pic>
      </p:grpSp>
      <p:sp>
        <p:nvSpPr>
          <p:cNvPr id="41" name="Rectangle: Rounded Corners 40" descr="Orange bar" title="Orange bar"/>
          <p:cNvSpPr/>
          <p:nvPr/>
        </p:nvSpPr>
        <p:spPr>
          <a:xfrm>
            <a:off x="719483" y="6221341"/>
            <a:ext cx="6702552" cy="786384"/>
          </a:xfrm>
          <a:prstGeom prst="roundRect">
            <a:avLst>
              <a:gd name="adj" fmla="val 12189"/>
            </a:avLst>
          </a:prstGeom>
          <a:solidFill>
            <a:srgbClr val="EA6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852485" y="6357321"/>
            <a:ext cx="3472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Myriad Pro" panose="020B0503030403020204" pitchFamily="34" charset="0"/>
              </a:rPr>
              <a:t>Comprenez</a:t>
            </a:r>
            <a:r>
              <a:rPr lang="en-US" sz="2800" b="1" dirty="0">
                <a:solidFill>
                  <a:schemeClr val="bg1"/>
                </a:solidFill>
                <a:latin typeface="Myriad Pro" panose="020B0503030403020204" pitchFamily="34" charset="0"/>
              </a:rPr>
              <a:t> la </a:t>
            </a:r>
            <a:r>
              <a:rPr lang="en-US" sz="2800" b="1" dirty="0" err="1">
                <a:solidFill>
                  <a:schemeClr val="bg1"/>
                </a:solidFill>
                <a:latin typeface="Myriad Pro" panose="020B0503030403020204" pitchFamily="34" charset="0"/>
              </a:rPr>
              <a:t>réalité</a:t>
            </a:r>
            <a:endParaRPr lang="en-US" sz="28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grpSp>
        <p:nvGrpSpPr>
          <p:cNvPr id="25" name="Group 24" descr="Icon of document" title="Icon of document"/>
          <p:cNvGrpSpPr/>
          <p:nvPr/>
        </p:nvGrpSpPr>
        <p:grpSpPr>
          <a:xfrm>
            <a:off x="6120035" y="6115051"/>
            <a:ext cx="1018014" cy="1018014"/>
            <a:chOff x="6120035" y="6115051"/>
            <a:chExt cx="1018014" cy="1018014"/>
          </a:xfrm>
        </p:grpSpPr>
        <p:sp>
          <p:nvSpPr>
            <p:cNvPr id="48" name="Oval 47"/>
            <p:cNvSpPr/>
            <p:nvPr/>
          </p:nvSpPr>
          <p:spPr>
            <a:xfrm>
              <a:off x="6120035" y="6115051"/>
              <a:ext cx="1018014" cy="10180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53" descr="Icon of document" title="Icon of document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238" y="6296726"/>
              <a:ext cx="600710" cy="625104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2361415" y="7277884"/>
            <a:ext cx="3910814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fr-FR" sz="2800" dirty="0">
                <a:solidFill>
                  <a:srgbClr val="3B3A3A"/>
                </a:solidFill>
                <a:latin typeface="Myriad Pro" panose="020B0503030403020204" pitchFamily="34" charset="0"/>
              </a:rPr>
              <a:t>Pour plus d'informations </a:t>
            </a:r>
          </a:p>
          <a:p>
            <a:pPr>
              <a:lnSpc>
                <a:spcPts val="3000"/>
              </a:lnSpc>
            </a:pPr>
            <a:r>
              <a:rPr lang="fr-FR" sz="2800" dirty="0">
                <a:solidFill>
                  <a:srgbClr val="3B3A3A"/>
                </a:solidFill>
                <a:latin typeface="Myriad Pro" panose="020B0503030403020204" pitchFamily="34" charset="0"/>
              </a:rPr>
              <a:t>en anglais, appelez le</a:t>
            </a:r>
          </a:p>
          <a:p>
            <a:pPr>
              <a:lnSpc>
                <a:spcPts val="3000"/>
              </a:lnSpc>
            </a:pPr>
            <a:r>
              <a:rPr lang="fr-FR" sz="2800" dirty="0">
                <a:solidFill>
                  <a:srgbClr val="3B3A3A"/>
                </a:solidFill>
                <a:latin typeface="Myriad Pro" panose="020B0503030403020204" pitchFamily="34" charset="0"/>
              </a:rPr>
              <a:t>1-800-424-LEAD (5323)</a:t>
            </a:r>
            <a:endParaRPr lang="en-US" sz="2800" dirty="0">
              <a:solidFill>
                <a:srgbClr val="3B3A3A"/>
              </a:solidFill>
              <a:latin typeface="Myriad Pro" panose="020B0503030403020204" pitchFamily="34" charset="0"/>
            </a:endParaRPr>
          </a:p>
        </p:txBody>
      </p:sp>
      <p:pic>
        <p:nvPicPr>
          <p:cNvPr id="49" name="Picture 48" descr="http://www.cdc.gov/nceh/lead" title="http://www.cdc.gov/nceh/lea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183" y="8684960"/>
            <a:ext cx="1419225" cy="730931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2757833" y="9372600"/>
            <a:ext cx="1380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cdc.gov/</a:t>
            </a:r>
            <a:r>
              <a:rPr lang="en-US" sz="1200" b="1" dirty="0" err="1"/>
              <a:t>nceh</a:t>
            </a:r>
            <a:r>
              <a:rPr lang="en-US" sz="1200" b="1" dirty="0"/>
              <a:t>/lead</a:t>
            </a:r>
          </a:p>
        </p:txBody>
      </p:sp>
      <p:pic>
        <p:nvPicPr>
          <p:cNvPr id="51" name="Picture 50" descr="http://www.hud.gov/lead" title="http://www.hud.gov/lead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533" y="8686800"/>
            <a:ext cx="765035" cy="740054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4624733" y="9372600"/>
            <a:ext cx="10598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hud.gov/lead</a:t>
            </a:r>
          </a:p>
        </p:txBody>
      </p:sp>
      <p:pic>
        <p:nvPicPr>
          <p:cNvPr id="50" name="Picture 49" descr="http://www.epa.gov/lead" title="http://www.epa.gov/lead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883" y="8807211"/>
            <a:ext cx="1276350" cy="489944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329708" y="9372600"/>
            <a:ext cx="1029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epa.gov/lead</a:t>
            </a:r>
          </a:p>
        </p:txBody>
      </p:sp>
    </p:spTree>
    <p:extLst>
      <p:ext uri="{BB962C8B-B14F-4D97-AF65-F5344CB8AC3E}">
        <p14:creationId xmlns:p14="http://schemas.microsoft.com/office/powerpoint/2010/main" val="3200637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60</Words>
  <Application>Microsoft Office PowerPoint</Application>
  <PresentationFormat>Custom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Myriad Pro</vt:lpstr>
      <vt:lpstr>Calibri</vt:lpstr>
      <vt:lpstr>Arial</vt:lpstr>
      <vt:lpstr>Calibri Light</vt:lpstr>
      <vt:lpstr>Office Theme</vt:lpstr>
      <vt:lpstr>INTERNATIONAL LEAD POISONING PREVENTION WEEK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Drake, Debby A</dc:creator>
  <cp:lastModifiedBy>McShane, Sheila A</cp:lastModifiedBy>
  <cp:revision>24</cp:revision>
  <dcterms:created xsi:type="dcterms:W3CDTF">2016-09-19T13:45:26Z</dcterms:created>
  <dcterms:modified xsi:type="dcterms:W3CDTF">2016-10-04T21:42:22Z</dcterms:modified>
</cp:coreProperties>
</file>