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Myriad Pro" panose="020B0503030403020204" pitchFamily="34" charset="0"/>
      <p:regular r:id="rId8"/>
      <p:bold r:id="rId9"/>
      <p:italic r:id="rId10"/>
      <p:boldItalic r:id="rId11"/>
    </p:embeddedFont>
    <p:embeddedFont>
      <p:font typeface="Adobe Fangsong Std R" panose="02020400000000000000" pitchFamily="18" charset="-128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imSun" panose="02010600030101010101" pitchFamily="2" charset="-122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2A4"/>
    <a:srgbClr val="3B3A3A"/>
    <a:srgbClr val="0370B8"/>
    <a:srgbClr val="37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2016" y="67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B3C3E-7759-4987-92E4-068F70CEE571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E0DF5-C018-4730-B0C8-D9203DB1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7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0DF5-C018-4730-B0C8-D9203DB1DF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/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5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I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NTERNATIONAL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L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EAD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OISONING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REVENTION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W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EEK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endParaRPr lang="en-US" dirty="0"/>
          </a:p>
        </p:txBody>
      </p:sp>
      <p:sp>
        <p:nvSpPr>
          <p:cNvPr id="42" name="Rectangle: Rounded Corners 41" descr="Gray bar" title="Gray bar"/>
          <p:cNvSpPr/>
          <p:nvPr/>
        </p:nvSpPr>
        <p:spPr>
          <a:xfrm>
            <a:off x="190637" y="206679"/>
            <a:ext cx="1791392" cy="9645041"/>
          </a:xfrm>
          <a:prstGeom prst="roundRect">
            <a:avLst>
              <a:gd name="adj" fmla="val 6878"/>
            </a:avLst>
          </a:prstGeom>
          <a:solidFill>
            <a:srgbClr val="4B4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 descr="تجنيب الأطفال التعرض للرصاص&#10;من أجل مستقبل ينعمون فيه بالصحة"/>
          <p:cNvGrpSpPr/>
          <p:nvPr/>
        </p:nvGrpSpPr>
        <p:grpSpPr>
          <a:xfrm>
            <a:off x="31098" y="515308"/>
            <a:ext cx="2120725" cy="1831852"/>
            <a:chOff x="31098" y="515308"/>
            <a:chExt cx="2120725" cy="1831852"/>
          </a:xfrm>
        </p:grpSpPr>
        <p:pic>
          <p:nvPicPr>
            <p:cNvPr id="62" name="Picture 61" descr="تجنيب الأطفال التعرض للرصاص&#10;من أجل مستقبل ينعمون فيه بالصحة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83" y="515308"/>
              <a:ext cx="1520955" cy="1831852"/>
            </a:xfrm>
            <a:prstGeom prst="rect">
              <a:avLst/>
            </a:prstGeom>
          </p:spPr>
        </p:pic>
        <p:sp>
          <p:nvSpPr>
            <p:cNvPr id="63" name="Title 1"/>
            <p:cNvSpPr txBox="1">
              <a:spLocks/>
            </p:cNvSpPr>
            <p:nvPr/>
          </p:nvSpPr>
          <p:spPr>
            <a:xfrm>
              <a:off x="31098" y="1510004"/>
              <a:ext cx="2120725" cy="3540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AE" sz="115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تجنيب الأطفال التعرض للرصاص</a:t>
              </a:r>
              <a:endParaRPr lang="en-US" sz="115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4" name="Title 1"/>
            <p:cNvSpPr txBox="1">
              <a:spLocks/>
            </p:cNvSpPr>
            <p:nvPr/>
          </p:nvSpPr>
          <p:spPr>
            <a:xfrm>
              <a:off x="31098" y="1678425"/>
              <a:ext cx="2120725" cy="3540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AE" sz="115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من أجل مستقبل ينعمون فيه بالصحة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4715" y="8867775"/>
            <a:ext cx="157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LeadFreeKids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#LPPW2016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31814" y="926558"/>
            <a:ext cx="5402441" cy="90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0"/>
              </a:lnSpc>
            </a:pPr>
            <a:r>
              <a:rPr lang="ar-AE" altLang="zh-CN" sz="49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أسبوع الحملة القومية لمنع</a:t>
            </a:r>
            <a:endParaRPr lang="en-US" sz="49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6096" y="1595024"/>
            <a:ext cx="3666388" cy="901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0"/>
              </a:lnSpc>
            </a:pPr>
            <a:r>
              <a:rPr lang="ar-AE" sz="49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التسمم بالرصاص</a:t>
            </a:r>
            <a:endParaRPr lang="en-US" sz="49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aphicFrame>
        <p:nvGraphicFramePr>
          <p:cNvPr id="39" name="Table 38" descr="من 23 إلى 29 تشرين الأول/ أكتوبر 2016" title="من 23 إلى 29 تشرين الأول/ أكتوبر 20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94483"/>
              </p:ext>
            </p:extLst>
          </p:nvPr>
        </p:nvGraphicFramePr>
        <p:xfrm>
          <a:off x="2171700" y="2570192"/>
          <a:ext cx="5330784" cy="53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0784">
                  <a:extLst>
                    <a:ext uri="{9D8B030D-6E8A-4147-A177-3AD203B41FA5}">
                      <a16:colId xmlns:a16="http://schemas.microsoft.com/office/drawing/2014/main" val="1633059650"/>
                    </a:ext>
                  </a:extLst>
                </a:gridCol>
              </a:tblGrid>
              <a:tr h="538368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EG" sz="2600" b="0" dirty="0">
                          <a:solidFill>
                            <a:srgbClr val="006BB7"/>
                          </a:solidFill>
                          <a:effectLst/>
                        </a:rPr>
                        <a:t>من </a:t>
                      </a:r>
                      <a:r>
                        <a:rPr lang="en-GB" sz="2600" b="0" dirty="0">
                          <a:solidFill>
                            <a:srgbClr val="006BB7"/>
                          </a:solidFill>
                          <a:effectLst/>
                        </a:rPr>
                        <a:t>23</a:t>
                      </a:r>
                      <a:r>
                        <a:rPr lang="ar-EG" sz="2600" b="0" dirty="0">
                          <a:solidFill>
                            <a:srgbClr val="006BB7"/>
                          </a:solidFill>
                          <a:effectLst/>
                        </a:rPr>
                        <a:t> إلى </a:t>
                      </a:r>
                      <a:r>
                        <a:rPr lang="en-GB" sz="2600" b="0" dirty="0">
                          <a:solidFill>
                            <a:srgbClr val="006BB7"/>
                          </a:solidFill>
                          <a:effectLst/>
                        </a:rPr>
                        <a:t>29</a:t>
                      </a:r>
                      <a:r>
                        <a:rPr lang="ar-EG" sz="2600" b="0" dirty="0">
                          <a:solidFill>
                            <a:srgbClr val="006BB7"/>
                          </a:solidFill>
                          <a:effectLst/>
                        </a:rPr>
                        <a:t> تشرين الأول/ أكتوبر </a:t>
                      </a:r>
                      <a:r>
                        <a:rPr lang="en-GB" sz="2600" b="0" dirty="0">
                          <a:solidFill>
                            <a:srgbClr val="006BB7"/>
                          </a:solidFill>
                          <a:effectLst/>
                        </a:rPr>
                        <a:t>2016</a:t>
                      </a:r>
                      <a:endParaRPr lang="en-US" sz="2600" b="0" dirty="0">
                        <a:solidFill>
                          <a:srgbClr val="006BB7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7064" marR="18706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888690"/>
                  </a:ext>
                </a:extLst>
              </a:tr>
            </a:tbl>
          </a:graphicData>
        </a:graphic>
      </p:graphicFrame>
      <p:sp>
        <p:nvSpPr>
          <p:cNvPr id="45" name="Rectangle: Rounded Corners 44" descr="Purple bar" title="Purple bar"/>
          <p:cNvSpPr/>
          <p:nvPr/>
        </p:nvSpPr>
        <p:spPr>
          <a:xfrm>
            <a:off x="619954" y="3462928"/>
            <a:ext cx="6705600" cy="785222"/>
          </a:xfrm>
          <a:prstGeom prst="roundRect">
            <a:avLst>
              <a:gd name="adj" fmla="val 12189"/>
            </a:avLst>
          </a:prstGeom>
          <a:solidFill>
            <a:srgbClr val="7D6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925527" y="3610515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3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افحص منزلك</a:t>
            </a:r>
            <a:endParaRPr lang="en-US" sz="3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8" name="Group 7" descr="Icon of house" title="Icon of house"/>
          <p:cNvGrpSpPr/>
          <p:nvPr/>
        </p:nvGrpSpPr>
        <p:grpSpPr>
          <a:xfrm>
            <a:off x="6020506" y="3352801"/>
            <a:ext cx="1018014" cy="1018014"/>
            <a:chOff x="6020506" y="3352801"/>
            <a:chExt cx="1018014" cy="1018014"/>
          </a:xfrm>
        </p:grpSpPr>
        <p:sp>
          <p:nvSpPr>
            <p:cNvPr id="46" name="Oval 45"/>
            <p:cNvSpPr/>
            <p:nvPr/>
          </p:nvSpPr>
          <p:spPr>
            <a:xfrm>
              <a:off x="6020506" y="3352801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Icon of house" title="Icon of hous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079" y="3515486"/>
              <a:ext cx="717970" cy="659423"/>
            </a:xfrm>
            <a:prstGeom prst="rect">
              <a:avLst/>
            </a:prstGeom>
          </p:spPr>
        </p:pic>
      </p:grpSp>
      <p:sp>
        <p:nvSpPr>
          <p:cNvPr id="48" name="Rectangle: Rounded Corners 47" descr="Gold bar" title="Gold bar"/>
          <p:cNvSpPr/>
          <p:nvPr/>
        </p:nvSpPr>
        <p:spPr>
          <a:xfrm>
            <a:off x="619954" y="4393996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E0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042546" y="4536560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3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افحص طفلك</a:t>
            </a:r>
            <a:endParaRPr lang="en-US" sz="3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9" name="Group 8" descr="Icon of child" title="Icon of child"/>
          <p:cNvGrpSpPr/>
          <p:nvPr/>
        </p:nvGrpSpPr>
        <p:grpSpPr>
          <a:xfrm>
            <a:off x="6020506" y="4276726"/>
            <a:ext cx="1018014" cy="1018014"/>
            <a:chOff x="6020506" y="4276726"/>
            <a:chExt cx="1018014" cy="1018014"/>
          </a:xfrm>
        </p:grpSpPr>
        <p:sp>
          <p:nvSpPr>
            <p:cNvPr id="49" name="Oval 48"/>
            <p:cNvSpPr/>
            <p:nvPr/>
          </p:nvSpPr>
          <p:spPr>
            <a:xfrm>
              <a:off x="6020506" y="4276726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Icon of child" title="Icon of chil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839" y="4425503"/>
              <a:ext cx="644450" cy="663312"/>
            </a:xfrm>
            <a:prstGeom prst="rect">
              <a:avLst/>
            </a:prstGeom>
          </p:spPr>
        </p:pic>
      </p:grpSp>
      <p:sp>
        <p:nvSpPr>
          <p:cNvPr id="43" name="Rectangle: Rounded Corners 42" descr="Blue bar" title="Blue bar"/>
          <p:cNvSpPr/>
          <p:nvPr/>
        </p:nvSpPr>
        <p:spPr>
          <a:xfrm>
            <a:off x="619954" y="5305351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950454" y="5530197"/>
            <a:ext cx="4961615" cy="445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ar-SA" sz="3200" dirty="0">
                <a:solidFill>
                  <a:schemeClr val="bg1"/>
                </a:solidFill>
              </a:rPr>
              <a:t>تعرف على معلومات عن ماء الشرب</a:t>
            </a:r>
            <a:endParaRPr lang="en-US" sz="3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12" name="Group 11" descr="Icon of glass" title="Icon of glass"/>
          <p:cNvGrpSpPr/>
          <p:nvPr/>
        </p:nvGrpSpPr>
        <p:grpSpPr>
          <a:xfrm>
            <a:off x="6020506" y="5191126"/>
            <a:ext cx="1018014" cy="1018014"/>
            <a:chOff x="6020506" y="5191126"/>
            <a:chExt cx="1018014" cy="1018014"/>
          </a:xfrm>
        </p:grpSpPr>
        <p:sp>
          <p:nvSpPr>
            <p:cNvPr id="50" name="Oval 49"/>
            <p:cNvSpPr/>
            <p:nvPr/>
          </p:nvSpPr>
          <p:spPr>
            <a:xfrm>
              <a:off x="6020506" y="5191126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Icon of glass" title="Icon of glas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904" y="5303259"/>
              <a:ext cx="441341" cy="817076"/>
            </a:xfrm>
            <a:prstGeom prst="rect">
              <a:avLst/>
            </a:prstGeom>
          </p:spPr>
        </p:pic>
      </p:grpSp>
      <p:sp>
        <p:nvSpPr>
          <p:cNvPr id="44" name="Rectangle: Rounded Corners 43" descr="Orange bar" title="Orange bar"/>
          <p:cNvSpPr/>
          <p:nvPr/>
        </p:nvSpPr>
        <p:spPr>
          <a:xfrm>
            <a:off x="619954" y="6221341"/>
            <a:ext cx="6702552" cy="786384"/>
          </a:xfrm>
          <a:prstGeom prst="roundRect">
            <a:avLst>
              <a:gd name="adj" fmla="val 12189"/>
            </a:avLst>
          </a:prstGeom>
          <a:solidFill>
            <a:srgbClr val="EA6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923923" y="6342876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3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تسلح بالحقائق</a:t>
            </a:r>
            <a:endParaRPr lang="en-US" sz="3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25" name="Group 24" descr="Icon of document" title="Icon of document"/>
          <p:cNvGrpSpPr/>
          <p:nvPr/>
        </p:nvGrpSpPr>
        <p:grpSpPr>
          <a:xfrm>
            <a:off x="6020506" y="6115051"/>
            <a:ext cx="1018014" cy="1018014"/>
            <a:chOff x="6020506" y="6115051"/>
            <a:chExt cx="1018014" cy="1018014"/>
          </a:xfrm>
        </p:grpSpPr>
        <p:sp>
          <p:nvSpPr>
            <p:cNvPr id="51" name="Oval 50"/>
            <p:cNvSpPr/>
            <p:nvPr/>
          </p:nvSpPr>
          <p:spPr>
            <a:xfrm>
              <a:off x="6020506" y="6115051"/>
              <a:ext cx="1018014" cy="1018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Icon of document" title="Icon of docume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709" y="6296726"/>
              <a:ext cx="600710" cy="625104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394470" y="7172402"/>
            <a:ext cx="314380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ar-AE" altLang="ja-JP" sz="28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لمزيد من المعلومات باللغة</a:t>
            </a:r>
            <a:endParaRPr lang="en-US" sz="28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1250" y="7573395"/>
            <a:ext cx="272702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ar-AE" altLang="ja-JP" sz="28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الإنجليزية، اتصل على</a:t>
            </a:r>
            <a:endParaRPr lang="en-US" sz="28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11128" y="7980063"/>
            <a:ext cx="374814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2600" dirty="0">
                <a:solidFill>
                  <a:srgbClr val="3B3A3A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1-800-424-LEAD (5323)</a:t>
            </a:r>
            <a:endParaRPr lang="en-US" sz="2600" dirty="0">
              <a:solidFill>
                <a:srgbClr val="3B3A3A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2" name="Picture 51" descr="http://www.cdc.gov/nceh/lead" title="http://www.cdc.gov/nceh/lea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54" y="8684960"/>
            <a:ext cx="1419225" cy="7309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58304" y="9372600"/>
            <a:ext cx="1380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cdc.gov/</a:t>
            </a:r>
            <a:r>
              <a:rPr lang="en-US" sz="1200" b="1" dirty="0" err="1"/>
              <a:t>nceh</a:t>
            </a:r>
            <a:r>
              <a:rPr lang="en-US" sz="1200" b="1" dirty="0"/>
              <a:t>/lead</a:t>
            </a:r>
          </a:p>
        </p:txBody>
      </p:sp>
      <p:pic>
        <p:nvPicPr>
          <p:cNvPr id="54" name="Picture 53" descr="http://www.hud.gov/lead" title="http://www.hud.gov/lea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04" y="8686800"/>
            <a:ext cx="765035" cy="74005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525204" y="9372600"/>
            <a:ext cx="1059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hud.gov/lead</a:t>
            </a:r>
          </a:p>
        </p:txBody>
      </p:sp>
      <p:pic>
        <p:nvPicPr>
          <p:cNvPr id="53" name="Picture 52" descr="http://www.epa.gov/lead" title="http://www.epa.gov/lea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54" y="8807211"/>
            <a:ext cx="1276350" cy="48994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230179" y="9372600"/>
            <a:ext cx="102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epa.gov/lead</a:t>
            </a:r>
          </a:p>
        </p:txBody>
      </p:sp>
    </p:spTree>
    <p:extLst>
      <p:ext uri="{BB962C8B-B14F-4D97-AF65-F5344CB8AC3E}">
        <p14:creationId xmlns:p14="http://schemas.microsoft.com/office/powerpoint/2010/main" val="320063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58</Words>
  <Application>Microsoft Office PowerPoint</Application>
  <PresentationFormat>Custom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Times New Roman</vt:lpstr>
      <vt:lpstr>Arial</vt:lpstr>
      <vt:lpstr>Myriad Pro</vt:lpstr>
      <vt:lpstr>Adobe Fangsong Std R</vt:lpstr>
      <vt:lpstr>Calibri Light</vt:lpstr>
      <vt:lpstr>SimSun</vt:lpstr>
      <vt:lpstr>Office Theme</vt:lpstr>
      <vt:lpstr>INTERNATIONAL LEAD POISONING PREVENTION WEEK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Drake, Debby A</dc:creator>
  <cp:lastModifiedBy>McShane, Sheila A</cp:lastModifiedBy>
  <cp:revision>25</cp:revision>
  <dcterms:created xsi:type="dcterms:W3CDTF">2016-09-19T13:45:26Z</dcterms:created>
  <dcterms:modified xsi:type="dcterms:W3CDTF">2016-10-04T20:59:02Z</dcterms:modified>
</cp:coreProperties>
</file>