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41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</p:sldMasterIdLst>
  <p:notesMasterIdLst>
    <p:notesMasterId r:id="rId48"/>
  </p:notesMasterIdLst>
  <p:handoutMasterIdLst>
    <p:handoutMasterId r:id="rId49"/>
  </p:handoutMasterIdLst>
  <p:sldIdLst>
    <p:sldId id="256" r:id="rId4"/>
    <p:sldId id="261" r:id="rId5"/>
    <p:sldId id="344" r:id="rId6"/>
    <p:sldId id="346" r:id="rId7"/>
    <p:sldId id="345" r:id="rId8"/>
    <p:sldId id="347" r:id="rId9"/>
    <p:sldId id="274" r:id="rId10"/>
    <p:sldId id="276" r:id="rId11"/>
    <p:sldId id="278" r:id="rId12"/>
    <p:sldId id="283" r:id="rId13"/>
    <p:sldId id="330" r:id="rId14"/>
    <p:sldId id="341" r:id="rId15"/>
    <p:sldId id="342" r:id="rId16"/>
    <p:sldId id="343" r:id="rId17"/>
    <p:sldId id="329" r:id="rId18"/>
    <p:sldId id="351" r:id="rId19"/>
    <p:sldId id="352" r:id="rId20"/>
    <p:sldId id="353" r:id="rId21"/>
    <p:sldId id="354" r:id="rId22"/>
    <p:sldId id="355" r:id="rId23"/>
    <p:sldId id="356" r:id="rId24"/>
    <p:sldId id="286" r:id="rId25"/>
    <p:sldId id="287" r:id="rId26"/>
    <p:sldId id="358" r:id="rId27"/>
    <p:sldId id="360" r:id="rId28"/>
    <p:sldId id="328" r:id="rId29"/>
    <p:sldId id="290" r:id="rId30"/>
    <p:sldId id="339" r:id="rId31"/>
    <p:sldId id="323" r:id="rId32"/>
    <p:sldId id="292" r:id="rId33"/>
    <p:sldId id="295" r:id="rId34"/>
    <p:sldId id="296" r:id="rId35"/>
    <p:sldId id="297" r:id="rId36"/>
    <p:sldId id="359" r:id="rId37"/>
    <p:sldId id="308" r:id="rId38"/>
    <p:sldId id="310" r:id="rId39"/>
    <p:sldId id="311" r:id="rId40"/>
    <p:sldId id="298" r:id="rId41"/>
    <p:sldId id="337" r:id="rId42"/>
    <p:sldId id="336" r:id="rId43"/>
    <p:sldId id="335" r:id="rId44"/>
    <p:sldId id="357" r:id="rId45"/>
    <p:sldId id="338" r:id="rId46"/>
    <p:sldId id="361" r:id="rId47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midt, Grechen" initials="SG" lastIdx="17" clrIdx="0">
    <p:extLst/>
  </p:cmAuthor>
  <p:cmAuthor id="2" name="Kudla, Courtney" initials="KC" lastIdx="2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000000"/>
    <a:srgbClr val="006600"/>
    <a:srgbClr val="FF3300"/>
    <a:srgbClr val="FF6600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30" autoAdjust="0"/>
    <p:restoredTop sz="89915" autoAdjust="0"/>
  </p:normalViewPr>
  <p:slideViewPr>
    <p:cSldViewPr>
      <p:cViewPr varScale="1">
        <p:scale>
          <a:sx n="77" d="100"/>
          <a:sy n="77" d="100"/>
        </p:scale>
        <p:origin x="2030" y="5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10" y="72"/>
      </p:cViewPr>
      <p:guideLst/>
    </p:cSldViewPr>
  </p:notesViewPr>
  <p:gridSpacing cx="57607" cy="5760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29:51.885" idx="13">
    <p:pos x="10" y="10"/>
    <p:text>talking pt: usually need survery to confirm site boundaries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2T13:26:39.802" idx="10">
    <p:pos x="4586" y="491"/>
    <p:text>Think we should show what a title company does</p:text>
    <p:extLst>
      <p:ext uri="{C676402C-5697-4E1C-873F-D02D1690AC5C}">
        <p15:threadingInfo xmlns:p15="http://schemas.microsoft.com/office/powerpoint/2012/main" timeZoneBias="420"/>
      </p:ext>
    </p:extLst>
  </p:cm>
  <p:cm authorId="1" dt="2014-04-22T13:29:17.597" idx="11">
    <p:pos x="10" y="10"/>
    <p:text>Shows address, cost paid, starts with easement/encumberances, tax liens</p:text>
    <p:extLst>
      <p:ext uri="{C676402C-5697-4E1C-873F-D02D1690AC5C}">
        <p15:threadingInfo xmlns:p15="http://schemas.microsoft.com/office/powerpoint/2012/main" timeZoneBias="420"/>
      </p:ext>
    </p:extLst>
  </p:cm>
  <p:cm authorId="2" dt="2014-04-30T08:39:49.020" idx="20">
    <p:pos x="10" y="119"/>
    <p:text>i like this</p:text>
    <p:extLst>
      <p:ext uri="{C676402C-5697-4E1C-873F-D02D1690AC5C}">
        <p15:threadingInfo xmlns:p15="http://schemas.microsoft.com/office/powerpoint/2012/main" timeZoneBias="300">
          <p15:parentCm authorId="1" idx="1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16:54.933" idx="1">
    <p:pos x="3527" y="2809"/>
    <p:text>delete information?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31:17.511" idx="15">
    <p:pos x="10" y="10"/>
    <p:text>explain, if this information was not obtained via internet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31:48.492" idx="16">
    <p:pos x="10" y="10"/>
    <p:text>property card, is there another name?   how would you get parcel id number?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35:14.459" idx="17">
    <p:pos x="10" y="10"/>
    <p:text>better image?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41:29.047" idx="22">
    <p:pos x="3030" y="906"/>
    <p:text>wouldn't this happen when we do the initial tax assessor search?</p:text>
    <p:extLst mod="1"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37:38.448" idx="18">
    <p:pos x="10" y="10"/>
    <p:text>this may be electronic and county may be able to look up for you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4-04-30T08:39:05.293" idx="19">
    <p:pos x="10" y="10"/>
    <p:text>highlight grantor/grantee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2T13:30:48.046" idx="12">
    <p:pos x="5323" y="527"/>
    <p:text>This page provides the chain of title with document #, date, Grantor/Grantee</p:text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94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94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0357C0-A7E4-4D6E-944E-BFF9BDE43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6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5790"/>
            <a:ext cx="5046663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7ACC9B-60D8-4AFB-92EB-57DBBF631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18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6121431A-9C30-4095-B683-97017267CB43}" type="slidenum">
              <a:rPr lang="en-US" sz="1200"/>
              <a:pPr/>
              <a:t>1</a:t>
            </a:fld>
            <a:endParaRPr lang="en-US" sz="1200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6010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683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06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93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49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1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69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E8DDA-4F65-4DFA-A3EB-531DBB955A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30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E8DDA-4F65-4DFA-A3EB-531DBB955A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04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18</a:t>
            </a:fld>
            <a:endParaRPr lang="en-US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00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19</a:t>
            </a:fld>
            <a:endParaRPr lang="en-US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948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</a:t>
            </a:fld>
            <a:endParaRPr lang="en-US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3926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20</a:t>
            </a:fld>
            <a:endParaRPr lang="en-US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9480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21</a:t>
            </a:fld>
            <a:endParaRPr lang="en-US" sz="12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1601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7513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0022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5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3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0841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0181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0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8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03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3572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3011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730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0435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66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18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44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98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21580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4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2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970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715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1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2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8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2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ACC9B-60D8-4AFB-92EB-57DBBF631C5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6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0039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095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1C6182E-42C9-46B3-AECC-ABB1FF67194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733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 b="30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8768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5F60148B-4170-4943-A998-440ABDE89C1D}" type="datetime1">
              <a:rPr lang="en-US" smtClean="0"/>
              <a:pPr>
                <a:defRPr/>
              </a:pPr>
              <a:t>3/17/2016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8400"/>
            <a:ext cx="3810000" cy="457200"/>
          </a:xfrm>
        </p:spPr>
        <p:txBody>
          <a:bodyPr/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U.S. Environmental Protection Agency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B6491938-BE6C-413A-BCA3-9B06F3B99B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1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 err="1" smtClean="0"/>
              <a:t>lev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DD1AE-16C9-4309-B945-8C3A25628D0B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B53B-EFD8-483E-BB30-C458F8D00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3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600200"/>
            <a:ext cx="1943100" cy="449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600200"/>
            <a:ext cx="5676900" cy="449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89F09-70DC-4E1E-BC25-953C7A706958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D6D3-1E8D-416E-9A8E-1000042E0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0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620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667000"/>
            <a:ext cx="3810000" cy="3429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667000"/>
            <a:ext cx="38100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3109A-3CFF-40C2-A6E0-D081C33CD25B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46B58-F74C-4EC9-A6D2-1C0A0AFD6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0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620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2667000"/>
            <a:ext cx="7772400" cy="3429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E3CD4-D2CA-4BCE-9432-87DE761F42BE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9E58-1544-4CB2-A99C-EC54C5756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00200"/>
            <a:ext cx="7620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667000"/>
            <a:ext cx="38100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94956-EB3F-409E-9881-5AB40FDA498D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F4447-5EC6-4D34-94A6-F91079B5E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55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EB170-E594-4492-B026-D70C41D45FC6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702EA-B15F-43BB-9758-9BE363069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5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i="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B56894C0-8C8C-49BC-BFB0-D92E2F6E79DF}" type="datetime1">
              <a:rPr lang="en-US" smtClean="0"/>
              <a:pPr>
                <a:defRPr/>
              </a:pPr>
              <a:t>3/17/2016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U.S. Environmental Protection Agency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D1DBE383-7CE7-469D-9093-361D6EEF11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812541CD-AC97-41FF-833B-8381B2ED6161}" type="datetime1">
              <a:rPr lang="en-US" smtClean="0"/>
              <a:pPr>
                <a:defRPr/>
              </a:pPr>
              <a:t>3/17/2016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U.S. Environmental Protection Agency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D57E2F0-18A8-440E-AE3A-E85D76FBD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5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14ED753D-E1D7-4258-9428-A4CAD46204E7}" type="datetime1">
              <a:rPr lang="en-US" smtClean="0"/>
              <a:pPr>
                <a:defRPr/>
              </a:pPr>
              <a:t>3/17/2016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U.S. Environmental Protection Agency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9BE483B3-4F6E-460F-A26A-CDCD939807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9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FA090-16CA-429D-A5D4-4D4D28F49C7A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596-B42D-42E1-95DD-F1E475FBD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60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9E406-CB1F-498D-A820-3BDD637F48AE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DD9D-C75A-4209-B333-28595BE8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4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FE4C0-9968-4454-AFD3-7670B3221A2D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FAE47-3AE8-4A31-B575-D793A56D2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0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E1C52-491E-4EEC-8CE0-1566B9FAB49C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7DE1-820F-4CC0-9B9A-F4568B28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08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lorchange_epa_seal pantone tri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76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EC6A8-7116-412D-B13B-E0B3551952B3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CAD8-57CA-4E31-8D4F-A1FAA216A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60020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AF99B4F-7147-4081-B27F-4B78A5B9302B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248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U.S. Environmental Protection Agency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C97AF6F-37A5-4863-8BDA-42C220D7E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nforcement/report-prp-search-manual-2009-edition-2011-addendu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1014" y="1812116"/>
            <a:ext cx="6147837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PERFORMING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TITLE SEARCHES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98116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2800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Session 5</a:t>
            </a:r>
          </a:p>
          <a:p>
            <a:pPr algn="ctr">
              <a:spcAft>
                <a:spcPts val="1200"/>
              </a:spcAft>
            </a:pPr>
            <a:r>
              <a:rPr lang="de-DE" sz="2800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Courtney Kudla</a:t>
            </a:r>
          </a:p>
          <a:p>
            <a:pPr algn="ctr">
              <a:spcAft>
                <a:spcPts val="1200"/>
              </a:spcAft>
            </a:pPr>
            <a:r>
              <a:rPr lang="de-DE" sz="2800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U.S. </a:t>
            </a:r>
            <a:r>
              <a:rPr lang="de-DE" sz="2800" cap="small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EPA </a:t>
            </a:r>
            <a:r>
              <a:rPr lang="de-DE" sz="2800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Region </a:t>
            </a:r>
            <a:r>
              <a:rPr lang="de-DE" sz="2800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de-DE" sz="2800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75" y="356690"/>
            <a:ext cx="8621486" cy="8382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Legal Description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54724" y="1230316"/>
            <a:ext cx="7834552" cy="453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Describes what is being conveyed (sold).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Legal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descriptions can be:</a:t>
            </a:r>
          </a:p>
          <a:p>
            <a:pPr indent="3175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Metes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bounds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indent="3175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Reference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to certain lot or lots in recorded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plat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indent="3175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Fractions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sections (Public Land Survey System, PLSS)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indent="3175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Parcel number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indent="3175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Deed reference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indent="3175">
              <a:lnSpc>
                <a:spcPts val="31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Can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be combination 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above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40486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Example – Metes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Bounds </a:t>
            </a:r>
          </a:p>
        </p:txBody>
      </p:sp>
      <p:pic>
        <p:nvPicPr>
          <p:cNvPr id="9" name="Picture 9" descr="10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7812"/>
            <a:ext cx="8458200" cy="3481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2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03" y="433436"/>
            <a:ext cx="7900097" cy="1267354"/>
          </a:xfrm>
        </p:spPr>
        <p:txBody>
          <a:bodyPr/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Public Land Survey System (PLSS):  </a:t>
            </a:r>
            <a:b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Range and Township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5327" y="1816004"/>
            <a:ext cx="4343461" cy="38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47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6257"/>
            <a:ext cx="7620000" cy="990600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Public Land Survey System (PLSS):  </a:t>
            </a:r>
            <a:b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Quarter 1 and Quarter 2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06" t="4308" r="10942"/>
          <a:stretch/>
        </p:blipFill>
        <p:spPr>
          <a:xfrm>
            <a:off x="1518829" y="2276860"/>
            <a:ext cx="6451984" cy="34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2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6257"/>
            <a:ext cx="7620000" cy="990600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Public Land Survey System (PLSS):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Quarter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and Quarter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2334467"/>
            <a:ext cx="7696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9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37714" cy="838200"/>
          </a:xfrm>
          <a:noFill/>
        </p:spPr>
        <p:txBody>
          <a:bodyPr>
            <a:normAutofit fontScale="90000"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Example - Fractions of Sections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(Townships contain 36 Sections)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10" descr="1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412755"/>
            <a:ext cx="7771884" cy="467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00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85800" y="4795060"/>
            <a:ext cx="7772400" cy="147066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The links of chain are transactions by which a parcel of land is conveyed from owner to owner.</a:t>
            </a:r>
          </a:p>
          <a:p>
            <a:pPr algn="l"/>
            <a:endParaRPr lang="en-US" sz="3000" dirty="0" smtClean="0">
              <a:solidFill>
                <a:schemeClr val="tx2">
                  <a:lumMod val="50000"/>
                </a:schemeClr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60390" y="1371600"/>
            <a:ext cx="5133184" cy="3188970"/>
            <a:chOff x="1860390" y="1371600"/>
            <a:chExt cx="5133184" cy="31889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595" y="1725930"/>
              <a:ext cx="5044979" cy="2834640"/>
            </a:xfrm>
            <a:prstGeom prst="rect">
              <a:avLst/>
            </a:prstGeom>
          </p:spPr>
        </p:pic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1860390" y="2286000"/>
              <a:ext cx="1524000" cy="495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A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-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rgbClr val="0099FF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B</a:t>
              </a:r>
              <a:endParaRPr lang="en-US" sz="3000" b="1" dirty="0">
                <a:solidFill>
                  <a:srgbClr val="0099FF"/>
                </a:solidFill>
                <a:latin typeface="Meiryo" pitchFamily="34" charset="-128"/>
                <a:ea typeface="Meiryo" pitchFamily="34" charset="-128"/>
                <a:cs typeface="Meiryo" pitchFamily="34" charset="-128"/>
              </a:endParaRPr>
            </a:p>
          </p:txBody>
        </p: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3278659" y="1725930"/>
              <a:ext cx="1328408" cy="495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1" dirty="0" smtClean="0">
                  <a:solidFill>
                    <a:srgbClr val="0099FF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B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-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rgbClr val="7030A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C</a:t>
              </a:r>
              <a:endParaRPr lang="en-US" sz="3000" b="1" dirty="0">
                <a:solidFill>
                  <a:srgbClr val="7030A0"/>
                </a:solidFill>
                <a:latin typeface="Meiryo" pitchFamily="34" charset="-128"/>
                <a:ea typeface="Meiryo" pitchFamily="34" charset="-128"/>
                <a:cs typeface="Meiryo" pitchFamily="34" charset="-128"/>
              </a:endParaRPr>
            </a:p>
          </p:txBody>
        </p:sp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4800600" y="1371600"/>
              <a:ext cx="1328408" cy="495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1" dirty="0" smtClean="0">
                  <a:solidFill>
                    <a:srgbClr val="7030A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C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-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D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" pitchFamily="34" charset="-128"/>
                <a:ea typeface="Meiryo" pitchFamily="34" charset="-128"/>
                <a:cs typeface="Meiryo" pitchFamily="34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0701" y="478065"/>
            <a:ext cx="8822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Chain of Title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317204" y="3774642"/>
            <a:ext cx="6682412" cy="2457707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Break in chain of assignment (wild deed)</a:t>
            </a:r>
          </a:p>
          <a:p>
            <a:pPr marL="690563" lvl="0" indent="-346075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kern="1200" dirty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Irregularity </a:t>
            </a:r>
            <a:r>
              <a:rPr lang="en-US" sz="2600" kern="1200" dirty="0" smtClean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in legal description</a:t>
            </a:r>
            <a:endParaRPr lang="en-US" sz="2600" kern="1200" dirty="0">
              <a:solidFill>
                <a:srgbClr val="000000">
                  <a:lumMod val="50000"/>
                </a:srgbClr>
              </a:solidFill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  <a:p>
            <a:pPr marL="690563" lvl="0" indent="-346075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kern="1200" dirty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Failure </a:t>
            </a:r>
            <a:r>
              <a:rPr lang="en-US" sz="2600" kern="1200" dirty="0" smtClean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to transfer property rights</a:t>
            </a:r>
            <a:endParaRPr lang="en-US" sz="2600" kern="1200" dirty="0">
              <a:solidFill>
                <a:srgbClr val="000000">
                  <a:lumMod val="50000"/>
                </a:srgbClr>
              </a:solidFill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  <a:p>
            <a:pPr marL="690563" lvl="0" indent="-346075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kern="1200" dirty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Unrecorded inheritance-related </a:t>
            </a:r>
            <a:r>
              <a:rPr lang="en-US" sz="2600" kern="1200" dirty="0" smtClean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docs</a:t>
            </a:r>
            <a:endParaRPr lang="en-US" sz="2600" kern="1200" dirty="0">
              <a:solidFill>
                <a:srgbClr val="000000">
                  <a:lumMod val="50000"/>
                </a:srgbClr>
              </a:solidFill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990600"/>
            <a:ext cx="5152030" cy="2552700"/>
            <a:chOff x="1828800" y="990600"/>
            <a:chExt cx="5152030" cy="2552700"/>
          </a:xfrm>
        </p:grpSpPr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2438400" y="2711369"/>
              <a:ext cx="1524000" cy="495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A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-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rgbClr val="0099FF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B</a:t>
              </a:r>
              <a:endParaRPr lang="en-US" sz="3000" b="1" dirty="0">
                <a:solidFill>
                  <a:srgbClr val="0099FF"/>
                </a:solidFill>
                <a:latin typeface="Meiryo" pitchFamily="34" charset="-128"/>
                <a:ea typeface="Meiryo" pitchFamily="34" charset="-128"/>
                <a:cs typeface="Meiryo" pitchFamily="34" charset="-128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" t="7396" r="-970" b="28376"/>
            <a:stretch/>
          </p:blipFill>
          <p:spPr>
            <a:xfrm>
              <a:off x="1828800" y="990600"/>
              <a:ext cx="5152030" cy="2527124"/>
            </a:xfrm>
            <a:prstGeom prst="rect">
              <a:avLst/>
            </a:prstGeom>
          </p:spPr>
        </p:pic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2628568" y="3048000"/>
              <a:ext cx="1524000" cy="495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A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-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rgbClr val="0099FF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B</a:t>
              </a:r>
              <a:endParaRPr lang="en-US" sz="3000" b="1" dirty="0">
                <a:solidFill>
                  <a:srgbClr val="0099FF"/>
                </a:solidFill>
                <a:latin typeface="Meiryo" pitchFamily="34" charset="-128"/>
                <a:ea typeface="Meiryo" pitchFamily="34" charset="-128"/>
                <a:cs typeface="Meiryo" pitchFamily="34" charset="-128"/>
              </a:endParaRPr>
            </a:p>
          </p:txBody>
        </p:sp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4615192" y="3048000"/>
              <a:ext cx="1328408" cy="4953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b="1" dirty="0" smtClean="0">
                  <a:solidFill>
                    <a:schemeClr val="accent6">
                      <a:lumMod val="7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X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-</a:t>
              </a:r>
              <a:r>
                <a:rPr lang="en-US" sz="3000" b="1" dirty="0" smtClean="0">
                  <a:solidFill>
                    <a:srgbClr val="FF000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 </a:t>
              </a:r>
              <a:r>
                <a:rPr lang="en-US" sz="3000" b="1" dirty="0" smtClean="0">
                  <a:solidFill>
                    <a:srgbClr val="7030A0"/>
                  </a:solidFill>
                  <a:latin typeface="Meiryo" pitchFamily="34" charset="-128"/>
                  <a:ea typeface="Meiryo" pitchFamily="34" charset="-128"/>
                  <a:cs typeface="Meiryo" pitchFamily="34" charset="-128"/>
                </a:rPr>
                <a:t>C</a:t>
              </a:r>
              <a:endParaRPr lang="en-US" sz="3000" b="1" dirty="0">
                <a:solidFill>
                  <a:srgbClr val="7030A0"/>
                </a:solidFill>
                <a:latin typeface="Meiryo" pitchFamily="34" charset="-128"/>
                <a:ea typeface="Meiryo" pitchFamily="34" charset="-128"/>
                <a:cs typeface="Meiryo" pitchFamily="34" charset="-128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66689" y="375829"/>
            <a:ext cx="8583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Gaps in the Title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26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auto">
          <a:xfrm>
            <a:off x="457200" y="296881"/>
            <a:ext cx="8229600" cy="91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How to Conduct a Title Search</a:t>
            </a:r>
            <a:endParaRPr kumimoji="0" lang="en-US" b="1" i="0" u="none" strike="noStrike" kern="0" cap="small" spc="0" normalizeH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712331" y="1489855"/>
            <a:ext cx="7213600" cy="470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/>
                <a:cs typeface="Calibri" pitchFamily="34" charset="0"/>
              </a:rPr>
              <a:t>Gather </a:t>
            </a:r>
            <a:r>
              <a:rPr lang="en-US" sz="2400" dirty="0">
                <a:solidFill>
                  <a:sysClr val="windowText" lastClr="000000"/>
                </a:solidFill>
                <a:latin typeface="Calibri" pitchFamily="34" charset="0"/>
                <a:ea typeface="Calibri"/>
                <a:cs typeface="Calibri" pitchFamily="34" charset="0"/>
              </a:rPr>
              <a:t>available </a:t>
            </a:r>
            <a:r>
              <a:rPr lang="en-US" sz="2400" dirty="0" smtClean="0">
                <a:solidFill>
                  <a:sysClr val="windowText" lastClr="000000"/>
                </a:solidFill>
                <a:latin typeface="Calibri" pitchFamily="34" charset="0"/>
                <a:ea typeface="Calibri"/>
                <a:cs typeface="Calibri" pitchFamily="34" charset="0"/>
              </a:rPr>
              <a:t>information from Site Assessment, OSC, and RPM: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ysClr val="windowText" lastClr="000000"/>
              </a:solidFill>
              <a:latin typeface="Calibri" pitchFamily="34" charset="0"/>
              <a:ea typeface="Calibri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/>
              <a:buChar char=""/>
              <a:tabLst>
                <a:tab pos="406400" algn="l"/>
                <a:tab pos="798830" algn="l"/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</a:rPr>
              <a:t>Location and county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  <a:tabLst>
                <a:tab pos="406400" algn="l"/>
                <a:tab pos="798830" algn="l"/>
                <a:tab pos="914400" algn="l"/>
              </a:tabLst>
            </a:pPr>
            <a:endParaRPr lang="en-US" dirty="0">
              <a:latin typeface="Calibri" panose="020F0502020204030204" pitchFamily="34" charset="0"/>
              <a:ea typeface="Times New Roman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Wingdings"/>
              <a:buChar char=""/>
              <a:tabLst>
                <a:tab pos="406400" algn="l"/>
                <a:tab pos="798830" algn="l"/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</a:rPr>
              <a:t>Address</a:t>
            </a:r>
          </a:p>
          <a:p>
            <a:pPr marL="457200" lvl="1" indent="0">
              <a:spcBef>
                <a:spcPts val="300"/>
              </a:spcBef>
              <a:spcAft>
                <a:spcPts val="0"/>
              </a:spcAft>
              <a:buNone/>
              <a:tabLst>
                <a:tab pos="406400" algn="l"/>
                <a:tab pos="798830" algn="l"/>
                <a:tab pos="914400" algn="l"/>
              </a:tabLst>
            </a:pPr>
            <a:endParaRPr lang="en-US" dirty="0">
              <a:latin typeface="Calibri" panose="020F0502020204030204" pitchFamily="34" charset="0"/>
              <a:ea typeface="Times New Roman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Wingdings"/>
              <a:buChar char=""/>
              <a:tabLst>
                <a:tab pos="406400" algn="l"/>
                <a:tab pos="798830" algn="l"/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/>
              </a:rPr>
              <a:t>Owners</a:t>
            </a:r>
            <a:endParaRPr lang="en-US" dirty="0">
              <a:latin typeface="Calibri" panose="020F0502020204030204" pitchFamily="34" charset="0"/>
              <a:ea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strike="noStrike" kern="0" spc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03" y="2766983"/>
            <a:ext cx="36576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9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351203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739775" marR="0" lvl="1" indent="-3921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>
                <a:tab pos="739775" algn="l"/>
              </a:tabLs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Tax </a:t>
            </a:r>
            <a:r>
              <a:rPr lang="en-US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Assessor can provide a lot of information </a:t>
            </a: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such as:</a:t>
            </a:r>
          </a:p>
          <a:p>
            <a:pPr marL="1087438" marR="0" lvl="1" indent="-346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9775" algn="l"/>
              </a:tabLs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Owner name</a:t>
            </a:r>
          </a:p>
          <a:p>
            <a:pPr marL="1087438" marR="0" lvl="1" indent="-346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9775" algn="l"/>
              </a:tabLs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Owner address</a:t>
            </a:r>
          </a:p>
          <a:p>
            <a:pPr marL="1087438" marR="0" lvl="1" indent="-346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9775" algn="l"/>
              </a:tabLs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Property location/address</a:t>
            </a:r>
          </a:p>
          <a:p>
            <a:pPr marL="1087438" marR="0" lvl="1" indent="-346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9775" algn="l"/>
              </a:tabLs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Parcel </a:t>
            </a:r>
            <a:r>
              <a:rPr lang="en-US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ID </a:t>
            </a: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number</a:t>
            </a:r>
          </a:p>
          <a:p>
            <a:pPr marL="1087438" marR="0" lvl="1" indent="-3460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9775" algn="l"/>
              </a:tabLs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Deed reference</a:t>
            </a:r>
            <a:endParaRPr lang="en-US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  <a:p>
            <a:pPr marL="739775" lvl="1" indent="-392113" eaLnBrk="1" fontAlgn="auto" hangingPunct="1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739775" algn="l"/>
              </a:tabLst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Good </a:t>
            </a: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source for </a:t>
            </a:r>
            <a:r>
              <a:rPr lang="en-US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locating owner for initial </a:t>
            </a: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access </a:t>
            </a:r>
            <a:endParaRPr lang="en-US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  <a:p>
            <a:pPr marL="739775" lvl="1" indent="-392113" eaLnBrk="1" fontAlgn="auto" hangingPunct="1">
              <a:spcBef>
                <a:spcPts val="1800"/>
              </a:spcBef>
              <a:spcAft>
                <a:spcPts val="1200"/>
              </a:spcAft>
              <a:buFont typeface="Arial" pitchFamily="34" charset="0"/>
              <a:buChar char="•"/>
              <a:tabLst>
                <a:tab pos="739775" algn="l"/>
              </a:tabLst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nformation </a:t>
            </a:r>
            <a:r>
              <a:rPr lang="en-US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may not </a:t>
            </a:r>
            <a:r>
              <a:rPr lang="en-US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be updated as the title documents are filed.</a:t>
            </a:r>
            <a:endParaRPr lang="en-US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How Do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ou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egin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itle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earch?</a:t>
            </a:r>
            <a:endParaRPr kumimoji="0" lang="en-US" b="1" i="1" u="none" strike="noStrike" kern="0" cap="small" spc="0" normalizeH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Why Conduct a Title Search?</a:t>
            </a:r>
            <a:endParaRPr kumimoji="0" lang="en-US" b="1" i="0" u="none" strike="noStrike" kern="0" cap="small" spc="0" normalizeH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 bwMode="auto">
          <a:xfrm>
            <a:off x="535194" y="1931218"/>
            <a:ext cx="609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Identify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current and past owners/operators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lvl="0" indent="0">
              <a:spcBef>
                <a:spcPts val="0"/>
              </a:spcBef>
              <a:spcAft>
                <a:spcPct val="20000"/>
              </a:spcAft>
              <a:buNone/>
              <a:defRPr/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spcBef>
                <a:spcPts val="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Identify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adjacent property owners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strike="noStrike" kern="0" spc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38" y="2046432"/>
            <a:ext cx="2477101" cy="247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3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Title Search</a:t>
            </a:r>
            <a:endParaRPr kumimoji="0" lang="en-US" b="1" u="none" strike="noStrike" kern="0" cap="small" spc="0" normalizeH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72000"/>
          </a:xfrm>
        </p:spPr>
        <p:txBody>
          <a:bodyPr>
            <a:normAutofit lnSpcReduction="10000"/>
          </a:bodyPr>
          <a:lstStyle/>
          <a:p>
            <a:pPr lvl="1"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Before you travel, you should obtain the following information about the Deed Record Room and Tax Assessor:</a:t>
            </a:r>
          </a:p>
          <a:p>
            <a:pPr marL="1203325" lvl="1" indent="-461963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855663" algn="l"/>
                <a:tab pos="1204913" algn="l"/>
              </a:tabLst>
            </a:pPr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Address</a:t>
            </a:r>
          </a:p>
          <a:p>
            <a:pPr marL="1203325" lvl="1" indent="-461963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855663" algn="l"/>
                <a:tab pos="1204913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Directions</a:t>
            </a:r>
          </a:p>
          <a:p>
            <a:pPr marL="1203325" lvl="1" indent="-461963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855663" algn="l"/>
                <a:tab pos="1204913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Hours</a:t>
            </a:r>
          </a:p>
          <a:p>
            <a:pPr marL="1203325" lvl="1" indent="-461963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855663" algn="l"/>
                <a:tab pos="1204913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Any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special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rules</a:t>
            </a:r>
          </a:p>
          <a:p>
            <a:pPr marL="1203325" lvl="1" indent="-461963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855663" algn="l"/>
                <a:tab pos="1204913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How to pay for copies</a:t>
            </a:r>
          </a:p>
          <a:p>
            <a:pPr marL="1203325" lvl="1" indent="-461963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855663" algn="l"/>
                <a:tab pos="1204913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Make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sure your site is in that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county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36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43184"/>
            <a:ext cx="5486400" cy="3629240"/>
          </a:xfrm>
        </p:spPr>
        <p:txBody>
          <a:bodyPr>
            <a:noAutofit/>
          </a:bodyPr>
          <a:lstStyle/>
          <a:p>
            <a:pPr marL="347663" lvl="1" indent="-288925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Bring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cash </a:t>
            </a:r>
            <a:r>
              <a:rPr lang="en-US" dirty="0">
                <a:latin typeface="Calibri" pitchFamily="34" charset="0"/>
                <a:cs typeface="Calibri" pitchFamily="34" charset="0"/>
              </a:rPr>
              <a:t>-- at least $100, or more if you know from experience that you will need it.</a:t>
            </a:r>
          </a:p>
          <a:p>
            <a:pPr marL="798513" lvl="1" indent="-45243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739775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Copies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cost from $ 0.25 to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$5.00;</a:t>
            </a:r>
          </a:p>
          <a:p>
            <a:pPr marL="798513" lvl="1" indent="-4524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7397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Certified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copies usually cost more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01638" lvl="1" indent="-344488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739775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Purchase card checks, credit cards or travel voucher expense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539510" y="26061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Purchasing Title Documents</a:t>
            </a:r>
            <a:endParaRPr kumimoji="0" lang="en-US" b="1" i="1" u="none" strike="noStrike" kern="0" cap="small" spc="0" normalizeH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816004"/>
            <a:ext cx="2505075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9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0457" y="228600"/>
            <a:ext cx="8621486" cy="8382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irst Stop: Tax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Assessor’s Office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6689" y="1826079"/>
            <a:ext cx="495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May be in a different building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from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Deed Room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Other possible names:</a:t>
            </a:r>
          </a:p>
          <a:p>
            <a:pPr indent="3175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65138" algn="l"/>
                <a:tab pos="7397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	Property Appraiser</a:t>
            </a:r>
          </a:p>
          <a:p>
            <a:pPr marL="741363" indent="-395288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65138" algn="l"/>
                <a:tab pos="7397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Real Property</a:t>
            </a:r>
          </a:p>
          <a:p>
            <a:pPr marL="741363" indent="-395288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465138" algn="l"/>
                <a:tab pos="7397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Appraiser</a:t>
            </a:r>
          </a:p>
          <a:p>
            <a:pPr marL="0" indent="0">
              <a:lnSpc>
                <a:spcPts val="3100"/>
              </a:lnSpc>
              <a:spcAft>
                <a:spcPts val="0"/>
              </a:spcAft>
              <a:buNone/>
              <a:tabLst>
                <a:tab pos="465138" algn="l"/>
                <a:tab pos="798513" algn="l"/>
              </a:tabLs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 descr="ch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2" y="2622502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55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21486" cy="8382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Current Deed Reference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97117" y="1315845"/>
            <a:ext cx="5875914" cy="455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Obtain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current deed reference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starting with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one or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more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these:</a:t>
            </a:r>
          </a:p>
          <a:p>
            <a:pPr marL="800100" lvl="2">
              <a:lnSpc>
                <a:spcPts val="3100"/>
              </a:lnSpc>
              <a:spcBef>
                <a:spcPts val="300"/>
              </a:spcBef>
              <a:spcAft>
                <a:spcPts val="0"/>
              </a:spcAft>
              <a:buSzPct val="75000"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Owner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name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800100" lvl="2">
              <a:lnSpc>
                <a:spcPts val="3100"/>
              </a:lnSpc>
              <a:spcBef>
                <a:spcPts val="300"/>
              </a:spcBef>
              <a:spcAft>
                <a:spcPts val="0"/>
              </a:spcAft>
              <a:buSzPct val="75000"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Property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address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800100" lvl="2">
              <a:lnSpc>
                <a:spcPts val="3100"/>
              </a:lnSpc>
              <a:spcBef>
                <a:spcPts val="300"/>
              </a:spcBef>
              <a:spcAft>
                <a:spcPts val="0"/>
              </a:spcAft>
              <a:buSzPct val="75000"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Parcel ID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number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800100" lvl="2">
              <a:lnSpc>
                <a:spcPts val="3100"/>
              </a:lnSpc>
              <a:spcBef>
                <a:spcPts val="300"/>
              </a:spcBef>
              <a:spcAft>
                <a:spcPts val="0"/>
              </a:spcAft>
              <a:buSzPct val="7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Location on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ax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MS PGothic"/>
                <a:cs typeface="Calibri"/>
              </a:rPr>
              <a:t>ap</a:t>
            </a:r>
          </a:p>
          <a:p>
            <a:pPr lvl="0">
              <a:lnSpc>
                <a:spcPts val="31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>
                <a:tab pos="465138" algn="l"/>
                <a:tab pos="79851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At the Tax Assessor’s 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ffice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you can get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ＭＳ Ｐゴシック" pitchFamily="84" charset="-128"/>
                <a:cs typeface="Calibri" pitchFamily="34" charset="0"/>
              </a:rPr>
              <a:t>copies of: </a:t>
            </a:r>
          </a:p>
          <a:p>
            <a:pPr lvl="1">
              <a:lnSpc>
                <a:spcPts val="3100"/>
              </a:lnSpc>
              <a:spcAft>
                <a:spcPts val="0"/>
              </a:spcAft>
              <a:buSzPct val="75000"/>
              <a:buFont typeface="Wingdings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dirty="0">
                <a:latin typeface="Calibri" pitchFamily="34" charset="0"/>
                <a:cs typeface="Calibri" pitchFamily="34" charset="0"/>
              </a:rPr>
              <a:t>Tax 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ap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ts val="3100"/>
              </a:lnSpc>
              <a:spcAft>
                <a:spcPts val="0"/>
              </a:spcAft>
              <a:buSzPct val="75000"/>
              <a:buFont typeface="Wingdings" pitchFamily="2" charset="2"/>
              <a:buChar char="§"/>
              <a:tabLst>
                <a:tab pos="465138" algn="l"/>
                <a:tab pos="798513" algn="l"/>
              </a:tabLst>
            </a:pPr>
            <a:r>
              <a:rPr lang="en-US" dirty="0">
                <a:latin typeface="Calibri" pitchFamily="34" charset="0"/>
                <a:cs typeface="Calibri" pitchFamily="34" charset="0"/>
              </a:rPr>
              <a:t>Property 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ard, Assessor’s card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571500" lvl="2" indent="0">
              <a:lnSpc>
                <a:spcPts val="3100"/>
              </a:lnSpc>
              <a:spcBef>
                <a:spcPts val="300"/>
              </a:spcBef>
              <a:spcAft>
                <a:spcPts val="0"/>
              </a:spcAft>
              <a:buSzPct val="75000"/>
              <a:buNone/>
            </a:pPr>
            <a:endParaRPr lang="en-US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03" y="1527969"/>
            <a:ext cx="2367575" cy="35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9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11365" b="47480"/>
          <a:stretch/>
        </p:blipFill>
        <p:spPr>
          <a:xfrm>
            <a:off x="1634042" y="649937"/>
            <a:ext cx="5993697" cy="604435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14646" y="0"/>
            <a:ext cx="4032490" cy="649937"/>
          </a:xfrm>
          <a:noFill/>
        </p:spPr>
        <p:txBody>
          <a:bodyPr>
            <a:normAutofit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Tax Map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1757" y="498841"/>
            <a:ext cx="8240486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Adjacent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Property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1700790"/>
            <a:ext cx="70104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Obtain tax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map and keep it for future reference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Use lot numbers to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identify adjacent property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Consider conducting a title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search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on the adjacent property to:</a:t>
            </a:r>
          </a:p>
          <a:p>
            <a:pPr marL="798513" indent="-4524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Identify possible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witnesses for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interviews</a:t>
            </a:r>
          </a:p>
          <a:p>
            <a:pPr marL="798513" indent="-45243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Determine if properties were once one parcel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62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3868" y="203008"/>
            <a:ext cx="8621486" cy="8382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Property Card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9510" y="1297541"/>
            <a:ext cx="3733800" cy="466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Parcel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number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Owner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name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Mailing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address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Property location or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address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Acres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Valuation; improvements</a:t>
            </a: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Current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deed reference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– Book/Page/Date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29607" y="1350279"/>
            <a:ext cx="4020457" cy="46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Old photos, drawings of the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structures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Previous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deed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references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Book/Page/Date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Sales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history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Sales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prices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Truncated legal description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21486" cy="8382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Property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Card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798286"/>
            <a:ext cx="3733800" cy="31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600"/>
              </a:spcAft>
              <a:buFont typeface="Arial" pitchFamily="34" charset="0"/>
              <a:buChar char="•"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8" y="721471"/>
            <a:ext cx="77533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0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15"/>
            <a:ext cx="7620000" cy="990600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Historical Information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Found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on Property Record Cards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43183"/>
            <a:ext cx="3810000" cy="254317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25751"/>
            <a:ext cx="3810000" cy="2857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2759" y="4454501"/>
            <a:ext cx="316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Tax Assessor’s Photo</a:t>
            </a:r>
          </a:p>
          <a:p>
            <a:pPr algn="ctr"/>
            <a:r>
              <a:rPr lang="en-US" dirty="0" smtClean="0"/>
              <a:t>1952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05676" y="1643183"/>
            <a:ext cx="293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Tax Assessor’s Photo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28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37714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Delinquent Taxes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idx="1"/>
          </p:nvPr>
        </p:nvSpPr>
        <p:spPr>
          <a:xfrm>
            <a:off x="366689" y="1527969"/>
            <a:ext cx="4876800" cy="4648200"/>
          </a:xfrm>
        </p:spPr>
        <p:txBody>
          <a:bodyPr/>
          <a:lstStyle/>
          <a:p>
            <a:pPr eaLnBrk="1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Determine delinquent tax status and amounts from tax collector or Tax Assessor. </a:t>
            </a:r>
          </a:p>
          <a:p>
            <a:pPr eaLnBrk="1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Property may be about to be sold for taxes.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Find out local tax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ale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rocedures.</a:t>
            </a:r>
          </a:p>
          <a:p>
            <a:pPr eaLnBrk="1" hangingPunct="1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If property is about to be sold, talk with team and possibly place a lien on the property ASAP.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98" y="1643183"/>
            <a:ext cx="3378200" cy="244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864"/>
            <a:ext cx="7620000" cy="990600"/>
          </a:xfrm>
        </p:spPr>
        <p:txBody>
          <a:bodyPr/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What Is the Definition of a Title 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46432"/>
            <a:ext cx="7772400" cy="161299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An </a:t>
            </a:r>
            <a:r>
              <a:rPr lang="en-US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examination </a:t>
            </a: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of </a:t>
            </a:r>
            <a:r>
              <a:rPr lang="en-US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public records </a:t>
            </a: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to </a:t>
            </a:r>
            <a:r>
              <a:rPr lang="en-US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determine and confirm a property's </a:t>
            </a: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legal </a:t>
            </a:r>
            <a:r>
              <a:rPr lang="en-US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ownership</a:t>
            </a: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, </a:t>
            </a:r>
            <a:r>
              <a:rPr lang="en-US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and identify what claims </a:t>
            </a: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are </a:t>
            </a:r>
            <a:r>
              <a:rPr lang="en-US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on the </a:t>
            </a:r>
            <a:r>
              <a:rPr lang="en-US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property.  </a:t>
            </a:r>
          </a:p>
        </p:txBody>
      </p:sp>
    </p:spTree>
    <p:extLst>
      <p:ext uri="{BB962C8B-B14F-4D97-AF65-F5344CB8AC3E}">
        <p14:creationId xmlns:p14="http://schemas.microsoft.com/office/powerpoint/2010/main" val="3019231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21486" cy="8382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Next Stop: Deed Record Room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1712686"/>
            <a:ext cx="4269028" cy="31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Other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possible names for Deed Record Room:</a:t>
            </a:r>
          </a:p>
          <a:p>
            <a:pPr marL="684213" indent="-338138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23888" algn="l"/>
                <a:tab pos="6254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Register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Deeds</a:t>
            </a:r>
          </a:p>
          <a:p>
            <a:pPr marL="684213" indent="-338138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23888" algn="l"/>
                <a:tab pos="6254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Chancery</a:t>
            </a:r>
          </a:p>
          <a:p>
            <a:pPr marL="684213" indent="-338138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23888" algn="l"/>
                <a:tab pos="6254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Clerk’s Office</a:t>
            </a:r>
          </a:p>
          <a:p>
            <a:pPr marL="684213" indent="-338138">
              <a:lnSpc>
                <a:spcPts val="31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623888" algn="l"/>
                <a:tab pos="625475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Recorder’s Office</a:t>
            </a:r>
          </a:p>
          <a:p>
            <a:pPr marL="0" indent="0">
              <a:lnSpc>
                <a:spcPts val="3100"/>
              </a:lnSpc>
              <a:spcAft>
                <a:spcPts val="600"/>
              </a:spcAft>
              <a:buNone/>
              <a:tabLst>
                <a:tab pos="347663" algn="l"/>
                <a:tab pos="623888" algn="l"/>
              </a:tabLs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9" descr="stacks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5" y="1873611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88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21486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Index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Books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9082" y="1470362"/>
            <a:ext cx="3917276" cy="316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Alphabetical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Chronological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Grantor and Grantee are usually indexed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separately.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10" descr="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2" y="1470362"/>
            <a:ext cx="4251317" cy="4150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7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3868" y="491043"/>
            <a:ext cx="8621486" cy="921712"/>
          </a:xfrm>
          <a:noFill/>
        </p:spPr>
        <p:txBody>
          <a:bodyPr>
            <a:no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Search 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Forward</a:t>
            </a:r>
            <a:b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Then Search backward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27545" y="1527969"/>
            <a:ext cx="772727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Starting with the Tax Assessor’s current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d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eed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eference, search forward in the Grantee Index Book for the grantee listed on the deed reference to see if property has been sold since the Tax Assessor last updated their records.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Then search backward, using the Grantee Index Book for the grantor listed on the deed reference.</a:t>
            </a:r>
          </a:p>
        </p:txBody>
      </p:sp>
    </p:spTree>
    <p:extLst>
      <p:ext uri="{BB962C8B-B14F-4D97-AF65-F5344CB8AC3E}">
        <p14:creationId xmlns:p14="http://schemas.microsoft.com/office/powerpoint/2010/main" val="7269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75" y="417994"/>
            <a:ext cx="8621486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Search back / Where </a:t>
            </a:r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to Stop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70857" y="1752600"/>
            <a:ext cx="5257800" cy="317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How far back depends on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site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ts val="31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347663" algn="l"/>
                <a:tab pos="62388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First industrial use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ts val="31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347663" algn="l"/>
                <a:tab pos="62388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Date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developer acquired property from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individuals</a:t>
            </a:r>
          </a:p>
          <a:p>
            <a:pPr lvl="1">
              <a:lnSpc>
                <a:spcPts val="3100"/>
              </a:lnSpc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347663" algn="l"/>
                <a:tab pos="623888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First known release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57" y="1931218"/>
            <a:ext cx="2532639" cy="168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3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11359" r="13419" b="9656"/>
          <a:stretch/>
        </p:blipFill>
        <p:spPr>
          <a:xfrm>
            <a:off x="1173187" y="721471"/>
            <a:ext cx="6912840" cy="57607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13362" y="117560"/>
            <a:ext cx="4032490" cy="649937"/>
          </a:xfrm>
          <a:noFill/>
        </p:spPr>
        <p:txBody>
          <a:bodyPr>
            <a:normAutofit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Plat Map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19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85989" y="421825"/>
            <a:ext cx="6691223" cy="1048537"/>
          </a:xfrm>
          <a:noFill/>
        </p:spPr>
        <p:txBody>
          <a:bodyPr>
            <a:normAutofit fontScale="90000"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Other County </a:t>
            </a:r>
            <a:r>
              <a:rPr lang="en-US" sz="3600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ecords </a:t>
            </a:r>
            <a:r>
              <a:rPr lang="en-US" sz="3600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seful </a:t>
            </a:r>
            <a:r>
              <a:rPr lang="en-US" sz="3600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 </a:t>
            </a:r>
            <a:b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Determining PRP </a:t>
            </a:r>
            <a:r>
              <a:rPr lang="en-US" sz="3600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sz="3600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iability</a:t>
            </a:r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</a:b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612" y="1470362"/>
            <a:ext cx="6705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Assets: 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Other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real property owned by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PRP</a:t>
            </a:r>
          </a:p>
          <a:p>
            <a:pPr marL="465138" indent="-465138"/>
            <a:r>
              <a:rPr lang="en-US" sz="2600" dirty="0" smtClean="0">
                <a:latin typeface="Calibri" pitchFamily="34" charset="0"/>
                <a:cs typeface="Calibri" pitchFamily="34" charset="0"/>
              </a:rPr>
              <a:t>	 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Liabilities: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Encumbrances such as mortgages, liens</a:t>
            </a:r>
          </a:p>
          <a:p>
            <a:pPr lvl="1"/>
            <a:endParaRPr lang="en-US" sz="2600" dirty="0" smtClean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Other county 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>d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epartments--building permits, violations</a:t>
            </a:r>
            <a:r>
              <a:rPr lang="en-US" sz="26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>
                <a:latin typeface="Calibri" pitchFamily="34" charset="0"/>
                <a:cs typeface="Calibri" pitchFamily="34" charset="0"/>
              </a:rPr>
            </a:b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21486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Encumbrances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0629" y="1524000"/>
            <a:ext cx="662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indent="-465138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Search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Index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Grantor 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Owner/Buyer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Grantee 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Lender/Creditor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Have encumbrances been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satisfied?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65138" indent="-465138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Include outstanding mortgages/liens in title search report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75829"/>
            <a:ext cx="3388950" cy="534314"/>
          </a:xfrm>
          <a:noFill/>
        </p:spPr>
        <p:txBody>
          <a:bodyPr>
            <a:noAutofit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Example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42" y="1873611"/>
            <a:ext cx="3377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cap="small" dirty="0">
                <a:latin typeface="Calibri" pitchFamily="34" charset="0"/>
                <a:cs typeface="Calibri" pitchFamily="34" charset="0"/>
              </a:rPr>
              <a:t>“Satisfied”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3537" y="663864"/>
            <a:ext cx="3974883" cy="5584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580083"/>
              </p:ext>
            </p:extLst>
          </p:nvPr>
        </p:nvGraphicFramePr>
        <p:xfrm>
          <a:off x="3592681" y="363670"/>
          <a:ext cx="4639470" cy="6016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Acrobat Document" r:id="rId4" imgW="8336152" imgH="10812595" progId="Acrobat.Document.11">
                  <p:embed/>
                </p:oleObj>
              </mc:Choice>
              <mc:Fallback>
                <p:oleObj name="Acrobat Document" r:id="rId4" imgW="8336152" imgH="1081259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2681" y="363670"/>
                        <a:ext cx="4639470" cy="6016739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9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6261" y="87794"/>
            <a:ext cx="8621486" cy="838200"/>
          </a:xfrm>
          <a:noFill/>
        </p:spPr>
        <p:txBody>
          <a:bodyPr>
            <a:normAutofit/>
          </a:bodyPr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Copies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11" descr="5a"/>
          <p:cNvPicPr>
            <a:picLocks noChangeAspect="1" noChangeArrowheads="1"/>
          </p:cNvPicPr>
          <p:nvPr/>
        </p:nvPicPr>
        <p:blipFill rotWithShape="1">
          <a:blip r:embed="rId3" cstate="print"/>
          <a:srcRect r="9064"/>
          <a:stretch/>
        </p:blipFill>
        <p:spPr bwMode="auto">
          <a:xfrm>
            <a:off x="2843790" y="1067113"/>
            <a:ext cx="5749599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4296" y="2622502"/>
            <a:ext cx="4579757" cy="32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Ask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staff about procedures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          and rules.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Copy deeds of interest.</a:t>
            </a:r>
          </a:p>
          <a:p>
            <a:pPr>
              <a:lnSpc>
                <a:spcPts val="31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347663" algn="l"/>
                <a:tab pos="623888" algn="l"/>
              </a:tabLst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Be sure the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book number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and page are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the copy. 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33436"/>
            <a:ext cx="7620000" cy="990600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Chain of Title in PRP Report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391267"/>
              </p:ext>
            </p:extLst>
          </p:nvPr>
        </p:nvGraphicFramePr>
        <p:xfrm>
          <a:off x="1173186" y="1470361"/>
          <a:ext cx="6682412" cy="430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239"/>
                <a:gridCol w="2429253"/>
                <a:gridCol w="1670960"/>
                <a:gridCol w="1670960"/>
              </a:tblGrid>
              <a:tr h="1132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Grantor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Grantee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Document #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6385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3/30/2000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Hopton Technologies Inc (n/k/a Molecular Technologies &amp; Trade Inc.)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Hopton Technologies Int LLC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1097/587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319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3/7/2001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Hopton</a:t>
                      </a:r>
                      <a:r>
                        <a:rPr lang="en-US" sz="900" dirty="0">
                          <a:effectLst/>
                        </a:rPr>
                        <a:t> Technologies </a:t>
                      </a:r>
                      <a:r>
                        <a:rPr lang="en-US" sz="900" dirty="0" err="1">
                          <a:effectLst/>
                        </a:rPr>
                        <a:t>Int</a:t>
                      </a:r>
                      <a:r>
                        <a:rPr lang="en-US" sz="900" dirty="0">
                          <a:effectLst/>
                        </a:rPr>
                        <a:t> LLC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EKA Chemicals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1160/128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4788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</a:rPr>
                        <a:t>9/7/2001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Wyman-Gordon Titanium Castings LLC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Pacific Cast Technologies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1214/246 (ATI property listed as exemption in property description)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1596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</a:rPr>
                        <a:t>2/7/2002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EKA Chemicals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EKA Chemicals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1262/930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1596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</a:rPr>
                        <a:t>6/28/2004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EKA Chemicals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Capital Acquisitions LLC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1596/896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319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7/26/2006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Capital Acquisitions LLC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Absorbent Technologies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2006-18191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957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7/26/2006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Absorbent Technologies Inc.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Farouk H. Al-</a:t>
                      </a:r>
                      <a:r>
                        <a:rPr lang="en-US" sz="900" dirty="0" err="1">
                          <a:effectLst/>
                        </a:rPr>
                        <a:t>Hadi</a:t>
                      </a:r>
                      <a:r>
                        <a:rPr lang="en-US" sz="900" dirty="0">
                          <a:effectLst/>
                        </a:rPr>
                        <a:t>, an undivided ½ interest &amp; David L. Ellis and Pamela L. Ellis, husband and wife, an undivided ½ interest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2006-18192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  <a:tr h="11174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2/18/2014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Farouk H. Al-</a:t>
                      </a:r>
                      <a:r>
                        <a:rPr lang="en-US" sz="900" dirty="0" err="1">
                          <a:effectLst/>
                        </a:rPr>
                        <a:t>Hadi</a:t>
                      </a:r>
                      <a:r>
                        <a:rPr lang="en-US" sz="900" dirty="0">
                          <a:effectLst/>
                        </a:rPr>
                        <a:t>, an undivided ½ interest &amp; David L. Ellis and Pamela L. Ellis, husband and wife, an undivided ½ interest, all as tenants in common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Pacific Cast Technologies, Inc.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Warranty Deed- Statutory Form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2014-01760 (a portion paid to a facilitator pursuant to an IRC 1031 Tax Deferred Exchange)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86" marR="5678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07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21471"/>
            <a:ext cx="7620000" cy="990600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Parts of a Title Deed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254" y="1816004"/>
            <a:ext cx="7772400" cy="3876747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Document # (</a:t>
            </a: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Book and Page</a:t>
            </a: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, </a:t>
            </a: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Reception #)</a:t>
            </a:r>
            <a:endParaRPr lang="en-US" sz="2400" dirty="0"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Type </a:t>
            </a: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of </a:t>
            </a: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document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Parties to transaction</a:t>
            </a:r>
            <a:endParaRPr lang="en-US" sz="2400" dirty="0"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Dates (</a:t>
            </a: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execution, recording</a:t>
            </a: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, notarized)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Habendum clause</a:t>
            </a:r>
            <a:endParaRPr lang="en-US" sz="2400" dirty="0"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Legal </a:t>
            </a:r>
            <a:r>
              <a:rPr lang="en-US" sz="2400" dirty="0" smtClean="0">
                <a:latin typeface="Calibri" panose="020F0502020204030204" pitchFamily="34" charset="0"/>
                <a:ea typeface="Meiryo" pitchFamily="34" charset="-128"/>
                <a:cs typeface="Meiryo" pitchFamily="34" charset="-128"/>
              </a:rPr>
              <a:t>description</a:t>
            </a:r>
            <a:endParaRPr lang="en-US" sz="2400" dirty="0">
              <a:latin typeface="Calibri" panose="020F0502020204030204" pitchFamily="34" charset="0"/>
              <a:ea typeface="Meiryo" pitchFamily="34" charset="-128"/>
              <a:cs typeface="Meiryo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16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751" y="318222"/>
            <a:ext cx="7620000" cy="518463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Chain of Title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051"/>
          <a:stretch/>
        </p:blipFill>
        <p:spPr>
          <a:xfrm>
            <a:off x="1173187" y="1009506"/>
            <a:ext cx="7162350" cy="539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78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8222"/>
            <a:ext cx="7620000" cy="460856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Title Search Report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950"/>
          <a:stretch/>
        </p:blipFill>
        <p:spPr>
          <a:xfrm>
            <a:off x="1796653" y="951899"/>
            <a:ext cx="5703093" cy="553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5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613" y="491043"/>
            <a:ext cx="7620000" cy="990600"/>
          </a:xfrm>
        </p:spPr>
        <p:txBody>
          <a:bodyPr/>
          <a:lstStyle/>
          <a:p>
            <a:r>
              <a:rPr lang="en-US" b="1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Using a title company</a:t>
            </a:r>
            <a:endParaRPr lang="en-US" b="1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3480"/>
            <a:ext cx="7772400" cy="41297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Is using a title company more cost-effective?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Does your region have a contractor for this work?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" panose="020F0502020204030204" pitchFamily="34" charset="0"/>
              </a:rPr>
              <a:t>Is there someone in your region who could pay for the title search (i.e. bankcard holder)?</a:t>
            </a:r>
          </a:p>
          <a:p>
            <a:pPr marL="400050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Many title </a:t>
            </a:r>
            <a:r>
              <a:rPr lang="en-US" sz="2400" dirty="0">
                <a:latin typeface="Calibri" panose="020F0502020204030204" pitchFamily="34" charset="0"/>
              </a:rPr>
              <a:t>c</a:t>
            </a:r>
            <a:r>
              <a:rPr lang="en-US" sz="2400" dirty="0" smtClean="0">
                <a:latin typeface="Calibri" panose="020F0502020204030204" pitchFamily="34" charset="0"/>
              </a:rPr>
              <a:t>ompanies are willing to give you an estimate before you commit to having them do the work.</a:t>
            </a:r>
          </a:p>
          <a:p>
            <a:pPr marL="4000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Many title </a:t>
            </a:r>
            <a:r>
              <a:rPr lang="en-US" sz="2400" dirty="0">
                <a:latin typeface="Calibri" panose="020F0502020204030204" pitchFamily="34" charset="0"/>
              </a:rPr>
              <a:t>c</a:t>
            </a:r>
            <a:r>
              <a:rPr lang="en-US" sz="2400" dirty="0" smtClean="0">
                <a:latin typeface="Calibri" panose="020F0502020204030204" pitchFamily="34" charset="0"/>
              </a:rPr>
              <a:t>ompanies will give the current (vesting deed) without charge—just ask.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902" y="242022"/>
            <a:ext cx="3456420" cy="403249"/>
          </a:xfrm>
        </p:spPr>
        <p:txBody>
          <a:bodyPr/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GIS Map</a:t>
            </a: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049562"/>
              </p:ext>
            </p:extLst>
          </p:nvPr>
        </p:nvGraphicFramePr>
        <p:xfrm>
          <a:off x="1173187" y="721471"/>
          <a:ext cx="7143269" cy="5299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Acrobat Document" r:id="rId4" imgW="4663409" imgH="6034916" progId="Acrobat.Document.11">
                  <p:embed/>
                </p:oleObj>
              </mc:Choice>
              <mc:Fallback>
                <p:oleObj name="Acrobat Document" r:id="rId4" imgW="4663409" imgH="603491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3187" y="721471"/>
                        <a:ext cx="7143269" cy="5299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0691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24296" y="43343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b="1" kern="0" cap="small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References</a:t>
            </a:r>
            <a:endParaRPr lang="en-US" b="1" kern="0" cap="small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796" y="1717950"/>
            <a:ext cx="7924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Calibri" pitchFamily="34" charset="0"/>
              </a:rPr>
              <a:t>PRP Search Manual, Section 3.5 (“Perform Title Search”)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Calibri" pitchFamily="34" charset="0"/>
                <a:hlinkClick r:id="rId3"/>
              </a:rPr>
              <a:t>https://www.epa.gov/enforcement/report-prp-search-manual-2009-edition-2011-addendum</a:t>
            </a:r>
            <a:endParaRPr lang="en-US" sz="2000" dirty="0" smtClean="0">
              <a:solidFill>
                <a:srgbClr val="000000"/>
              </a:solidFill>
              <a:cs typeface="Calibri" pitchFamily="34" charset="0"/>
            </a:endParaRPr>
          </a:p>
          <a:p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Calibri" pitchFamily="34" charset="0"/>
              </a:rPr>
              <a:t>Potentially Responsible Party Internet Information Sources (“PRPIIS”) (PRP Search Manual, Appendix F)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Calibri" pitchFamily="34" charset="0"/>
                <a:hlinkClick r:id="rId3"/>
              </a:rPr>
              <a:t>https://www.epa.gov/enforcement/report-prp-search-manual-2009-edition-2011-addendum</a:t>
            </a:r>
            <a:endParaRPr lang="en-US" sz="2000" dirty="0" smtClean="0">
              <a:solidFill>
                <a:srgbClr val="000000"/>
              </a:solidFill>
              <a:cs typeface="Calibri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ea typeface="ＭＳ Ｐゴシック" pitchFamily="84" charset="-128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ea typeface="ＭＳ Ｐゴシック" pitchFamily="8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970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73" y="260615"/>
            <a:ext cx="6508333" cy="62179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 rot="16200000" flipV="1">
            <a:off x="1494535" y="4570879"/>
            <a:ext cx="895817" cy="155945"/>
          </a:xfrm>
          <a:prstGeom prst="rect">
            <a:avLst/>
          </a:prstGeom>
          <a:solidFill>
            <a:srgbClr val="FFFF00">
              <a:alpha val="4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solidFill>
                <a:srgbClr val="FFFF00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1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5000" r="16928" b="62264"/>
          <a:stretch/>
        </p:blipFill>
        <p:spPr>
          <a:xfrm>
            <a:off x="600404" y="491043"/>
            <a:ext cx="829212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Types of Title Documents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114800" cy="4953000"/>
          </a:xfrm>
        </p:spPr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Warranty </a:t>
            </a:r>
            <a:r>
              <a:rPr lang="en-US" sz="2100" dirty="0" smtClean="0">
                <a:latin typeface="Calibri" pitchFamily="34" charset="0"/>
                <a:cs typeface="Calibri" pitchFamily="34" charset="0"/>
              </a:rPr>
              <a:t>Deeds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Quitclaim </a:t>
            </a:r>
            <a:r>
              <a:rPr lang="en-US" sz="2100" dirty="0">
                <a:latin typeface="Calibri" pitchFamily="34" charset="0"/>
                <a:cs typeface="Calibri" pitchFamily="34" charset="0"/>
              </a:rPr>
              <a:t>Deeds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Tax Deeds/Sheriff Deeds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Mortgages/Deeds </a:t>
            </a:r>
            <a:r>
              <a:rPr lang="en-US" sz="2100" dirty="0">
                <a:latin typeface="Calibri" pitchFamily="34" charset="0"/>
                <a:cs typeface="Calibri" pitchFamily="34" charset="0"/>
              </a:rPr>
              <a:t>of Trust	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Leases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Property Plats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Administrator’s/Executor’s/  Trustee’s Deeds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Patents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Deeds of </a:t>
            </a:r>
            <a:r>
              <a:rPr lang="en-US" sz="2100" dirty="0" err="1" smtClean="0">
                <a:latin typeface="Calibri" pitchFamily="34" charset="0"/>
                <a:cs typeface="Calibri" pitchFamily="34" charset="0"/>
              </a:rPr>
              <a:t>Reconveyance</a:t>
            </a:r>
            <a:endParaRPr lang="en-US" sz="21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53000" y="1143000"/>
            <a:ext cx="388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endParaRPr lang="en-US" sz="8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Financing Statements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Judgments and </a:t>
            </a:r>
            <a:r>
              <a:rPr lang="en-US" sz="2100" dirty="0" err="1">
                <a:latin typeface="Calibri" pitchFamily="34" charset="0"/>
                <a:cs typeface="Calibri" pitchFamily="34" charset="0"/>
              </a:rPr>
              <a:t>Lis</a:t>
            </a:r>
            <a:r>
              <a:rPr lang="en-US" sz="21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100" dirty="0" err="1">
                <a:latin typeface="Calibri" pitchFamily="34" charset="0"/>
                <a:cs typeface="Calibri" pitchFamily="34" charset="0"/>
              </a:rPr>
              <a:t>Pendens</a:t>
            </a:r>
            <a:endParaRPr lang="en-US" sz="21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Real Estate Contracts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Agreements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Mineral Leases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Oil and Gas Leases</a:t>
            </a:r>
            <a:endParaRPr lang="en-US" sz="21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>
                <a:latin typeface="Calibri" pitchFamily="34" charset="0"/>
                <a:cs typeface="Calibri" pitchFamily="34" charset="0"/>
              </a:rPr>
              <a:t>Plat </a:t>
            </a:r>
            <a:r>
              <a:rPr lang="en-US" sz="2100" dirty="0" smtClean="0">
                <a:latin typeface="Calibri" pitchFamily="34" charset="0"/>
                <a:cs typeface="Calibri" pitchFamily="34" charset="0"/>
              </a:rPr>
              <a:t>Maps </a:t>
            </a:r>
            <a:r>
              <a:rPr lang="en-US" sz="21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100" dirty="0" smtClean="0">
                <a:latin typeface="Calibri" pitchFamily="34" charset="0"/>
                <a:cs typeface="Calibri" pitchFamily="34" charset="0"/>
              </a:rPr>
              <a:t>Subdivisions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Easements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Mining Claims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BA16F08A-8861-45E5-9EFD-0D486A352D63}" type="slidenum">
              <a:rPr lang="en-US" sz="1400" smtClean="0">
                <a:latin typeface="Calibri" pitchFamily="34" charset="0"/>
              </a:rPr>
              <a:pPr/>
              <a:t>8</a:t>
            </a:fld>
            <a:endParaRPr lang="en-US" sz="1400" dirty="0" smtClean="0">
              <a:latin typeface="Calibri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7117" y="260615"/>
            <a:ext cx="2232362" cy="11430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Warranty Deed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1309" y="1700790"/>
            <a:ext cx="2448478" cy="2189066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>
                <a:latin typeface="Calibri" pitchFamily="34" charset="0"/>
                <a:ea typeface="Calibri"/>
                <a:cs typeface="Calibri" pitchFamily="34" charset="0"/>
              </a:rPr>
              <a:t>Seller warrants that </a:t>
            </a:r>
            <a:r>
              <a:rPr lang="en-US" dirty="0" smtClean="0">
                <a:latin typeface="Calibri" pitchFamily="34" charset="0"/>
                <a:ea typeface="Calibri"/>
                <a:cs typeface="Calibri" pitchFamily="34" charset="0"/>
              </a:rPr>
              <a:t>he/she has clear title to the property.</a:t>
            </a:r>
            <a:endParaRPr lang="en-US" dirty="0">
              <a:latin typeface="Calibri" pitchFamily="34" charset="0"/>
              <a:ea typeface="Calibri"/>
              <a:cs typeface="Calibri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958374"/>
              </p:ext>
            </p:extLst>
          </p:nvPr>
        </p:nvGraphicFramePr>
        <p:xfrm>
          <a:off x="3304646" y="407988"/>
          <a:ext cx="5264679" cy="607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Acrobat Document" r:id="rId4" imgW="4663409" imgH="6034916" progId="Acrobat.Document.11">
                  <p:embed/>
                </p:oleObj>
              </mc:Choice>
              <mc:Fallback>
                <p:oleObj name="Acrobat Document" r:id="rId4" imgW="4663409" imgH="603491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4646" y="407988"/>
                        <a:ext cx="5264679" cy="60706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9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9082" y="21718"/>
            <a:ext cx="3791857" cy="1143000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Quitclaim Deed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2162" y="1164718"/>
            <a:ext cx="2983081" cy="3490686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ea typeface="Calibri"/>
                <a:cs typeface="Calibri" pitchFamily="34" charset="0"/>
              </a:rPr>
              <a:t>Seller </a:t>
            </a:r>
            <a:r>
              <a:rPr lang="en-US" dirty="0" smtClean="0">
                <a:latin typeface="Calibri" pitchFamily="34" charset="0"/>
                <a:ea typeface="Calibri"/>
                <a:cs typeface="Calibri" pitchFamily="34" charset="0"/>
              </a:rPr>
              <a:t>conveys whatever </a:t>
            </a:r>
            <a:r>
              <a:rPr lang="en-US" dirty="0">
                <a:latin typeface="Calibri" pitchFamily="34" charset="0"/>
                <a:ea typeface="Calibri"/>
                <a:cs typeface="Calibri" pitchFamily="34" charset="0"/>
              </a:rPr>
              <a:t>interest </a:t>
            </a:r>
            <a:r>
              <a:rPr lang="en-US" dirty="0" smtClean="0">
                <a:latin typeface="Calibri" pitchFamily="34" charset="0"/>
                <a:ea typeface="Calibri"/>
                <a:cs typeface="Calibri" pitchFamily="34" charset="0"/>
              </a:rPr>
              <a:t>he/she has. </a:t>
            </a:r>
            <a:endParaRPr lang="en-US" dirty="0">
              <a:latin typeface="Calibri" pitchFamily="34" charset="0"/>
              <a:ea typeface="Calibri"/>
              <a:cs typeface="Calibri" pitchFamily="34" charset="0"/>
            </a:endParaRP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ea typeface="Calibri"/>
                <a:cs typeface="Calibri" pitchFamily="34" charset="0"/>
              </a:rPr>
              <a:t>There may be other interest holders.</a:t>
            </a:r>
          </a:p>
          <a:p>
            <a:pPr marL="457200" lvl="1" indent="0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328633"/>
              </p:ext>
            </p:extLst>
          </p:nvPr>
        </p:nvGraphicFramePr>
        <p:xfrm>
          <a:off x="3938323" y="488416"/>
          <a:ext cx="4435740" cy="5746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Acrobat Document" r:id="rId4" imgW="16946685" imgH="21983504" progId="Acrobat.Document.11">
                  <p:embed/>
                </p:oleObj>
              </mc:Choice>
              <mc:Fallback>
                <p:oleObj name="Acrobat Document" r:id="rId4" imgW="16946685" imgH="21983504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8323" y="488416"/>
                        <a:ext cx="4435740" cy="574667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95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632411E-3C80-48B2-9FCF-800988A8707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4281C5FB-E029-45F8-A250-694331C3FA1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5641</TotalTime>
  <Words>1155</Words>
  <Application>Microsoft Office PowerPoint</Application>
  <PresentationFormat>On-screen Show (4:3)</PresentationFormat>
  <Paragraphs>291</Paragraphs>
  <Slides>44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Meiryo</vt:lpstr>
      <vt:lpstr>ＭＳ Ｐゴシック</vt:lpstr>
      <vt:lpstr>ＭＳ Ｐゴシック</vt:lpstr>
      <vt:lpstr>Arial</vt:lpstr>
      <vt:lpstr>Calibri</vt:lpstr>
      <vt:lpstr>Times New Roman</vt:lpstr>
      <vt:lpstr>Wingdings</vt:lpstr>
      <vt:lpstr>Blank Presentation</vt:lpstr>
      <vt:lpstr>Acrobat Document</vt:lpstr>
      <vt:lpstr>PowerPoint Presentation</vt:lpstr>
      <vt:lpstr>Why Conduct a Title Search?</vt:lpstr>
      <vt:lpstr>What Is the Definition of a Title Search?</vt:lpstr>
      <vt:lpstr>Parts of a Title Deed</vt:lpstr>
      <vt:lpstr>PowerPoint Presentation</vt:lpstr>
      <vt:lpstr>PowerPoint Presentation</vt:lpstr>
      <vt:lpstr>Types of Title Documents</vt:lpstr>
      <vt:lpstr>Warranty Deed</vt:lpstr>
      <vt:lpstr>Quitclaim Deed</vt:lpstr>
      <vt:lpstr>Legal Description</vt:lpstr>
      <vt:lpstr>Example – Metes and Bounds </vt:lpstr>
      <vt:lpstr>Public Land Survey System (PLSS):   Range and Township</vt:lpstr>
      <vt:lpstr>Public Land Survey System (PLSS):   Quarter 1 and Quarter 2</vt:lpstr>
      <vt:lpstr>Public Land Survey System (PLSS):  Quarter 3 and Quarter 4</vt:lpstr>
      <vt:lpstr>Example - Fractions of Sections  (Townships contain 36 Sections)</vt:lpstr>
      <vt:lpstr>PowerPoint Presentation</vt:lpstr>
      <vt:lpstr>PowerPoint Presentation</vt:lpstr>
      <vt:lpstr>How to Conduct a Title Search</vt:lpstr>
      <vt:lpstr>How Do You Begin a Title Search?</vt:lpstr>
      <vt:lpstr>Title Search</vt:lpstr>
      <vt:lpstr>Purchasing Title Documents</vt:lpstr>
      <vt:lpstr>First Stop: Tax Assessor’s Office</vt:lpstr>
      <vt:lpstr>Current Deed Reference</vt:lpstr>
      <vt:lpstr>Tax Map</vt:lpstr>
      <vt:lpstr>Adjacent Property</vt:lpstr>
      <vt:lpstr>Property Card </vt:lpstr>
      <vt:lpstr>Property Card</vt:lpstr>
      <vt:lpstr>Historical Information Found on Property Record Cards</vt:lpstr>
      <vt:lpstr>Delinquent Taxes</vt:lpstr>
      <vt:lpstr>Next Stop: Deed Record Room</vt:lpstr>
      <vt:lpstr>Index Books</vt:lpstr>
      <vt:lpstr>Search Forward Then Search backward</vt:lpstr>
      <vt:lpstr>Search back / Where to Stop</vt:lpstr>
      <vt:lpstr>Plat Map</vt:lpstr>
      <vt:lpstr> Other County Records Useful in  Determining PRP Viability </vt:lpstr>
      <vt:lpstr>Encumbrances</vt:lpstr>
      <vt:lpstr>Example</vt:lpstr>
      <vt:lpstr>Copies</vt:lpstr>
      <vt:lpstr>Chain of Title in PRP Report</vt:lpstr>
      <vt:lpstr>Chain of Title</vt:lpstr>
      <vt:lpstr>Title Search Report</vt:lpstr>
      <vt:lpstr>Using a title company</vt:lpstr>
      <vt:lpstr>GIS Map</vt:lpstr>
      <vt:lpstr>PowerPoint Presentation</vt:lpstr>
    </vt:vector>
  </TitlesOfParts>
  <Company>Office 2004 Test Drive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McCullough, Mary</cp:lastModifiedBy>
  <cp:revision>311</cp:revision>
  <cp:lastPrinted>2015-03-27T18:10:10Z</cp:lastPrinted>
  <dcterms:created xsi:type="dcterms:W3CDTF">2011-02-09T16:00:48Z</dcterms:created>
  <dcterms:modified xsi:type="dcterms:W3CDTF">2016-03-17T16:34:36Z</dcterms:modified>
</cp:coreProperties>
</file>