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373" r:id="rId3"/>
    <p:sldId id="369" r:id="rId4"/>
    <p:sldId id="342" r:id="rId5"/>
    <p:sldId id="365" r:id="rId6"/>
    <p:sldId id="372" r:id="rId7"/>
    <p:sldId id="367" r:id="rId8"/>
    <p:sldId id="366" r:id="rId9"/>
    <p:sldId id="371" r:id="rId10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FF66"/>
    <a:srgbClr val="FFFFAF"/>
    <a:srgbClr val="7174F5"/>
    <a:srgbClr val="639729"/>
    <a:srgbClr val="F3FBA3"/>
    <a:srgbClr val="F2FB9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1" autoAdjust="0"/>
    <p:restoredTop sz="92621" autoAdjust="0"/>
  </p:normalViewPr>
  <p:slideViewPr>
    <p:cSldViewPr>
      <p:cViewPr varScale="1">
        <p:scale>
          <a:sx n="116" d="100"/>
          <a:sy n="116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729" cy="4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9" rIns="91136" bIns="4556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694" y="0"/>
            <a:ext cx="3026729" cy="4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9" rIns="91136" bIns="455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9D10F5C-AE52-4E48-81CF-2A194E188823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6185"/>
            <a:ext cx="3026729" cy="4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9" rIns="91136" bIns="4556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694" y="8806185"/>
            <a:ext cx="3026729" cy="4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9" rIns="91136" bIns="455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5986181-86DD-404D-AED3-C36261CB0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5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26729" cy="4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6" tIns="46435" rIns="92866" bIns="46435" numCol="1" anchor="t" anchorCtr="0" compatLnSpc="1">
            <a:prstTxWarp prst="textNoShape">
              <a:avLst/>
            </a:prstTxWarp>
          </a:bodyPr>
          <a:lstStyle>
            <a:lvl1pPr defTabSz="92876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56694" y="0"/>
            <a:ext cx="3026729" cy="4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6" tIns="46435" rIns="92866" bIns="46435" numCol="1" anchor="t" anchorCtr="0" compatLnSpc="1">
            <a:prstTxWarp prst="textNoShape">
              <a:avLst/>
            </a:prstTxWarp>
          </a:bodyPr>
          <a:lstStyle>
            <a:lvl1pPr algn="r" defTabSz="92876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12C3B0A-73D4-400E-A536-EADA511A742B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6" tIns="45569" rIns="91136" bIns="4556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9449" y="4404675"/>
            <a:ext cx="5586105" cy="41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6" tIns="46435" rIns="92866" bIns="46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806185"/>
            <a:ext cx="3026729" cy="4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6" tIns="46435" rIns="92866" bIns="46435" numCol="1" anchor="b" anchorCtr="0" compatLnSpc="1">
            <a:prstTxWarp prst="textNoShape">
              <a:avLst/>
            </a:prstTxWarp>
          </a:bodyPr>
          <a:lstStyle>
            <a:lvl1pPr defTabSz="92876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56694" y="8806185"/>
            <a:ext cx="3026729" cy="4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6" tIns="46435" rIns="92866" bIns="46435" numCol="1" anchor="b" anchorCtr="0" compatLnSpc="1">
            <a:prstTxWarp prst="textNoShape">
              <a:avLst/>
            </a:prstTxWarp>
          </a:bodyPr>
          <a:lstStyle>
            <a:lvl1pPr algn="r" defTabSz="928762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D72F374-165C-480D-A8A2-98C87A53D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41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9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1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8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1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2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5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FB75-9177-44C7-A7DB-367C4AC356F2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E9A5-6DDD-4FA6-BEEC-99F74B029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9127-ED0E-486C-8D52-13025C77897A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E648-039E-48FC-9A2F-49E28811D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DCFF-09ED-4050-861C-DC1915520F8F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6EF7-97A5-41A0-976E-439406FBB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>
            <a:lvl1pPr>
              <a:defRPr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45EC-9125-4AD4-B7C2-22E828454D06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EA62-88BF-49A2-9AC5-E5AE26393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04775" cmpd="dbl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2020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2401" y="152400"/>
            <a:ext cx="203200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01C0-5108-4132-AF01-2982F06B9B92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1C6E-0F77-4B62-AAB9-A3ADA227B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8"/>
          </a:xfrm>
        </p:spPr>
        <p:txBody>
          <a:bodyPr/>
          <a:lstStyle>
            <a:lvl1pPr>
              <a:defRPr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F0BC-C763-4067-8603-58E9609CCFF0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C957-526C-4115-A3AD-DB2CFB285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04775" cmpd="dbl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2020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2401" y="152400"/>
            <a:ext cx="203200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971C-5188-49B1-AD8D-E5D37B349F26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5D1D4-E1CF-4ADE-BF47-09781FAC7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04775" cmpd="dbl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2020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2401" y="152400"/>
            <a:ext cx="203200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219CE-D353-4F32-902C-7803463CCCFF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6B10-C9F8-4932-9FC2-1B3997BD2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B2020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2401" y="152400"/>
            <a:ext cx="203200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1754-1B9A-488F-9EFA-3EFC99EA2F4B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5A52-8B92-498A-B642-B1221F16C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585A-DB05-4CE9-847E-EE7ABCA051D8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E339-F9DF-41CC-9967-C6F1F05CD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40F8-791B-4722-B96A-04DA36EF21D1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0834-691B-421B-A822-085FD1EB2C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9761A8-3CC4-43D7-8364-BE1FF70DD351}" type="datetime1">
              <a:rPr lang="en-US" smtClean="0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852327-C108-4E45-A215-1BA84A299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FF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C1C6E-0F77-4B62-AAB9-A3ADA227B38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3" descr="J:\Border-OBEP\jr2\P901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2375221"/>
            <a:ext cx="670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Logros recientes del 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Regional 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Trabajo de 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Sonora/Arizona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Edna Mendoza, Departamento de Calidad del </a:t>
            </a:r>
            <a:r>
              <a:rPr lang="es-ES_trad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Medioambiente (ADEQ)</a:t>
            </a:r>
            <a:endParaRPr lang="es-ES_tradn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Reunión </a:t>
            </a:r>
            <a:r>
              <a:rPr lang="es-ES_trad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Coordinadores Nacionales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Paso, Texas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Septiembre 22, 2015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_tradnl" sz="36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B2020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9498"/>
            <a:ext cx="2953181" cy="16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4540" y="43543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Verdana" pitchFamily="34" charset="0"/>
              </a:rPr>
              <a:t>Co-</a:t>
            </a:r>
            <a:r>
              <a:rPr lang="x-none" sz="3200" dirty="0" smtClean="0">
                <a:latin typeface="Verdana" pitchFamily="34" charset="0"/>
              </a:rPr>
              <a:t>Presidentes</a:t>
            </a:r>
            <a:r>
              <a:rPr lang="en-US" sz="3200" dirty="0" smtClean="0">
                <a:latin typeface="Verdana" pitchFamily="34" charset="0"/>
              </a:rPr>
              <a:t> del </a:t>
            </a:r>
            <a:r>
              <a:rPr lang="es-ES_tradnl" sz="3200" dirty="0" smtClean="0">
                <a:latin typeface="Verdana" pitchFamily="34" charset="0"/>
              </a:rPr>
              <a:t>Grupo Regional</a:t>
            </a:r>
            <a:r>
              <a:rPr lang="en-US" sz="3200" dirty="0" smtClean="0">
                <a:latin typeface="Verdana" pitchFamily="34" charset="0"/>
              </a:rPr>
              <a:t> de </a:t>
            </a:r>
            <a:r>
              <a:rPr lang="es-PE" sz="3200" dirty="0" smtClean="0">
                <a:latin typeface="Verdana" pitchFamily="34" charset="0"/>
              </a:rPr>
              <a:t>Trabajo</a:t>
            </a:r>
            <a:r>
              <a:rPr lang="en-US" sz="3200" dirty="0" smtClean="0">
                <a:latin typeface="Verdana" pitchFamily="34" charset="0"/>
              </a:rPr>
              <a:t> Sonora/Arizona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752600"/>
            <a:ext cx="8229600" cy="4571999"/>
          </a:xfrm>
        </p:spPr>
        <p:txBody>
          <a:bodyPr/>
          <a:lstStyle/>
          <a:p>
            <a:r>
              <a:rPr lang="es-ES_tradnl" sz="2400" dirty="0" smtClean="0"/>
              <a:t>Estados Unidos</a:t>
            </a:r>
          </a:p>
          <a:p>
            <a:pPr lvl="2"/>
            <a:r>
              <a:rPr lang="es-ES_tradnl" sz="2000" dirty="0" smtClean="0"/>
              <a:t>Jeff Scott, Director, División Suelo, Agencia de Protección Ambiental (EPA)-Región 9</a:t>
            </a:r>
          </a:p>
          <a:p>
            <a:pPr lvl="2"/>
            <a:r>
              <a:rPr lang="es-ES_tradnl" sz="2000" dirty="0" smtClean="0"/>
              <a:t>Amanda Stone, Directora, Oficina Regional del Sur Occidente, Departamento de Calidad Ambiental de Arizona (ADEQ)</a:t>
            </a:r>
          </a:p>
          <a:p>
            <a:pPr lvl="1"/>
            <a:endParaRPr lang="es-ES_tradnl" sz="1400" dirty="0" smtClean="0"/>
          </a:p>
          <a:p>
            <a:r>
              <a:rPr lang="es-ES_tradnl" sz="2400" dirty="0" smtClean="0"/>
              <a:t>México</a:t>
            </a:r>
          </a:p>
          <a:p>
            <a:pPr lvl="2" indent="-342900"/>
            <a:r>
              <a:rPr lang="es-ES_tradnl" sz="2000" dirty="0" smtClean="0"/>
              <a:t>Jorge Suilo, Delegado, Secretaría del Medioambiente y Recursos Naturales (SEMARNAT)</a:t>
            </a:r>
          </a:p>
          <a:p>
            <a:pPr lvl="2" indent="-342900"/>
            <a:r>
              <a:rPr lang="es-ES_tradnl" sz="2000" dirty="0" smtClean="0"/>
              <a:t>Oscar Téllez, Comisionado, Comisión del Medioambiente y Desarrollo Sustentable (CEDES)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569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4540" y="43543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latin typeface="Verdana" pitchFamily="34" charset="0"/>
              </a:rPr>
              <a:t>Objetivo 1: Reducir la Contaminación del Aire</a:t>
            </a:r>
            <a:endParaRPr lang="en-US" sz="3200" dirty="0" smtClean="0">
              <a:latin typeface="Verdana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184429"/>
          </a:xfrm>
        </p:spPr>
        <p:txBody>
          <a:bodyPr/>
          <a:lstStyle/>
          <a:p>
            <a:pPr lvl="0"/>
            <a:endParaRPr lang="es-ES_tradnl" sz="2000" dirty="0" smtClean="0"/>
          </a:p>
          <a:p>
            <a:pPr lvl="0"/>
            <a:r>
              <a:rPr lang="es-ES_tradnl" sz="1800" dirty="0" smtClean="0"/>
              <a:t>Se instaló y empezó a funcionar el monitor de PM10 en Nogales. Sonora</a:t>
            </a:r>
          </a:p>
          <a:p>
            <a:r>
              <a:rPr lang="es-ES_tradnl" sz="1800" dirty="0"/>
              <a:t>Se aprobó el Plan Estatal de Implementación de PM10 para Nogales, Arizona para reducir las emisiones de </a:t>
            </a:r>
            <a:r>
              <a:rPr lang="es-ES_tradnl" sz="1800" dirty="0" smtClean="0"/>
              <a:t>PM10.</a:t>
            </a:r>
          </a:p>
          <a:p>
            <a:r>
              <a:rPr lang="es-ES_tradnl" sz="1800" dirty="0"/>
              <a:t>Se actualizó la red de monitoreo de la zona fronteriza en Arizona con cuatro nuevos monitores de calidad de aire en Nogales, Yuma y dos en </a:t>
            </a:r>
            <a:r>
              <a:rPr lang="es-ES_tradnl" sz="1800" dirty="0" smtClean="0"/>
              <a:t>Douglas</a:t>
            </a:r>
            <a:endParaRPr lang="es-ES_tradnl" sz="1800" dirty="0"/>
          </a:p>
          <a:p>
            <a:pPr lvl="0"/>
            <a:r>
              <a:rPr lang="es-ES_tradnl" sz="1800" dirty="0" smtClean="0"/>
              <a:t>Se construyó un parque solar de 16MW (Tucson) que está desplazando más de 16.000 toneladas de CO2, 11 toneladas de NOx y 17 toneladas de SOx por año.  La planta genera suficiente electricidad para 2100 hogares.</a:t>
            </a:r>
          </a:p>
          <a:p>
            <a:pPr marL="0" lvl="0" indent="0">
              <a:buNone/>
            </a:pPr>
            <a:endParaRPr lang="es-ES_tradnl" sz="1800" dirty="0" smtClean="0"/>
          </a:p>
          <a:p>
            <a:pPr lvl="0"/>
            <a:endParaRPr lang="es-ES_tradnl" sz="2000" dirty="0"/>
          </a:p>
          <a:p>
            <a:pPr marL="400050">
              <a:spcBef>
                <a:spcPts val="1200"/>
              </a:spcBef>
            </a:pPr>
            <a:endParaRPr lang="en-US" sz="2000" dirty="0" smtClean="0"/>
          </a:p>
          <a:p>
            <a:pPr marL="400050">
              <a:spcBef>
                <a:spcPts val="1200"/>
              </a:spcBef>
            </a:pPr>
            <a:endParaRPr lang="en-US" sz="2400" dirty="0" smtClean="0"/>
          </a:p>
          <a:p>
            <a:pPr marL="57150" indent="0">
              <a:spcBef>
                <a:spcPts val="1200"/>
              </a:spcBef>
              <a:buNone/>
            </a:pPr>
            <a:endParaRPr lang="en-US" sz="2400" dirty="0"/>
          </a:p>
          <a:p>
            <a:pPr marL="400050" lvl="0">
              <a:spcBef>
                <a:spcPts val="1200"/>
              </a:spcBef>
            </a:pPr>
            <a:endParaRPr lang="en-US" sz="2400" dirty="0"/>
          </a:p>
          <a:p>
            <a:pPr marL="400050">
              <a:spcBef>
                <a:spcPts val="1200"/>
              </a:spcBef>
            </a:pPr>
            <a:endParaRPr lang="en-US" sz="2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400" dirty="0" smtClean="0"/>
          </a:p>
        </p:txBody>
      </p:sp>
      <p:pic>
        <p:nvPicPr>
          <p:cNvPr id="4" name="Picture 4" descr="B2012 NCM Public Session 5Mar05 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334000"/>
            <a:ext cx="3332672" cy="145062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4540" y="43543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s-ES_tradnl" sz="2800" dirty="0" smtClean="0">
                <a:latin typeface="Verdana" pitchFamily="34" charset="0"/>
              </a:rPr>
              <a:t>Objetivo 2- Mejorar el Acceso a Agua Limpia y Segura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676400"/>
            <a:ext cx="8229600" cy="5105400"/>
          </a:xfrm>
        </p:spPr>
        <p:txBody>
          <a:bodyPr/>
          <a:lstStyle/>
          <a:p>
            <a:pPr lvl="0"/>
            <a:r>
              <a:rPr lang="es-ES_tradnl" sz="1800" dirty="0" smtClean="0"/>
              <a:t>Se conectaron 13,259 viviendas adicionales de Sonora y Arizona al servicio de aguas residuales. </a:t>
            </a:r>
            <a:endParaRPr lang="es-ES_tradnl" sz="1800" dirty="0"/>
          </a:p>
          <a:p>
            <a:pPr lvl="0"/>
            <a:endParaRPr lang="es-ES_tradnl" sz="2000" dirty="0"/>
          </a:p>
          <a:p>
            <a:pPr lvl="0"/>
            <a:r>
              <a:rPr lang="es-ES_tradnl" sz="1800" dirty="0" smtClean="0"/>
              <a:t>Se instaló un sistema solar de 1.5MW en la planta de tratamiento de aguas residuales Los Alisos en Sonora.  La planta fotovoltaica desplazará aproximadamente 1.76 millones libras de CO2 al año.   </a:t>
            </a:r>
          </a:p>
          <a:p>
            <a:pPr marL="0" lvl="0" indent="0">
              <a:buNone/>
            </a:pPr>
            <a:endParaRPr lang="es-ES_tradnl" sz="1800" dirty="0"/>
          </a:p>
          <a:p>
            <a:pPr lvl="0"/>
            <a:r>
              <a:rPr lang="es-ES_tradnl" sz="1800" dirty="0" smtClean="0"/>
              <a:t>Implementación de auditorías energéticas en los servicios públicos en San Luis Rio Colorado, Sonora y Willcox, Arizona para identificar oportunidades de ahorro de energía.  Se calcularon más de $140.000 en ahorro de energía por año.</a:t>
            </a:r>
            <a:endParaRPr lang="en-US" sz="1800" dirty="0"/>
          </a:p>
          <a:p>
            <a:endParaRPr lang="en-US" sz="1800" dirty="0" smtClean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5257800"/>
            <a:ext cx="4267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dirty="0" smtClean="0"/>
              <a:t>Meta 3- Promover el Manejo Integral de Materiales y Residuos, y Sitios Limpios </a:t>
            </a:r>
            <a:endParaRPr lang="es-ES_trad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347663" lvl="1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sz="1600" dirty="0" smtClean="0"/>
              <a:t>Se recogieron más de 398,000 litros de aceite usado y se construyeron tres centros de acopio de aceite usado en Nogales, Sonora; se capacitó a 280 personas y se reforzó la capacidad institucional y de infraestructura para el manejo de dicho aceite. </a:t>
            </a:r>
          </a:p>
          <a:p>
            <a:pPr marL="347663" lvl="1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sz="1600" dirty="0" smtClean="0"/>
              <a:t>Se recogieron más de 60.000 libras de desechos electrónicos en las comunidades de Sonora y Arizona y se reforzó la  capacidad municipal para implementar eventos de recolección de desechos electrónicos y </a:t>
            </a:r>
            <a:r>
              <a:rPr lang="es-ES_tradnl" sz="1600" dirty="0" err="1" smtClean="0"/>
              <a:t>BMPs</a:t>
            </a:r>
            <a:r>
              <a:rPr lang="es-ES_tradnl" sz="1600" dirty="0" smtClean="0"/>
              <a:t>. Herramientas en internet, en inglés y español, para uso comunitario: </a:t>
            </a:r>
            <a:r>
              <a:rPr lang="es-ES_tradnl" sz="1600" i="1" u="sng" dirty="0" smtClean="0">
                <a:solidFill>
                  <a:srgbClr val="FF0000"/>
                </a:solidFill>
              </a:rPr>
              <a:t>http://azdeq.gov/environ/waste/p2/ewastetoolkit/index.html/</a:t>
            </a:r>
            <a:endParaRPr lang="en-US" sz="1600" i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FEA62-88BF-49A2-9AC5-E5AE26393A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3" descr="\\adeq.lcl\FS\users\gem\Desktop\Ewaste r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06" y="4397374"/>
            <a:ext cx="28956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adeq.lcl\FS\users\gem\Desktop\e-waste recyc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39" y="4384434"/>
            <a:ext cx="3063241" cy="2141538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4540" y="43543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s-ES_tradnl" sz="2800" dirty="0" smtClean="0"/>
              <a:t>Meta 4- Mejorar la Preparación Conjunta de Respuesta Ambiental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572088"/>
            <a:ext cx="8229600" cy="5133512"/>
          </a:xfrm>
        </p:spPr>
        <p:txBody>
          <a:bodyPr/>
          <a:lstStyle/>
          <a:p>
            <a:pPr lvl="0"/>
            <a:r>
              <a:rPr lang="es-ES_tradnl" sz="1800" dirty="0" smtClean="0"/>
              <a:t>Se equiparon bomberos en Sonora con trajes nivel A, B y C y monitores de radiación, mediante donación del estado de Arizona de $200.000</a:t>
            </a:r>
            <a:r>
              <a:rPr lang="en-US" sz="1800" dirty="0" smtClean="0"/>
              <a:t>.</a:t>
            </a:r>
            <a:endParaRPr lang="en-US" sz="1800" dirty="0"/>
          </a:p>
          <a:p>
            <a:pPr lvl="0"/>
            <a:r>
              <a:rPr lang="es-ES" sz="1800" dirty="0" smtClean="0"/>
              <a:t>Entrenamiento de socorristas y simulacros en Río </a:t>
            </a:r>
            <a:r>
              <a:rPr lang="es-ES" sz="1800" dirty="0"/>
              <a:t>Rico, Arizona y Agua Prieta, </a:t>
            </a:r>
            <a:r>
              <a:rPr lang="es-ES" sz="1800" dirty="0" smtClean="0"/>
              <a:t>Sonora, </a:t>
            </a:r>
            <a:r>
              <a:rPr lang="es-ES" sz="1800" dirty="0"/>
              <a:t>para mejorar la </a:t>
            </a:r>
            <a:r>
              <a:rPr lang="es-ES" sz="1800" dirty="0" smtClean="0"/>
              <a:t>preparación binacional ante emergencias, </a:t>
            </a:r>
            <a:r>
              <a:rPr lang="es-ES" sz="1800" dirty="0"/>
              <a:t>incluyendo:</a:t>
            </a:r>
            <a:endParaRPr lang="en-US" sz="1800" dirty="0" smtClean="0"/>
          </a:p>
          <a:p>
            <a:pPr marL="0" lvl="0" indent="0">
              <a:buNone/>
            </a:pPr>
            <a:endParaRPr lang="es-ES_tradnl" sz="1000" dirty="0"/>
          </a:p>
          <a:p>
            <a:pPr lvl="1"/>
            <a:r>
              <a:rPr lang="es-ES_tradnl" sz="1400" dirty="0" smtClean="0"/>
              <a:t>Preparación/desempeño de los socorristas</a:t>
            </a:r>
          </a:p>
          <a:p>
            <a:pPr lvl="1"/>
            <a:r>
              <a:rPr lang="es-ES_tradnl" sz="1400" dirty="0" smtClean="0"/>
              <a:t>Sistemas de manejo de incidentes de tránsito</a:t>
            </a:r>
          </a:p>
          <a:p>
            <a:pPr lvl="1"/>
            <a:r>
              <a:rPr lang="es-ES_tradnl" sz="1400" dirty="0" smtClean="0"/>
              <a:t>Simulacros a gran escala de descarrilamiento de tren y de explosión de tubería de gas.</a:t>
            </a:r>
            <a:r>
              <a:rPr lang="en-US" sz="1000" dirty="0" smtClean="0"/>
              <a:t>	</a:t>
            </a:r>
            <a:endParaRPr lang="es-ES_tradnl" sz="1000" dirty="0" smtClean="0"/>
          </a:p>
          <a:p>
            <a:pPr marL="0" lvl="1" indent="0" eaLnBrk="1" hangingPunct="1">
              <a:spcBef>
                <a:spcPts val="1200"/>
              </a:spcBef>
              <a:buNone/>
            </a:pPr>
            <a:endParaRPr lang="en-US" sz="2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3048000" cy="17526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13" descr="emergency_su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4" y="4876800"/>
            <a:ext cx="3505200" cy="1676400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4540" y="43543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s-ES_tradnl" sz="2400" dirty="0" smtClean="0"/>
              <a:t>Meta 5- Fortalecer el Cumplimiento de la Ley y la Promoción de una Gestión Ambiental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2133601"/>
            <a:ext cx="8001000" cy="4419600"/>
          </a:xfrm>
        </p:spPr>
        <p:txBody>
          <a:bodyPr/>
          <a:lstStyle/>
          <a:p>
            <a:r>
              <a:rPr lang="es-ES_tradnl" sz="2000" dirty="0" smtClean="0"/>
              <a:t>Se organizó un taller </a:t>
            </a:r>
            <a:r>
              <a:rPr lang="es-ES_tradnl" sz="2000" dirty="0" err="1" smtClean="0"/>
              <a:t>tri</a:t>
            </a:r>
            <a:r>
              <a:rPr lang="es-ES_tradnl" sz="2000" dirty="0" smtClean="0"/>
              <a:t>-nacional de dos días de duración para promover el intercambio de información y mejorar la comprensión de los programas respectivos de cumplimiento de la ley e información de cada país.</a:t>
            </a:r>
            <a:endParaRPr lang="en-US" sz="1000" dirty="0">
              <a:solidFill>
                <a:srgbClr val="FFFFFF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7" name="Picture 4" descr="nogal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4055"/>
            <a:ext cx="3784600" cy="23368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PortTrucks7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34" y="3934055"/>
            <a:ext cx="3500437" cy="23368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 smtClean="0">
                <a:effectLst/>
              </a:rPr>
              <a:t>Salud Ambiental</a:t>
            </a:r>
            <a:br>
              <a:rPr lang="es-ES_tradnl" sz="2800" dirty="0" smtClean="0">
                <a:effectLst/>
              </a:rPr>
            </a:br>
            <a:r>
              <a:rPr lang="es-ES_tradnl" sz="2800" dirty="0" smtClean="0">
                <a:effectLst/>
              </a:rPr>
              <a:t> Estrategia Fundamental</a:t>
            </a:r>
            <a:endParaRPr lang="es-ES_trad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97475"/>
          </a:xfrm>
        </p:spPr>
        <p:txBody>
          <a:bodyPr/>
          <a:lstStyle/>
          <a:p>
            <a:pPr marL="0" indent="0">
              <a:buNone/>
            </a:pPr>
            <a:r>
              <a:rPr lang="es-ES_tradnl" sz="1800" dirty="0" smtClean="0"/>
              <a:t>Aumentar la eficiencia en salud ambiental:</a:t>
            </a:r>
          </a:p>
          <a:p>
            <a:pPr marL="0" indent="0">
              <a:buNone/>
            </a:pPr>
            <a:endParaRPr lang="es-ES_tradnl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1600" dirty="0"/>
              <a:t>Se </a:t>
            </a:r>
            <a:r>
              <a:rPr lang="es-ES_tradnl" sz="1600" dirty="0" smtClean="0"/>
              <a:t>proporcionó </a:t>
            </a:r>
            <a:r>
              <a:rPr lang="es-ES_tradnl" sz="1600" dirty="0"/>
              <a:t>entrenamiento de "formación-de-entrenador" </a:t>
            </a:r>
            <a:r>
              <a:rPr lang="es-ES_tradnl" sz="1600" dirty="0" smtClean="0"/>
              <a:t>en el manejo seguro de pesticidas </a:t>
            </a:r>
            <a:r>
              <a:rPr lang="es-ES_tradnl" sz="1600" dirty="0"/>
              <a:t>y la Norma de Protección del Trabajador </a:t>
            </a:r>
            <a:r>
              <a:rPr lang="es-ES_tradnl" sz="1600" dirty="0" smtClean="0"/>
              <a:t>Agrícola, </a:t>
            </a:r>
            <a:r>
              <a:rPr lang="es-ES_tradnl" sz="1600" dirty="0"/>
              <a:t>en San Luis, </a:t>
            </a:r>
            <a:r>
              <a:rPr lang="es-ES_tradnl" sz="1600" dirty="0" smtClean="0"/>
              <a:t>AZ</a:t>
            </a:r>
          </a:p>
          <a:p>
            <a:pPr marL="457200" lvl="1" indent="0">
              <a:buNone/>
            </a:pPr>
            <a:endParaRPr lang="es-ES_tradnl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1600" dirty="0" smtClean="0"/>
              <a:t>Se entrenaron aproximadamente 31 promotores sobre estrategias y conceptos sobre hogares saludables</a:t>
            </a:r>
            <a:r>
              <a:rPr lang="es-ES_tradnl" sz="1600" dirty="0"/>
              <a:t> </a:t>
            </a:r>
            <a:r>
              <a:rPr lang="es-ES_tradnl" sz="1600" dirty="0" smtClean="0"/>
              <a:t>en la ciudad de Tucson, AZ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_tradnl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1600" dirty="0" smtClean="0"/>
              <a:t>Se realizaron talleres, asistencia de aproximadamente 40 promotores, sobre calidad de aire y asma, exposición a pesticidas, plomo y el cambio climático.</a:t>
            </a:r>
            <a:endParaRPr lang="es-ES_trad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FEA62-88BF-49A2-9AC5-E5AE26393A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2" descr="http://t3.gstatic.com/images?q=tbn:ANd9GcQs3jgcuKB9aMWyzkstKM9ixSgfd3o0nUV8NrWQzi2q2XW_uM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633912"/>
            <a:ext cx="2209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3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Meeting- AZ_Sept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43F4844-DAD8-4F2C-98C4-1A257211973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20303</TotalTime>
  <Words>659</Words>
  <Application>Microsoft Office PowerPoint</Application>
  <PresentationFormat>On-screen Show (4:3)</PresentationFormat>
  <Paragraphs>66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Public Meeting- AZ_Sept 2011</vt:lpstr>
      <vt:lpstr>PowerPoint Presentation</vt:lpstr>
      <vt:lpstr>Co-Presidentes del Grupo Regional de Trabajo Sonora/Arizona</vt:lpstr>
      <vt:lpstr>Objetivo 1: Reducir la Contaminación del Aire</vt:lpstr>
      <vt:lpstr>Objetivo 2- Mejorar el Acceso a Agua Limpia y Segura </vt:lpstr>
      <vt:lpstr>Meta 3- Promover el Manejo Integral de Materiales y Residuos, y Sitios Limpios </vt:lpstr>
      <vt:lpstr>Meta 4- Mejorar la Preparación Conjunta de Respuesta Ambiental</vt:lpstr>
      <vt:lpstr>Meta 5- Fortalecer el Cumplimiento de la Ley y la Promoción de una Gestión Ambiental</vt:lpstr>
      <vt:lpstr>Salud Ambiental  Estrategia Fundamental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U.S.-Mexico Environmental Program Border 2020</dc:title>
  <dc:creator>r9administrator</dc:creator>
  <cp:lastModifiedBy>Bauer, Jeremy</cp:lastModifiedBy>
  <cp:revision>1070</cp:revision>
  <cp:lastPrinted>2015-09-21T04:17:51Z</cp:lastPrinted>
  <dcterms:created xsi:type="dcterms:W3CDTF">2011-07-28T16:50:29Z</dcterms:created>
  <dcterms:modified xsi:type="dcterms:W3CDTF">2015-11-10T23:22:55Z</dcterms:modified>
</cp:coreProperties>
</file>