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9" r:id="rId3"/>
    <p:sldId id="260" r:id="rId4"/>
    <p:sldId id="266" r:id="rId5"/>
    <p:sldId id="265" r:id="rId6"/>
    <p:sldId id="275" r:id="rId7"/>
    <p:sldId id="280" r:id="rId8"/>
    <p:sldId id="281" r:id="rId9"/>
    <p:sldId id="317" r:id="rId10"/>
    <p:sldId id="316" r:id="rId11"/>
    <p:sldId id="314" r:id="rId12"/>
    <p:sldId id="315" r:id="rId13"/>
    <p:sldId id="312" r:id="rId14"/>
    <p:sldId id="313" r:id="rId15"/>
    <p:sldId id="318" r:id="rId16"/>
    <p:sldId id="299" r:id="rId17"/>
    <p:sldId id="303"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52B06D-C13C-4A2F-B7FD-DCA3478BB2E9}">
          <p14:sldIdLst>
            <p14:sldId id="259"/>
            <p14:sldId id="260"/>
            <p14:sldId id="266"/>
            <p14:sldId id="265"/>
            <p14:sldId id="275"/>
            <p14:sldId id="280"/>
            <p14:sldId id="281"/>
            <p14:sldId id="317"/>
            <p14:sldId id="316"/>
            <p14:sldId id="314"/>
            <p14:sldId id="315"/>
            <p14:sldId id="312"/>
            <p14:sldId id="313"/>
            <p14:sldId id="318"/>
            <p14:sldId id="299"/>
            <p14:sldId id="30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 Aimee" initials="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82" autoAdjust="0"/>
  </p:normalViewPr>
  <p:slideViewPr>
    <p:cSldViewPr>
      <p:cViewPr varScale="1">
        <p:scale>
          <a:sx n="93" d="100"/>
          <a:sy n="93" d="100"/>
        </p:scale>
        <p:origin x="-5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12CDAE5-88A0-4101-B182-E032D99EAF1C}" type="datetimeFigureOut">
              <a:rPr lang="en-US" smtClean="0"/>
              <a:t>5/6/2015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A69FA28-9AEE-4CF3-BABA-2118E8A0A6F9}" type="slidenum">
              <a:rPr lang="en-US" smtClean="0"/>
              <a:t>‹#›</a:t>
            </a:fld>
            <a:endParaRPr lang="en-US" dirty="0"/>
          </a:p>
        </p:txBody>
      </p:sp>
    </p:spTree>
    <p:extLst>
      <p:ext uri="{BB962C8B-B14F-4D97-AF65-F5344CB8AC3E}">
        <p14:creationId xmlns:p14="http://schemas.microsoft.com/office/powerpoint/2010/main" val="302870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INSTRUCTOR NOTES</a:t>
            </a:r>
          </a:p>
          <a:p>
            <a:endParaRPr lang="en-US" dirty="0" smtClean="0"/>
          </a:p>
          <a:p>
            <a:r>
              <a:rPr lang="en-US" dirty="0" smtClean="0"/>
              <a:t>- Introduce</a:t>
            </a:r>
            <a:r>
              <a:rPr lang="en-US" baseline="0" dirty="0" smtClean="0"/>
              <a:t> course – for EPA Project Officers </a:t>
            </a:r>
            <a:endParaRPr lang="en-US" dirty="0" smtClean="0"/>
          </a:p>
          <a:p>
            <a:endParaRPr lang="en-US" dirty="0" smtClean="0"/>
          </a:p>
          <a:p>
            <a:pPr defTabSz="907620">
              <a:defRPr/>
            </a:pPr>
            <a:r>
              <a:rPr lang="en-US" baseline="0" dirty="0" smtClean="0"/>
              <a:t>- Hand out ACRES business cards</a:t>
            </a:r>
            <a:endParaRPr lang="en-US" dirty="0" smtClean="0"/>
          </a:p>
          <a:p>
            <a:endParaRPr lang="en-US" dirty="0" smtClean="0"/>
          </a:p>
          <a:p>
            <a:r>
              <a:rPr lang="en-US" dirty="0" smtClean="0"/>
              <a:t>- Presenter</a:t>
            </a:r>
            <a:r>
              <a:rPr lang="en-US" baseline="0" dirty="0" smtClean="0"/>
              <a:t> introductions (establish your credibility as a trainer giving them information about Brownfields/ACRES)</a:t>
            </a:r>
          </a:p>
          <a:p>
            <a:pPr lvl="1">
              <a:buFont typeface="Arial" pitchFamily="34" charset="0"/>
              <a:buChar char="•"/>
            </a:pPr>
            <a:r>
              <a:rPr lang="en-US" baseline="0" dirty="0" smtClean="0"/>
              <a:t>Name &amp; organization</a:t>
            </a:r>
          </a:p>
          <a:p>
            <a:pPr lvl="1">
              <a:buFont typeface="Arial" pitchFamily="34" charset="0"/>
              <a:buChar char="•"/>
            </a:pPr>
            <a:r>
              <a:rPr lang="en-US" baseline="0" dirty="0" smtClean="0"/>
              <a:t>Role &amp; number of years with Brownfields Program</a:t>
            </a:r>
          </a:p>
          <a:p>
            <a:pPr lvl="1">
              <a:buFont typeface="Arial" pitchFamily="34" charset="0"/>
              <a:buChar char="•"/>
            </a:pPr>
            <a:r>
              <a:rPr lang="en-US" baseline="0" dirty="0" smtClean="0"/>
              <a:t>Role &amp; number of years with ACRES</a:t>
            </a:r>
          </a:p>
          <a:p>
            <a:pPr lvl="1">
              <a:buFont typeface="Arial" pitchFamily="34" charset="0"/>
              <a:buChar char="•"/>
            </a:pPr>
            <a:endParaRPr lang="en-US" baseline="0" dirty="0" smtClean="0"/>
          </a:p>
          <a:p>
            <a:pPr lvl="0">
              <a:buFont typeface="Arial" pitchFamily="34" charset="0"/>
              <a:buNone/>
            </a:pPr>
            <a:r>
              <a:rPr lang="en-US" baseline="0" dirty="0" smtClean="0"/>
              <a:t>- Distribute sign-in sheet</a:t>
            </a:r>
          </a:p>
          <a:p>
            <a:endParaRPr lang="en-US" baseline="0" dirty="0" smtClean="0"/>
          </a:p>
          <a:p>
            <a:pPr defTabSz="907620">
              <a:defRPr/>
            </a:pPr>
            <a:r>
              <a:rPr lang="en-US" dirty="0" smtClean="0"/>
              <a:t>- Ask</a:t>
            </a:r>
            <a:r>
              <a:rPr lang="en-US" baseline="0" dirty="0" smtClean="0"/>
              <a:t> where the attendees come from, what their roles are within ACRES. This is a good way to see if PO’s are in the audience, familiar names, etc.</a:t>
            </a:r>
          </a:p>
          <a:p>
            <a:endParaRPr lang="en-US" dirty="0"/>
          </a:p>
        </p:txBody>
      </p:sp>
      <p:sp>
        <p:nvSpPr>
          <p:cNvPr id="4" name="Slide Number Placeholder 3"/>
          <p:cNvSpPr>
            <a:spLocks noGrp="1"/>
          </p:cNvSpPr>
          <p:nvPr>
            <p:ph type="sldNum" sz="quarter" idx="10"/>
          </p:nvPr>
        </p:nvSpPr>
        <p:spPr/>
        <p:txBody>
          <a:bodyPr/>
          <a:lstStyle/>
          <a:p>
            <a:fld id="{D0170492-0661-4E77-B3F7-564CF27EF06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8573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70492-0661-4E77-B3F7-564CF27EF06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50207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9FA28-9AEE-4CF3-BABA-2118E8A0A6F9}" type="slidenum">
              <a:rPr lang="en-US" smtClean="0"/>
              <a:t>5</a:t>
            </a:fld>
            <a:endParaRPr lang="en-US" dirty="0"/>
          </a:p>
        </p:txBody>
      </p:sp>
    </p:spTree>
    <p:extLst>
      <p:ext uri="{BB962C8B-B14F-4D97-AF65-F5344CB8AC3E}">
        <p14:creationId xmlns:p14="http://schemas.microsoft.com/office/powerpoint/2010/main" val="421733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6C063-3D14-497D-8C27-F0E690A01A32}" type="slidenum">
              <a:rPr lang="en-US" smtClean="0"/>
              <a:pPr/>
              <a:t>6</a:t>
            </a:fld>
            <a:endParaRPr lang="en-US" dirty="0"/>
          </a:p>
        </p:txBody>
      </p:sp>
    </p:spTree>
    <p:extLst>
      <p:ext uri="{BB962C8B-B14F-4D97-AF65-F5344CB8AC3E}">
        <p14:creationId xmlns:p14="http://schemas.microsoft.com/office/powerpoint/2010/main" val="366425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the filters, can reduce the search for a number of criteria.  In this example, Region 8 assessment grant recipients.  See who has reported properties.  Older, closed out CAs should have at least one property associated with it.  This function can help with tracking whether sufficient progress is being made or making sure CAs have reported accomplishment data when they are near close out. </a:t>
            </a:r>
            <a:endParaRPr lang="en-US" dirty="0"/>
          </a:p>
        </p:txBody>
      </p:sp>
      <p:sp>
        <p:nvSpPr>
          <p:cNvPr id="4" name="Slide Number Placeholder 3"/>
          <p:cNvSpPr>
            <a:spLocks noGrp="1"/>
          </p:cNvSpPr>
          <p:nvPr>
            <p:ph type="sldNum" sz="quarter" idx="10"/>
          </p:nvPr>
        </p:nvSpPr>
        <p:spPr/>
        <p:txBody>
          <a:bodyPr/>
          <a:lstStyle/>
          <a:p>
            <a:fld id="{F886C063-3D14-497D-8C27-F0E690A01A32}" type="slidenum">
              <a:rPr lang="en-US" smtClean="0"/>
              <a:pPr/>
              <a:t>7</a:t>
            </a:fld>
            <a:endParaRPr lang="en-US" dirty="0"/>
          </a:p>
        </p:txBody>
      </p:sp>
    </p:spTree>
    <p:extLst>
      <p:ext uri="{BB962C8B-B14F-4D97-AF65-F5344CB8AC3E}">
        <p14:creationId xmlns:p14="http://schemas.microsoft.com/office/powerpoint/2010/main" val="423956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637" y="4387769"/>
            <a:ext cx="5558801" cy="4155919"/>
          </a:xfrm>
          <a:prstGeom prst="rect">
            <a:avLst/>
          </a:prstGeom>
        </p:spPr>
        <p:txBody>
          <a:bodyPr>
            <a:normAutofit/>
          </a:bodyPr>
          <a:lstStyle/>
          <a:p>
            <a:r>
              <a:rPr lang="en-US" u="sng" dirty="0" smtClean="0"/>
              <a:t>INSTRUCTOR NOTES</a:t>
            </a:r>
          </a:p>
          <a:p>
            <a:endParaRPr lang="en-US" u="sng" dirty="0" smtClean="0"/>
          </a:p>
          <a:p>
            <a:r>
              <a:rPr lang="en-US" u="none" dirty="0" smtClean="0"/>
              <a:t>Help with questions or</a:t>
            </a:r>
            <a:r>
              <a:rPr lang="en-US" u="none" baseline="0" dirty="0" smtClean="0"/>
              <a:t> issues is almost as close as the press of a button.  </a:t>
            </a:r>
          </a:p>
          <a:p>
            <a:endParaRPr lang="en-US" u="none" baseline="0" dirty="0" smtClean="0"/>
          </a:p>
          <a:p>
            <a:r>
              <a:rPr lang="en-US" u="none" baseline="0" dirty="0" smtClean="0"/>
              <a:t>ACRES </a:t>
            </a:r>
            <a:r>
              <a:rPr lang="en-US" u="none" dirty="0" smtClean="0"/>
              <a:t>Help</a:t>
            </a:r>
            <a:r>
              <a:rPr lang="en-US" u="none" baseline="0" dirty="0" smtClean="0"/>
              <a:t> Desk hours – M-F/9-5 – encourage people to ask any and all questions; we are here to help.  Also encourage people to contact us with suggestions for improvement or enhancement.  We want to hear from our users and do not consider ACRES a “final product.”  We are always looking for ways to improve the application and make it as streamlined and useful as possible.</a:t>
            </a:r>
          </a:p>
          <a:p>
            <a:endParaRPr lang="en-US" u="none" baseline="0" dirty="0" smtClean="0"/>
          </a:p>
          <a:p>
            <a:r>
              <a:rPr lang="en-US" u="none" baseline="0" dirty="0" smtClean="0"/>
              <a:t>ACRES Information page – FAQs, QRGs and short (&lt; 10 minutes each) training videos.  Training schedule is available via link on this page.  Training is available the first Tuesday of each month - 2 different classes which alternate months – 1) ACRES use for new users and 2) ACRES use for advanced users.</a:t>
            </a:r>
          </a:p>
          <a:p>
            <a:endParaRPr lang="en-US" u="none" baseline="0" dirty="0" smtClean="0"/>
          </a:p>
          <a:p>
            <a:r>
              <a:rPr lang="en-US" u="none" baseline="0" dirty="0" smtClean="0"/>
              <a:t>WE WANT PICTURES!  Historical, before and during Brownfields activities, after reuse – all of it!  The form is in the back of the room and posted </a:t>
            </a:r>
            <a:r>
              <a:rPr lang="en-US" u="none" baseline="0" smtClean="0"/>
              <a:t>on the ACRES </a:t>
            </a:r>
            <a:r>
              <a:rPr lang="en-US" u="none" baseline="0" dirty="0" smtClean="0"/>
              <a:t>Information page.</a:t>
            </a:r>
            <a:endParaRPr lang="en-US" u="none" dirty="0"/>
          </a:p>
        </p:txBody>
      </p:sp>
    </p:spTree>
    <p:extLst>
      <p:ext uri="{BB962C8B-B14F-4D97-AF65-F5344CB8AC3E}">
        <p14:creationId xmlns:p14="http://schemas.microsoft.com/office/powerpoint/2010/main" val="370629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INSTRUCTOR NOTES</a:t>
            </a:r>
          </a:p>
          <a:p>
            <a:endParaRPr lang="en-US" u="sng" dirty="0" smtClean="0"/>
          </a:p>
          <a:p>
            <a:r>
              <a:rPr lang="en-US" u="none" dirty="0" smtClean="0"/>
              <a:t>- Ask if anyone</a:t>
            </a:r>
            <a:r>
              <a:rPr lang="en-US" u="none" baseline="0" dirty="0" smtClean="0"/>
              <a:t> has any questions</a:t>
            </a:r>
          </a:p>
          <a:p>
            <a:endParaRPr lang="en-US" u="none" baseline="0" dirty="0" smtClean="0"/>
          </a:p>
          <a:p>
            <a:r>
              <a:rPr lang="en-US" u="none" dirty="0" smtClean="0"/>
              <a:t> - Remind</a:t>
            </a:r>
            <a:r>
              <a:rPr lang="en-US" u="none" baseline="0" dirty="0" smtClean="0"/>
              <a:t> everyone to turn in the course evaluation</a:t>
            </a:r>
            <a:endParaRPr lang="en-US" u="none" dirty="0"/>
          </a:p>
        </p:txBody>
      </p:sp>
    </p:spTree>
    <p:extLst>
      <p:ext uri="{BB962C8B-B14F-4D97-AF65-F5344CB8AC3E}">
        <p14:creationId xmlns:p14="http://schemas.microsoft.com/office/powerpoint/2010/main" val="690211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10000">
              <a:schemeClr val="tx2">
                <a:lumMod val="50000"/>
              </a:schemeClr>
            </a:gs>
            <a:gs pos="12000">
              <a:schemeClr val="tx2">
                <a:lumMod val="50000"/>
              </a:schemeClr>
            </a:gs>
            <a:gs pos="50000">
              <a:schemeClr val="tx2">
                <a:lumMod val="75000"/>
              </a:schemeClr>
            </a:gs>
            <a:gs pos="100000">
              <a:schemeClr val="tx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86" y="1295400"/>
            <a:ext cx="7772400" cy="1470025"/>
          </a:xfrm>
        </p:spPr>
        <p:txBody>
          <a:bodyPr>
            <a:normAutofit/>
          </a:bodyPr>
          <a:lstStyle>
            <a:lvl1pPr algn="l">
              <a:defRPr sz="44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6172200"/>
            <a:ext cx="6400800" cy="685800"/>
          </a:xfrm>
        </p:spPr>
        <p:txBody>
          <a:bodyPr>
            <a:normAutofit/>
          </a:bodyPr>
          <a:lstStyle>
            <a:lvl1pPr marL="0" indent="0" algn="r">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3" name="Group 12"/>
          <p:cNvGrpSpPr/>
          <p:nvPr userDrawn="1"/>
        </p:nvGrpSpPr>
        <p:grpSpPr>
          <a:xfrm>
            <a:off x="0" y="381000"/>
            <a:ext cx="9144000" cy="685800"/>
            <a:chOff x="0" y="304800"/>
            <a:chExt cx="9144000" cy="685800"/>
          </a:xfrm>
        </p:grpSpPr>
        <p:sp>
          <p:nvSpPr>
            <p:cNvPr id="14" name="Rectangle 13"/>
            <p:cNvSpPr/>
            <p:nvPr/>
          </p:nvSpPr>
          <p:spPr>
            <a:xfrm>
              <a:off x="0" y="3048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
              <a:ext cx="2076450" cy="657225"/>
            </a:xfrm>
            <a:prstGeom prst="rect">
              <a:avLst/>
            </a:prstGeom>
            <a:noFill/>
            <a:ln w="9525">
              <a:noFill/>
              <a:miter lim="800000"/>
              <a:headEnd/>
              <a:tailEnd/>
            </a:ln>
          </p:spPr>
        </p:pic>
        <p:pic>
          <p:nvPicPr>
            <p:cNvPr id="1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04800"/>
              <a:ext cx="785973" cy="685800"/>
            </a:xfrm>
            <a:prstGeom prst="rect">
              <a:avLst/>
            </a:prstGeom>
            <a:noFill/>
            <a:ln w="9525">
              <a:noFill/>
              <a:miter lim="800000"/>
              <a:headEnd/>
              <a:tailEnd/>
            </a:ln>
          </p:spPr>
        </p:pic>
      </p:grpSp>
    </p:spTree>
    <p:extLst>
      <p:ext uri="{BB962C8B-B14F-4D97-AF65-F5344CB8AC3E}">
        <p14:creationId xmlns:p14="http://schemas.microsoft.com/office/powerpoint/2010/main" val="420750144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7329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45423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10000">
              <a:schemeClr val="tx2">
                <a:lumMod val="50000"/>
              </a:schemeClr>
            </a:gs>
            <a:gs pos="12000">
              <a:schemeClr val="tx2">
                <a:lumMod val="50000"/>
              </a:schemeClr>
            </a:gs>
            <a:gs pos="50000">
              <a:schemeClr val="tx2">
                <a:lumMod val="75000"/>
              </a:schemeClr>
            </a:gs>
            <a:gs pos="100000">
              <a:schemeClr val="tx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86" y="1295400"/>
            <a:ext cx="7772400" cy="1470025"/>
          </a:xfrm>
        </p:spPr>
        <p:txBody>
          <a:bodyPr>
            <a:normAutofit/>
          </a:bodyPr>
          <a:lstStyle>
            <a:lvl1pPr algn="l">
              <a:defRPr sz="44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6172200"/>
            <a:ext cx="6400800" cy="685800"/>
          </a:xfrm>
        </p:spPr>
        <p:txBody>
          <a:bodyPr>
            <a:normAutofit/>
          </a:bodyPr>
          <a:lstStyle>
            <a:lvl1pPr marL="0" indent="0" algn="r">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3" name="Group 12"/>
          <p:cNvGrpSpPr/>
          <p:nvPr userDrawn="1"/>
        </p:nvGrpSpPr>
        <p:grpSpPr>
          <a:xfrm>
            <a:off x="0" y="381000"/>
            <a:ext cx="9144000" cy="685800"/>
            <a:chOff x="0" y="304800"/>
            <a:chExt cx="9144000" cy="685800"/>
          </a:xfrm>
        </p:grpSpPr>
        <p:sp>
          <p:nvSpPr>
            <p:cNvPr id="14" name="Rectangle 13"/>
            <p:cNvSpPr/>
            <p:nvPr/>
          </p:nvSpPr>
          <p:spPr>
            <a:xfrm>
              <a:off x="0" y="3048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
              <a:ext cx="2076450" cy="657225"/>
            </a:xfrm>
            <a:prstGeom prst="rect">
              <a:avLst/>
            </a:prstGeom>
            <a:noFill/>
            <a:ln w="9525">
              <a:noFill/>
              <a:miter lim="800000"/>
              <a:headEnd/>
              <a:tailEnd/>
            </a:ln>
          </p:spPr>
        </p:pic>
        <p:pic>
          <p:nvPicPr>
            <p:cNvPr id="1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04800"/>
              <a:ext cx="785973" cy="685800"/>
            </a:xfrm>
            <a:prstGeom prst="rect">
              <a:avLst/>
            </a:prstGeom>
            <a:noFill/>
            <a:ln w="9525">
              <a:noFill/>
              <a:miter lim="800000"/>
              <a:headEnd/>
              <a:tailEnd/>
            </a:ln>
          </p:spPr>
        </p:pic>
      </p:grpSp>
    </p:spTree>
    <p:extLst>
      <p:ext uri="{BB962C8B-B14F-4D97-AF65-F5344CB8AC3E}">
        <p14:creationId xmlns:p14="http://schemas.microsoft.com/office/powerpoint/2010/main" val="101596134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400800"/>
            <a:ext cx="9144000" cy="4572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0" y="0"/>
            <a:ext cx="9144000" cy="990600"/>
          </a:xfrm>
          <a:gradFill flip="none" rotWithShape="1">
            <a:gsLst>
              <a:gs pos="31000">
                <a:schemeClr val="accent1">
                  <a:lumMod val="50000"/>
                </a:schemeClr>
              </a:gs>
              <a:gs pos="55000">
                <a:schemeClr val="accent1">
                  <a:lumMod val="75000"/>
                </a:schemeClr>
              </a:gs>
              <a:gs pos="90000">
                <a:schemeClr val="accent1">
                  <a:lumMod val="60000"/>
                  <a:lumOff val="40000"/>
                </a:schemeClr>
              </a:gs>
              <a:gs pos="100000">
                <a:schemeClr val="accent1">
                  <a:lumMod val="40000"/>
                  <a:lumOff val="60000"/>
                </a:schemeClr>
              </a:gs>
            </a:gsLst>
            <a:lin ang="0" scaled="1"/>
            <a:tileRect/>
          </a:gradFill>
        </p:spPr>
        <p:txBody>
          <a:bodyPr/>
          <a:lstStyle>
            <a:lvl1pPr algn="l">
              <a:defRPr sz="3600" b="0">
                <a:solidFill>
                  <a:schemeClr val="bg1"/>
                </a:solidFill>
                <a:effectLst/>
              </a:defRPr>
            </a:lvl1pPr>
          </a:lstStyle>
          <a:p>
            <a:r>
              <a:rPr lang="en-US" dirty="0" smtClean="0"/>
              <a:t> Click to edit Master title style</a:t>
            </a:r>
            <a:endParaRPr lang="en-US" dirty="0"/>
          </a:p>
        </p:txBody>
      </p:sp>
      <p:sp>
        <p:nvSpPr>
          <p:cNvPr id="3" name="Content Placeholder 2"/>
          <p:cNvSpPr>
            <a:spLocks noGrp="1"/>
          </p:cNvSpPr>
          <p:nvPr>
            <p:ph idx="1"/>
          </p:nvPr>
        </p:nvSpPr>
        <p:spPr>
          <a:xfrm>
            <a:off x="304800" y="1143000"/>
            <a:ext cx="8382000" cy="4953000"/>
          </a:xfrm>
        </p:spPr>
        <p:txBody>
          <a:bodyPr/>
          <a:lstStyle>
            <a:lvl1pPr>
              <a:buClr>
                <a:srgbClr val="002060"/>
              </a:buClr>
              <a:buFont typeface="Symbol" pitchFamily="18" charset="2"/>
              <a:buChar char=""/>
              <a:defRPr sz="2400" b="1"/>
            </a:lvl1pPr>
            <a:lvl2pPr>
              <a:buClr>
                <a:schemeClr val="bg1">
                  <a:lumMod val="50000"/>
                </a:schemeClr>
              </a:buClr>
              <a:buFont typeface="Arial" pitchFamily="34" charset="0"/>
              <a:buChar char="•"/>
              <a:defRPr sz="2000"/>
            </a:lvl2pPr>
            <a:lvl3pPr>
              <a:buClr>
                <a:srgbClr val="002060"/>
              </a:buClr>
              <a:buFont typeface="Calibri"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692737" y="6437416"/>
            <a:ext cx="381000" cy="365125"/>
          </a:xfrm>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pic>
        <p:nvPicPr>
          <p:cNvPr id="7"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00775"/>
            <a:ext cx="1828800" cy="657225"/>
          </a:xfrm>
          <a:prstGeom prst="rect">
            <a:avLst/>
          </a:prstGeom>
          <a:noFill/>
          <a:ln w="9525">
            <a:noFill/>
            <a:miter lim="800000"/>
            <a:headEnd/>
            <a:tailEnd/>
          </a:ln>
        </p:spPr>
      </p:pic>
    </p:spTree>
    <p:extLst>
      <p:ext uri="{BB962C8B-B14F-4D97-AF65-F5344CB8AC3E}">
        <p14:creationId xmlns:p14="http://schemas.microsoft.com/office/powerpoint/2010/main" val="52850403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512872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51441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290943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38530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664844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218267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400800"/>
            <a:ext cx="9144000" cy="4572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0" y="0"/>
            <a:ext cx="9144000" cy="990600"/>
          </a:xfrm>
          <a:gradFill flip="none" rotWithShape="1">
            <a:gsLst>
              <a:gs pos="31000">
                <a:schemeClr val="accent1">
                  <a:lumMod val="50000"/>
                </a:schemeClr>
              </a:gs>
              <a:gs pos="55000">
                <a:schemeClr val="accent1">
                  <a:lumMod val="75000"/>
                </a:schemeClr>
              </a:gs>
              <a:gs pos="90000">
                <a:schemeClr val="accent1">
                  <a:lumMod val="60000"/>
                  <a:lumOff val="40000"/>
                </a:schemeClr>
              </a:gs>
              <a:gs pos="100000">
                <a:schemeClr val="accent1">
                  <a:lumMod val="40000"/>
                  <a:lumOff val="60000"/>
                </a:schemeClr>
              </a:gs>
            </a:gsLst>
            <a:lin ang="0" scaled="1"/>
            <a:tileRect/>
          </a:gradFill>
        </p:spPr>
        <p:txBody>
          <a:bodyPr/>
          <a:lstStyle>
            <a:lvl1pPr algn="l">
              <a:defRPr sz="3600" b="0">
                <a:solidFill>
                  <a:schemeClr val="bg1"/>
                </a:solidFill>
                <a:effectLst/>
              </a:defRPr>
            </a:lvl1pPr>
          </a:lstStyle>
          <a:p>
            <a:r>
              <a:rPr lang="en-US" dirty="0" smtClean="0"/>
              <a:t> Click to edit Master title style</a:t>
            </a:r>
            <a:endParaRPr lang="en-US" dirty="0"/>
          </a:p>
        </p:txBody>
      </p:sp>
      <p:sp>
        <p:nvSpPr>
          <p:cNvPr id="3" name="Content Placeholder 2"/>
          <p:cNvSpPr>
            <a:spLocks noGrp="1"/>
          </p:cNvSpPr>
          <p:nvPr>
            <p:ph idx="1"/>
          </p:nvPr>
        </p:nvSpPr>
        <p:spPr>
          <a:xfrm>
            <a:off x="304800" y="1143000"/>
            <a:ext cx="8382000" cy="4953000"/>
          </a:xfrm>
        </p:spPr>
        <p:txBody>
          <a:bodyPr/>
          <a:lstStyle>
            <a:lvl1pPr>
              <a:buClr>
                <a:srgbClr val="002060"/>
              </a:buClr>
              <a:buFont typeface="Symbol" pitchFamily="18" charset="2"/>
              <a:buChar char=""/>
              <a:defRPr sz="2400" b="1"/>
            </a:lvl1pPr>
            <a:lvl2pPr>
              <a:buClr>
                <a:schemeClr val="bg1">
                  <a:lumMod val="50000"/>
                </a:schemeClr>
              </a:buClr>
              <a:buFont typeface="Arial" pitchFamily="34" charset="0"/>
              <a:buChar char="•"/>
              <a:defRPr sz="2000"/>
            </a:lvl2pPr>
            <a:lvl3pPr>
              <a:buClr>
                <a:srgbClr val="002060"/>
              </a:buClr>
              <a:buFont typeface="Calibri"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692737" y="6437416"/>
            <a:ext cx="381000" cy="365125"/>
          </a:xfrm>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pic>
        <p:nvPicPr>
          <p:cNvPr id="7"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00775"/>
            <a:ext cx="1828800" cy="657225"/>
          </a:xfrm>
          <a:prstGeom prst="rect">
            <a:avLst/>
          </a:prstGeom>
          <a:noFill/>
          <a:ln w="9525">
            <a:noFill/>
            <a:miter lim="800000"/>
            <a:headEnd/>
            <a:tailEnd/>
          </a:ln>
        </p:spPr>
      </p:pic>
    </p:spTree>
    <p:extLst>
      <p:ext uri="{BB962C8B-B14F-4D97-AF65-F5344CB8AC3E}">
        <p14:creationId xmlns:p14="http://schemas.microsoft.com/office/powerpoint/2010/main" val="355918640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731114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649772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31831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226941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85124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73253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011483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31954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557677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193771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0EC67-D98B-4F8E-A148-1E460DF40BE8}" type="datetime1">
              <a:rPr lang="en-US" smtClean="0">
                <a:solidFill>
                  <a:prstClr val="black">
                    <a:tint val="75000"/>
                  </a:prstClr>
                </a:solidFill>
              </a:rPr>
              <a:pPr/>
              <a:t>5/6/2015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4835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0EC67-D98B-4F8E-A148-1E460DF40BE8}" type="datetime1">
              <a:rPr lang="en-US" smtClean="0">
                <a:solidFill>
                  <a:prstClr val="black">
                    <a:tint val="75000"/>
                  </a:prstClr>
                </a:solidFill>
              </a:rPr>
              <a:pPr/>
              <a:t>5/6/2015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D3BF7-66A5-4224-9D32-716637B6E8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1051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acres_help@epa.gov"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hyperlink" Target="http://www.epagov/acre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40327"/>
            <a:ext cx="8219268" cy="2209800"/>
          </a:xfrm>
        </p:spPr>
        <p:txBody>
          <a:bodyPr>
            <a:normAutofit/>
          </a:bodyPr>
          <a:lstStyle/>
          <a:p>
            <a:pPr algn="l"/>
            <a:r>
              <a:rPr lang="en-US" sz="4800" dirty="0" smtClean="0"/>
              <a:t>ACRES</a:t>
            </a:r>
            <a:r>
              <a:rPr lang="en-US" dirty="0" smtClean="0"/>
              <a:t/>
            </a:r>
            <a:br>
              <a:rPr lang="en-US" dirty="0" smtClean="0"/>
            </a:br>
            <a:r>
              <a:rPr lang="en-US" sz="2800" dirty="0" smtClean="0"/>
              <a:t>Area-Wide Planning Training</a:t>
            </a:r>
            <a:br>
              <a:rPr lang="en-US" sz="2800" dirty="0" smtClean="0"/>
            </a:br>
            <a:r>
              <a:rPr lang="en-US" sz="2800" dirty="0" smtClean="0"/>
              <a:t>     for Cooperative Agreement Recipients</a:t>
            </a:r>
            <a:endParaRPr lang="en-US" sz="2800" dirty="0"/>
          </a:p>
        </p:txBody>
      </p:sp>
      <p:sp>
        <p:nvSpPr>
          <p:cNvPr id="3" name="Subtitle 2"/>
          <p:cNvSpPr>
            <a:spLocks noGrp="1"/>
          </p:cNvSpPr>
          <p:nvPr>
            <p:ph type="subTitle" idx="1"/>
          </p:nvPr>
        </p:nvSpPr>
        <p:spPr>
          <a:xfrm>
            <a:off x="2514146" y="5301342"/>
            <a:ext cx="6400800" cy="1524000"/>
          </a:xfrm>
        </p:spPr>
        <p:txBody>
          <a:bodyPr anchor="b" anchorCtr="0">
            <a:normAutofit/>
          </a:bodyPr>
          <a:lstStyle/>
          <a:p>
            <a:pPr algn="r">
              <a:spcBef>
                <a:spcPts val="400"/>
              </a:spcBef>
            </a:pPr>
            <a:r>
              <a:rPr lang="en-US" dirty="0" smtClean="0"/>
              <a:t> </a:t>
            </a:r>
            <a:fld id="{EDFEB3CE-78A7-4CB7-9942-A259A1A17006}" type="datetime4">
              <a:rPr lang="en-US" smtClean="0"/>
              <a:t>May 6, 2015</a:t>
            </a:fld>
            <a:endParaRPr lang="en-US" dirty="0"/>
          </a:p>
        </p:txBody>
      </p:sp>
      <p:grpSp>
        <p:nvGrpSpPr>
          <p:cNvPr id="10" name="Group 9"/>
          <p:cNvGrpSpPr/>
          <p:nvPr/>
        </p:nvGrpSpPr>
        <p:grpSpPr>
          <a:xfrm>
            <a:off x="457200" y="2362200"/>
            <a:ext cx="8220136" cy="3409686"/>
            <a:chOff x="457200" y="2362200"/>
            <a:chExt cx="8220136" cy="3409686"/>
          </a:xfrm>
        </p:grpSpPr>
        <p:sp>
          <p:nvSpPr>
            <p:cNvPr id="11" name="Arc 10"/>
            <p:cNvSpPr/>
            <p:nvPr/>
          </p:nvSpPr>
          <p:spPr>
            <a:xfrm rot="10954499">
              <a:off x="829002" y="3122684"/>
              <a:ext cx="1705990" cy="1238548"/>
            </a:xfrm>
            <a:prstGeom prst="arc">
              <a:avLst>
                <a:gd name="adj1" fmla="val 16841077"/>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8" name="Arc 17"/>
            <p:cNvSpPr/>
            <p:nvPr/>
          </p:nvSpPr>
          <p:spPr>
            <a:xfrm rot="10954499">
              <a:off x="1537103" y="3823570"/>
              <a:ext cx="1705990" cy="1035100"/>
            </a:xfrm>
            <a:prstGeom prst="arc">
              <a:avLst>
                <a:gd name="adj1" fmla="val 15043962"/>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Arc 19"/>
            <p:cNvSpPr/>
            <p:nvPr/>
          </p:nvSpPr>
          <p:spPr>
            <a:xfrm rot="9907923">
              <a:off x="2692295" y="3940096"/>
              <a:ext cx="1705990" cy="1238548"/>
            </a:xfrm>
            <a:prstGeom prst="arc">
              <a:avLst>
                <a:gd name="adj1" fmla="val 16841077"/>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1" name="Arc 20"/>
            <p:cNvSpPr/>
            <p:nvPr/>
          </p:nvSpPr>
          <p:spPr>
            <a:xfrm rot="7943167">
              <a:off x="3947606" y="3700510"/>
              <a:ext cx="1705990" cy="1238548"/>
            </a:xfrm>
            <a:prstGeom prst="arc">
              <a:avLst>
                <a:gd name="adj1" fmla="val 14678988"/>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Arc 21"/>
            <p:cNvSpPr/>
            <p:nvPr/>
          </p:nvSpPr>
          <p:spPr>
            <a:xfrm rot="6724569">
              <a:off x="5299266" y="2698641"/>
              <a:ext cx="1705990" cy="1238548"/>
            </a:xfrm>
            <a:prstGeom prst="arc">
              <a:avLst>
                <a:gd name="adj1" fmla="val 16841077"/>
                <a:gd name="adj2" fmla="val 0"/>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632"/>
                      </a14:imgEffect>
                    </a14:imgLayer>
                  </a14:imgProps>
                </a:ext>
                <a:ext uri="{28A0092B-C50C-407E-A947-70E740481C1C}">
                  <a14:useLocalDpi xmlns:a14="http://schemas.microsoft.com/office/drawing/2010/main" val="0"/>
                </a:ext>
              </a:extLst>
            </a:blip>
            <a:srcRect/>
            <a:stretch>
              <a:fillRect/>
            </a:stretch>
          </p:blipFill>
          <p:spPr bwMode="auto">
            <a:xfrm>
              <a:off x="457200" y="3375077"/>
              <a:ext cx="702821" cy="5876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99905" y="4591313"/>
              <a:ext cx="1400695" cy="118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9156" l="0" r="100000"/>
                      </a14:imgEffect>
                    </a14:imgLayer>
                  </a14:imgProps>
                </a:ext>
                <a:ext uri="{28A0092B-C50C-407E-A947-70E740481C1C}">
                  <a14:useLocalDpi xmlns:a14="http://schemas.microsoft.com/office/drawing/2010/main" val="0"/>
                </a:ext>
              </a:extLst>
            </a:blip>
            <a:srcRect/>
            <a:stretch>
              <a:fillRect/>
            </a:stretch>
          </p:blipFill>
          <p:spPr bwMode="auto">
            <a:xfrm>
              <a:off x="2068279" y="4362005"/>
              <a:ext cx="1116128" cy="9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57" l="0" r="99893"/>
                      </a14:imgEffect>
                    </a14:imgLayer>
                  </a14:imgProps>
                </a:ext>
                <a:ext uri="{28A0092B-C50C-407E-A947-70E740481C1C}">
                  <a14:useLocalDpi xmlns:a14="http://schemas.microsoft.com/office/drawing/2010/main" val="0"/>
                </a:ext>
              </a:extLst>
            </a:blip>
            <a:srcRect/>
            <a:stretch>
              <a:fillRect/>
            </a:stretch>
          </p:blipFill>
          <p:spPr bwMode="auto">
            <a:xfrm>
              <a:off x="1066800" y="3962764"/>
              <a:ext cx="877544" cy="79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132" r="99737"/>
                      </a14:imgEffect>
                    </a14:imgLayer>
                  </a14:imgProps>
                </a:ext>
                <a:ext uri="{28A0092B-C50C-407E-A947-70E740481C1C}">
                  <a14:useLocalDpi xmlns:a14="http://schemas.microsoft.com/office/drawing/2010/main" val="0"/>
                </a:ext>
              </a:extLst>
            </a:blip>
            <a:srcRect/>
            <a:stretch>
              <a:fillRect/>
            </a:stretch>
          </p:blipFill>
          <p:spPr bwMode="auto">
            <a:xfrm>
              <a:off x="4920116" y="3785770"/>
              <a:ext cx="1588861" cy="139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895">
                          <a14:foregroundMark x1="48117" y1="35479" x2="48117" y2="35479"/>
                          <a14:foregroundMark x1="58159" y1="37911" x2="58159" y2="37911"/>
                          <a14:foregroundMark x1="52406" y1="10873" x2="52406" y2="10873"/>
                          <a14:foregroundMark x1="54184" y1="13591" x2="54184" y2="13591"/>
                          <a14:foregroundMark x1="53033" y1="34907" x2="53033" y2="34907"/>
                          <a14:foregroundMark x1="61925" y1="42775" x2="61925" y2="42775"/>
                          <a14:foregroundMark x1="69456" y1="66381" x2="69456" y2="66381"/>
                          <a14:foregroundMark x1="63285" y1="64092" x2="63285" y2="64092"/>
                          <a14:foregroundMark x1="63598" y1="69099" x2="63598" y2="69099"/>
                          <a14:foregroundMark x1="60879" y1="64521" x2="60879" y2="64521"/>
                          <a14:foregroundMark x1="81067" y1="67382" x2="81067" y2="67382"/>
                          <a14:foregroundMark x1="57113" y1="77110" x2="57113" y2="77110"/>
                          <a14:foregroundMark x1="58368" y1="70815" x2="58368" y2="70815"/>
                          <a14:foregroundMark x1="55230" y1="61087" x2="55230" y2="61087"/>
                          <a14:foregroundMark x1="44770" y1="61516" x2="44770" y2="61516"/>
                          <a14:foregroundMark x1="42155" y1="61087" x2="42155" y2="61087"/>
                          <a14:foregroundMark x1="38389" y1="61230" x2="38389" y2="61230"/>
                          <a14:foregroundMark x1="37552" y1="65665" x2="37552" y2="65665"/>
                          <a14:foregroundMark x1="32531" y1="60801" x2="32531" y2="60801"/>
                          <a14:foregroundMark x1="26674" y1="60944" x2="26674" y2="60944"/>
                          <a14:foregroundMark x1="31276" y1="64664" x2="31276" y2="64664"/>
                          <a14:foregroundMark x1="27510" y1="65522" x2="27510" y2="65522"/>
                          <a14:foregroundMark x1="28975" y1="68670" x2="28975" y2="68670"/>
                          <a14:foregroundMark x1="40795" y1="66094" x2="40795" y2="66094"/>
                          <a14:foregroundMark x1="36297" y1="66094" x2="36297" y2="66094"/>
                          <a14:foregroundMark x1="81381" y1="86838" x2="81381" y2="86838"/>
                          <a14:foregroundMark x1="82427" y1="86552" x2="82427" y2="86552"/>
                          <a14:foregroundMark x1="68515" y1="8155" x2="68515" y2="8155"/>
                          <a14:foregroundMark x1="80021" y1="15451" x2="80021" y2="15451"/>
                          <a14:foregroundMark x1="72594" y1="13734" x2="72594" y2="13734"/>
                          <a14:foregroundMark x1="65586" y1="8441" x2="65586" y2="8441"/>
                          <a14:foregroundMark x1="63180" y1="4721" x2="63180" y2="4721"/>
                          <a14:foregroundMark x1="70084" y1="7725" x2="70084" y2="7725"/>
                          <a14:foregroundMark x1="75105" y1="10587" x2="75105" y2="10587"/>
                          <a14:foregroundMark x1="88703" y1="26323" x2="88703" y2="26323"/>
                          <a14:foregroundMark x1="76987" y1="69528" x2="76987" y2="69528"/>
                          <a14:foregroundMark x1="94561" y1="43777" x2="94561" y2="43777"/>
                          <a14:foregroundMark x1="93410" y1="38054" x2="93410" y2="38054"/>
                          <a14:foregroundMark x1="93515" y1="31330" x2="93515" y2="31330"/>
                          <a14:foregroundMark x1="59833" y1="2289" x2="86611" y2="21602"/>
                          <a14:foregroundMark x1="86506" y1="22747" x2="95397" y2="44492"/>
                          <a14:foregroundMark x1="44770" y1="31903" x2="62971" y2="41345"/>
                          <a14:foregroundMark x1="68515" y1="68097" x2="81590" y2="76681"/>
                          <a14:foregroundMark x1="90063" y1="25751" x2="98431" y2="44492"/>
                          <a14:foregroundMark x1="51255" y1="60801" x2="57218" y2="60372"/>
                          <a14:foregroundMark x1="83159" y1="86552" x2="79079" y2="89413"/>
                        </a14:backgroundRemoval>
                      </a14:imgEffect>
                    </a14:imgLayer>
                  </a14:imgProps>
                </a:ext>
                <a:ext uri="{28A0092B-C50C-407E-A947-70E740481C1C}">
                  <a14:useLocalDpi xmlns:a14="http://schemas.microsoft.com/office/drawing/2010/main" val="0"/>
                </a:ext>
              </a:extLst>
            </a:blip>
            <a:srcRect/>
            <a:stretch>
              <a:fillRect/>
            </a:stretch>
          </p:blipFill>
          <p:spPr bwMode="auto">
            <a:xfrm>
              <a:off x="6248400" y="2362200"/>
              <a:ext cx="2428936" cy="177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57200" y="3375077"/>
              <a:ext cx="702821" cy="587687"/>
            </a:xfrm>
            <a:prstGeom prst="ellips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Oval 4"/>
            <p:cNvSpPr/>
            <p:nvPr/>
          </p:nvSpPr>
          <p:spPr>
            <a:xfrm>
              <a:off x="1066800" y="3962765"/>
              <a:ext cx="877544" cy="798482"/>
            </a:xfrm>
            <a:prstGeom prst="ellips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p:cNvSpPr/>
            <p:nvPr/>
          </p:nvSpPr>
          <p:spPr>
            <a:xfrm>
              <a:off x="2068279" y="4362006"/>
              <a:ext cx="1116128" cy="993962"/>
            </a:xfrm>
            <a:prstGeom prst="ellips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p:cNvSpPr/>
            <p:nvPr/>
          </p:nvSpPr>
          <p:spPr>
            <a:xfrm>
              <a:off x="3399905" y="4591313"/>
              <a:ext cx="1400695" cy="1180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920115" y="3785770"/>
              <a:ext cx="1588861" cy="1395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6248400" y="2362200"/>
              <a:ext cx="2428936" cy="17758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8329264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10</a:t>
            </a:fld>
            <a:endParaRPr lang="en-US" dirty="0">
              <a:solidFill>
                <a:prstClr val="black">
                  <a:tint val="75000"/>
                </a:prstClr>
              </a:solidFill>
            </a:endParaRPr>
          </a:p>
        </p:txBody>
      </p:sp>
      <p:sp>
        <p:nvSpPr>
          <p:cNvPr id="14" name="Title 13"/>
          <p:cNvSpPr>
            <a:spLocks noGrp="1"/>
          </p:cNvSpPr>
          <p:nvPr>
            <p:ph type="title"/>
          </p:nvPr>
        </p:nvSpPr>
        <p:spPr/>
        <p:txBody>
          <a:bodyPr/>
          <a:lstStyle/>
          <a:p>
            <a:pPr algn="ctr"/>
            <a:r>
              <a:rPr lang="en-US" dirty="0"/>
              <a:t>Associating a property to your AWP grant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21887"/>
            <a:ext cx="6705600" cy="3901027"/>
          </a:xfrm>
          <a:prstGeom prst="rect">
            <a:avLst/>
          </a:prstGeom>
          <a:ln w="28575">
            <a:solidFill>
              <a:schemeClr val="bg1">
                <a:lumMod val="50000"/>
              </a:schemeClr>
            </a:solidFill>
          </a:ln>
        </p:spPr>
      </p:pic>
      <p:cxnSp>
        <p:nvCxnSpPr>
          <p:cNvPr id="13" name="Straight Arrow Connector 12"/>
          <p:cNvCxnSpPr/>
          <p:nvPr/>
        </p:nvCxnSpPr>
        <p:spPr>
          <a:xfrm>
            <a:off x="583446" y="4702628"/>
            <a:ext cx="722840" cy="685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9" name="Content Placeholder 2"/>
          <p:cNvSpPr txBox="1">
            <a:spLocks/>
          </p:cNvSpPr>
          <p:nvPr/>
        </p:nvSpPr>
        <p:spPr>
          <a:xfrm>
            <a:off x="152400" y="1121229"/>
            <a:ext cx="8534400" cy="1088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ts val="0"/>
              </a:spcBef>
            </a:pPr>
            <a:r>
              <a:rPr lang="en-US" sz="1900" dirty="0" smtClean="0"/>
              <a:t>At the bottom of your area-wide Cooperative Agreement Home page, you </a:t>
            </a:r>
          </a:p>
          <a:p>
            <a:pPr marL="0" indent="0">
              <a:spcBef>
                <a:spcPts val="0"/>
              </a:spcBef>
              <a:buNone/>
            </a:pPr>
            <a:r>
              <a:rPr lang="en-US" sz="1900" dirty="0"/>
              <a:t> </a:t>
            </a:r>
            <a:r>
              <a:rPr lang="en-US" sz="1900" dirty="0" smtClean="0"/>
              <a:t>     can view properties already associated to your grant and can use the ‘Add </a:t>
            </a:r>
          </a:p>
          <a:p>
            <a:pPr marL="0" indent="0">
              <a:spcBef>
                <a:spcPts val="0"/>
              </a:spcBef>
              <a:buNone/>
            </a:pPr>
            <a:r>
              <a:rPr lang="en-US" sz="1900" dirty="0"/>
              <a:t> </a:t>
            </a:r>
            <a:r>
              <a:rPr lang="en-US" sz="1900" dirty="0" smtClean="0"/>
              <a:t>     Property to this Cooperative Agreement’ button to associate a new or existing </a:t>
            </a:r>
          </a:p>
          <a:p>
            <a:pPr marL="0" indent="0">
              <a:spcBef>
                <a:spcPts val="0"/>
              </a:spcBef>
              <a:buNone/>
            </a:pPr>
            <a:r>
              <a:rPr lang="en-US" sz="1900" dirty="0"/>
              <a:t> </a:t>
            </a:r>
            <a:r>
              <a:rPr lang="en-US" sz="1900" dirty="0" smtClean="0"/>
              <a:t>     property to your CA.</a:t>
            </a:r>
          </a:p>
        </p:txBody>
      </p:sp>
    </p:spTree>
    <p:extLst>
      <p:ext uri="{BB962C8B-B14F-4D97-AF65-F5344CB8AC3E}">
        <p14:creationId xmlns:p14="http://schemas.microsoft.com/office/powerpoint/2010/main" val="35976058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Associating a property to your AWP grant </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11</a:t>
            </a:fld>
            <a:endParaRPr lang="en-US" dirty="0">
              <a:solidFill>
                <a:prstClr val="black">
                  <a:tint val="75000"/>
                </a:prstClr>
              </a:solidFill>
            </a:endParaRPr>
          </a:p>
        </p:txBody>
      </p:sp>
      <p:sp>
        <p:nvSpPr>
          <p:cNvPr id="7" name="Content Placeholder 8"/>
          <p:cNvSpPr>
            <a:spLocks noGrp="1"/>
          </p:cNvSpPr>
          <p:nvPr>
            <p:ph idx="1"/>
          </p:nvPr>
        </p:nvSpPr>
        <p:spPr>
          <a:xfrm>
            <a:off x="228600" y="1066800"/>
            <a:ext cx="8382000" cy="4572000"/>
          </a:xfrm>
        </p:spPr>
        <p:txBody>
          <a:bodyPr/>
          <a:lstStyle/>
          <a:p>
            <a:r>
              <a:rPr lang="en-US" sz="1800" dirty="0" smtClean="0"/>
              <a:t>Once directed back to the Find property screen, clear the current filters, and enter your ACRES Property ID in the property ID filter field; click Filter Now</a:t>
            </a:r>
          </a:p>
          <a:p>
            <a:r>
              <a:rPr lang="en-US" sz="1800" dirty="0" smtClean="0"/>
              <a:t>Click the checkbox of the property you want to associate to your AWP grant</a:t>
            </a:r>
          </a:p>
          <a:p>
            <a:r>
              <a:rPr lang="en-US" sz="1800" dirty="0" smtClean="0"/>
              <a:t>Click the green ‘Add Selected Properties to {AWP grant}’ button</a:t>
            </a:r>
          </a:p>
          <a:p>
            <a:endParaRPr lang="en-US" dirty="0" smtClean="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082" y="2362200"/>
            <a:ext cx="5586431" cy="2801859"/>
          </a:xfrm>
          <a:prstGeom prst="rect">
            <a:avLst/>
          </a:prstGeom>
          <a:ln>
            <a:noFill/>
          </a:ln>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33610"/>
          <a:stretch/>
        </p:blipFill>
        <p:spPr>
          <a:xfrm>
            <a:off x="1776016" y="4775758"/>
            <a:ext cx="5549980" cy="1594668"/>
          </a:xfrm>
          <a:prstGeom prst="rect">
            <a:avLst/>
          </a:prstGeom>
        </p:spPr>
      </p:pic>
      <p:cxnSp>
        <p:nvCxnSpPr>
          <p:cNvPr id="11" name="Straight Arrow Connector 10"/>
          <p:cNvCxnSpPr/>
          <p:nvPr/>
        </p:nvCxnSpPr>
        <p:spPr>
          <a:xfrm>
            <a:off x="2247900" y="3218177"/>
            <a:ext cx="533400" cy="5398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67000" y="5506948"/>
            <a:ext cx="1600200" cy="189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7755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Associating a property to your AWP grant </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12</a:t>
            </a:fld>
            <a:endParaRPr lang="en-US" dirty="0">
              <a:solidFill>
                <a:prstClr val="black">
                  <a:tint val="75000"/>
                </a:prstClr>
              </a:solidFill>
            </a:endParaRP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7932" y="2133601"/>
            <a:ext cx="6439536" cy="3333944"/>
          </a:xfrm>
          <a:prstGeom prst="rect">
            <a:avLst/>
          </a:prstGeom>
          <a:noFill/>
          <a:ln w="285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90500" y="1115105"/>
            <a:ext cx="8534400" cy="1018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t>Once </a:t>
            </a:r>
            <a:r>
              <a:rPr lang="en-US" sz="1900" dirty="0"/>
              <a:t>you have added the existing property to your AWP grant, you will asked to confirm the AWP/property association. </a:t>
            </a:r>
          </a:p>
        </p:txBody>
      </p:sp>
    </p:spTree>
    <p:extLst>
      <p:ext uri="{BB962C8B-B14F-4D97-AF65-F5344CB8AC3E}">
        <p14:creationId xmlns:p14="http://schemas.microsoft.com/office/powerpoint/2010/main" val="334633113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leveraged funding your AWP grant </a:t>
            </a:r>
            <a:endParaRPr lang="en-US" dirty="0"/>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13</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399" y="2694101"/>
            <a:ext cx="5257801" cy="3838363"/>
          </a:xfrm>
          <a:ln w="12700">
            <a:solidFill>
              <a:schemeClr val="tx1"/>
            </a:solidFill>
          </a:ln>
        </p:spPr>
      </p:pic>
      <p:cxnSp>
        <p:nvCxnSpPr>
          <p:cNvPr id="6" name="Straight Arrow Connector 5"/>
          <p:cNvCxnSpPr/>
          <p:nvPr/>
        </p:nvCxnSpPr>
        <p:spPr>
          <a:xfrm>
            <a:off x="2438400" y="4953000"/>
            <a:ext cx="960766" cy="546571"/>
          </a:xfrm>
          <a:prstGeom prst="straightConnector1">
            <a:avLst/>
          </a:prstGeom>
          <a:ln w="38100">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Content Placeholder 8"/>
          <p:cNvSpPr txBox="1">
            <a:spLocks/>
          </p:cNvSpPr>
          <p:nvPr/>
        </p:nvSpPr>
        <p:spPr>
          <a:xfrm>
            <a:off x="304799" y="990600"/>
            <a:ext cx="8768937"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Leveraged funding for your AWP grant can be added on the CA home page.</a:t>
            </a:r>
          </a:p>
          <a:p>
            <a:r>
              <a:rPr lang="en-US" sz="1600" dirty="0" smtClean="0">
                <a:solidFill>
                  <a:srgbClr val="FF0000"/>
                </a:solidFill>
              </a:rPr>
              <a:t>CARs should capture investments within the AWP project area that are helping your community achieve specific &amp; overarching revitalization goals that are part of your BF AWP project</a:t>
            </a:r>
            <a:r>
              <a:rPr lang="en-US" sz="1600" i="1" dirty="0" smtClean="0">
                <a:solidFill>
                  <a:srgbClr val="FF0000"/>
                </a:solidFill>
              </a:rPr>
              <a:t>. (Discuss questions with your EPA PO)</a:t>
            </a:r>
          </a:p>
          <a:p>
            <a:r>
              <a:rPr lang="en-US" sz="1600" dirty="0" smtClean="0"/>
              <a:t> You can see what funding has already been entered under the AWP grant and if needed, mark erroneous funding for deletion.</a:t>
            </a:r>
            <a:endParaRPr lang="en-US" sz="1600" dirty="0"/>
          </a:p>
        </p:txBody>
      </p:sp>
      <p:sp>
        <p:nvSpPr>
          <p:cNvPr id="3" name="Rectangle 2"/>
          <p:cNvSpPr/>
          <p:nvPr/>
        </p:nvSpPr>
        <p:spPr>
          <a:xfrm>
            <a:off x="3581399" y="5336230"/>
            <a:ext cx="4489041" cy="9755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1565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24"/>
            <a:ext cx="9144000" cy="990600"/>
          </a:xfrm>
        </p:spPr>
        <p:txBody>
          <a:bodyPr/>
          <a:lstStyle/>
          <a:p>
            <a:pPr algn="ctr"/>
            <a:r>
              <a:rPr lang="en-US" dirty="0" smtClean="0"/>
              <a:t>**ACRES Demonstration**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19200"/>
            <a:ext cx="8305800" cy="4684123"/>
          </a:xfrm>
          <a:ln w="28575">
            <a:solidFill>
              <a:schemeClr val="bg1">
                <a:lumMod val="50000"/>
              </a:schemeClr>
            </a:solidFill>
          </a:ln>
        </p:spPr>
      </p:pic>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10107588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  What if I Have Questions?</a:t>
            </a:r>
            <a:endParaRPr lang="en-US" dirty="0"/>
          </a:p>
        </p:txBody>
      </p:sp>
      <p:sp>
        <p:nvSpPr>
          <p:cNvPr id="3" name="Content Placeholder 2"/>
          <p:cNvSpPr>
            <a:spLocks noGrp="1"/>
          </p:cNvSpPr>
          <p:nvPr>
            <p:ph sz="quarter" idx="1"/>
          </p:nvPr>
        </p:nvSpPr>
        <p:spPr>
          <a:xfrm>
            <a:off x="457200" y="1371600"/>
            <a:ext cx="7467600" cy="4873752"/>
          </a:xfrm>
        </p:spPr>
        <p:txBody>
          <a:bodyPr>
            <a:noAutofit/>
          </a:bodyPr>
          <a:lstStyle/>
          <a:p>
            <a:r>
              <a:rPr lang="en-US" sz="2000" dirty="0" smtClean="0"/>
              <a:t>ACRES Help Desk</a:t>
            </a:r>
          </a:p>
          <a:p>
            <a:pPr marL="457200" lvl="1" indent="0">
              <a:buNone/>
            </a:pPr>
            <a:r>
              <a:rPr lang="en-US" dirty="0" smtClean="0">
                <a:hlinkClick r:id="rId3"/>
              </a:rPr>
              <a:t>acres_help@epa.gov</a:t>
            </a:r>
            <a:r>
              <a:rPr lang="en-US" dirty="0" smtClean="0"/>
              <a:t> or (703)-284-8212</a:t>
            </a:r>
          </a:p>
          <a:p>
            <a:pPr marL="365760" lvl="1" indent="0">
              <a:buNone/>
            </a:pPr>
            <a:endParaRPr lang="en-US" sz="1800" dirty="0" smtClean="0"/>
          </a:p>
          <a:p>
            <a:pPr>
              <a:spcBef>
                <a:spcPts val="0"/>
              </a:spcBef>
            </a:pPr>
            <a:r>
              <a:rPr lang="en-US" sz="2000" dirty="0" smtClean="0"/>
              <a:t>ACRES Information web page: </a:t>
            </a:r>
          </a:p>
          <a:p>
            <a:pPr marL="731520" lvl="2" indent="0">
              <a:spcBef>
                <a:spcPts val="0"/>
              </a:spcBef>
              <a:buNone/>
            </a:pPr>
            <a:r>
              <a:rPr lang="en-US" b="0" dirty="0" smtClean="0">
                <a:hlinkClick r:id="rId4"/>
              </a:rPr>
              <a:t>http://www.epa.gov/acres</a:t>
            </a:r>
            <a:endParaRPr lang="en-US" b="0" dirty="0" smtClean="0"/>
          </a:p>
          <a:p>
            <a:pPr lvl="1"/>
            <a:r>
              <a:rPr lang="en-US" dirty="0" smtClean="0"/>
              <a:t>Training Materials</a:t>
            </a:r>
          </a:p>
          <a:p>
            <a:pPr lvl="1"/>
            <a:r>
              <a:rPr lang="en-US" dirty="0" smtClean="0"/>
              <a:t>Copies of Presentation</a:t>
            </a:r>
          </a:p>
          <a:p>
            <a:pPr lvl="1"/>
            <a:r>
              <a:rPr lang="en-US" dirty="0" smtClean="0"/>
              <a:t>Quick Reference Guides </a:t>
            </a:r>
          </a:p>
          <a:p>
            <a:pPr lvl="1"/>
            <a:r>
              <a:rPr lang="en-US" dirty="0" smtClean="0"/>
              <a:t>Release Notes</a:t>
            </a:r>
          </a:p>
          <a:p>
            <a:pPr lvl="1"/>
            <a:r>
              <a:rPr lang="en-US" dirty="0" smtClean="0"/>
              <a:t>A link to this page is available at the bottom of </a:t>
            </a:r>
            <a:r>
              <a:rPr lang="en-US" u="sng" dirty="0" smtClean="0"/>
              <a:t>every</a:t>
            </a:r>
            <a:r>
              <a:rPr lang="en-US" dirty="0" smtClean="0"/>
              <a:t> ACRES page including the Log In page.</a:t>
            </a:r>
          </a:p>
        </p:txBody>
      </p:sp>
      <p:sp>
        <p:nvSpPr>
          <p:cNvPr id="5" name="Slide Number Placeholder 4"/>
          <p:cNvSpPr>
            <a:spLocks noGrp="1"/>
          </p:cNvSpPr>
          <p:nvPr>
            <p:ph type="sldNum" sz="quarter" idx="4294967295"/>
          </p:nvPr>
        </p:nvSpPr>
        <p:spPr>
          <a:xfrm>
            <a:off x="8692737" y="6437416"/>
            <a:ext cx="381000" cy="365125"/>
          </a:xfrm>
          <a:prstGeom prst="rect">
            <a:avLst/>
          </a:prstGeom>
        </p:spPr>
        <p:txBody>
          <a:bodyPr/>
          <a:lstStyle/>
          <a:p>
            <a:fld id="{4D2D3BF7-66A5-4224-9D32-716637B6E8CF}" type="slidenum">
              <a:rPr lang="en-US" smtClean="0"/>
              <a:pPr/>
              <a:t>15</a:t>
            </a:fld>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5562600" y="1828800"/>
            <a:ext cx="1676400" cy="1447800"/>
          </a:xfrm>
          <a:prstGeom prst="rect">
            <a:avLst/>
          </a:prstGeom>
          <a:noFill/>
          <a:ln w="9525">
            <a:noFill/>
            <a:miter lim="800000"/>
            <a:headEnd/>
            <a:tailEnd/>
          </a:ln>
        </p:spPr>
      </p:pic>
    </p:spTree>
    <p:extLst>
      <p:ext uri="{BB962C8B-B14F-4D97-AF65-F5344CB8AC3E}">
        <p14:creationId xmlns:p14="http://schemas.microsoft.com/office/powerpoint/2010/main" val="469121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a:t>
            </a:r>
            <a:endParaRPr lang="en-US" dirty="0"/>
          </a:p>
        </p:txBody>
      </p:sp>
      <p:sp>
        <p:nvSpPr>
          <p:cNvPr id="5" name="Slide Number Placeholder 4"/>
          <p:cNvSpPr>
            <a:spLocks noGrp="1"/>
          </p:cNvSpPr>
          <p:nvPr>
            <p:ph type="sldNum" sz="quarter" idx="12"/>
          </p:nvPr>
        </p:nvSpPr>
        <p:spPr/>
        <p:txBody>
          <a:bodyPr/>
          <a:lstStyle/>
          <a:p>
            <a:fld id="{4D2D3BF7-66A5-4224-9D32-716637B6E8CF}" type="slidenum">
              <a:rPr lang="en-US" smtClean="0"/>
              <a:pPr/>
              <a:t>16</a:t>
            </a:fld>
            <a:endParaRPr lang="en-US" dirty="0"/>
          </a:p>
        </p:txBody>
      </p:sp>
      <p:grpSp>
        <p:nvGrpSpPr>
          <p:cNvPr id="17" name="Group 16"/>
          <p:cNvGrpSpPr/>
          <p:nvPr/>
        </p:nvGrpSpPr>
        <p:grpSpPr>
          <a:xfrm>
            <a:off x="609600" y="1706437"/>
            <a:ext cx="7492696" cy="3588801"/>
            <a:chOff x="660704" y="2565902"/>
            <a:chExt cx="7492696" cy="3588801"/>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90" y="2565902"/>
              <a:ext cx="1881447" cy="1381881"/>
            </a:xfrm>
            <a:prstGeom prst="rect">
              <a:avLst/>
            </a:prstGeom>
            <a:noFill/>
            <a:ln w="25400">
              <a:solidFill>
                <a:srgbClr val="385D8A"/>
              </a:solidFill>
              <a:miter lim="800000"/>
              <a:headEnd/>
              <a:tailEnd/>
            </a:ln>
          </p:spPr>
        </p:pic>
        <p:sp>
          <p:nvSpPr>
            <p:cNvPr id="19" name="TextBox 18"/>
            <p:cNvSpPr txBox="1"/>
            <p:nvPr/>
          </p:nvSpPr>
          <p:spPr>
            <a:xfrm>
              <a:off x="762000" y="3948358"/>
              <a:ext cx="2083031" cy="307777"/>
            </a:xfrm>
            <a:prstGeom prst="rect">
              <a:avLst/>
            </a:prstGeom>
            <a:noFill/>
          </p:spPr>
          <p:txBody>
            <a:bodyPr wrap="square" rtlCol="0">
              <a:spAutoFit/>
            </a:bodyPr>
            <a:lstStyle/>
            <a:p>
              <a:pPr algn="ctr"/>
              <a:r>
                <a:rPr lang="en-US" sz="1400" i="1" dirty="0" smtClean="0"/>
                <a:t>Columbia, MO - Cleanup</a:t>
              </a:r>
              <a:endParaRPr lang="en-US" sz="1400" i="1" dirty="0"/>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6976" y="2565902"/>
              <a:ext cx="1881559" cy="1382456"/>
            </a:xfrm>
            <a:prstGeom prst="rect">
              <a:avLst/>
            </a:prstGeom>
            <a:noFill/>
            <a:ln w="25400">
              <a:solidFill>
                <a:srgbClr val="385D8A"/>
              </a:solidFill>
              <a:miter lim="800000"/>
              <a:headEnd/>
              <a:tailEnd/>
            </a:ln>
          </p:spPr>
        </p:pic>
        <p:sp>
          <p:nvSpPr>
            <p:cNvPr id="21" name="TextBox 20"/>
            <p:cNvSpPr txBox="1"/>
            <p:nvPr/>
          </p:nvSpPr>
          <p:spPr>
            <a:xfrm>
              <a:off x="3382587" y="3948358"/>
              <a:ext cx="2284615" cy="307777"/>
            </a:xfrm>
            <a:prstGeom prst="rect">
              <a:avLst/>
            </a:prstGeom>
            <a:noFill/>
          </p:spPr>
          <p:txBody>
            <a:bodyPr wrap="square" rtlCol="0">
              <a:spAutoFit/>
            </a:bodyPr>
            <a:lstStyle/>
            <a:p>
              <a:pPr algn="ctr"/>
              <a:r>
                <a:rPr lang="en-US" sz="1400" i="1" dirty="0" smtClean="0"/>
                <a:t>Providence, RI – Job Training</a:t>
              </a:r>
              <a:endParaRPr lang="en-US" sz="1400" i="1" dirty="0"/>
            </a:p>
          </p:txBody>
        </p:sp>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3175" y="2565902"/>
              <a:ext cx="1938709" cy="1382456"/>
            </a:xfrm>
            <a:prstGeom prst="rect">
              <a:avLst/>
            </a:prstGeom>
            <a:noFill/>
            <a:ln w="25400">
              <a:solidFill>
                <a:srgbClr val="385D8A"/>
              </a:solidFill>
              <a:miter lim="800000"/>
              <a:headEnd/>
              <a:tailEnd/>
            </a:ln>
          </p:spPr>
        </p:pic>
        <p:sp>
          <p:nvSpPr>
            <p:cNvPr id="23" name="TextBox 22"/>
            <p:cNvSpPr txBox="1"/>
            <p:nvPr/>
          </p:nvSpPr>
          <p:spPr>
            <a:xfrm>
              <a:off x="5868785" y="3948358"/>
              <a:ext cx="2284615" cy="307777"/>
            </a:xfrm>
            <a:prstGeom prst="rect">
              <a:avLst/>
            </a:prstGeom>
            <a:noFill/>
          </p:spPr>
          <p:txBody>
            <a:bodyPr wrap="square" rtlCol="0">
              <a:spAutoFit/>
            </a:bodyPr>
            <a:lstStyle/>
            <a:p>
              <a:pPr algn="ctr"/>
              <a:r>
                <a:rPr lang="en-US" sz="1400" i="1" dirty="0" smtClean="0"/>
                <a:t>Anaheim, CA – RLF</a:t>
              </a:r>
              <a:endParaRPr lang="en-US" sz="1400" i="1" dirty="0"/>
            </a:p>
          </p:txBody>
        </p:sp>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4440" y="4451595"/>
              <a:ext cx="2138122" cy="1382456"/>
            </a:xfrm>
            <a:prstGeom prst="rect">
              <a:avLst/>
            </a:prstGeom>
            <a:noFill/>
            <a:ln w="25400">
              <a:solidFill>
                <a:srgbClr val="385D8A"/>
              </a:solidFill>
              <a:miter lim="800000"/>
              <a:headEnd/>
              <a:tailEnd/>
            </a:ln>
          </p:spPr>
        </p:pic>
        <p:sp>
          <p:nvSpPr>
            <p:cNvPr id="25" name="TextBox 24"/>
            <p:cNvSpPr txBox="1"/>
            <p:nvPr/>
          </p:nvSpPr>
          <p:spPr>
            <a:xfrm>
              <a:off x="3431193" y="5846926"/>
              <a:ext cx="2284615" cy="307777"/>
            </a:xfrm>
            <a:prstGeom prst="rect">
              <a:avLst/>
            </a:prstGeom>
            <a:noFill/>
          </p:spPr>
          <p:txBody>
            <a:bodyPr wrap="square" rtlCol="0">
              <a:spAutoFit/>
            </a:bodyPr>
            <a:lstStyle/>
            <a:p>
              <a:pPr algn="ctr"/>
              <a:r>
                <a:rPr lang="en-US" sz="1400" i="1" dirty="0" smtClean="0"/>
                <a:t>Brewer, ME - Assessment</a:t>
              </a:r>
              <a:endParaRPr lang="en-US" sz="1400" i="1" dirty="0"/>
            </a:p>
          </p:txBody>
        </p:sp>
        <p:sp>
          <p:nvSpPr>
            <p:cNvPr id="27" name="TextBox 26"/>
            <p:cNvSpPr txBox="1"/>
            <p:nvPr/>
          </p:nvSpPr>
          <p:spPr>
            <a:xfrm>
              <a:off x="660704" y="5846926"/>
              <a:ext cx="2590800" cy="307777"/>
            </a:xfrm>
            <a:prstGeom prst="rect">
              <a:avLst/>
            </a:prstGeom>
            <a:noFill/>
          </p:spPr>
          <p:txBody>
            <a:bodyPr wrap="square" rtlCol="0">
              <a:spAutoFit/>
            </a:bodyPr>
            <a:lstStyle/>
            <a:p>
              <a:pPr algn="ctr"/>
              <a:r>
                <a:rPr lang="en-US" sz="1400" i="1" dirty="0" smtClean="0"/>
                <a:t>North Branch Works, IL - AWP</a:t>
              </a:r>
              <a:endParaRPr lang="en-US" sz="1400" i="1" dirty="0"/>
            </a:p>
          </p:txBody>
        </p:sp>
      </p:grpSp>
      <p:pic>
        <p:nvPicPr>
          <p:cNvPr id="15" name="Content Placeholder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6390" y="3500838"/>
            <a:ext cx="2119429" cy="1415231"/>
          </a:xfrm>
          <a:prstGeom prst="rect">
            <a:avLst/>
          </a:prstGeom>
        </p:spPr>
      </p:pic>
      <p:pic>
        <p:nvPicPr>
          <p:cNvPr id="16" name="Picture 15"/>
          <p:cNvPicPr>
            <a:picLocks noChangeAspect="1" noChangeArrowheads="1"/>
          </p:cNvPicPr>
          <p:nvPr/>
        </p:nvPicPr>
        <p:blipFill>
          <a:blip r:embed="rId8" cstate="email"/>
          <a:srcRect/>
          <a:stretch>
            <a:fillRect/>
          </a:stretch>
        </p:blipFill>
        <p:spPr bwMode="auto">
          <a:xfrm>
            <a:off x="6425896" y="3525667"/>
            <a:ext cx="1676400" cy="2281303"/>
          </a:xfrm>
          <a:prstGeom prst="rect">
            <a:avLst/>
          </a:prstGeom>
          <a:noFill/>
          <a:ln w="9525">
            <a:noFill/>
            <a:miter lim="800000"/>
            <a:headEnd/>
            <a:tailEnd/>
          </a:ln>
          <a:effectLst/>
        </p:spPr>
      </p:pic>
      <p:sp>
        <p:nvSpPr>
          <p:cNvPr id="28" name="TextBox 27"/>
          <p:cNvSpPr txBox="1"/>
          <p:nvPr/>
        </p:nvSpPr>
        <p:spPr>
          <a:xfrm>
            <a:off x="5995484" y="5935967"/>
            <a:ext cx="2284615" cy="307777"/>
          </a:xfrm>
          <a:prstGeom prst="rect">
            <a:avLst/>
          </a:prstGeom>
          <a:noFill/>
        </p:spPr>
        <p:txBody>
          <a:bodyPr wrap="square" rtlCol="0">
            <a:spAutoFit/>
          </a:bodyPr>
          <a:lstStyle/>
          <a:p>
            <a:pPr algn="ctr"/>
            <a:r>
              <a:rPr lang="en-US" sz="1400" i="1" dirty="0" smtClean="0"/>
              <a:t>Goshen, IN - AWP</a:t>
            </a:r>
            <a:endParaRPr lang="en-US" sz="1400" i="1" dirty="0"/>
          </a:p>
        </p:txBody>
      </p:sp>
    </p:spTree>
    <p:extLst>
      <p:ext uri="{BB962C8B-B14F-4D97-AF65-F5344CB8AC3E}">
        <p14:creationId xmlns:p14="http://schemas.microsoft.com/office/powerpoint/2010/main" val="1783483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ctr"/>
            <a:r>
              <a:rPr lang="en-US" dirty="0" smtClean="0"/>
              <a:t> Agenda </a:t>
            </a:r>
            <a:endParaRPr lang="en-US" dirty="0"/>
          </a:p>
        </p:txBody>
      </p:sp>
      <p:sp>
        <p:nvSpPr>
          <p:cNvPr id="3" name="Content Placeholder 2"/>
          <p:cNvSpPr>
            <a:spLocks noGrp="1"/>
          </p:cNvSpPr>
          <p:nvPr>
            <p:ph idx="1"/>
          </p:nvPr>
        </p:nvSpPr>
        <p:spPr>
          <a:xfrm>
            <a:off x="304800" y="1524000"/>
            <a:ext cx="8382000" cy="4572000"/>
          </a:xfrm>
        </p:spPr>
        <p:txBody>
          <a:bodyPr/>
          <a:lstStyle/>
          <a:p>
            <a:r>
              <a:rPr lang="en-US" dirty="0" smtClean="0"/>
              <a:t>Your role as a</a:t>
            </a:r>
            <a:r>
              <a:rPr lang="en-US" dirty="0" smtClean="0">
                <a:solidFill>
                  <a:srgbClr val="FF0000"/>
                </a:solidFill>
              </a:rPr>
              <a:t> </a:t>
            </a:r>
            <a:r>
              <a:rPr lang="en-US" dirty="0" smtClean="0"/>
              <a:t>Brownfields</a:t>
            </a:r>
            <a:r>
              <a:rPr lang="en-US" dirty="0" smtClean="0">
                <a:solidFill>
                  <a:srgbClr val="FF0000"/>
                </a:solidFill>
              </a:rPr>
              <a:t> </a:t>
            </a:r>
            <a:r>
              <a:rPr lang="en-US" dirty="0" smtClean="0"/>
              <a:t>Area-Wide </a:t>
            </a:r>
            <a:r>
              <a:rPr lang="en-US" dirty="0"/>
              <a:t>P</a:t>
            </a:r>
            <a:r>
              <a:rPr lang="en-US" dirty="0" smtClean="0"/>
              <a:t>lanning</a:t>
            </a:r>
            <a:r>
              <a:rPr lang="en-US" dirty="0" smtClean="0">
                <a:solidFill>
                  <a:srgbClr val="FF0000"/>
                </a:solidFill>
              </a:rPr>
              <a:t> </a:t>
            </a:r>
            <a:r>
              <a:rPr lang="en-US" dirty="0" smtClean="0"/>
              <a:t>Cooperative Agreement Recipient (CAR)</a:t>
            </a:r>
            <a:endParaRPr lang="en-US" dirty="0"/>
          </a:p>
          <a:p>
            <a:r>
              <a:rPr lang="en-US" dirty="0" smtClean="0"/>
              <a:t>Associating properties to your cooperative agreement </a:t>
            </a:r>
          </a:p>
          <a:p>
            <a:r>
              <a:rPr lang="en-US" dirty="0" smtClean="0"/>
              <a:t>Adding Area-Wide </a:t>
            </a:r>
            <a:r>
              <a:rPr lang="en-US" dirty="0"/>
              <a:t>P</a:t>
            </a:r>
            <a:r>
              <a:rPr lang="en-US" dirty="0" smtClean="0"/>
              <a:t>lanning leveraged funding </a:t>
            </a:r>
          </a:p>
          <a:p>
            <a:r>
              <a:rPr lang="en-US" dirty="0" smtClean="0"/>
              <a:t>Resources </a:t>
            </a:r>
            <a:endParaRPr lang="en-US" dirty="0"/>
          </a:p>
          <a:p>
            <a:pPr marL="0" indent="0">
              <a:buNone/>
            </a:pPr>
            <a:endParaRPr lang="en-US" dirty="0"/>
          </a:p>
        </p:txBody>
      </p:sp>
      <p:sp>
        <p:nvSpPr>
          <p:cNvPr id="4" name="Date Placeholder 3"/>
          <p:cNvSpPr>
            <a:spLocks noGrp="1"/>
          </p:cNvSpPr>
          <p:nvPr>
            <p:ph type="dt" sz="half" idx="4294967295"/>
          </p:nvPr>
        </p:nvSpPr>
        <p:spPr>
          <a:xfrm>
            <a:off x="7713023" y="6436426"/>
            <a:ext cx="914400" cy="365125"/>
          </a:xfrm>
          <a:prstGeom prst="rect">
            <a:avLst/>
          </a:prstGeom>
        </p:spPr>
        <p:txBody>
          <a:bodyPr/>
          <a:lstStyle/>
          <a:p>
            <a:fld id="{EBDBA2F8-933C-4927-ADA9-EB1CFB8D79F9}" type="datetime1">
              <a:rPr lang="en-US" smtClean="0">
                <a:solidFill>
                  <a:prstClr val="black">
                    <a:tint val="75000"/>
                  </a:prstClr>
                </a:solidFill>
              </a:rPr>
              <a:pPr/>
              <a:t>5/6/2015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2D3BF7-66A5-4224-9D32-716637B6E8CF}"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1981359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Why is my role important to ACRES?</a:t>
            </a:r>
            <a:endParaRPr lang="en-US" dirty="0"/>
          </a:p>
        </p:txBody>
      </p:sp>
      <p:sp>
        <p:nvSpPr>
          <p:cNvPr id="3" name="Content Placeholder 2"/>
          <p:cNvSpPr>
            <a:spLocks noGrp="1"/>
          </p:cNvSpPr>
          <p:nvPr>
            <p:ph idx="1"/>
          </p:nvPr>
        </p:nvSpPr>
        <p:spPr>
          <a:xfrm>
            <a:off x="304800" y="1295400"/>
            <a:ext cx="8382000" cy="4800600"/>
          </a:xfrm>
        </p:spPr>
        <p:txBody>
          <a:bodyPr>
            <a:normAutofit/>
          </a:bodyPr>
          <a:lstStyle/>
          <a:p>
            <a:pPr algn="ctr">
              <a:spcBef>
                <a:spcPct val="75000"/>
              </a:spcBef>
              <a:buNone/>
            </a:pPr>
            <a:r>
              <a:rPr lang="en-US" sz="2800" dirty="0" smtClean="0">
                <a:latin typeface="+mj-lt"/>
              </a:rPr>
              <a:t>Whose </a:t>
            </a:r>
            <a:r>
              <a:rPr lang="en-US" sz="2800" dirty="0">
                <a:latin typeface="+mj-lt"/>
              </a:rPr>
              <a:t>job is it anyway</a:t>
            </a:r>
            <a:r>
              <a:rPr lang="en-US" sz="2800" dirty="0" smtClean="0">
                <a:latin typeface="+mj-lt"/>
              </a:rPr>
              <a:t>?</a:t>
            </a:r>
            <a:endParaRPr lang="en-US" sz="2800" dirty="0">
              <a:latin typeface="+mj-lt"/>
            </a:endParaRPr>
          </a:p>
          <a:p>
            <a:pPr>
              <a:spcBef>
                <a:spcPct val="35000"/>
              </a:spcBef>
            </a:pPr>
            <a:r>
              <a:rPr lang="en-US" dirty="0" smtClean="0">
                <a:latin typeface="+mj-lt"/>
              </a:rPr>
              <a:t>Cooperative Agreement Recipients (CARs):</a:t>
            </a:r>
            <a:r>
              <a:rPr lang="en-US" sz="2000" dirty="0" smtClean="0">
                <a:latin typeface="+mj-lt"/>
              </a:rPr>
              <a:t> </a:t>
            </a:r>
            <a:r>
              <a:rPr lang="en-US" sz="2000" b="0" dirty="0" smtClean="0">
                <a:latin typeface="+mj-lt"/>
              </a:rPr>
              <a:t>Responsible for entering and updating ACRES information for AWP grants.</a:t>
            </a:r>
            <a:endParaRPr lang="en-US" b="0" dirty="0" smtClean="0">
              <a:latin typeface="+mj-lt"/>
            </a:endParaRPr>
          </a:p>
          <a:p>
            <a:pPr>
              <a:spcBef>
                <a:spcPct val="35000"/>
              </a:spcBef>
            </a:pPr>
            <a:r>
              <a:rPr lang="en-US" dirty="0" smtClean="0">
                <a:latin typeface="+mj-lt"/>
              </a:rPr>
              <a:t>EPA Project Officers (POs):  </a:t>
            </a:r>
            <a:r>
              <a:rPr lang="en-US" sz="2000" b="0" dirty="0" smtClean="0">
                <a:latin typeface="+mj-lt"/>
              </a:rPr>
              <a:t>Responsible </a:t>
            </a:r>
            <a:r>
              <a:rPr lang="en-US" sz="2000" b="0" dirty="0">
                <a:latin typeface="+mj-lt"/>
              </a:rPr>
              <a:t>and </a:t>
            </a:r>
            <a:r>
              <a:rPr lang="en-US" sz="2000" b="0" dirty="0" smtClean="0">
                <a:latin typeface="+mj-lt"/>
              </a:rPr>
              <a:t>accountable </a:t>
            </a:r>
            <a:r>
              <a:rPr lang="en-US" sz="2000" b="0" dirty="0">
                <a:latin typeface="+mj-lt"/>
              </a:rPr>
              <a:t>for data quality </a:t>
            </a:r>
            <a:r>
              <a:rPr lang="en-US" sz="2000" b="0" dirty="0" smtClean="0">
                <a:latin typeface="+mj-lt"/>
              </a:rPr>
              <a:t>in their regions</a:t>
            </a:r>
            <a:r>
              <a:rPr lang="en-US" sz="2000" b="0" dirty="0">
                <a:latin typeface="+mj-lt"/>
              </a:rPr>
              <a:t>. </a:t>
            </a:r>
            <a:r>
              <a:rPr lang="en-US" sz="2000" b="0" dirty="0" smtClean="0">
                <a:latin typeface="+mj-lt"/>
              </a:rPr>
              <a:t>POs ensure </a:t>
            </a:r>
            <a:r>
              <a:rPr lang="en-US" sz="2000" b="0" dirty="0">
                <a:latin typeface="+mj-lt"/>
              </a:rPr>
              <a:t>that the data meets our data quality standards</a:t>
            </a:r>
            <a:r>
              <a:rPr lang="en-US" sz="2000" b="0" dirty="0" smtClean="0">
                <a:latin typeface="+mj-lt"/>
              </a:rPr>
              <a:t>.</a:t>
            </a:r>
          </a:p>
          <a:p>
            <a:pPr lvl="1">
              <a:spcBef>
                <a:spcPct val="35000"/>
              </a:spcBef>
            </a:pPr>
            <a:r>
              <a:rPr lang="en-US" sz="1600" dirty="0" smtClean="0">
                <a:latin typeface="+mj-lt"/>
              </a:rPr>
              <a:t>For AWP grants, it is especially important that POs work closely with their grantee and provide assistance/oversight to the ACRES data, so that property records and leveraging are properly associated, with no double counting of properties or funds </a:t>
            </a:r>
            <a:endParaRPr lang="en-US" sz="1600" b="0" dirty="0">
              <a:latin typeface="+mj-lt"/>
            </a:endParaRPr>
          </a:p>
          <a:p>
            <a:pPr>
              <a:spcBef>
                <a:spcPct val="35000"/>
              </a:spcBef>
            </a:pPr>
            <a:r>
              <a:rPr lang="en-US" dirty="0" smtClean="0"/>
              <a:t>EPA Headquarters</a:t>
            </a:r>
            <a:r>
              <a:rPr lang="en-US" dirty="0" smtClean="0">
                <a:latin typeface="+mj-lt"/>
              </a:rPr>
              <a:t>:  </a:t>
            </a:r>
            <a:r>
              <a:rPr lang="en-US" sz="2000" b="0" dirty="0" smtClean="0">
                <a:latin typeface="+mj-lt"/>
              </a:rPr>
              <a:t>Responsible </a:t>
            </a:r>
            <a:r>
              <a:rPr lang="en-US" sz="2000" b="0" dirty="0">
                <a:latin typeface="+mj-lt"/>
              </a:rPr>
              <a:t>for overall data quality and system maintenance, enhancements, and improvements.</a:t>
            </a:r>
          </a:p>
          <a:p>
            <a:pPr marL="0" indent="0">
              <a:buNone/>
            </a:pPr>
            <a:endParaRPr lang="en-US" dirty="0"/>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9774867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Why is my role so important for ACRES?</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r>
              <a:rPr lang="en-US" sz="2000" dirty="0" smtClean="0"/>
              <a:t>Accurate </a:t>
            </a:r>
            <a:r>
              <a:rPr lang="en-US" sz="2000" dirty="0"/>
              <a:t>&amp; </a:t>
            </a:r>
            <a:r>
              <a:rPr lang="en-US" sz="2000" dirty="0" smtClean="0"/>
              <a:t>complete data are very important because: </a:t>
            </a:r>
          </a:p>
          <a:p>
            <a:r>
              <a:rPr lang="en-US" sz="2000" dirty="0" smtClean="0"/>
              <a:t>EPA needs a clear understanding of how communities are using their BF AWP grants to </a:t>
            </a:r>
          </a:p>
          <a:p>
            <a:pPr lvl="1"/>
            <a:r>
              <a:rPr lang="en-US" sz="1600" dirty="0" smtClean="0"/>
              <a:t>1) build upon other brownfield site assessments or cleanups, and </a:t>
            </a:r>
          </a:p>
          <a:p>
            <a:pPr lvl="1"/>
            <a:r>
              <a:rPr lang="en-US" sz="1600" dirty="0" smtClean="0"/>
              <a:t>2) quantify the range of other investments in the BF AWP project area that communities are able to leverage</a:t>
            </a:r>
          </a:p>
          <a:p>
            <a:r>
              <a:rPr lang="en-US" sz="2000" dirty="0" smtClean="0"/>
              <a:t>EPA needs to rely </a:t>
            </a:r>
            <a:r>
              <a:rPr lang="en-US" sz="2000" dirty="0"/>
              <a:t>on </a:t>
            </a:r>
            <a:r>
              <a:rPr lang="en-US" sz="2000" dirty="0" smtClean="0"/>
              <a:t>data reported in ACRES </a:t>
            </a:r>
            <a:r>
              <a:rPr lang="en-US" sz="2000" dirty="0"/>
              <a:t>to </a:t>
            </a:r>
            <a:r>
              <a:rPr lang="en-US" sz="2000" dirty="0" smtClean="0"/>
              <a:t>help establish and measure success </a:t>
            </a:r>
            <a:r>
              <a:rPr lang="en-US" sz="2000" dirty="0"/>
              <a:t>of the </a:t>
            </a:r>
            <a:r>
              <a:rPr lang="en-US" sz="2000" dirty="0" smtClean="0"/>
              <a:t>AWP program</a:t>
            </a:r>
          </a:p>
          <a:p>
            <a:r>
              <a:rPr lang="en-US" sz="2000" dirty="0"/>
              <a:t>Results are frequently reported to Congress</a:t>
            </a:r>
          </a:p>
          <a:p>
            <a:r>
              <a:rPr lang="en-US" sz="2000" dirty="0" smtClean="0"/>
              <a:t>Data entered into ACRES are available to any requesting party through FOIA</a:t>
            </a:r>
          </a:p>
          <a:p>
            <a:r>
              <a:rPr lang="en-US" sz="2000" dirty="0" smtClean="0"/>
              <a:t>Incomplete </a:t>
            </a:r>
            <a:r>
              <a:rPr lang="en-US" sz="2000" dirty="0"/>
              <a:t>or inaccurate data negatively skews the data </a:t>
            </a:r>
            <a:r>
              <a:rPr lang="en-US" sz="2000" dirty="0" smtClean="0"/>
              <a:t>set </a:t>
            </a:r>
          </a:p>
          <a:p>
            <a:r>
              <a:rPr lang="en-US" sz="2000" dirty="0" smtClean="0"/>
              <a:t>Audit </a:t>
            </a:r>
            <a:r>
              <a:rPr lang="en-US" sz="2000" dirty="0"/>
              <a:t>trail</a:t>
            </a:r>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6501706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6869113" y="6234113"/>
            <a:ext cx="2133600" cy="476250"/>
          </a:xfrm>
          <a:prstGeom prst="rect">
            <a:avLst/>
          </a:prstGeom>
          <a:noFill/>
        </p:spPr>
        <p:txBody>
          <a:bodyPr/>
          <a:lstStyle/>
          <a:p>
            <a:fld id="{55FFC290-210B-441C-B636-D597F3D042D9}" type="slidenum">
              <a:rPr lang="en-US"/>
              <a:pPr/>
              <a:t>5</a:t>
            </a:fld>
            <a:endParaRPr lang="en-US" dirty="0"/>
          </a:p>
        </p:txBody>
      </p:sp>
      <p:sp>
        <p:nvSpPr>
          <p:cNvPr id="17411" name="Rectangle 2"/>
          <p:cNvSpPr>
            <a:spLocks noGrp="1" noChangeArrowheads="1"/>
          </p:cNvSpPr>
          <p:nvPr>
            <p:ph type="title"/>
          </p:nvPr>
        </p:nvSpPr>
        <p:spPr/>
        <p:txBody>
          <a:bodyPr/>
          <a:lstStyle/>
          <a:p>
            <a:pPr algn="ctr" eaLnBrk="1" hangingPunct="1"/>
            <a:r>
              <a:rPr lang="en-US" dirty="0" smtClean="0"/>
              <a:t> Data Organization in ACRES</a:t>
            </a:r>
          </a:p>
        </p:txBody>
      </p:sp>
      <p:sp>
        <p:nvSpPr>
          <p:cNvPr id="17412" name="Rectangle 5"/>
          <p:cNvSpPr>
            <a:spLocks noGrp="1" noChangeArrowheads="1"/>
          </p:cNvSpPr>
          <p:nvPr>
            <p:ph type="body" idx="1"/>
          </p:nvPr>
        </p:nvSpPr>
        <p:spPr/>
        <p:txBody>
          <a:bodyPr>
            <a:normAutofit/>
          </a:bodyPr>
          <a:lstStyle/>
          <a:p>
            <a:pPr eaLnBrk="1" hangingPunct="1"/>
            <a:r>
              <a:rPr lang="en-US" sz="2000" dirty="0" smtClean="0"/>
              <a:t>Each Cooperative Agreement is one record in ACRES</a:t>
            </a:r>
          </a:p>
          <a:p>
            <a:pPr eaLnBrk="1" hangingPunct="1"/>
            <a:r>
              <a:rPr lang="en-US" sz="2000" dirty="0" smtClean="0"/>
              <a:t>A single property will have its own ACRES Property ID, and may be associated to more than one grant</a:t>
            </a:r>
          </a:p>
          <a:p>
            <a:pPr eaLnBrk="1" hangingPunct="1"/>
            <a:r>
              <a:rPr lang="en-US" sz="2000" dirty="0" smtClean="0"/>
              <a:t>Many assessments/cleanups have happened in AWP project areas, so these connections need to be reflected</a:t>
            </a:r>
          </a:p>
        </p:txBody>
      </p:sp>
      <p:sp>
        <p:nvSpPr>
          <p:cNvPr id="17413" name="AutoShape 6"/>
          <p:cNvSpPr>
            <a:spLocks noChangeArrowheads="1"/>
          </p:cNvSpPr>
          <p:nvPr/>
        </p:nvSpPr>
        <p:spPr bwMode="auto">
          <a:xfrm>
            <a:off x="3851564" y="4800600"/>
            <a:ext cx="2286000" cy="457200"/>
          </a:xfrm>
          <a:prstGeom prst="roundRect">
            <a:avLst>
              <a:gd name="adj" fmla="val 16667"/>
            </a:avLst>
          </a:prstGeom>
          <a:solidFill>
            <a:srgbClr val="CCCCFF"/>
          </a:solidFill>
          <a:ln w="9525">
            <a:solidFill>
              <a:schemeClr val="tx1"/>
            </a:solidFill>
            <a:round/>
            <a:headEnd/>
            <a:tailEnd/>
          </a:ln>
        </p:spPr>
        <p:txBody>
          <a:bodyPr wrap="none" anchor="ctr"/>
          <a:lstStyle/>
          <a:p>
            <a:endParaRPr lang="en-US" dirty="0"/>
          </a:p>
        </p:txBody>
      </p:sp>
      <p:sp>
        <p:nvSpPr>
          <p:cNvPr id="17414" name="AutoShape 7"/>
          <p:cNvSpPr>
            <a:spLocks noChangeArrowheads="1"/>
          </p:cNvSpPr>
          <p:nvPr/>
        </p:nvSpPr>
        <p:spPr bwMode="auto">
          <a:xfrm rot="-7586638">
            <a:off x="3699957" y="4028571"/>
            <a:ext cx="989013" cy="533400"/>
          </a:xfrm>
          <a:prstGeom prst="leftArrow">
            <a:avLst>
              <a:gd name="adj1" fmla="val 50000"/>
              <a:gd name="adj2" fmla="val 46354"/>
            </a:avLst>
          </a:prstGeom>
          <a:solidFill>
            <a:schemeClr val="accent2"/>
          </a:solidFill>
          <a:ln w="9525">
            <a:noFill/>
            <a:miter lim="800000"/>
            <a:headEnd/>
            <a:tailEnd/>
          </a:ln>
        </p:spPr>
        <p:txBody>
          <a:bodyPr wrap="none" anchor="ctr"/>
          <a:lstStyle/>
          <a:p>
            <a:endParaRPr lang="en-US" dirty="0"/>
          </a:p>
        </p:txBody>
      </p:sp>
      <p:sp>
        <p:nvSpPr>
          <p:cNvPr id="17415" name="AutoShape 8"/>
          <p:cNvSpPr>
            <a:spLocks noChangeArrowheads="1"/>
          </p:cNvSpPr>
          <p:nvPr/>
        </p:nvSpPr>
        <p:spPr bwMode="auto">
          <a:xfrm>
            <a:off x="1032164" y="4800600"/>
            <a:ext cx="2286000" cy="457200"/>
          </a:xfrm>
          <a:prstGeom prst="roundRect">
            <a:avLst>
              <a:gd name="adj" fmla="val 16667"/>
            </a:avLst>
          </a:prstGeom>
          <a:solidFill>
            <a:srgbClr val="CCCCFF"/>
          </a:solidFill>
          <a:ln w="9525">
            <a:solidFill>
              <a:schemeClr val="tx1"/>
            </a:solidFill>
            <a:round/>
            <a:headEnd/>
            <a:tailEnd/>
          </a:ln>
        </p:spPr>
        <p:txBody>
          <a:bodyPr wrap="none" anchor="ctr"/>
          <a:lstStyle/>
          <a:p>
            <a:endParaRPr lang="en-US" dirty="0"/>
          </a:p>
        </p:txBody>
      </p:sp>
      <p:sp>
        <p:nvSpPr>
          <p:cNvPr id="17416" name="AutoShape 9"/>
          <p:cNvSpPr>
            <a:spLocks noChangeArrowheads="1"/>
          </p:cNvSpPr>
          <p:nvPr/>
        </p:nvSpPr>
        <p:spPr bwMode="auto">
          <a:xfrm rot="-3513694">
            <a:off x="2328357" y="4028571"/>
            <a:ext cx="989013" cy="533400"/>
          </a:xfrm>
          <a:prstGeom prst="leftArrow">
            <a:avLst>
              <a:gd name="adj1" fmla="val 50000"/>
              <a:gd name="adj2" fmla="val 46354"/>
            </a:avLst>
          </a:prstGeom>
          <a:solidFill>
            <a:schemeClr val="accent2"/>
          </a:solidFill>
          <a:ln w="9525">
            <a:noFill/>
            <a:miter lim="800000"/>
            <a:headEnd/>
            <a:tailEnd/>
          </a:ln>
        </p:spPr>
        <p:txBody>
          <a:bodyPr wrap="none" anchor="ctr"/>
          <a:lstStyle/>
          <a:p>
            <a:endParaRPr lang="en-US" dirty="0"/>
          </a:p>
        </p:txBody>
      </p:sp>
      <p:sp>
        <p:nvSpPr>
          <p:cNvPr id="17417" name="AutoShape 10"/>
          <p:cNvSpPr>
            <a:spLocks noChangeArrowheads="1"/>
          </p:cNvSpPr>
          <p:nvPr/>
        </p:nvSpPr>
        <p:spPr bwMode="auto">
          <a:xfrm>
            <a:off x="2590800" y="3191164"/>
            <a:ext cx="1752600" cy="838200"/>
          </a:xfrm>
          <a:prstGeom prst="roundRect">
            <a:avLst>
              <a:gd name="adj" fmla="val 16667"/>
            </a:avLst>
          </a:prstGeom>
          <a:solidFill>
            <a:srgbClr val="CCCCFF"/>
          </a:solidFill>
          <a:ln w="9525">
            <a:solidFill>
              <a:schemeClr val="tx1"/>
            </a:solidFill>
            <a:round/>
            <a:headEnd/>
            <a:tailEnd/>
          </a:ln>
        </p:spPr>
        <p:txBody>
          <a:bodyPr wrap="none" anchor="ctr"/>
          <a:lstStyle/>
          <a:p>
            <a:endParaRPr lang="en-US" dirty="0"/>
          </a:p>
        </p:txBody>
      </p:sp>
      <p:sp>
        <p:nvSpPr>
          <p:cNvPr id="17418" name="Text Box 11"/>
          <p:cNvSpPr txBox="1">
            <a:spLocks noChangeArrowheads="1"/>
          </p:cNvSpPr>
          <p:nvPr/>
        </p:nvSpPr>
        <p:spPr bwMode="auto">
          <a:xfrm>
            <a:off x="2590800" y="3421252"/>
            <a:ext cx="1752600" cy="400110"/>
          </a:xfrm>
          <a:prstGeom prst="rect">
            <a:avLst/>
          </a:prstGeom>
          <a:noFill/>
          <a:ln w="9525">
            <a:noFill/>
            <a:miter lim="800000"/>
            <a:headEnd/>
            <a:tailEnd/>
          </a:ln>
        </p:spPr>
        <p:txBody>
          <a:bodyPr wrap="square">
            <a:spAutoFit/>
          </a:bodyPr>
          <a:lstStyle/>
          <a:p>
            <a:pPr algn="ctr" eaLnBrk="0" hangingPunct="0"/>
            <a:r>
              <a:rPr lang="en-US" sz="2000" dirty="0" smtClean="0">
                <a:ea typeface="ＭＳ Ｐゴシック" pitchFamily="34" charset="-128"/>
              </a:rPr>
              <a:t>Cleanup grant</a:t>
            </a:r>
            <a:endParaRPr lang="en-US" sz="2000" dirty="0">
              <a:ea typeface="ＭＳ Ｐゴシック" pitchFamily="34" charset="-128"/>
            </a:endParaRPr>
          </a:p>
        </p:txBody>
      </p:sp>
      <p:sp>
        <p:nvSpPr>
          <p:cNvPr id="17419" name="Text Box 12"/>
          <p:cNvSpPr txBox="1">
            <a:spLocks noChangeArrowheads="1"/>
          </p:cNvSpPr>
          <p:nvPr/>
        </p:nvSpPr>
        <p:spPr bwMode="auto">
          <a:xfrm>
            <a:off x="1203614" y="4784725"/>
            <a:ext cx="1981200" cy="396875"/>
          </a:xfrm>
          <a:prstGeom prst="rect">
            <a:avLst/>
          </a:prstGeom>
          <a:noFill/>
          <a:ln w="9525">
            <a:noFill/>
            <a:miter lim="800000"/>
            <a:headEnd/>
            <a:tailEnd/>
          </a:ln>
        </p:spPr>
        <p:txBody>
          <a:bodyPr>
            <a:spAutoFit/>
          </a:bodyPr>
          <a:lstStyle/>
          <a:p>
            <a:pPr algn="ctr" eaLnBrk="0" hangingPunct="0">
              <a:spcBef>
                <a:spcPct val="50000"/>
              </a:spcBef>
            </a:pPr>
            <a:r>
              <a:rPr lang="en-US" sz="2000" dirty="0">
                <a:latin typeface="Arial Narrow" pitchFamily="34" charset="0"/>
                <a:ea typeface="ＭＳ Ｐゴシック" pitchFamily="34" charset="-128"/>
              </a:rPr>
              <a:t>57 Chestnut Street</a:t>
            </a:r>
          </a:p>
        </p:txBody>
      </p:sp>
      <p:sp>
        <p:nvSpPr>
          <p:cNvPr id="17420" name="Text Box 13"/>
          <p:cNvSpPr txBox="1">
            <a:spLocks noChangeArrowheads="1"/>
          </p:cNvSpPr>
          <p:nvPr/>
        </p:nvSpPr>
        <p:spPr bwMode="auto">
          <a:xfrm>
            <a:off x="3872346" y="4784725"/>
            <a:ext cx="2244436" cy="400110"/>
          </a:xfrm>
          <a:prstGeom prst="rect">
            <a:avLst/>
          </a:prstGeom>
          <a:noFill/>
          <a:ln w="9525">
            <a:noFill/>
            <a:miter lim="800000"/>
            <a:headEnd/>
            <a:tailEnd/>
          </a:ln>
        </p:spPr>
        <p:txBody>
          <a:bodyPr wrap="square">
            <a:spAutoFit/>
          </a:bodyPr>
          <a:lstStyle/>
          <a:p>
            <a:pPr algn="ctr" eaLnBrk="0" hangingPunct="0">
              <a:spcBef>
                <a:spcPct val="50000"/>
              </a:spcBef>
            </a:pPr>
            <a:r>
              <a:rPr lang="en-US" sz="2000" dirty="0" err="1" smtClean="0">
                <a:latin typeface="Arial Narrow" pitchFamily="34" charset="0"/>
                <a:ea typeface="ＭＳ Ｐゴシック" pitchFamily="34" charset="-128"/>
              </a:rPr>
              <a:t>Dondra’s</a:t>
            </a:r>
            <a:r>
              <a:rPr lang="en-US" sz="2000" dirty="0" smtClean="0">
                <a:latin typeface="Arial Narrow" pitchFamily="34" charset="0"/>
                <a:ea typeface="ＭＳ Ｐゴシック" pitchFamily="34" charset="-128"/>
              </a:rPr>
              <a:t> Drycleaner</a:t>
            </a:r>
            <a:endParaRPr lang="en-US" sz="2000" dirty="0">
              <a:latin typeface="Arial Narrow" pitchFamily="34" charset="0"/>
              <a:ea typeface="ＭＳ Ｐゴシック" pitchFamily="34" charset="-128"/>
            </a:endParaRPr>
          </a:p>
        </p:txBody>
      </p:sp>
      <p:sp>
        <p:nvSpPr>
          <p:cNvPr id="221198" name="AutoShape 14"/>
          <p:cNvSpPr>
            <a:spLocks noChangeArrowheads="1"/>
          </p:cNvSpPr>
          <p:nvPr/>
        </p:nvSpPr>
        <p:spPr bwMode="auto">
          <a:xfrm rot="-3513694">
            <a:off x="5147757" y="4028571"/>
            <a:ext cx="989013" cy="533400"/>
          </a:xfrm>
          <a:prstGeom prst="leftArrow">
            <a:avLst>
              <a:gd name="adj1" fmla="val 50000"/>
              <a:gd name="adj2" fmla="val 46354"/>
            </a:avLst>
          </a:prstGeom>
          <a:solidFill>
            <a:schemeClr val="accent2"/>
          </a:solidFill>
          <a:ln w="9525">
            <a:noFill/>
            <a:miter lim="800000"/>
            <a:headEnd/>
            <a:tailEnd/>
          </a:ln>
        </p:spPr>
        <p:txBody>
          <a:bodyPr wrap="none" anchor="ctr"/>
          <a:lstStyle/>
          <a:p>
            <a:endParaRPr lang="en-US" dirty="0"/>
          </a:p>
        </p:txBody>
      </p:sp>
      <p:sp>
        <p:nvSpPr>
          <p:cNvPr id="221199" name="AutoShape 15"/>
          <p:cNvSpPr>
            <a:spLocks noChangeArrowheads="1"/>
          </p:cNvSpPr>
          <p:nvPr/>
        </p:nvSpPr>
        <p:spPr bwMode="auto">
          <a:xfrm>
            <a:off x="5223164" y="3191164"/>
            <a:ext cx="1752600" cy="838200"/>
          </a:xfrm>
          <a:prstGeom prst="roundRect">
            <a:avLst>
              <a:gd name="adj" fmla="val 16667"/>
            </a:avLst>
          </a:prstGeom>
          <a:solidFill>
            <a:srgbClr val="CCCCFF"/>
          </a:solidFill>
          <a:ln w="9525">
            <a:solidFill>
              <a:schemeClr val="tx1"/>
            </a:solidFill>
            <a:round/>
            <a:headEnd/>
            <a:tailEnd/>
          </a:ln>
        </p:spPr>
        <p:txBody>
          <a:bodyPr wrap="none" anchor="ctr"/>
          <a:lstStyle/>
          <a:p>
            <a:endParaRPr lang="en-US" dirty="0"/>
          </a:p>
        </p:txBody>
      </p:sp>
      <p:sp>
        <p:nvSpPr>
          <p:cNvPr id="221200" name="Text Box 16"/>
          <p:cNvSpPr txBox="1">
            <a:spLocks noChangeArrowheads="1"/>
          </p:cNvSpPr>
          <p:nvPr/>
        </p:nvSpPr>
        <p:spPr bwMode="auto">
          <a:xfrm>
            <a:off x="5223164" y="3267364"/>
            <a:ext cx="1752600" cy="707886"/>
          </a:xfrm>
          <a:prstGeom prst="rect">
            <a:avLst/>
          </a:prstGeom>
          <a:noFill/>
          <a:ln w="9525">
            <a:noFill/>
            <a:miter lim="800000"/>
            <a:headEnd/>
            <a:tailEnd/>
          </a:ln>
        </p:spPr>
        <p:txBody>
          <a:bodyPr wrap="square">
            <a:spAutoFit/>
          </a:bodyPr>
          <a:lstStyle/>
          <a:p>
            <a:pPr algn="ctr" eaLnBrk="0" hangingPunct="0"/>
            <a:r>
              <a:rPr lang="en-US" sz="2000" dirty="0">
                <a:ea typeface="ＭＳ Ｐゴシック" pitchFamily="34" charset="-128"/>
              </a:rPr>
              <a:t>Area-wide </a:t>
            </a:r>
          </a:p>
          <a:p>
            <a:pPr algn="ctr" eaLnBrk="0" hangingPunct="0"/>
            <a:r>
              <a:rPr lang="en-US" sz="2000" dirty="0">
                <a:ea typeface="ＭＳ Ｐゴシック" pitchFamily="34" charset="-128"/>
              </a:rPr>
              <a:t>planning grant </a:t>
            </a:r>
          </a:p>
        </p:txBody>
      </p:sp>
    </p:spTree>
    <p:extLst>
      <p:ext uri="{BB962C8B-B14F-4D97-AF65-F5344CB8AC3E}">
        <p14:creationId xmlns:p14="http://schemas.microsoft.com/office/powerpoint/2010/main" val="3368493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1199"/>
                                        </p:tgtEl>
                                        <p:attrNameLst>
                                          <p:attrName>style.visibility</p:attrName>
                                        </p:attrNameLst>
                                      </p:cBhvr>
                                      <p:to>
                                        <p:strVal val="visible"/>
                                      </p:to>
                                    </p:set>
                                    <p:anim calcmode="lin" valueType="num">
                                      <p:cBhvr>
                                        <p:cTn id="7" dur="500" fill="hold"/>
                                        <p:tgtEl>
                                          <p:spTgt spid="221199"/>
                                        </p:tgtEl>
                                        <p:attrNameLst>
                                          <p:attrName>ppt_w</p:attrName>
                                        </p:attrNameLst>
                                      </p:cBhvr>
                                      <p:tavLst>
                                        <p:tav tm="0">
                                          <p:val>
                                            <p:fltVal val="0"/>
                                          </p:val>
                                        </p:tav>
                                        <p:tav tm="100000">
                                          <p:val>
                                            <p:strVal val="#ppt_w"/>
                                          </p:val>
                                        </p:tav>
                                      </p:tavLst>
                                    </p:anim>
                                    <p:anim calcmode="lin" valueType="num">
                                      <p:cBhvr>
                                        <p:cTn id="8" dur="500" fill="hold"/>
                                        <p:tgtEl>
                                          <p:spTgt spid="221199"/>
                                        </p:tgtEl>
                                        <p:attrNameLst>
                                          <p:attrName>ppt_h</p:attrName>
                                        </p:attrNameLst>
                                      </p:cBhvr>
                                      <p:tavLst>
                                        <p:tav tm="0">
                                          <p:val>
                                            <p:fltVal val="0"/>
                                          </p:val>
                                        </p:tav>
                                        <p:tav tm="100000">
                                          <p:val>
                                            <p:strVal val="#ppt_h"/>
                                          </p:val>
                                        </p:tav>
                                      </p:tavLst>
                                    </p:anim>
                                    <p:animEffect transition="in" filter="fade">
                                      <p:cBhvr>
                                        <p:cTn id="9" dur="500"/>
                                        <p:tgtEl>
                                          <p:spTgt spid="22119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21200"/>
                                        </p:tgtEl>
                                        <p:attrNameLst>
                                          <p:attrName>style.visibility</p:attrName>
                                        </p:attrNameLst>
                                      </p:cBhvr>
                                      <p:to>
                                        <p:strVal val="visible"/>
                                      </p:to>
                                    </p:set>
                                    <p:anim calcmode="lin" valueType="num">
                                      <p:cBhvr>
                                        <p:cTn id="12" dur="500" fill="hold"/>
                                        <p:tgtEl>
                                          <p:spTgt spid="221200"/>
                                        </p:tgtEl>
                                        <p:attrNameLst>
                                          <p:attrName>ppt_w</p:attrName>
                                        </p:attrNameLst>
                                      </p:cBhvr>
                                      <p:tavLst>
                                        <p:tav tm="0">
                                          <p:val>
                                            <p:fltVal val="0"/>
                                          </p:val>
                                        </p:tav>
                                        <p:tav tm="100000">
                                          <p:val>
                                            <p:strVal val="#ppt_w"/>
                                          </p:val>
                                        </p:tav>
                                      </p:tavLst>
                                    </p:anim>
                                    <p:anim calcmode="lin" valueType="num">
                                      <p:cBhvr>
                                        <p:cTn id="13" dur="500" fill="hold"/>
                                        <p:tgtEl>
                                          <p:spTgt spid="221200"/>
                                        </p:tgtEl>
                                        <p:attrNameLst>
                                          <p:attrName>ppt_h</p:attrName>
                                        </p:attrNameLst>
                                      </p:cBhvr>
                                      <p:tavLst>
                                        <p:tav tm="0">
                                          <p:val>
                                            <p:fltVal val="0"/>
                                          </p:val>
                                        </p:tav>
                                        <p:tav tm="100000">
                                          <p:val>
                                            <p:strVal val="#ppt_h"/>
                                          </p:val>
                                        </p:tav>
                                      </p:tavLst>
                                    </p:anim>
                                    <p:animEffect transition="in" filter="fade">
                                      <p:cBhvr>
                                        <p:cTn id="14" dur="500"/>
                                        <p:tgtEl>
                                          <p:spTgt spid="22120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21198"/>
                                        </p:tgtEl>
                                        <p:attrNameLst>
                                          <p:attrName>style.visibility</p:attrName>
                                        </p:attrNameLst>
                                      </p:cBhvr>
                                      <p:to>
                                        <p:strVal val="visible"/>
                                      </p:to>
                                    </p:set>
                                    <p:anim calcmode="lin" valueType="num">
                                      <p:cBhvr>
                                        <p:cTn id="17" dur="500" fill="hold"/>
                                        <p:tgtEl>
                                          <p:spTgt spid="221198"/>
                                        </p:tgtEl>
                                        <p:attrNameLst>
                                          <p:attrName>ppt_w</p:attrName>
                                        </p:attrNameLst>
                                      </p:cBhvr>
                                      <p:tavLst>
                                        <p:tav tm="0">
                                          <p:val>
                                            <p:fltVal val="0"/>
                                          </p:val>
                                        </p:tav>
                                        <p:tav tm="100000">
                                          <p:val>
                                            <p:strVal val="#ppt_w"/>
                                          </p:val>
                                        </p:tav>
                                      </p:tavLst>
                                    </p:anim>
                                    <p:anim calcmode="lin" valueType="num">
                                      <p:cBhvr>
                                        <p:cTn id="18" dur="500" fill="hold"/>
                                        <p:tgtEl>
                                          <p:spTgt spid="221198"/>
                                        </p:tgtEl>
                                        <p:attrNameLst>
                                          <p:attrName>ppt_h</p:attrName>
                                        </p:attrNameLst>
                                      </p:cBhvr>
                                      <p:tavLst>
                                        <p:tav tm="0">
                                          <p:val>
                                            <p:fltVal val="0"/>
                                          </p:val>
                                        </p:tav>
                                        <p:tav tm="100000">
                                          <p:val>
                                            <p:strVal val="#ppt_h"/>
                                          </p:val>
                                        </p:tav>
                                      </p:tavLst>
                                    </p:anim>
                                    <p:animEffect transition="in" filter="fade">
                                      <p:cBhvr>
                                        <p:cTn id="19" dur="500"/>
                                        <p:tgtEl>
                                          <p:spTgt spid="221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animBg="1"/>
      <p:bldP spid="221199" grpId="0" animBg="1"/>
      <p:bldP spid="2212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900" dirty="0" smtClean="0"/>
              <a:t> </a:t>
            </a:r>
            <a:r>
              <a:rPr lang="en-US" sz="3500" dirty="0" smtClean="0"/>
              <a:t>How </a:t>
            </a:r>
            <a:r>
              <a:rPr lang="en-US" sz="3500" dirty="0"/>
              <a:t>to </a:t>
            </a:r>
            <a:r>
              <a:rPr lang="en-US" sz="3500" dirty="0" smtClean="0"/>
              <a:t>search </a:t>
            </a:r>
            <a:r>
              <a:rPr lang="en-US" sz="3500" dirty="0"/>
              <a:t>for </a:t>
            </a:r>
            <a:r>
              <a:rPr lang="en-US" sz="3500" dirty="0" smtClean="0"/>
              <a:t>an existing property in ACRES</a:t>
            </a:r>
            <a:endParaRPr lang="en-US" sz="3500" dirty="0"/>
          </a:p>
        </p:txBody>
      </p:sp>
      <p:sp>
        <p:nvSpPr>
          <p:cNvPr id="6" name="Slide Number Placeholder 5"/>
          <p:cNvSpPr>
            <a:spLocks noGrp="1"/>
          </p:cNvSpPr>
          <p:nvPr>
            <p:ph type="sldNum" sz="quarter" idx="4294967295"/>
          </p:nvPr>
        </p:nvSpPr>
        <p:spPr>
          <a:xfrm>
            <a:off x="8129016" y="5734050"/>
            <a:ext cx="609600" cy="521208"/>
          </a:xfrm>
          <a:prstGeom prst="rect">
            <a:avLst/>
          </a:prstGeom>
        </p:spPr>
        <p:txBody>
          <a:bodyPr/>
          <a:lstStyle/>
          <a:p>
            <a:fld id="{C99AA60C-827A-4EE1-A4EA-1989DC0E4A3C}" type="slidenum">
              <a:rPr lang="en-US" smtClean="0"/>
              <a:pPr/>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447800"/>
            <a:ext cx="7930268" cy="4120941"/>
          </a:xfrm>
          <a:ln w="12700">
            <a:solidFill>
              <a:schemeClr val="tx1"/>
            </a:solidFill>
          </a:ln>
        </p:spPr>
      </p:pic>
      <p:cxnSp>
        <p:nvCxnSpPr>
          <p:cNvPr id="9" name="Straight Arrow Connector 8"/>
          <p:cNvCxnSpPr/>
          <p:nvPr/>
        </p:nvCxnSpPr>
        <p:spPr>
          <a:xfrm>
            <a:off x="76200" y="1125876"/>
            <a:ext cx="993742" cy="762000"/>
          </a:xfrm>
          <a:prstGeom prst="straightConnector1">
            <a:avLst/>
          </a:prstGeom>
          <a:ln w="57150">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5" name="Oval 4"/>
          <p:cNvSpPr/>
          <p:nvPr/>
        </p:nvSpPr>
        <p:spPr>
          <a:xfrm>
            <a:off x="838200" y="1905000"/>
            <a:ext cx="1066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704671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C99AA60C-827A-4EE1-A4EA-1989DC0E4A3C}" type="slidenum">
              <a:rPr lang="en-US" smtClean="0"/>
              <a:pPr/>
              <a:t>7</a:t>
            </a:fld>
            <a:endParaRPr lang="en-US" dirty="0"/>
          </a:p>
        </p:txBody>
      </p:sp>
      <p:sp>
        <p:nvSpPr>
          <p:cNvPr id="6" name="Title 5"/>
          <p:cNvSpPr>
            <a:spLocks noGrp="1"/>
          </p:cNvSpPr>
          <p:nvPr>
            <p:ph type="title"/>
          </p:nvPr>
        </p:nvSpPr>
        <p:spPr/>
        <p:txBody>
          <a:bodyPr>
            <a:normAutofit/>
          </a:bodyPr>
          <a:lstStyle/>
          <a:p>
            <a:pPr algn="ctr"/>
            <a:r>
              <a:rPr lang="en-US" dirty="0"/>
              <a:t>How to search for an existing property in ACRES</a:t>
            </a:r>
          </a:p>
        </p:txBody>
      </p:sp>
      <p:sp>
        <p:nvSpPr>
          <p:cNvPr id="2" name="Rectangle 1"/>
          <p:cNvSpPr/>
          <p:nvPr/>
        </p:nvSpPr>
        <p:spPr>
          <a:xfrm flipV="1">
            <a:off x="7391400" y="1188719"/>
            <a:ext cx="457200" cy="106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2028" y="2057400"/>
            <a:ext cx="6487972" cy="4205071"/>
          </a:xfrm>
          <a:ln w="12700">
            <a:solidFill>
              <a:schemeClr val="tx1"/>
            </a:solidFill>
          </a:ln>
        </p:spPr>
      </p:pic>
      <p:sp>
        <p:nvSpPr>
          <p:cNvPr id="15" name="Content Placeholder 2"/>
          <p:cNvSpPr txBox="1">
            <a:spLocks/>
          </p:cNvSpPr>
          <p:nvPr/>
        </p:nvSpPr>
        <p:spPr>
          <a:xfrm>
            <a:off x="304800" y="1066800"/>
            <a:ext cx="8458200" cy="868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2060"/>
              </a:buClr>
              <a:buFont typeface="Symbol" pitchFamily="18" charset="2"/>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The most effective way to search for existing property is by city</a:t>
            </a:r>
          </a:p>
          <a:p>
            <a:r>
              <a:rPr lang="en-US" sz="2000" dirty="0" smtClean="0"/>
              <a:t>Once you find your property, take note of the ACRES Property ID!! </a:t>
            </a:r>
          </a:p>
        </p:txBody>
      </p:sp>
      <p:sp>
        <p:nvSpPr>
          <p:cNvPr id="3" name="Rectangle 2"/>
          <p:cNvSpPr/>
          <p:nvPr/>
        </p:nvSpPr>
        <p:spPr>
          <a:xfrm>
            <a:off x="3487220" y="3505200"/>
            <a:ext cx="571500" cy="376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012486" y="2819400"/>
            <a:ext cx="4572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6647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to view previously entered leveraged funding </a:t>
            </a:r>
            <a:endParaRPr lang="en-US" dirty="0"/>
          </a:p>
        </p:txBody>
      </p:sp>
      <p:sp>
        <p:nvSpPr>
          <p:cNvPr id="3" name="Content Placeholder 2"/>
          <p:cNvSpPr>
            <a:spLocks noGrp="1"/>
          </p:cNvSpPr>
          <p:nvPr>
            <p:ph idx="1"/>
          </p:nvPr>
        </p:nvSpPr>
        <p:spPr>
          <a:xfrm>
            <a:off x="304800" y="990600"/>
            <a:ext cx="8382000" cy="4953000"/>
          </a:xfrm>
        </p:spPr>
        <p:txBody>
          <a:bodyPr>
            <a:normAutofit/>
          </a:bodyPr>
          <a:lstStyle/>
          <a:p>
            <a:r>
              <a:rPr lang="en-US" sz="1900" dirty="0" smtClean="0"/>
              <a:t>The property home page allows you to view what data, including leveraged funding, has already been entered under the property.</a:t>
            </a:r>
          </a:p>
          <a:p>
            <a:r>
              <a:rPr lang="en-US" sz="1900" dirty="0" smtClean="0"/>
              <a:t>This is a great way to make sure you are not </a:t>
            </a:r>
            <a:r>
              <a:rPr lang="en-US" sz="1900" dirty="0" smtClean="0">
                <a:solidFill>
                  <a:srgbClr val="FF0000"/>
                </a:solidFill>
              </a:rPr>
              <a:t>double-counting leveraged funding </a:t>
            </a:r>
            <a:r>
              <a:rPr lang="en-US" sz="1900" dirty="0" smtClean="0"/>
              <a:t>under your AWP grant</a:t>
            </a:r>
            <a:endParaRPr lang="en-US" sz="1900" dirty="0"/>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8</a:t>
            </a:fld>
            <a:endParaRPr lang="en-US" dirty="0">
              <a:solidFill>
                <a:prstClr val="black">
                  <a:tint val="7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14162" y="2268011"/>
            <a:ext cx="4939884" cy="226277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0032" y="4639265"/>
            <a:ext cx="4924013" cy="1808625"/>
          </a:xfrm>
          <a:prstGeom prst="rect">
            <a:avLst/>
          </a:prstGeom>
        </p:spPr>
      </p:pic>
      <p:cxnSp>
        <p:nvCxnSpPr>
          <p:cNvPr id="11" name="Straight Arrow Connector 10"/>
          <p:cNvCxnSpPr/>
          <p:nvPr/>
        </p:nvCxnSpPr>
        <p:spPr>
          <a:xfrm>
            <a:off x="1534732" y="4877426"/>
            <a:ext cx="990600" cy="5694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667000" y="5410200"/>
            <a:ext cx="4343400" cy="105823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5167813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4D2D3BF7-66A5-4224-9D32-716637B6E8CF}" type="slidenum">
              <a:rPr lang="en-US" smtClean="0">
                <a:solidFill>
                  <a:prstClr val="black">
                    <a:tint val="75000"/>
                  </a:prstClr>
                </a:solidFill>
              </a:rPr>
              <a:pPr/>
              <a:t>9</a:t>
            </a:fld>
            <a:endParaRPr lang="en-US" dirty="0">
              <a:solidFill>
                <a:prstClr val="black">
                  <a:tint val="75000"/>
                </a:prstClr>
              </a:solidFill>
            </a:endParaRPr>
          </a:p>
        </p:txBody>
      </p:sp>
      <p:sp>
        <p:nvSpPr>
          <p:cNvPr id="6" name="Title 13"/>
          <p:cNvSpPr txBox="1">
            <a:spLocks/>
          </p:cNvSpPr>
          <p:nvPr/>
        </p:nvSpPr>
        <p:spPr>
          <a:xfrm>
            <a:off x="0" y="0"/>
            <a:ext cx="9144000" cy="990600"/>
          </a:xfrm>
          <a:prstGeom prst="rect">
            <a:avLst/>
          </a:prstGeom>
          <a:gradFill flip="none" rotWithShape="1">
            <a:gsLst>
              <a:gs pos="31000">
                <a:schemeClr val="accent1">
                  <a:lumMod val="50000"/>
                </a:schemeClr>
              </a:gs>
              <a:gs pos="55000">
                <a:schemeClr val="accent1">
                  <a:lumMod val="75000"/>
                </a:schemeClr>
              </a:gs>
              <a:gs pos="90000">
                <a:schemeClr val="accent1">
                  <a:lumMod val="60000"/>
                  <a:lumOff val="40000"/>
                </a:schemeClr>
              </a:gs>
              <a:gs pos="100000">
                <a:schemeClr val="accent1">
                  <a:lumMod val="40000"/>
                  <a:lumOff val="60000"/>
                </a:schemeClr>
              </a:gs>
            </a:gsLst>
            <a:lin ang="0" scaled="1"/>
            <a:tileRect/>
          </a:gradFill>
        </p:spPr>
        <p:txBody>
          <a:bodyPr vert="horz" lIns="91440" tIns="45720" rIns="91440" bIns="45720" rtlCol="0" anchor="ctr">
            <a:normAutofit/>
          </a:bodyPr>
          <a:lstStyle>
            <a:lvl1pPr algn="l" defTabSz="914400" rtl="0" eaLnBrk="1" latinLnBrk="0" hangingPunct="1">
              <a:spcBef>
                <a:spcPct val="0"/>
              </a:spcBef>
              <a:buNone/>
              <a:defRPr sz="3600" b="0" kern="1200">
                <a:solidFill>
                  <a:schemeClr val="bg1"/>
                </a:solidFill>
                <a:effectLst/>
                <a:latin typeface="+mj-lt"/>
                <a:ea typeface="+mj-ea"/>
                <a:cs typeface="+mj-cs"/>
              </a:defRPr>
            </a:lvl1pPr>
          </a:lstStyle>
          <a:p>
            <a:pPr algn="ctr"/>
            <a:r>
              <a:rPr lang="en-US" dirty="0" smtClean="0"/>
              <a:t>Associating a property to your AWP grant </a:t>
            </a:r>
            <a:endParaRPr lang="en-US" dirty="0"/>
          </a:p>
        </p:txBody>
      </p:sp>
      <p:sp>
        <p:nvSpPr>
          <p:cNvPr id="9" name="Content Placeholder 8"/>
          <p:cNvSpPr>
            <a:spLocks noGrp="1"/>
          </p:cNvSpPr>
          <p:nvPr>
            <p:ph idx="1"/>
          </p:nvPr>
        </p:nvSpPr>
        <p:spPr>
          <a:xfrm>
            <a:off x="220064" y="1066800"/>
            <a:ext cx="8382000" cy="4876800"/>
          </a:xfrm>
        </p:spPr>
        <p:txBody>
          <a:bodyPr>
            <a:normAutofit/>
          </a:bodyPr>
          <a:lstStyle/>
          <a:p>
            <a:r>
              <a:rPr lang="en-US" sz="1900" dirty="0" smtClean="0"/>
              <a:t>Click the ‘My Cooperative Agreements’ tab on your ACRES home page</a:t>
            </a:r>
          </a:p>
          <a:p>
            <a:r>
              <a:rPr lang="en-US" sz="1900" dirty="0" smtClean="0"/>
              <a:t>The Cooperative Agreement recipient link will direct you to the CA home page</a:t>
            </a:r>
            <a:endParaRPr lang="en-US" sz="19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427" y="1905000"/>
            <a:ext cx="6235274" cy="4176835"/>
          </a:xfrm>
          <a:prstGeom prst="rect">
            <a:avLst/>
          </a:prstGeom>
        </p:spPr>
      </p:pic>
    </p:spTree>
    <p:extLst>
      <p:ext uri="{BB962C8B-B14F-4D97-AF65-F5344CB8AC3E}">
        <p14:creationId xmlns:p14="http://schemas.microsoft.com/office/powerpoint/2010/main" val="1028836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4340</TotalTime>
  <Words>1154</Words>
  <Application>Microsoft Office PowerPoint</Application>
  <PresentationFormat>On-screen Show (4:3)</PresentationFormat>
  <Paragraphs>127</Paragraphs>
  <Slides>16</Slides>
  <Notes>7</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Office Theme</vt:lpstr>
      <vt:lpstr>ACRES Area-Wide Planning Training      for Cooperative Agreement Recipients</vt:lpstr>
      <vt:lpstr> Agenda </vt:lpstr>
      <vt:lpstr>  Why is my role important to ACRES?</vt:lpstr>
      <vt:lpstr> Why is my role so important for ACRES?</vt:lpstr>
      <vt:lpstr> Data Organization in ACRES</vt:lpstr>
      <vt:lpstr> How to search for an existing property in ACRES</vt:lpstr>
      <vt:lpstr>How to search for an existing property in ACRES</vt:lpstr>
      <vt:lpstr>How to view previously entered leveraged funding </vt:lpstr>
      <vt:lpstr>PowerPoint Presentation</vt:lpstr>
      <vt:lpstr>Associating a property to your AWP grant </vt:lpstr>
      <vt:lpstr>Associating a property to your AWP grant </vt:lpstr>
      <vt:lpstr>Associating a property to your AWP grant </vt:lpstr>
      <vt:lpstr>Adding leveraged funding your AWP grant </vt:lpstr>
      <vt:lpstr>**ACRES Demonstration**</vt:lpstr>
      <vt:lpstr>  What if I Have Questions?</vt:lpstr>
      <vt:lpstr> Questions?</vt:lpstr>
    </vt:vector>
  </TitlesOfParts>
  <Company>SRA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ACRES 5.0:    Training for the      EPA Project Officer</dc:title>
  <dc:creator>Jesuorobo, Efe</dc:creator>
  <cp:lastModifiedBy>Jesuorobo, Efe</cp:lastModifiedBy>
  <cp:revision>146</cp:revision>
  <cp:lastPrinted>2014-04-02T13:11:26Z</cp:lastPrinted>
  <dcterms:created xsi:type="dcterms:W3CDTF">2014-02-24T16:33:03Z</dcterms:created>
  <dcterms:modified xsi:type="dcterms:W3CDTF">2015-05-06T16:03:28Z</dcterms:modified>
</cp:coreProperties>
</file>