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76" userDrawn="1">
          <p15:clr>
            <a:srgbClr val="A4A3A4"/>
          </p15:clr>
        </p15:guide>
        <p15:guide id="2" orient="horz" pos="6173" userDrawn="1">
          <p15:clr>
            <a:srgbClr val="A4A3A4"/>
          </p15:clr>
        </p15:guide>
        <p15:guide id="3" orient="horz" pos="408" userDrawn="1">
          <p15:clr>
            <a:srgbClr val="A4A3A4"/>
          </p15:clr>
        </p15:guide>
        <p15:guide id="4" orient="horz" pos="1440" userDrawn="1">
          <p15:clr>
            <a:srgbClr val="A4A3A4"/>
          </p15:clr>
        </p15:guide>
        <p15:guide id="5" orient="horz" pos="1488" userDrawn="1">
          <p15:clr>
            <a:srgbClr val="A4A3A4"/>
          </p15:clr>
        </p15:guide>
        <p15:guide id="6" orient="horz" pos="5381" userDrawn="1">
          <p15:clr>
            <a:srgbClr val="A4A3A4"/>
          </p15:clr>
        </p15:guide>
        <p15:guide id="7" pos="282" userDrawn="1">
          <p15:clr>
            <a:srgbClr val="A4A3A4"/>
          </p15:clr>
        </p15:guide>
        <p15:guide id="8" pos="1536" userDrawn="1">
          <p15:clr>
            <a:srgbClr val="A4A3A4"/>
          </p15:clr>
        </p15:guide>
        <p15:guide id="9" pos="2357" userDrawn="1">
          <p15:clr>
            <a:srgbClr val="A4A3A4"/>
          </p15:clr>
        </p15:guide>
        <p15:guide id="10" pos="2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F"/>
    <a:srgbClr val="002B7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39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752" y="84"/>
      </p:cViewPr>
      <p:guideLst>
        <p:guide orient="horz" pos="5976"/>
        <p:guide orient="horz" pos="6173"/>
        <p:guide orient="horz" pos="408"/>
        <p:guide orient="horz" pos="1440"/>
        <p:guide orient="horz" pos="1488"/>
        <p:guide orient="horz" pos="5381"/>
        <p:guide pos="282"/>
        <p:guide pos="1536"/>
        <p:guide pos="2357"/>
        <p:guide pos="2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6838" y="633841"/>
            <a:ext cx="488962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5000" b="1">
                <a:solidFill>
                  <a:srgbClr val="002B73"/>
                </a:solidFill>
                <a:latin typeface="Myriad Pro" panose="020B0503030403020204" pitchFamily="34" charset="0"/>
                <a:ea typeface="+mn-ea"/>
                <a:cs typeface="Miriam" panose="020B0502050101010101" pitchFamily="34" charset="-79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4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42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38" y="633841"/>
            <a:ext cx="4889627" cy="177279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4800" dirty="0">
                <a:solidFill>
                  <a:schemeClr val="bg1"/>
                </a:solidFill>
              </a:rPr>
              <a:t>Semana Nacional de la </a:t>
            </a:r>
            <a:r>
              <a:rPr lang="es-ES" sz="4800" dirty="0" smtClean="0">
                <a:solidFill>
                  <a:schemeClr val="bg1"/>
                </a:solidFill>
              </a:rPr>
              <a:t>Prevención</a:t>
            </a:r>
            <a:r>
              <a:rPr lang="en-US" sz="4800" dirty="0" smtClean="0">
                <a:solidFill>
                  <a:schemeClr val="bg1"/>
                </a:solidFill>
              </a:rPr>
              <a:t>K</a:t>
            </a:r>
            <a:r>
              <a:rPr lang="en-US" sz="4800" dirty="0">
                <a:solidFill>
                  <a:schemeClr val="bg1"/>
                </a:solidFill>
              </a:rPr>
              <a:t/>
            </a:r>
            <a:br>
              <a:rPr lang="en-US" sz="4800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26" name="Picture 25" descr="25-31 de octubre de 2015" title="Semana Nacional de la Prevención del Envenenamiento por Plomo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" t="1261" r="1655" b="1295"/>
          <a:stretch/>
        </p:blipFill>
        <p:spPr>
          <a:xfrm>
            <a:off x="121443" y="128588"/>
            <a:ext cx="7529513" cy="98012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26641" y="7205973"/>
            <a:ext cx="3930563" cy="3978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1-800-424-LEAD (5323)</a:t>
            </a:r>
            <a:endParaRPr lang="en-US" sz="3200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81665" y="9357440"/>
            <a:ext cx="1782539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cdc.gov/Spanish/</a:t>
            </a:r>
            <a:br>
              <a:rPr lang="en-US" sz="105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</a:br>
            <a:r>
              <a:rPr lang="en-US" sz="105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especialesCDC</a:t>
            </a:r>
            <a:r>
              <a:rPr lang="en-US" sz="105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/</a:t>
            </a:r>
            <a:r>
              <a:rPr lang="en-US" sz="105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PeligrosPlomo</a:t>
            </a:r>
            <a:endParaRPr lang="en-US" sz="105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821" y="9390681"/>
            <a:ext cx="839974" cy="1357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100" b="1" dirty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h</a:t>
            </a:r>
            <a:r>
              <a:rPr lang="en-US" sz="11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ud.gov/lead</a:t>
            </a:r>
            <a:endParaRPr lang="en-US" sz="11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5013" y="9351478"/>
            <a:ext cx="1543691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epa.gov/</a:t>
            </a:r>
            <a:r>
              <a:rPr lang="en-US" sz="105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espnaol</a:t>
            </a:r>
            <a:r>
              <a:rPr lang="en-US" sz="105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/</a:t>
            </a:r>
            <a:endParaRPr lang="en-US" sz="105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  <a:p>
            <a:pPr algn="ctr"/>
            <a:r>
              <a:rPr lang="en-US" sz="1050" b="1" dirty="0" err="1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s</a:t>
            </a:r>
            <a:r>
              <a:rPr lang="en-US" sz="105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aludhispana</a:t>
            </a:r>
            <a:r>
              <a:rPr lang="en-US" sz="105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/plomo.html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6725" y="8828447"/>
            <a:ext cx="1315360" cy="4970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#LPPW2015</a:t>
            </a:r>
          </a:p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</a:t>
            </a:r>
            <a:r>
              <a:rPr lang="en-US" sz="1700" dirty="0" err="1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LeadFreeKids</a:t>
            </a:r>
            <a:endParaRPr lang="en-US" sz="17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52674" y="525461"/>
            <a:ext cx="5405438" cy="205565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3600" b="1" spc="13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Semana Nacional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3600" b="1" spc="13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de la Prevención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3600" b="1" spc="13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del Envenenamiento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3600" b="1" spc="13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por Plomo</a:t>
            </a:r>
            <a:endParaRPr lang="en-US" sz="3600" b="1" spc="130" dirty="0">
              <a:solidFill>
                <a:srgbClr val="002B73"/>
              </a:solidFill>
              <a:latin typeface="Myriad Pro" panose="020B0503030403020204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314745" y="2753828"/>
            <a:ext cx="5457655" cy="446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3200" spc="60" dirty="0" smtClean="0">
                <a:solidFill>
                  <a:srgbClr val="0070CF"/>
                </a:solidFill>
                <a:latin typeface="Myriad Pro" panose="020B0503030403020204" pitchFamily="34" charset="0"/>
              </a:rPr>
              <a:t>25-31 </a:t>
            </a:r>
            <a:r>
              <a:rPr lang="es-ES" sz="3200" spc="60" dirty="0">
                <a:solidFill>
                  <a:srgbClr val="0070CF"/>
                </a:solidFill>
                <a:latin typeface="Myriad Pro" panose="020B0503030403020204" pitchFamily="34" charset="0"/>
              </a:rPr>
              <a:t>de octubre de </a:t>
            </a:r>
            <a:r>
              <a:rPr lang="es-ES" sz="3200" spc="60" dirty="0" smtClean="0">
                <a:solidFill>
                  <a:srgbClr val="0070CF"/>
                </a:solidFill>
                <a:latin typeface="Myriad Pro" panose="020B0503030403020204" pitchFamily="34" charset="0"/>
              </a:rPr>
              <a:t>2015</a:t>
            </a:r>
            <a:endParaRPr lang="en-US" sz="3200" spc="60" dirty="0">
              <a:solidFill>
                <a:srgbClr val="0070CF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718941" y="3982948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spc="40" dirty="0" err="1">
                <a:solidFill>
                  <a:srgbClr val="FFFFFF"/>
                </a:solidFill>
                <a:latin typeface="Myriad Pro" panose="020B0503030403020204" pitchFamily="34" charset="0"/>
              </a:rPr>
              <a:t>Haga</a:t>
            </a:r>
            <a:r>
              <a:rPr lang="en-US" sz="2400" spc="40" dirty="0">
                <a:solidFill>
                  <a:srgbClr val="FFFFFF"/>
                </a:solidFill>
                <a:latin typeface="Myriad Pro" panose="020B0503030403020204" pitchFamily="34" charset="0"/>
              </a:rPr>
              <a:t> </a:t>
            </a:r>
            <a:r>
              <a:rPr lang="en-US" sz="2400" spc="40" dirty="0" err="1">
                <a:solidFill>
                  <a:srgbClr val="FFFFFF"/>
                </a:solidFill>
                <a:latin typeface="Myriad Pro" panose="020B0503030403020204" pitchFamily="34" charset="0"/>
              </a:rPr>
              <a:t>examinar</a:t>
            </a:r>
            <a:r>
              <a:rPr lang="en-US" sz="2400" spc="40" dirty="0">
                <a:solidFill>
                  <a:srgbClr val="FFFFFF"/>
                </a:solidFill>
                <a:latin typeface="Myriad Pro" panose="020B0503030403020204" pitchFamily="34" charset="0"/>
              </a:rPr>
              <a:t> </a:t>
            </a:r>
            <a:r>
              <a:rPr lang="en-US" sz="2400" spc="40" dirty="0" err="1">
                <a:solidFill>
                  <a:srgbClr val="FFFFFF"/>
                </a:solidFill>
                <a:latin typeface="Myriad Pro" panose="020B0503030403020204" pitchFamily="34" charset="0"/>
              </a:rPr>
              <a:t>su</a:t>
            </a:r>
            <a:r>
              <a:rPr lang="en-US" sz="2400" spc="40" dirty="0">
                <a:solidFill>
                  <a:srgbClr val="FFFFFF"/>
                </a:solidFill>
                <a:latin typeface="Myriad Pro" panose="020B0503030403020204" pitchFamily="34" charset="0"/>
              </a:rPr>
              <a:t> casa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726536" y="4907090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400" spc="40" dirty="0">
                <a:solidFill>
                  <a:srgbClr val="FFFFFF"/>
                </a:solidFill>
                <a:latin typeface="Myriad Pro" panose="020B0503030403020204" pitchFamily="34" charset="0"/>
              </a:rPr>
              <a:t>Haga examinar a sus niños</a:t>
            </a:r>
            <a:endParaRPr lang="en-US" sz="2400" spc="40" dirty="0">
              <a:solidFill>
                <a:srgbClr val="FFFFFF"/>
              </a:solidFill>
              <a:latin typeface="Myriad Pro" panose="020B050303040302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749166" y="5731050"/>
            <a:ext cx="6294569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ES" sz="2300" spc="50" dirty="0" smtClean="0">
                <a:solidFill>
                  <a:srgbClr val="FFFFFF"/>
                </a:solidFill>
                <a:latin typeface="Myriad Pro" panose="020B0503030403020204" pitchFamily="34" charset="0"/>
              </a:rPr>
              <a:t>Inf</a:t>
            </a:r>
            <a:r>
              <a:rPr lang="es-ES" sz="2300" spc="50" dirty="0">
                <a:solidFill>
                  <a:srgbClr val="FFFFFF"/>
                </a:solidFill>
                <a:latin typeface="Myriad Pro" panose="020B0503030403020204" pitchFamily="34" charset="0"/>
              </a:rPr>
              <a:t>ó</a:t>
            </a:r>
            <a:r>
              <a:rPr lang="es-ES" sz="2300" spc="50" dirty="0" smtClean="0">
                <a:solidFill>
                  <a:srgbClr val="FFFFFF"/>
                </a:solidFill>
                <a:latin typeface="Myriad Pro" panose="020B0503030403020204" pitchFamily="34" charset="0"/>
              </a:rPr>
              <a:t>rmese </a:t>
            </a:r>
            <a:r>
              <a:rPr lang="es-ES" sz="2300" spc="50" dirty="0">
                <a:solidFill>
                  <a:srgbClr val="FFFFFF"/>
                </a:solidFill>
                <a:latin typeface="Myriad Pro" panose="020B0503030403020204" pitchFamily="34" charset="0"/>
              </a:rPr>
              <a:t>acerca del </a:t>
            </a:r>
            <a:r>
              <a:rPr lang="es-ES" sz="2300" spc="50" dirty="0" smtClean="0">
                <a:solidFill>
                  <a:srgbClr val="FFFFFF"/>
                </a:solidFill>
                <a:latin typeface="Myriad Pro" panose="020B0503030403020204" pitchFamily="34" charset="0"/>
              </a:rPr>
              <a:t/>
            </a:r>
            <a:br>
              <a:rPr lang="es-ES" sz="2300" spc="50" dirty="0" smtClean="0">
                <a:solidFill>
                  <a:srgbClr val="FFFFFF"/>
                </a:solidFill>
                <a:latin typeface="Myriad Pro" panose="020B0503030403020204" pitchFamily="34" charset="0"/>
              </a:rPr>
            </a:br>
            <a:r>
              <a:rPr lang="es-ES" sz="2300" spc="50" dirty="0" smtClean="0">
                <a:solidFill>
                  <a:srgbClr val="FFFFFF"/>
                </a:solidFill>
                <a:latin typeface="Myriad Pro" panose="020B0503030403020204" pitchFamily="34" charset="0"/>
              </a:rPr>
              <a:t>envenenamiento </a:t>
            </a:r>
            <a:r>
              <a:rPr lang="es-ES" sz="2300" spc="40" dirty="0" smtClean="0">
                <a:solidFill>
                  <a:srgbClr val="FFFFFF"/>
                </a:solidFill>
                <a:latin typeface="Myriad Pro" panose="020B0503030403020204" pitchFamily="34" charset="0"/>
              </a:rPr>
              <a:t>causado </a:t>
            </a:r>
            <a:r>
              <a:rPr lang="es-ES" sz="2300" spc="40" dirty="0">
                <a:solidFill>
                  <a:srgbClr val="FFFFFF"/>
                </a:solidFill>
                <a:latin typeface="Myriad Pro" panose="020B0503030403020204" pitchFamily="34" charset="0"/>
              </a:rPr>
              <a:t>por plomo</a:t>
            </a:r>
            <a:endParaRPr lang="en-US" sz="2300" spc="40" dirty="0">
              <a:solidFill>
                <a:srgbClr val="FFFFFF"/>
              </a:solidFill>
              <a:latin typeface="Myriad Pro" panose="020B0503030403020204" pitchFamily="34" charset="0"/>
            </a:endParaRPr>
          </a:p>
        </p:txBody>
      </p:sp>
      <p:pic>
        <p:nvPicPr>
          <p:cNvPr id="25" name="Picture 24" descr="Ninos Libres de plomo Para un futuro saludable" title="Ninos Libres de plomo Para un futuro saludabl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7" t="58014" r="63560" b="12246"/>
          <a:stretch/>
        </p:blipFill>
        <p:spPr>
          <a:xfrm>
            <a:off x="314325" y="357186"/>
            <a:ext cx="1559801" cy="214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67</TotalTime>
  <Words>46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Miriam</vt:lpstr>
      <vt:lpstr>Myriad Pro</vt:lpstr>
      <vt:lpstr>Custom Design</vt:lpstr>
      <vt:lpstr>Semana Nacional de la PrevenciónK </vt:lpstr>
    </vt:vector>
  </TitlesOfParts>
  <Company>Battelle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Folleto de la Semana Nacional de la Prevencion del Envenenamiento por Plomo</dc:title>
  <dc:subject>Semana Nacional de la prevencion del envenenamiento por plomo</dc:subject>
  <dc:creator>US EPA</dc:creator>
  <cp:keywords>lead, lead poisoning, National Lead Poisoning Prevention Week, leadfree kids, CDC, HUD, EPA, plomo, Semana Nacional de la prevencion del envenenamiento por plomo, Ninos Libros de plomo, Saturnismo</cp:keywords>
  <dc:description>Final Spanish Small Poster, 2015</dc:description>
  <cp:lastModifiedBy>NPCD</cp:lastModifiedBy>
  <cp:revision>18</cp:revision>
  <dcterms:created xsi:type="dcterms:W3CDTF">2015-06-18T12:24:06Z</dcterms:created>
  <dcterms:modified xsi:type="dcterms:W3CDTF">2015-07-06T18:06:57Z</dcterms:modified>
</cp:coreProperties>
</file>