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848" userDrawn="1">
          <p15:clr>
            <a:srgbClr val="A4A3A4"/>
          </p15:clr>
        </p15:guide>
        <p15:guide id="2" orient="horz" pos="6173" userDrawn="1">
          <p15:clr>
            <a:srgbClr val="A4A3A4"/>
          </p15:clr>
        </p15:guide>
        <p15:guide id="3" orient="horz" pos="408" userDrawn="1">
          <p15:clr>
            <a:srgbClr val="A4A3A4"/>
          </p15:clr>
        </p15:guide>
        <p15:guide id="4" orient="horz" pos="1272" userDrawn="1">
          <p15:clr>
            <a:srgbClr val="A4A3A4"/>
          </p15:clr>
        </p15:guide>
        <p15:guide id="5" orient="horz" pos="1492" userDrawn="1">
          <p15:clr>
            <a:srgbClr val="A4A3A4"/>
          </p15:clr>
        </p15:guide>
        <p15:guide id="6" orient="horz" pos="5381" userDrawn="1">
          <p15:clr>
            <a:srgbClr val="A4A3A4"/>
          </p15:clr>
        </p15:guide>
        <p15:guide id="7" pos="282" userDrawn="1">
          <p15:clr>
            <a:srgbClr val="A4A3A4"/>
          </p15:clr>
        </p15:guide>
        <p15:guide id="8" pos="1536" userDrawn="1">
          <p15:clr>
            <a:srgbClr val="A4A3A4"/>
          </p15:clr>
        </p15:guide>
        <p15:guide id="9" pos="2357" userDrawn="1">
          <p15:clr>
            <a:srgbClr val="A4A3A4"/>
          </p15:clr>
        </p15:guide>
        <p15:guide id="10" pos="2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2B73"/>
    <a:srgbClr val="007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-2730" y="54"/>
      </p:cViewPr>
      <p:guideLst>
        <p:guide orient="horz" pos="5848"/>
        <p:guide orient="horz" pos="6173"/>
        <p:guide orient="horz" pos="408"/>
        <p:guide orient="horz" pos="1272"/>
        <p:guide orient="horz" pos="1492"/>
        <p:guide orient="horz" pos="5381"/>
        <p:guide pos="282"/>
        <p:guide pos="1536"/>
        <p:guide pos="2357"/>
        <p:guide pos="2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6838" y="633841"/>
            <a:ext cx="488962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5000" b="1">
                <a:solidFill>
                  <a:srgbClr val="002B73"/>
                </a:solidFill>
                <a:latin typeface="Myriad Pro" panose="020B0503030403020204" pitchFamily="34" charset="0"/>
                <a:ea typeface="+mn-ea"/>
                <a:cs typeface="Miriam" panose="020B0502050101010101" pitchFamily="34" charset="-79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4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42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38" y="633841"/>
            <a:ext cx="6321356" cy="453047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az-Cyrl-AZ" sz="6600" dirty="0">
                <a:solidFill>
                  <a:schemeClr val="bg1"/>
                </a:solidFill>
              </a:rPr>
              <a:t>ПРЕДОТВРАЩЕНИЯ </a:t>
            </a:r>
            <a:br>
              <a:rPr lang="az-Cyrl-AZ" sz="6600" dirty="0">
                <a:solidFill>
                  <a:schemeClr val="bg1"/>
                </a:solidFill>
              </a:rPr>
            </a:br>
            <a:r>
              <a:rPr lang="az-Cyrl-AZ" sz="6600" dirty="0">
                <a:solidFill>
                  <a:schemeClr val="bg1"/>
                </a:solidFill>
              </a:rPr>
              <a:t>ОТРАВЛЕНИЯ </a:t>
            </a:r>
            <a:br>
              <a:rPr lang="az-Cyrl-AZ" sz="6600" dirty="0">
                <a:solidFill>
                  <a:schemeClr val="bg1"/>
                </a:solidFill>
              </a:rPr>
            </a:br>
            <a:r>
              <a:rPr lang="az-Cyrl-AZ" sz="6600" dirty="0">
                <a:solidFill>
                  <a:schemeClr val="bg1"/>
                </a:solidFill>
              </a:rPr>
              <a:t>СВИНЦОМ</a:t>
            </a:r>
            <a:br>
              <a:rPr lang="az-Cyrl-AZ" sz="6600" dirty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/>
            </a:r>
            <a:br>
              <a:rPr lang="en-US" sz="5400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 descr="25–31 Oктября 2015 г." title="Национальная неделя ПРЕДОТВРАЩЕНИЯ 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" t="1261" r="1655" b="1295"/>
          <a:stretch/>
        </p:blipFill>
        <p:spPr>
          <a:xfrm>
            <a:off x="121443" y="128588"/>
            <a:ext cx="7529513" cy="98012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438400" y="7077383"/>
            <a:ext cx="5001049" cy="9694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2100" b="1" spc="40" dirty="0">
                <a:solidFill>
                  <a:srgbClr val="000000"/>
                </a:solidFill>
                <a:latin typeface="Myriad Pro" panose="020B0503030403020204" pitchFamily="34" charset="0"/>
              </a:rPr>
              <a:t>Дополнительную информацию </a:t>
            </a:r>
            <a:r>
              <a:rPr lang="en-US" sz="2100" b="1" spc="40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/>
            </a:r>
            <a:br>
              <a:rPr lang="en-US" sz="2100" b="1" spc="40" dirty="0" smtClean="0">
                <a:solidFill>
                  <a:srgbClr val="000000"/>
                </a:solidFill>
                <a:latin typeface="Myriad Pro" panose="020B0503030403020204" pitchFamily="34" charset="0"/>
              </a:rPr>
            </a:br>
            <a:r>
              <a:rPr lang="ru-RU" sz="2100" b="1" spc="40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на </a:t>
            </a:r>
            <a:r>
              <a:rPr lang="ru-RU" sz="2100" b="1" spc="40" dirty="0">
                <a:solidFill>
                  <a:srgbClr val="000000"/>
                </a:solidFill>
                <a:latin typeface="Myriad Pro" panose="020B0503030403020204" pitchFamily="34" charset="0"/>
              </a:rPr>
              <a:t>английском языке можно получить</a:t>
            </a:r>
          </a:p>
          <a:p>
            <a:r>
              <a:rPr lang="ru-RU" sz="2100" b="1" spc="40" dirty="0">
                <a:solidFill>
                  <a:srgbClr val="000000"/>
                </a:solidFill>
                <a:latin typeface="Myriad Pro" panose="020B0503030403020204" pitchFamily="34" charset="0"/>
              </a:rPr>
              <a:t>по телефону 1-800-424-LEAD (5323)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1899" y="9368698"/>
            <a:ext cx="1252522" cy="1480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cdc.gov/</a:t>
            </a:r>
            <a:r>
              <a:rPr lang="en-US" sz="120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nceh</a:t>
            </a: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8325" y="9369019"/>
            <a:ext cx="915700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h</a:t>
            </a: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ud.gov/lead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7113" y="9369019"/>
            <a:ext cx="901081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epa.gov/lead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725" y="8828447"/>
            <a:ext cx="1315360" cy="4970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#LPPW2015</a:t>
            </a:r>
          </a:p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</a:t>
            </a:r>
            <a:r>
              <a:rPr lang="en-US" sz="1700" dirty="0" err="1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LeadFreeKids</a:t>
            </a:r>
            <a:endParaRPr lang="en-US" sz="17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4" name="Subtitle 2" title="Национальная неделя"/>
          <p:cNvSpPr txBox="1">
            <a:spLocks/>
          </p:cNvSpPr>
          <p:nvPr/>
        </p:nvSpPr>
        <p:spPr>
          <a:xfrm>
            <a:off x="2328950" y="439739"/>
            <a:ext cx="4771941" cy="5762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az-Cyrl-AZ" sz="2600" b="1" spc="13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Национальная неделя</a:t>
            </a:r>
            <a:endParaRPr lang="az-Cyrl-AZ" sz="2600" b="1" spc="130" dirty="0">
              <a:solidFill>
                <a:srgbClr val="002B73"/>
              </a:solidFill>
              <a:latin typeface="Myriad Pro" panose="020B0503030403020204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330968" y="820153"/>
            <a:ext cx="496994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az-Cyrl-AZ" sz="3600" b="1" spc="50" dirty="0">
                <a:solidFill>
                  <a:srgbClr val="002B73"/>
                </a:solidFill>
                <a:latin typeface="Myriad Pro" panose="020B0503030403020204" pitchFamily="34" charset="0"/>
              </a:rPr>
              <a:t>ПРЕДОТВРАЩЕНИЯ </a:t>
            </a:r>
            <a:endParaRPr lang="en-US" sz="3600" b="1" spc="50" dirty="0" smtClean="0">
              <a:solidFill>
                <a:srgbClr val="002B73"/>
              </a:solidFill>
              <a:latin typeface="Myriad Pro" panose="020B0503030403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az-Cyrl-AZ" sz="3600" b="1" spc="5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ОТРАВЛЕНИЯ </a:t>
            </a:r>
            <a:endParaRPr lang="en-US" sz="3600" b="1" spc="50" dirty="0" smtClean="0">
              <a:solidFill>
                <a:srgbClr val="002B73"/>
              </a:solidFill>
              <a:latin typeface="Myriad Pro" panose="020B0503030403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az-Cyrl-AZ" sz="3600" b="1" spc="5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СВИНЦОМ</a:t>
            </a:r>
            <a:endParaRPr lang="en-US" sz="3600" b="1" spc="50" dirty="0">
              <a:solidFill>
                <a:srgbClr val="002B73"/>
              </a:solidFill>
              <a:latin typeface="Myriad Pro" panose="020B0503030403020204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338384" y="2847402"/>
            <a:ext cx="4719638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spc="5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25–31 </a:t>
            </a:r>
            <a:r>
              <a:rPr lang="en-US" sz="3000" spc="50" dirty="0">
                <a:solidFill>
                  <a:srgbClr val="002B73"/>
                </a:solidFill>
                <a:latin typeface="Myriad Pro" panose="020B0503030403020204" pitchFamily="34" charset="0"/>
              </a:rPr>
              <a:t>O</a:t>
            </a:r>
            <a:r>
              <a:rPr lang="az-Cyrl-AZ" sz="3000" spc="50" dirty="0">
                <a:solidFill>
                  <a:srgbClr val="002B73"/>
                </a:solidFill>
                <a:latin typeface="Myriad Pro" panose="020B0503030403020204" pitchFamily="34" charset="0"/>
              </a:rPr>
              <a:t>ктября </a:t>
            </a:r>
            <a:r>
              <a:rPr lang="az-Cyrl-AZ" sz="3000" spc="5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201</a:t>
            </a:r>
            <a:r>
              <a:rPr lang="en-US" sz="3000" spc="5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5</a:t>
            </a:r>
            <a:r>
              <a:rPr lang="az-Cyrl-AZ" sz="3000" spc="5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 </a:t>
            </a:r>
            <a:r>
              <a:rPr lang="az-Cyrl-AZ" sz="3000" spc="50" dirty="0">
                <a:solidFill>
                  <a:srgbClr val="002B73"/>
                </a:solidFill>
                <a:latin typeface="Myriad Pro" panose="020B0503030403020204" pitchFamily="34" charset="0"/>
              </a:rPr>
              <a:t>г.</a:t>
            </a:r>
            <a:endParaRPr lang="en-US" sz="3000" spc="50" dirty="0">
              <a:solidFill>
                <a:srgbClr val="002B73"/>
              </a:solidFill>
              <a:latin typeface="Myriad Pro" panose="020B0503030403020204" pitchFamily="34" charset="0"/>
            </a:endParaRPr>
          </a:p>
        </p:txBody>
      </p:sp>
      <p:sp>
        <p:nvSpPr>
          <p:cNvPr id="22" name="Subtitle 2" descr="за"/>
          <p:cNvSpPr txBox="1">
            <a:spLocks/>
          </p:cNvSpPr>
          <p:nvPr/>
        </p:nvSpPr>
        <p:spPr>
          <a:xfrm>
            <a:off x="707583" y="4034262"/>
            <a:ext cx="7207690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5000"/>
              </a:lnSpc>
              <a:spcBef>
                <a:spcPts val="5400"/>
              </a:spcBef>
            </a:pPr>
            <a:r>
              <a:rPr lang="ru-RU" sz="2200" dirty="0">
                <a:solidFill>
                  <a:srgbClr val="FFFFFF"/>
                </a:solidFill>
                <a:latin typeface="Myriad Pro" panose="020B0503030403020204" pitchFamily="34" charset="0"/>
              </a:rPr>
              <a:t>Протестируйте свой ДОМ </a:t>
            </a:r>
            <a:r>
              <a:rPr lang="ru-RU" sz="2200" dirty="0" smtClean="0">
                <a:solidFill>
                  <a:srgbClr val="FFFFFF"/>
                </a:solidFill>
                <a:latin typeface="Myriad Pro" panose="020B0503030403020204" pitchFamily="34" charset="0"/>
              </a:rPr>
              <a:t>на </a:t>
            </a:r>
            <a:r>
              <a:rPr lang="ru-RU" sz="2200" dirty="0">
                <a:solidFill>
                  <a:srgbClr val="FFFFFF"/>
                </a:solidFill>
                <a:latin typeface="Myriad Pro" panose="020B0503030403020204" pitchFamily="34" charset="0"/>
              </a:rPr>
              <a:t>свинец</a:t>
            </a:r>
          </a:p>
          <a:p>
            <a:pPr algn="l">
              <a:lnSpc>
                <a:spcPct val="85000"/>
              </a:lnSpc>
              <a:spcBef>
                <a:spcPts val="5100"/>
              </a:spcBef>
            </a:pPr>
            <a:r>
              <a:rPr lang="ru-RU" sz="2100" dirty="0">
                <a:solidFill>
                  <a:srgbClr val="FFFFFF"/>
                </a:solidFill>
                <a:latin typeface="Myriad Pro" panose="020B0503030403020204" pitchFamily="34" charset="0"/>
              </a:rPr>
              <a:t>Протестируйте своего </a:t>
            </a:r>
            <a:r>
              <a:rPr lang="ru-RU" sz="2100" dirty="0" smtClean="0">
                <a:solidFill>
                  <a:srgbClr val="FFFFFF"/>
                </a:solidFill>
                <a:latin typeface="Myriad Pro" panose="020B0503030403020204" pitchFamily="34" charset="0"/>
              </a:rPr>
              <a:t>РЕБЕНКА </a:t>
            </a:r>
            <a:r>
              <a:rPr lang="ru-RU" sz="2100" dirty="0">
                <a:solidFill>
                  <a:srgbClr val="FFFFFF"/>
                </a:solidFill>
                <a:latin typeface="Myriad Pro" panose="020B0503030403020204" pitchFamily="34" charset="0"/>
              </a:rPr>
              <a:t>на свинец</a:t>
            </a:r>
          </a:p>
          <a:p>
            <a:pPr algn="l">
              <a:lnSpc>
                <a:spcPct val="85000"/>
              </a:lnSpc>
              <a:spcBef>
                <a:spcPts val="5000"/>
              </a:spcBef>
            </a:pPr>
            <a:r>
              <a:rPr lang="ru-RU" sz="2200" dirty="0">
                <a:solidFill>
                  <a:srgbClr val="FFFFFF"/>
                </a:solidFill>
                <a:latin typeface="Myriad Pro" panose="020B0503030403020204" pitchFamily="34" charset="0"/>
              </a:rPr>
              <a:t>Узнайте ФАКТЫ</a:t>
            </a:r>
          </a:p>
        </p:txBody>
      </p:sp>
      <p:pic>
        <p:nvPicPr>
          <p:cNvPr id="23" name="Picture 22" descr="Защитим от свинца НАШИХ ДЕТЕЙ во имя здорового будущего" title="Защитим от свинца НАШИХ ДЕТЕЙ во имя здорового будущего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84" t="58014" r="43002" b="12246"/>
          <a:stretch/>
        </p:blipFill>
        <p:spPr>
          <a:xfrm>
            <a:off x="253030" y="647700"/>
            <a:ext cx="1732934" cy="22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</TotalTime>
  <Words>34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ПРЕДОТВРАЩЕНИЯ  ОТРАВЛЕНИЯ  СВИНЦОМ  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October 19-October 25, 2014, Национальная неделя ПРЕДОТВРАЩЕНИЯ ОТРАВЛЕНИЯ СВИНЦОМ</dc:title>
  <dc:subject>National Lead Poisoning Prevention Week, Национальная неделя ПРЕДОТВРАЩЕНИЯ ОТРАВЛЕНИЯ СВИНЦОМ</dc:subject>
  <dc:creator>US EPA</dc:creator>
  <cp:keywords>lead, lead poisoning, National Lead Poisoning Prevention Week, leadfree kids, CDC, HUD, EPA, Национальная неделя ПРЕДОТВРАЩЕНИЯ ОТРАВЛЕНИЯ СВИНЦОМ</cp:keywords>
  <dc:description>Final Small Russian Poster, 2015</dc:description>
  <cp:lastModifiedBy>Pivetz, Timothy</cp:lastModifiedBy>
  <cp:revision>17</cp:revision>
  <dcterms:created xsi:type="dcterms:W3CDTF">2015-06-18T12:24:06Z</dcterms:created>
  <dcterms:modified xsi:type="dcterms:W3CDTF">2015-07-06T12:53:40Z</dcterms:modified>
</cp:coreProperties>
</file>