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848" userDrawn="1">
          <p15:clr>
            <a:srgbClr val="A4A3A4"/>
          </p15:clr>
        </p15:guide>
        <p15:guide id="2" orient="horz" pos="6173" userDrawn="1">
          <p15:clr>
            <a:srgbClr val="A4A3A4"/>
          </p15:clr>
        </p15:guide>
        <p15:guide id="3" orient="horz" pos="550" userDrawn="1">
          <p15:clr>
            <a:srgbClr val="A4A3A4"/>
          </p15:clr>
        </p15:guide>
        <p15:guide id="4" orient="horz" pos="1512" userDrawn="1">
          <p15:clr>
            <a:srgbClr val="A4A3A4"/>
          </p15:clr>
        </p15:guide>
        <p15:guide id="5" orient="horz" pos="2016" userDrawn="1">
          <p15:clr>
            <a:srgbClr val="A4A3A4"/>
          </p15:clr>
        </p15:guide>
        <p15:guide id="6" orient="horz" pos="5376" userDrawn="1">
          <p15:clr>
            <a:srgbClr val="A4A3A4"/>
          </p15:clr>
        </p15:guide>
        <p15:guide id="7" pos="282" userDrawn="1">
          <p15:clr>
            <a:srgbClr val="A4A3A4"/>
          </p15:clr>
        </p15:guide>
        <p15:guide id="8" pos="1536" userDrawn="1">
          <p15:clr>
            <a:srgbClr val="A4A3A4"/>
          </p15:clr>
        </p15:guide>
        <p15:guide id="9" pos="2357" userDrawn="1">
          <p15:clr>
            <a:srgbClr val="A4A3A4"/>
          </p15:clr>
        </p15:guide>
        <p15:guide id="10" pos="2556" userDrawn="1">
          <p15:clr>
            <a:srgbClr val="A4A3A4"/>
          </p15:clr>
        </p15:guide>
        <p15:guide id="11" pos="600" userDrawn="1">
          <p15:clr>
            <a:srgbClr val="A4A3A4"/>
          </p15:clr>
        </p15:guide>
        <p15:guide id="12" pos="44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0070CF"/>
    <a:srgbClr val="002B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-3060" y="-96"/>
      </p:cViewPr>
      <p:guideLst>
        <p:guide orient="horz" pos="5848"/>
        <p:guide orient="horz" pos="6173"/>
        <p:guide orient="horz" pos="550"/>
        <p:guide orient="horz" pos="1512"/>
        <p:guide orient="horz" pos="2016"/>
        <p:guide orient="horz" pos="5376"/>
        <p:guide pos="282"/>
        <p:guide pos="1536"/>
        <p:guide pos="2357"/>
        <p:guide pos="2556"/>
        <p:guide pos="600"/>
        <p:guide pos="44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6838" y="633841"/>
            <a:ext cx="4889627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en-US" sz="5000" b="1">
                <a:solidFill>
                  <a:srgbClr val="002B73"/>
                </a:solidFill>
                <a:latin typeface="Myriad Pro" panose="020B0503030403020204" pitchFamily="34" charset="0"/>
                <a:ea typeface="+mn-ea"/>
                <a:cs typeface="Miriam" panose="020B0502050101010101" pitchFamily="34" charset="-79"/>
              </a:defRPr>
            </a:lvl1pPr>
          </a:lstStyle>
          <a:p>
            <a:pPr marL="0" lvl="0">
              <a:lnSpc>
                <a:spcPct val="80000"/>
              </a:lnSpc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340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42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838" y="633841"/>
            <a:ext cx="5930222" cy="177279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fr-FR" sz="4800" spc="90" dirty="0">
                <a:solidFill>
                  <a:schemeClr val="bg1"/>
                </a:solidFill>
              </a:rPr>
              <a:t>PRÉVENTION DE </a:t>
            </a:r>
            <a:br>
              <a:rPr lang="fr-FR" sz="4800" spc="90" dirty="0">
                <a:solidFill>
                  <a:schemeClr val="bg1"/>
                </a:solidFill>
              </a:rPr>
            </a:br>
            <a:r>
              <a:rPr lang="fr-FR" sz="4800" spc="90" dirty="0">
                <a:solidFill>
                  <a:schemeClr val="bg1"/>
                </a:solidFill>
              </a:rPr>
              <a:t>L’EXPOSITION </a:t>
            </a:r>
            <a:br>
              <a:rPr lang="fr-FR" sz="4800" spc="90" dirty="0">
                <a:solidFill>
                  <a:schemeClr val="bg1"/>
                </a:solidFill>
              </a:rPr>
            </a:br>
            <a:r>
              <a:rPr lang="fr-FR" sz="4800" spc="90" dirty="0">
                <a:solidFill>
                  <a:schemeClr val="bg1"/>
                </a:solidFill>
              </a:rPr>
              <a:t>AU </a:t>
            </a:r>
            <a:r>
              <a:rPr lang="fr-FR" sz="4800" spc="90" dirty="0" smtClean="0">
                <a:solidFill>
                  <a:schemeClr val="bg1"/>
                </a:solidFill>
              </a:rPr>
              <a:t>PLOMB</a:t>
            </a:r>
            <a:endParaRPr lang="en-US" sz="4800" dirty="0">
              <a:solidFill>
                <a:schemeClr val="bg1"/>
              </a:solidFill>
            </a:endParaRPr>
          </a:p>
        </p:txBody>
      </p:sp>
      <p:pic>
        <p:nvPicPr>
          <p:cNvPr id="13" name="Picture 12" descr="du 25 au 31 Octobre 2015" title="Semaine d’action nationale pour la PRÉVENTION DE L’EXPOSITION AU PLOMB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" t="1261" r="1655" b="1295"/>
          <a:stretch/>
        </p:blipFill>
        <p:spPr>
          <a:xfrm>
            <a:off x="121443" y="128588"/>
            <a:ext cx="7529513" cy="980122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426641" y="7205973"/>
            <a:ext cx="4670959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0"/>
              </a:spcBef>
            </a:pPr>
            <a:r>
              <a:rPr lang="fr-FR" sz="2400" kern="300" spc="10" dirty="0">
                <a:solidFill>
                  <a:srgbClr val="000000"/>
                </a:solidFill>
                <a:latin typeface="Myriad Pro" panose="020B0503030403020204" pitchFamily="34" charset="0"/>
              </a:rPr>
              <a:t>Pour plus d’informations en anglais, </a:t>
            </a:r>
            <a:endParaRPr lang="fr-FR" sz="2400" kern="300" spc="10" dirty="0" smtClean="0">
              <a:solidFill>
                <a:srgbClr val="000000"/>
              </a:solidFill>
              <a:latin typeface="Myriad Pro" panose="020B0503030403020204" pitchFamily="34" charset="0"/>
            </a:endParaRPr>
          </a:p>
          <a:p>
            <a:pPr>
              <a:spcBef>
                <a:spcPts val="0"/>
              </a:spcBef>
            </a:pPr>
            <a:r>
              <a:rPr lang="fr-FR" sz="2400" kern="300" spc="10" dirty="0" smtClean="0">
                <a:solidFill>
                  <a:srgbClr val="000000"/>
                </a:solidFill>
                <a:latin typeface="Myriad Pro" panose="020B0503030403020204" pitchFamily="34" charset="0"/>
              </a:rPr>
              <a:t>appelez </a:t>
            </a:r>
            <a:r>
              <a:rPr lang="fr-FR" sz="2400" kern="300" spc="10" dirty="0">
                <a:solidFill>
                  <a:srgbClr val="000000"/>
                </a:solidFill>
                <a:latin typeface="Myriad Pro" panose="020B0503030403020204" pitchFamily="34" charset="0"/>
              </a:rPr>
              <a:t>le 1-800-424-LEAD (5323)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64747" y="9368698"/>
            <a:ext cx="1252522" cy="1480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b="1" dirty="0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cdc.gov/</a:t>
            </a:r>
            <a:r>
              <a:rPr lang="en-US" sz="1200" b="1" dirty="0" err="1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nceh</a:t>
            </a:r>
            <a:r>
              <a:rPr lang="en-US" sz="1200" b="1" dirty="0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/lead</a:t>
            </a:r>
            <a:endParaRPr lang="en-US" sz="1200" b="1" dirty="0">
              <a:solidFill>
                <a:srgbClr val="000000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84037" y="9369019"/>
            <a:ext cx="915700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b="1" dirty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h</a:t>
            </a:r>
            <a:r>
              <a:rPr lang="en-US" sz="1200" b="1" dirty="0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ud.gov/lead</a:t>
            </a:r>
            <a:endParaRPr lang="en-US" sz="1200" b="1" dirty="0">
              <a:solidFill>
                <a:srgbClr val="000000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41401" y="9369019"/>
            <a:ext cx="901081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b="1" dirty="0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epa.gov/lead</a:t>
            </a:r>
            <a:endParaRPr lang="en-US" sz="1200" b="1" dirty="0">
              <a:solidFill>
                <a:srgbClr val="000000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6725" y="8828447"/>
            <a:ext cx="1315360" cy="49705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1700" dirty="0" smtClean="0">
                <a:solidFill>
                  <a:srgbClr val="FFFFFF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#LPPW2015</a:t>
            </a:r>
          </a:p>
          <a:p>
            <a:pPr>
              <a:lnSpc>
                <a:spcPct val="95000"/>
              </a:lnSpc>
            </a:pPr>
            <a:r>
              <a:rPr lang="en-US" sz="1700" dirty="0" smtClean="0">
                <a:solidFill>
                  <a:srgbClr val="FFFFFF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#</a:t>
            </a:r>
            <a:r>
              <a:rPr lang="en-US" sz="1700" dirty="0" err="1" smtClean="0">
                <a:solidFill>
                  <a:srgbClr val="FFFFFF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LeadFreeKids</a:t>
            </a:r>
            <a:endParaRPr lang="en-US" sz="1700" dirty="0">
              <a:solidFill>
                <a:srgbClr val="FFFFFF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2330021" y="385768"/>
            <a:ext cx="5226908" cy="57626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spc="60" dirty="0" smtClean="0">
                <a:solidFill>
                  <a:srgbClr val="002B73"/>
                </a:solidFill>
                <a:latin typeface="Myriad Pro" panose="020B0503030403020204" pitchFamily="34" charset="0"/>
              </a:rPr>
              <a:t>Semaine d’action nationale pour la</a:t>
            </a:r>
            <a:endParaRPr lang="en-US" sz="2400" spc="60" dirty="0">
              <a:solidFill>
                <a:srgbClr val="002B73"/>
              </a:solidFill>
              <a:latin typeface="Myriad Pro" panose="020B0503030403020204" pitchFamily="34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2332562" y="841960"/>
            <a:ext cx="5278976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fr-FR" sz="5000" b="1" spc="90" dirty="0">
                <a:solidFill>
                  <a:srgbClr val="002B73"/>
                </a:solidFill>
                <a:latin typeface="Myriad Pro" panose="020B0503030403020204" pitchFamily="34" charset="0"/>
              </a:rPr>
              <a:t>P</a:t>
            </a:r>
            <a:r>
              <a:rPr lang="fr-FR" sz="4300" b="1" spc="90" dirty="0">
                <a:solidFill>
                  <a:srgbClr val="002B73"/>
                </a:solidFill>
                <a:latin typeface="Myriad Pro" panose="020B0503030403020204" pitchFamily="34" charset="0"/>
              </a:rPr>
              <a:t>RÉVENTION DE </a:t>
            </a:r>
            <a:endParaRPr lang="fr-FR" sz="4300" b="1" spc="90" dirty="0" smtClean="0">
              <a:solidFill>
                <a:srgbClr val="002B73"/>
              </a:solidFill>
              <a:latin typeface="Myriad Pro" panose="020B0503030403020204" pitchFamily="34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fr-FR" sz="5000" b="1" spc="90" dirty="0" smtClean="0">
                <a:solidFill>
                  <a:srgbClr val="002B73"/>
                </a:solidFill>
                <a:latin typeface="Myriad Pro" panose="020B0503030403020204" pitchFamily="34" charset="0"/>
              </a:rPr>
              <a:t>L</a:t>
            </a:r>
            <a:r>
              <a:rPr lang="fr-FR" sz="4300" b="1" spc="90" dirty="0" smtClean="0">
                <a:solidFill>
                  <a:srgbClr val="002B73"/>
                </a:solidFill>
                <a:latin typeface="Myriad Pro" panose="020B0503030403020204" pitchFamily="34" charset="0"/>
              </a:rPr>
              <a:t>’EXPOSITION </a:t>
            </a:r>
          </a:p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fr-FR" sz="4300" b="1" spc="90" dirty="0" smtClean="0">
                <a:solidFill>
                  <a:srgbClr val="002B73"/>
                </a:solidFill>
                <a:latin typeface="Myriad Pro" panose="020B0503030403020204" pitchFamily="34" charset="0"/>
              </a:rPr>
              <a:t>AU </a:t>
            </a:r>
            <a:r>
              <a:rPr lang="fr-FR" sz="5000" b="1" spc="90" dirty="0">
                <a:solidFill>
                  <a:srgbClr val="002B73"/>
                </a:solidFill>
                <a:latin typeface="Myriad Pro" panose="020B0503030403020204" pitchFamily="34" charset="0"/>
              </a:rPr>
              <a:t>P</a:t>
            </a:r>
            <a:r>
              <a:rPr lang="fr-FR" sz="4300" b="1" spc="90" dirty="0">
                <a:solidFill>
                  <a:srgbClr val="002B73"/>
                </a:solidFill>
                <a:latin typeface="Myriad Pro" panose="020B0503030403020204" pitchFamily="34" charset="0"/>
              </a:rPr>
              <a:t>LOMB</a:t>
            </a:r>
            <a:endParaRPr lang="en-US" sz="4300" b="1" spc="90" dirty="0">
              <a:solidFill>
                <a:srgbClr val="002B73"/>
              </a:solidFill>
              <a:latin typeface="Myriad Pro" panose="020B0503030403020204" pitchFamily="34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2338386" y="2826329"/>
            <a:ext cx="4905378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200" spc="100" dirty="0">
                <a:solidFill>
                  <a:srgbClr val="0070CF"/>
                </a:solidFill>
                <a:latin typeface="Myriad Pro" panose="020B0503030403020204" pitchFamily="34" charset="0"/>
              </a:rPr>
              <a:t>du </a:t>
            </a:r>
            <a:r>
              <a:rPr lang="fr-FR" sz="3200" spc="100" dirty="0" smtClean="0">
                <a:solidFill>
                  <a:srgbClr val="0070CF"/>
                </a:solidFill>
                <a:latin typeface="Myriad Pro" panose="020B0503030403020204" pitchFamily="34" charset="0"/>
              </a:rPr>
              <a:t>25 </a:t>
            </a:r>
            <a:r>
              <a:rPr lang="fr-FR" sz="3200" spc="100" dirty="0">
                <a:solidFill>
                  <a:srgbClr val="0070CF"/>
                </a:solidFill>
                <a:latin typeface="Myriad Pro" panose="020B0503030403020204" pitchFamily="34" charset="0"/>
              </a:rPr>
              <a:t>au </a:t>
            </a:r>
            <a:r>
              <a:rPr lang="fr-FR" sz="3200" spc="100" dirty="0" smtClean="0">
                <a:solidFill>
                  <a:srgbClr val="0070CF"/>
                </a:solidFill>
                <a:latin typeface="Myriad Pro" panose="020B0503030403020204" pitchFamily="34" charset="0"/>
              </a:rPr>
              <a:t>31 </a:t>
            </a:r>
            <a:r>
              <a:rPr lang="fr-FR" sz="3200" spc="100" dirty="0">
                <a:solidFill>
                  <a:srgbClr val="0070CF"/>
                </a:solidFill>
                <a:latin typeface="Myriad Pro" panose="020B0503030403020204" pitchFamily="34" charset="0"/>
              </a:rPr>
              <a:t>Octobre </a:t>
            </a:r>
            <a:r>
              <a:rPr lang="fr-FR" sz="3200" spc="100" dirty="0" smtClean="0">
                <a:solidFill>
                  <a:srgbClr val="0070CF"/>
                </a:solidFill>
                <a:latin typeface="Myriad Pro" panose="020B0503030403020204" pitchFamily="34" charset="0"/>
              </a:rPr>
              <a:t>2015</a:t>
            </a:r>
            <a:endParaRPr lang="en-US" sz="3200" spc="100" dirty="0">
              <a:solidFill>
                <a:srgbClr val="0070CF"/>
              </a:solidFill>
              <a:latin typeface="Myriad Pro" panose="020B0503030403020204" pitchFamily="34" charset="0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643446" y="3981881"/>
            <a:ext cx="5571611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6000"/>
              </a:lnSpc>
              <a:spcBef>
                <a:spcPts val="4700"/>
              </a:spcBef>
            </a:pPr>
            <a:r>
              <a:rPr lang="fr-FR" sz="2800" spc="130" dirty="0">
                <a:solidFill>
                  <a:srgbClr val="FFFFFF"/>
                </a:solidFill>
                <a:latin typeface="Myriad Pro" panose="020B0503030403020204" pitchFamily="34" charset="0"/>
              </a:rPr>
              <a:t>Faites tester votre maison</a:t>
            </a:r>
          </a:p>
          <a:p>
            <a:pPr algn="l">
              <a:lnSpc>
                <a:spcPct val="86000"/>
              </a:lnSpc>
              <a:spcBef>
                <a:spcPts val="4500"/>
              </a:spcBef>
            </a:pPr>
            <a:r>
              <a:rPr lang="fr-FR" sz="2800" spc="130" dirty="0">
                <a:solidFill>
                  <a:srgbClr val="FFFFFF"/>
                </a:solidFill>
                <a:latin typeface="Myriad Pro" panose="020B0503030403020204" pitchFamily="34" charset="0"/>
              </a:rPr>
              <a:t>Faites tester votre enfant</a:t>
            </a:r>
          </a:p>
          <a:p>
            <a:pPr algn="l">
              <a:lnSpc>
                <a:spcPct val="86000"/>
              </a:lnSpc>
              <a:spcBef>
                <a:spcPts val="4500"/>
              </a:spcBef>
            </a:pPr>
            <a:r>
              <a:rPr lang="fr-FR" sz="2800" spc="130" dirty="0">
                <a:solidFill>
                  <a:srgbClr val="FFFFFF"/>
                </a:solidFill>
                <a:latin typeface="Myriad Pro" panose="020B0503030403020204" pitchFamily="34" charset="0"/>
              </a:rPr>
              <a:t>Obtenez la bonne information</a:t>
            </a:r>
            <a:endParaRPr lang="en-US" sz="2800" spc="130" dirty="0">
              <a:solidFill>
                <a:srgbClr val="FFFFFF"/>
              </a:solidFill>
              <a:latin typeface="Myriad Pro" panose="020B0503030403020204" pitchFamily="34" charset="0"/>
            </a:endParaRPr>
          </a:p>
        </p:txBody>
      </p:sp>
      <p:pic>
        <p:nvPicPr>
          <p:cNvPr id="23" name="Picture 22" descr="Des Enfants Sans Plomb Pour un avenir en sante" title="Des Enfants Sans Plomb Pour un avenir en sant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66" t="58014" r="22466" b="12246"/>
          <a:stretch/>
        </p:blipFill>
        <p:spPr>
          <a:xfrm>
            <a:off x="333370" y="500278"/>
            <a:ext cx="1609729" cy="2186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19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84</TotalTime>
  <Words>49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PRÉVENTION DE  L’EXPOSITION  AU PLOMB</vt:lpstr>
    </vt:vector>
  </TitlesOfParts>
  <Company>Battelle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Lead Poisoning Prevention Week, Semaine d’action nationale pour la PRÉVENTION DE L’EXPOSITION AU PLOMB, du 25 au 31 Octobre 2015 </dc:title>
  <dc:subject>National Lead Poisoning Prevention Week, Semaine d’action nationale pour la PRÉVENTION DE L’EXPOSITION AU PLOMB</dc:subject>
  <dc:creator>US EPA</dc:creator>
  <cp:keywords>lead, lead poisoning, National Lead Poisoning Prevention Week, leadfree kids, CDC, HUD, EPA, Semaine d’action nationale pour la PRÉVENTION DE L’EXPOSITION AU PLOMB</cp:keywords>
  <dc:description>Final Small French Poster, 2015</dc:description>
  <cp:lastModifiedBy>Pivetz, Timothy</cp:lastModifiedBy>
  <cp:revision>18</cp:revision>
  <dcterms:created xsi:type="dcterms:W3CDTF">2015-06-18T12:24:06Z</dcterms:created>
  <dcterms:modified xsi:type="dcterms:W3CDTF">2015-07-06T13:10:53Z</dcterms:modified>
</cp:coreProperties>
</file>