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5848" userDrawn="1">
          <p15:clr>
            <a:srgbClr val="A4A3A4"/>
          </p15:clr>
        </p15:guide>
        <p15:guide id="2" orient="horz" pos="6173" userDrawn="1">
          <p15:clr>
            <a:srgbClr val="A4A3A4"/>
          </p15:clr>
        </p15:guide>
        <p15:guide id="3" orient="horz" pos="550" userDrawn="1">
          <p15:clr>
            <a:srgbClr val="A4A3A4"/>
          </p15:clr>
        </p15:guide>
        <p15:guide id="4" orient="horz" pos="1443" userDrawn="1">
          <p15:clr>
            <a:srgbClr val="A4A3A4"/>
          </p15:clr>
        </p15:guide>
        <p15:guide id="5" orient="horz" pos="1492" userDrawn="1">
          <p15:clr>
            <a:srgbClr val="A4A3A4"/>
          </p15:clr>
        </p15:guide>
        <p15:guide id="6" orient="horz" pos="5381" userDrawn="1">
          <p15:clr>
            <a:srgbClr val="A4A3A4"/>
          </p15:clr>
        </p15:guide>
        <p15:guide id="7" pos="624" userDrawn="1">
          <p15:clr>
            <a:srgbClr val="A4A3A4"/>
          </p15:clr>
        </p15:guide>
        <p15:guide id="8" pos="1536" userDrawn="1">
          <p15:clr>
            <a:srgbClr val="A4A3A4"/>
          </p15:clr>
        </p15:guide>
        <p15:guide id="9" pos="2357" userDrawn="1">
          <p15:clr>
            <a:srgbClr val="A4A3A4"/>
          </p15:clr>
        </p15:guide>
        <p15:guide id="10" pos="25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002B73"/>
    <a:srgbClr val="0070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 showGuides="1">
      <p:cViewPr varScale="1">
        <p:scale>
          <a:sx n="64" d="100"/>
          <a:sy n="64" d="100"/>
        </p:scale>
        <p:origin x="-3390" y="-114"/>
      </p:cViewPr>
      <p:guideLst>
        <p:guide orient="horz" pos="5848"/>
        <p:guide orient="horz" pos="6173"/>
        <p:guide orient="horz" pos="550"/>
        <p:guide orient="horz" pos="1443"/>
        <p:guide orient="horz" pos="1492"/>
        <p:guide orient="horz" pos="5381"/>
        <p:guide pos="624"/>
        <p:guide pos="1536"/>
        <p:guide pos="2357"/>
        <p:guide pos="255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06838" y="633841"/>
            <a:ext cx="4889627" cy="123110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>
            <a:lvl1pPr>
              <a:defRPr lang="en-US" sz="5000" b="1">
                <a:solidFill>
                  <a:srgbClr val="002B73"/>
                </a:solidFill>
                <a:latin typeface="Myriad Pro" panose="020B0503030403020204" pitchFamily="34" charset="0"/>
                <a:ea typeface="+mn-ea"/>
                <a:cs typeface="Miriam" panose="020B0502050101010101" pitchFamily="34" charset="-79"/>
              </a:defRPr>
            </a:lvl1pPr>
          </a:lstStyle>
          <a:p>
            <a:pPr marL="0" lvl="0">
              <a:lnSpc>
                <a:spcPct val="8000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340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42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6838" y="633841"/>
            <a:ext cx="4889627" cy="110934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zh-CN" altLang="en-US" sz="4000" spc="100" dirty="0">
                <a:solidFill>
                  <a:schemeClr val="bg1"/>
                </a:solidFill>
              </a:rPr>
              <a:t>全国铅中毒预防宣</a:t>
            </a:r>
            <a:r>
              <a:rPr lang="zh-CN" altLang="en-US" sz="4000" spc="100" dirty="0" smtClean="0">
                <a:solidFill>
                  <a:schemeClr val="bg1"/>
                </a:solidFill>
              </a:rPr>
              <a:t>传</a:t>
            </a:r>
            <a:r>
              <a:rPr lang="en-US" sz="5400" dirty="0">
                <a:solidFill>
                  <a:schemeClr val="bg1"/>
                </a:solidFill>
              </a:rPr>
              <a:t/>
            </a:r>
            <a:br>
              <a:rPr lang="en-US" sz="5400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 descr="2015年10月25日 - 10月31日" title="全国铅中毒预防宣传周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1" t="1261" r="1655" b="1295"/>
          <a:stretch/>
        </p:blipFill>
        <p:spPr>
          <a:xfrm>
            <a:off x="100012" y="128588"/>
            <a:ext cx="7529513" cy="9801225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2750491" y="9368698"/>
            <a:ext cx="1252522" cy="14805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cdc.gov/</a:t>
            </a:r>
            <a:r>
              <a:rPr lang="en-US" sz="1200" b="1" dirty="0" err="1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nceh</a:t>
            </a:r>
            <a:r>
              <a:rPr lang="en-US" sz="12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/lead</a:t>
            </a:r>
            <a:endParaRPr lang="en-US" sz="1200" b="1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484037" y="9369019"/>
            <a:ext cx="915700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b="1" dirty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h</a:t>
            </a:r>
            <a:r>
              <a:rPr lang="en-US" sz="12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ud.gov/lead</a:t>
            </a:r>
            <a:endParaRPr lang="en-US" sz="1200" b="1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241401" y="9369019"/>
            <a:ext cx="901081" cy="147733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80000"/>
              </a:lnSpc>
            </a:pPr>
            <a:r>
              <a:rPr lang="en-US" sz="1200" b="1" dirty="0" smtClean="0">
                <a:solidFill>
                  <a:srgbClr val="000000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epa.gov/lead</a:t>
            </a:r>
            <a:endParaRPr lang="en-US" sz="1200" b="1" dirty="0">
              <a:solidFill>
                <a:srgbClr val="000000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6725" y="8828447"/>
            <a:ext cx="1315360" cy="49705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ct val="95000"/>
              </a:lnSpc>
            </a:pPr>
            <a:r>
              <a:rPr lang="en-US" sz="1700" dirty="0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#LPPW2015</a:t>
            </a:r>
          </a:p>
          <a:p>
            <a:pPr>
              <a:lnSpc>
                <a:spcPct val="95000"/>
              </a:lnSpc>
            </a:pPr>
            <a:r>
              <a:rPr lang="en-US" sz="1700" dirty="0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#</a:t>
            </a:r>
            <a:r>
              <a:rPr lang="en-US" sz="1700" dirty="0" err="1" smtClean="0">
                <a:solidFill>
                  <a:srgbClr val="FFFFFF"/>
                </a:solidFill>
                <a:latin typeface="Myriad Pro" panose="020B0503030403020204" pitchFamily="34" charset="0"/>
                <a:cs typeface="Miriam" panose="020B0502050101010101" pitchFamily="34" charset="-79"/>
              </a:rPr>
              <a:t>LeadFreeKids</a:t>
            </a:r>
            <a:endParaRPr lang="en-US" sz="1700" dirty="0">
              <a:solidFill>
                <a:srgbClr val="FFFFFF"/>
              </a:solidFill>
              <a:latin typeface="Myriad Pro" panose="020B0503030403020204" pitchFamily="34" charset="0"/>
              <a:cs typeface="Miriam" panose="020B0502050101010101" pitchFamily="34" charset="-79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2366960" y="7049573"/>
            <a:ext cx="4262438" cy="5370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200"/>
              </a:spcBef>
            </a:pPr>
            <a:r>
              <a:rPr lang="zh-CN" altLang="en-US" sz="2400" dirty="0">
                <a:solidFill>
                  <a:srgbClr val="000000"/>
                </a:solidFill>
                <a:latin typeface="Myriad Pro" panose="020B0503030403020204" pitchFamily="34" charset="0"/>
              </a:rPr>
              <a:t>欲了解更多英语信息，请致电  </a:t>
            </a:r>
            <a:endParaRPr lang="en-US" altLang="zh-CN" sz="2400" dirty="0" smtClean="0">
              <a:solidFill>
                <a:srgbClr val="000000"/>
              </a:solidFill>
              <a:latin typeface="Myriad Pro" panose="020B0503030403020204" pitchFamily="34" charset="0"/>
            </a:endParaRPr>
          </a:p>
          <a:p>
            <a:pPr algn="l">
              <a:spcBef>
                <a:spcPts val="200"/>
              </a:spcBef>
            </a:pPr>
            <a:r>
              <a:rPr lang="en-US" altLang="zh-CN" sz="2400" dirty="0" smtClean="0">
                <a:solidFill>
                  <a:srgbClr val="000000"/>
                </a:solidFill>
                <a:latin typeface="Myriad Pro" panose="020B0503030403020204" pitchFamily="34" charset="0"/>
              </a:rPr>
              <a:t>1-800-424-LEAD</a:t>
            </a:r>
            <a:r>
              <a:rPr lang="zh-CN" altLang="en-US" sz="2400" dirty="0">
                <a:solidFill>
                  <a:srgbClr val="000000"/>
                </a:solidFill>
                <a:latin typeface="Myriad Pro" panose="020B0503030403020204" pitchFamily="34" charset="0"/>
              </a:rPr>
              <a:t>（</a:t>
            </a:r>
            <a:r>
              <a:rPr lang="en-US" altLang="zh-CN" sz="2400" dirty="0">
                <a:solidFill>
                  <a:srgbClr val="000000"/>
                </a:solidFill>
                <a:latin typeface="Myriad Pro" panose="020B0503030403020204" pitchFamily="34" charset="0"/>
              </a:rPr>
              <a:t>5323</a:t>
            </a:r>
            <a:r>
              <a:rPr lang="zh-CN" altLang="en-US" sz="2400" dirty="0" smtClean="0">
                <a:solidFill>
                  <a:srgbClr val="000000"/>
                </a:solidFill>
                <a:latin typeface="Myriad Pro" panose="020B0503030403020204" pitchFamily="34" charset="0"/>
              </a:rPr>
              <a:t>）</a:t>
            </a:r>
            <a:endParaRPr lang="zh-CN" altLang="en-US" sz="2400" dirty="0">
              <a:solidFill>
                <a:srgbClr val="000000"/>
              </a:solidFill>
              <a:latin typeface="Myriad Pro" panose="020B0503030403020204" pitchFamily="34" charset="0"/>
            </a:endParaRPr>
          </a:p>
        </p:txBody>
      </p:sp>
      <p:sp>
        <p:nvSpPr>
          <p:cNvPr id="21" name="Subtitle 2"/>
          <p:cNvSpPr txBox="1">
            <a:spLocks/>
          </p:cNvSpPr>
          <p:nvPr/>
        </p:nvSpPr>
        <p:spPr>
          <a:xfrm>
            <a:off x="888560" y="3941167"/>
            <a:ext cx="7109704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4000"/>
              </a:spcBef>
            </a:pPr>
            <a:r>
              <a:rPr lang="zh-CN" altLang="en-US" sz="3200" spc="130" dirty="0">
                <a:solidFill>
                  <a:srgbClr val="FFFFFF"/>
                </a:solidFill>
                <a:latin typeface="Myriad Pro" panose="020B0503030403020204" pitchFamily="34" charset="0"/>
              </a:rPr>
              <a:t>给您的住宅进行铅测试</a:t>
            </a:r>
          </a:p>
          <a:p>
            <a:pPr algn="l">
              <a:spcBef>
                <a:spcPts val="4000"/>
              </a:spcBef>
            </a:pPr>
            <a:r>
              <a:rPr lang="zh-CN" altLang="en-US" sz="3200" spc="130" dirty="0">
                <a:solidFill>
                  <a:srgbClr val="FFFFFF"/>
                </a:solidFill>
                <a:latin typeface="Myriad Pro" panose="020B0503030403020204" pitchFamily="34" charset="0"/>
              </a:rPr>
              <a:t>给您的孩子进行铅测试</a:t>
            </a:r>
          </a:p>
          <a:p>
            <a:pPr algn="l">
              <a:spcBef>
                <a:spcPts val="3900"/>
              </a:spcBef>
            </a:pPr>
            <a:r>
              <a:rPr lang="zh-CN" altLang="en-US" sz="3200" spc="130" dirty="0">
                <a:solidFill>
                  <a:srgbClr val="FFFFFF"/>
                </a:solidFill>
                <a:latin typeface="Myriad Pro" panose="020B0503030403020204" pitchFamily="34" charset="0"/>
              </a:rPr>
              <a:t>了解有关铅的事实</a:t>
            </a: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2333638" y="2016704"/>
            <a:ext cx="4810112" cy="5766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77240" rtl="0" eaLnBrk="1" latinLnBrk="0" hangingPunct="1">
              <a:lnSpc>
                <a:spcPct val="90000"/>
              </a:lnSpc>
              <a:spcBef>
                <a:spcPts val="850"/>
              </a:spcBef>
              <a:buFont typeface="Arial" panose="020B0604020202020204" pitchFamily="34" charset="0"/>
              <a:buNone/>
              <a:defRPr sz="20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86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772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53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658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4310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3172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2034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08960" indent="0" algn="ctr" defTabSz="777240" rtl="0" eaLnBrk="1" latinLnBrk="0" hangingPunct="1">
              <a:lnSpc>
                <a:spcPct val="90000"/>
              </a:lnSpc>
              <a:spcBef>
                <a:spcPts val="425"/>
              </a:spcBef>
              <a:buFont typeface="Arial" panose="020B0604020202020204" pitchFamily="34" charset="0"/>
              <a:buNone/>
              <a:defRPr sz="13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altLang="ja-JP" sz="290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2015</a:t>
            </a:r>
            <a:r>
              <a:rPr lang="ja-JP" altLang="en-US" sz="2900" b="1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年</a:t>
            </a:r>
            <a:r>
              <a:rPr lang="en-US" altLang="ja-JP" sz="2900" dirty="0">
                <a:solidFill>
                  <a:srgbClr val="002B73"/>
                </a:solidFill>
                <a:latin typeface="Myriad Pro" panose="020B0503030403020204" pitchFamily="34" charset="0"/>
              </a:rPr>
              <a:t>10</a:t>
            </a:r>
            <a:r>
              <a:rPr lang="ja-JP" altLang="en-US" sz="2900" b="1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月</a:t>
            </a:r>
            <a:r>
              <a:rPr lang="en-US" altLang="ja-JP" sz="290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25</a:t>
            </a:r>
            <a:r>
              <a:rPr lang="ja-JP" altLang="en-US" sz="2900" b="1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日 </a:t>
            </a:r>
            <a:r>
              <a:rPr lang="en-US" altLang="ja-JP" sz="2900" dirty="0">
                <a:solidFill>
                  <a:srgbClr val="002B73"/>
                </a:solidFill>
                <a:latin typeface="Myriad Pro" panose="020B0503030403020204" pitchFamily="34" charset="0"/>
              </a:rPr>
              <a:t>- 10</a:t>
            </a:r>
            <a:r>
              <a:rPr lang="ja-JP" altLang="en-US" sz="2900" b="1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月</a:t>
            </a:r>
            <a:r>
              <a:rPr lang="en-US" altLang="ja-JP" sz="290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31</a:t>
            </a:r>
            <a:r>
              <a:rPr lang="ja-JP" altLang="en-US" sz="2900" b="1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日</a:t>
            </a:r>
            <a:endParaRPr lang="en-US" sz="2900" b="1" dirty="0">
              <a:solidFill>
                <a:srgbClr val="002B73"/>
              </a:solidFill>
              <a:latin typeface="Myriad Pro" panose="020B0503030403020204" pitchFamily="34" charset="0"/>
            </a:endParaRPr>
          </a:p>
        </p:txBody>
      </p:sp>
      <p:sp>
        <p:nvSpPr>
          <p:cNvPr id="14" name="Subtitle 2"/>
          <p:cNvSpPr txBox="1">
            <a:spLocks/>
          </p:cNvSpPr>
          <p:nvPr/>
        </p:nvSpPr>
        <p:spPr>
          <a:xfrm>
            <a:off x="2330026" y="992188"/>
            <a:ext cx="5113762" cy="5762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zh-CN" altLang="en-US" sz="3700" b="1" spc="100" dirty="0" smtClean="0">
                <a:solidFill>
                  <a:srgbClr val="002B73"/>
                </a:solidFill>
                <a:latin typeface="Myriad Pro" panose="020B0503030403020204" pitchFamily="34" charset="0"/>
              </a:rPr>
              <a:t>全国铅中毒预防宣传周</a:t>
            </a:r>
            <a:endParaRPr lang="en-US" sz="3700" b="1" spc="100" dirty="0">
              <a:solidFill>
                <a:srgbClr val="002B73"/>
              </a:solidFill>
              <a:latin typeface="Myriad Pro" panose="020B0503030403020204" pitchFamily="34" charset="0"/>
            </a:endParaRPr>
          </a:p>
        </p:txBody>
      </p:sp>
      <p:pic>
        <p:nvPicPr>
          <p:cNvPr id="4" name="Picture 3" descr="培养无铅 儿童，创建健康未来" title="培养无铅 儿童，创建健康未来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147" t="58014"/>
          <a:stretch/>
        </p:blipFill>
        <p:spPr>
          <a:xfrm>
            <a:off x="42864" y="442318"/>
            <a:ext cx="1990726" cy="2800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1983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85</TotalTime>
  <Words>82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Custom Design</vt:lpstr>
      <vt:lpstr>全国铅中毒预防宣传 </vt:lpstr>
    </vt:vector>
  </TitlesOfParts>
  <Company>Battelle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Lead Poisoning Prevention Week, 全国铅中毒 预防宣传周</dc:title>
  <dc:subject>National Lead Poisoning Prevention Week, 全国铅中毒 预防宣传周</dc:subject>
  <dc:creator>US EPA</dc:creator>
  <cp:keywords>lead, lead poisoning, National Lead Poisoning Prevention Week, leadfree kids, CDC, HUD, EPA, 全国铅中毒 预防宣传周</cp:keywords>
  <dc:description>Final Small Chinese Poster, 2015</dc:description>
  <cp:lastModifiedBy>Pivetz, Timothy</cp:lastModifiedBy>
  <cp:revision>17</cp:revision>
  <dcterms:created xsi:type="dcterms:W3CDTF">2015-06-18T12:24:06Z</dcterms:created>
  <dcterms:modified xsi:type="dcterms:W3CDTF">2015-07-06T13:14:46Z</dcterms:modified>
</cp:coreProperties>
</file>