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handoutMasterIdLst>
    <p:handoutMasterId r:id="rId31"/>
  </p:handoutMasterIdLst>
  <p:sldIdLst>
    <p:sldId id="434" r:id="rId2"/>
    <p:sldId id="455" r:id="rId3"/>
    <p:sldId id="456" r:id="rId4"/>
    <p:sldId id="457" r:id="rId5"/>
    <p:sldId id="466" r:id="rId6"/>
    <p:sldId id="458" r:id="rId7"/>
    <p:sldId id="459" r:id="rId8"/>
    <p:sldId id="460" r:id="rId9"/>
    <p:sldId id="461" r:id="rId10"/>
    <p:sldId id="462" r:id="rId11"/>
    <p:sldId id="463" r:id="rId12"/>
    <p:sldId id="464" r:id="rId13"/>
    <p:sldId id="465" r:id="rId14"/>
    <p:sldId id="453" r:id="rId15"/>
    <p:sldId id="435" r:id="rId16"/>
    <p:sldId id="436" r:id="rId17"/>
    <p:sldId id="437" r:id="rId18"/>
    <p:sldId id="439" r:id="rId19"/>
    <p:sldId id="441" r:id="rId20"/>
    <p:sldId id="442" r:id="rId21"/>
    <p:sldId id="443" r:id="rId22"/>
    <p:sldId id="445" r:id="rId23"/>
    <p:sldId id="446" r:id="rId24"/>
    <p:sldId id="447" r:id="rId25"/>
    <p:sldId id="449" r:id="rId26"/>
    <p:sldId id="450" r:id="rId27"/>
    <p:sldId id="451" r:id="rId28"/>
    <p:sldId id="452" r:id="rId29"/>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ssica Ryman" initials="Ryma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C5E2FF"/>
    <a:srgbClr val="FAF400"/>
    <a:srgbClr val="000066"/>
    <a:srgbClr val="0000CC"/>
    <a:srgbClr val="66CCFF"/>
    <a:srgbClr val="3399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91" autoAdjust="0"/>
    <p:restoredTop sz="99351" autoAdjust="0"/>
  </p:normalViewPr>
  <p:slideViewPr>
    <p:cSldViewPr>
      <p:cViewPr>
        <p:scale>
          <a:sx n="100" d="100"/>
          <a:sy n="100" d="100"/>
        </p:scale>
        <p:origin x="-85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ftr" sz="quarter" idx="2"/>
          </p:nvPr>
        </p:nvSpPr>
        <p:spPr bwMode="auto">
          <a:xfrm>
            <a:off x="0" y="8834438"/>
            <a:ext cx="3036888" cy="461962"/>
          </a:xfrm>
          <a:prstGeom prst="rect">
            <a:avLst/>
          </a:prstGeom>
          <a:noFill/>
          <a:ln w="9525">
            <a:noFill/>
            <a:miter lim="800000"/>
            <a:headEnd/>
            <a:tailEnd/>
          </a:ln>
          <a:effectLst/>
        </p:spPr>
        <p:txBody>
          <a:bodyPr vert="horz" wrap="square" lIns="91861" tIns="45930" rIns="91861" bIns="45930" numCol="1" anchor="b" anchorCtr="0" compatLnSpc="1">
            <a:prstTxWarp prst="textNoShape">
              <a:avLst/>
            </a:prstTxWarp>
          </a:bodyPr>
          <a:lstStyle>
            <a:lvl1pPr defTabSz="918951">
              <a:defRPr sz="1200"/>
            </a:lvl1pPr>
          </a:lstStyle>
          <a:p>
            <a:pPr>
              <a:defRPr/>
            </a:pPr>
            <a:endParaRPr lang="en-US" dirty="0"/>
          </a:p>
        </p:txBody>
      </p:sp>
      <p:sp>
        <p:nvSpPr>
          <p:cNvPr id="1030" name="Text Box 6"/>
          <p:cNvSpPr txBox="1">
            <a:spLocks noChangeArrowheads="1"/>
          </p:cNvSpPr>
          <p:nvPr/>
        </p:nvSpPr>
        <p:spPr bwMode="auto">
          <a:xfrm>
            <a:off x="5219700" y="8901113"/>
            <a:ext cx="1712913" cy="339725"/>
          </a:xfrm>
          <a:prstGeom prst="rect">
            <a:avLst/>
          </a:prstGeom>
          <a:noFill/>
          <a:ln w="3175">
            <a:noFill/>
            <a:miter lim="800000"/>
            <a:headEnd/>
            <a:tailEnd/>
          </a:ln>
          <a:effectLst/>
        </p:spPr>
        <p:txBody>
          <a:bodyPr lIns="92850" tIns="46426" rIns="92850" bIns="46426">
            <a:spAutoFit/>
          </a:bodyPr>
          <a:lstStyle/>
          <a:p>
            <a:pPr algn="r" defTabSz="928491">
              <a:spcBef>
                <a:spcPct val="50000"/>
              </a:spcBef>
              <a:defRPr/>
            </a:pPr>
            <a:r>
              <a:rPr lang="en-US" sz="1600" dirty="0"/>
              <a:t>Page </a:t>
            </a:r>
            <a:fld id="{824F3B13-A785-4B8F-BCE3-16B788FC3A16}" type="slidenum">
              <a:rPr lang="en-US" sz="1600"/>
              <a:pPr algn="r" defTabSz="928491">
                <a:spcBef>
                  <a:spcPct val="50000"/>
                </a:spcBef>
                <a:defRPr/>
              </a:pPr>
              <a:t>‹#›</a:t>
            </a:fld>
            <a:endParaRPr lang="en-US" sz="1600" dirty="0"/>
          </a:p>
        </p:txBody>
      </p:sp>
    </p:spTree>
    <p:extLst>
      <p:ext uri="{BB962C8B-B14F-4D97-AF65-F5344CB8AC3E}">
        <p14:creationId xmlns:p14="http://schemas.microsoft.com/office/powerpoint/2010/main" val="1655720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861" tIns="45930" rIns="91861" bIns="45930" numCol="1" anchor="t" anchorCtr="0" compatLnSpc="1">
            <a:prstTxWarp prst="textNoShape">
              <a:avLst/>
            </a:prstTxWarp>
          </a:bodyPr>
          <a:lstStyle>
            <a:lvl1pPr defTabSz="918951">
              <a:defRPr sz="1200">
                <a:latin typeface="Times New Roman" pitchFamily="18" charset="0"/>
              </a:defRPr>
            </a:lvl1pPr>
          </a:lstStyle>
          <a:p>
            <a:pPr>
              <a:defRPr/>
            </a:pPr>
            <a:endParaRPr lang="en-US" dirty="0"/>
          </a:p>
        </p:txBody>
      </p:sp>
      <p:sp>
        <p:nvSpPr>
          <p:cNvPr id="19459" name="Rectangle 3"/>
          <p:cNvSpPr>
            <a:spLocks noGrp="1" noChangeArrowheads="1"/>
          </p:cNvSpPr>
          <p:nvPr>
            <p:ph type="dt" idx="1"/>
          </p:nvPr>
        </p:nvSpPr>
        <p:spPr bwMode="auto">
          <a:xfrm>
            <a:off x="3973513" y="0"/>
            <a:ext cx="3036887" cy="465138"/>
          </a:xfrm>
          <a:prstGeom prst="rect">
            <a:avLst/>
          </a:prstGeom>
          <a:noFill/>
          <a:ln w="9525">
            <a:noFill/>
            <a:miter lim="800000"/>
            <a:headEnd/>
            <a:tailEnd/>
          </a:ln>
          <a:effectLst/>
        </p:spPr>
        <p:txBody>
          <a:bodyPr vert="horz" wrap="square" lIns="91861" tIns="45930" rIns="91861" bIns="45930" numCol="1" anchor="t" anchorCtr="0" compatLnSpc="1">
            <a:prstTxWarp prst="textNoShape">
              <a:avLst/>
            </a:prstTxWarp>
          </a:bodyPr>
          <a:lstStyle>
            <a:lvl1pPr algn="r" defTabSz="918951">
              <a:defRPr sz="1200">
                <a:latin typeface="Times New Roman" pitchFamily="18" charset="0"/>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1184275" y="698500"/>
            <a:ext cx="4648200" cy="348615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35038" y="4416425"/>
            <a:ext cx="5140325" cy="4181475"/>
          </a:xfrm>
          <a:prstGeom prst="rect">
            <a:avLst/>
          </a:prstGeom>
          <a:noFill/>
          <a:ln w="9525">
            <a:noFill/>
            <a:miter lim="800000"/>
            <a:headEnd/>
            <a:tailEnd/>
          </a:ln>
          <a:effectLst/>
        </p:spPr>
        <p:txBody>
          <a:bodyPr vert="horz" wrap="square" lIns="91861" tIns="45930" rIns="91861" bIns="459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834438"/>
            <a:ext cx="3036888" cy="461962"/>
          </a:xfrm>
          <a:prstGeom prst="rect">
            <a:avLst/>
          </a:prstGeom>
          <a:noFill/>
          <a:ln w="9525">
            <a:noFill/>
            <a:miter lim="800000"/>
            <a:headEnd/>
            <a:tailEnd/>
          </a:ln>
          <a:effectLst/>
        </p:spPr>
        <p:txBody>
          <a:bodyPr vert="horz" wrap="square" lIns="91861" tIns="45930" rIns="91861" bIns="45930" numCol="1" anchor="b" anchorCtr="0" compatLnSpc="1">
            <a:prstTxWarp prst="textNoShape">
              <a:avLst/>
            </a:prstTxWarp>
          </a:bodyPr>
          <a:lstStyle>
            <a:lvl1pPr defTabSz="918951">
              <a:defRPr sz="1200">
                <a:latin typeface="Times New Roman" pitchFamily="18" charset="0"/>
              </a:defRPr>
            </a:lvl1pPr>
          </a:lstStyle>
          <a:p>
            <a:pPr>
              <a:defRPr/>
            </a:pPr>
            <a:endParaRPr lang="en-US" dirty="0"/>
          </a:p>
        </p:txBody>
      </p:sp>
      <p:sp>
        <p:nvSpPr>
          <p:cNvPr id="19463" name="Rectangle 7"/>
          <p:cNvSpPr>
            <a:spLocks noGrp="1" noChangeArrowheads="1"/>
          </p:cNvSpPr>
          <p:nvPr>
            <p:ph type="sldNum" sz="quarter" idx="5"/>
          </p:nvPr>
        </p:nvSpPr>
        <p:spPr bwMode="auto">
          <a:xfrm>
            <a:off x="3973513" y="8834438"/>
            <a:ext cx="3036887" cy="461962"/>
          </a:xfrm>
          <a:prstGeom prst="rect">
            <a:avLst/>
          </a:prstGeom>
          <a:noFill/>
          <a:ln w="9525">
            <a:noFill/>
            <a:miter lim="800000"/>
            <a:headEnd/>
            <a:tailEnd/>
          </a:ln>
          <a:effectLst/>
        </p:spPr>
        <p:txBody>
          <a:bodyPr vert="horz" wrap="square" lIns="91861" tIns="45930" rIns="91861" bIns="45930" numCol="1" anchor="b" anchorCtr="0" compatLnSpc="1">
            <a:prstTxWarp prst="textNoShape">
              <a:avLst/>
            </a:prstTxWarp>
          </a:bodyPr>
          <a:lstStyle>
            <a:lvl1pPr algn="r" defTabSz="918951">
              <a:defRPr sz="1200">
                <a:latin typeface="Times New Roman" pitchFamily="18" charset="0"/>
              </a:defRPr>
            </a:lvl1pPr>
          </a:lstStyle>
          <a:p>
            <a:pPr>
              <a:defRPr/>
            </a:pPr>
            <a:fld id="{8BFEF954-694A-4666-B55F-27C164CA41E3}" type="slidenum">
              <a:rPr lang="en-US"/>
              <a:pPr>
                <a:defRPr/>
              </a:pPr>
              <a:t>‹#›</a:t>
            </a:fld>
            <a:endParaRPr lang="en-US" dirty="0"/>
          </a:p>
        </p:txBody>
      </p:sp>
    </p:spTree>
    <p:extLst>
      <p:ext uri="{BB962C8B-B14F-4D97-AF65-F5344CB8AC3E}">
        <p14:creationId xmlns:p14="http://schemas.microsoft.com/office/powerpoint/2010/main" val="4247579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973513" y="8834438"/>
            <a:ext cx="3036887" cy="461962"/>
          </a:xfrm>
          <a:prstGeom prst="rect">
            <a:avLst/>
          </a:prstGeom>
          <a:noFill/>
          <a:ln w="9525">
            <a:noFill/>
            <a:miter lim="800000"/>
            <a:headEnd/>
            <a:tailEnd/>
          </a:ln>
        </p:spPr>
        <p:txBody>
          <a:bodyPr lIns="91861" tIns="45930" rIns="91861" bIns="45930" anchor="b"/>
          <a:lstStyle/>
          <a:p>
            <a:pPr algn="r" defTabSz="917575"/>
            <a:fld id="{11848E73-931A-420C-9ECD-74E79B593791}" type="slidenum">
              <a:rPr lang="en-US" sz="1200">
                <a:latin typeface="Times New Roman" pitchFamily="18" charset="0"/>
              </a:rPr>
              <a:pPr algn="r" defTabSz="917575"/>
              <a:t>1</a:t>
            </a:fld>
            <a:endParaRPr lang="en-US" sz="1200" dirty="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Important in the</a:t>
            </a:r>
            <a:r>
              <a:rPr lang="en-US" baseline="0" dirty="0" smtClean="0"/>
              <a:t> face of dietary changes driving up iodine intake in the U.S.</a:t>
            </a:r>
            <a:endParaRPr lang="en-US" dirty="0" smtClean="0"/>
          </a:p>
          <a:p>
            <a:endParaRPr lang="en-US" dirty="0" smtClean="0"/>
          </a:p>
          <a:p>
            <a:r>
              <a:rPr lang="en-US" dirty="0" smtClean="0"/>
              <a:t>Small increases</a:t>
            </a:r>
            <a:r>
              <a:rPr lang="en-US" baseline="0" dirty="0" smtClean="0"/>
              <a:t> in iodine intake </a:t>
            </a:r>
            <a:r>
              <a:rPr lang="en-US" dirty="0" smtClean="0"/>
              <a:t>– like those seen in</a:t>
            </a:r>
            <a:r>
              <a:rPr lang="en-US" baseline="0" dirty="0" smtClean="0"/>
              <a:t> individuals ingesting kelp or shrimp or multivitamin preparations -- affect thyroid function</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8BFEF954-694A-4666-B55F-27C164CA41E3}" type="slidenum">
              <a:rPr lang="en-US" smtClean="0"/>
              <a:pPr>
                <a:defRPr/>
              </a:pPr>
              <a:t>16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17575"/>
            <a:fld id="{9E1BD772-4A1E-47E6-8927-DC40B6A085AF}" type="slidenum">
              <a:rPr lang="en-US" smtClean="0"/>
              <a:pPr defTabSz="917575"/>
              <a:t>18</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BFEF954-694A-4666-B55F-27C164CA41E3}" type="slidenum">
              <a:rPr lang="en-US" smtClean="0"/>
              <a:pPr>
                <a:defRPr/>
              </a:pPr>
              <a:t>19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BFEF954-694A-4666-B55F-27C164CA41E3}" type="slidenum">
              <a:rPr lang="en-US" smtClean="0"/>
              <a:pPr>
                <a:defRPr/>
              </a:pPr>
              <a:t>20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BFEF954-694A-4666-B55F-27C164CA41E3}" type="slidenum">
              <a:rPr lang="en-US" smtClean="0"/>
              <a:pPr>
                <a:defRPr/>
              </a:pPr>
              <a:t>21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u="none" dirty="0"/>
          </a:p>
        </p:txBody>
      </p:sp>
      <p:sp>
        <p:nvSpPr>
          <p:cNvPr id="4" name="Slide Number Placeholder 3"/>
          <p:cNvSpPr>
            <a:spLocks noGrp="1"/>
          </p:cNvSpPr>
          <p:nvPr>
            <p:ph type="sldNum" sz="quarter" idx="10"/>
          </p:nvPr>
        </p:nvSpPr>
        <p:spPr/>
        <p:txBody>
          <a:bodyPr/>
          <a:lstStyle/>
          <a:p>
            <a:pPr>
              <a:defRPr/>
            </a:pPr>
            <a:fld id="{8BFEF954-694A-4666-B55F-27C164CA41E3}" type="slidenum">
              <a:rPr lang="en-US" smtClean="0"/>
              <a:pPr>
                <a:defRPr/>
              </a:pPr>
              <a:t>22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BFEF954-694A-4666-B55F-27C164CA41E3}" type="slidenum">
              <a:rPr lang="en-US" smtClean="0"/>
              <a:pPr>
                <a:defRPr/>
              </a:pPr>
              <a:t>23</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BFEF954-694A-4666-B55F-27C164CA41E3}" type="slidenum">
              <a:rPr lang="en-US" smtClean="0"/>
              <a:pPr>
                <a:defRPr/>
              </a:pPr>
              <a:t>24</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192667B-F3BA-4627-AAE5-2B903784BA6F}" type="slidenum">
              <a:rPr lang="en-US" smtClean="0"/>
              <a:pPr>
                <a:defRPr/>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a:t>
            </a:r>
            <a:r>
              <a:rPr lang="en-US" baseline="0" dirty="0" smtClean="0"/>
              <a:t> L to provide uses.</a:t>
            </a:r>
          </a:p>
          <a:p>
            <a:r>
              <a:rPr lang="en-US" baseline="0" dirty="0" smtClean="0"/>
              <a:t>Incidental Oral, systemic part of dermal and inhalation</a:t>
            </a:r>
            <a:endParaRPr lang="en-US" dirty="0"/>
          </a:p>
        </p:txBody>
      </p:sp>
      <p:sp>
        <p:nvSpPr>
          <p:cNvPr id="4" name="Slide Number Placeholder 3"/>
          <p:cNvSpPr>
            <a:spLocks noGrp="1"/>
          </p:cNvSpPr>
          <p:nvPr>
            <p:ph type="sldNum" sz="quarter" idx="10"/>
          </p:nvPr>
        </p:nvSpPr>
        <p:spPr/>
        <p:txBody>
          <a:bodyPr/>
          <a:lstStyle/>
          <a:p>
            <a:fld id="{4AE481A1-4FFB-4CF9-BDE5-E755286D725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r>
              <a:rPr lang="en-US" dirty="0" smtClean="0"/>
              <a:t>#1 – not fundamentally unethical</a:t>
            </a:r>
            <a:r>
              <a:rPr lang="en-US" baseline="0" dirty="0" smtClean="0"/>
              <a:t> – no evidence that researchers were intending to seriously harm participants or that informed consent was lacking.</a:t>
            </a:r>
          </a:p>
          <a:p>
            <a:r>
              <a:rPr lang="en-US" baseline="0" dirty="0" smtClean="0"/>
              <a:t>The subjects were volunteers, they provided written informed consent; researchers attempted to protect their safety by following normal medical precautions</a:t>
            </a:r>
          </a:p>
          <a:p>
            <a:endParaRPr lang="en-US" baseline="0" dirty="0" smtClean="0"/>
          </a:p>
          <a:p>
            <a:r>
              <a:rPr lang="en-US" baseline="0" dirty="0" smtClean="0"/>
              <a:t>#2 – Likewise….</a:t>
            </a:r>
            <a:r>
              <a:rPr lang="en-US" baseline="0" dirty="0" err="1" smtClean="0"/>
              <a:t>xxxx</a:t>
            </a:r>
            <a:r>
              <a:rPr lang="en-US" baseline="0" dirty="0" smtClean="0"/>
              <a:t>…. Subjects provided informed consent, they were informed of the study procedures and possible risks, they were permitted to withdraw, and they were advised to seek medical attention if they became ill during the study.</a:t>
            </a:r>
          </a:p>
          <a:p>
            <a:r>
              <a:rPr lang="en-US" baseline="0" dirty="0" smtClean="0"/>
              <a:t>Excluded pregnant women and individuals with thyroid </a:t>
            </a:r>
            <a:r>
              <a:rPr lang="en-US" baseline="0" dirty="0" err="1" smtClean="0"/>
              <a:t>diseach</a:t>
            </a:r>
            <a:r>
              <a:rPr lang="en-US" baseline="0" dirty="0" smtClean="0"/>
              <a:t>, and use normal medical precautions.</a:t>
            </a:r>
          </a:p>
          <a:p>
            <a:r>
              <a:rPr lang="en-US" baseline="0" dirty="0" smtClean="0"/>
              <a:t>Conduct is consistent with prevailing ethical standards at that time.</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sz="1200" kern="1200" dirty="0" smtClean="0">
              <a:solidFill>
                <a:schemeClr val="tx1"/>
              </a:solidFill>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8BFEF954-694A-4666-B55F-27C164CA41E3}" type="slidenum">
              <a:rPr lang="en-US" smtClean="0"/>
              <a:pPr>
                <a:defRPr/>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Contacted researcher, no raw data available</a:t>
            </a:r>
          </a:p>
          <a:p>
            <a:r>
              <a:rPr lang="en-US" dirty="0" smtClean="0"/>
              <a:t>Overall</a:t>
            </a:r>
            <a:r>
              <a:rPr lang="en-US" baseline="0" dirty="0" smtClean="0"/>
              <a:t> picture is 100 studies, specific for tolerable upper limit is these two gold standard studies</a:t>
            </a:r>
          </a:p>
          <a:p>
            <a:r>
              <a:rPr lang="en-US" baseline="0" dirty="0" smtClean="0"/>
              <a:t>Why did we select these studies?</a:t>
            </a:r>
            <a:endParaRPr lang="en-US" dirty="0"/>
          </a:p>
        </p:txBody>
      </p:sp>
      <p:sp>
        <p:nvSpPr>
          <p:cNvPr id="4" name="Slide Number Placeholder 3"/>
          <p:cNvSpPr>
            <a:spLocks noGrp="1"/>
          </p:cNvSpPr>
          <p:nvPr>
            <p:ph type="sldNum" sz="quarter" idx="10"/>
          </p:nvPr>
        </p:nvSpPr>
        <p:spPr/>
        <p:txBody>
          <a:bodyPr/>
          <a:lstStyle/>
          <a:p>
            <a:fld id="{4AE481A1-4FFB-4CF9-BDE5-E755286D725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Can’t use this study as is, supported by 100 papers</a:t>
            </a:r>
          </a:p>
          <a:p>
            <a:r>
              <a:rPr lang="en-US" dirty="0" smtClean="0"/>
              <a:t>Lack resources to bring all 100</a:t>
            </a:r>
            <a:r>
              <a:rPr lang="en-US" baseline="0" dirty="0" smtClean="0"/>
              <a:t> papers.</a:t>
            </a:r>
          </a:p>
          <a:p>
            <a:r>
              <a:rPr lang="en-US" baseline="0" dirty="0" smtClean="0"/>
              <a:t>Took the key papers for establishing a tolerable upper limit.</a:t>
            </a:r>
          </a:p>
          <a:p>
            <a:r>
              <a:rPr lang="en-US" baseline="0" dirty="0" smtClean="0"/>
              <a:t>Note about children, doses for children were derived from these studies on a weight based way.</a:t>
            </a:r>
          </a:p>
          <a:p>
            <a:pPr defTabSz="931774" eaLnBrk="1" fontAlgn="auto" hangingPunct="1">
              <a:spcBef>
                <a:spcPts val="0"/>
              </a:spcBef>
              <a:spcAft>
                <a:spcPts val="0"/>
              </a:spcAft>
              <a:defRPr/>
            </a:pPr>
            <a:r>
              <a:rPr lang="en-US" baseline="0" dirty="0" smtClean="0"/>
              <a:t>Ask the question</a:t>
            </a:r>
            <a:endParaRPr lang="en-US" dirty="0" smtClean="0"/>
          </a:p>
          <a:p>
            <a:endParaRPr lang="en-US" dirty="0"/>
          </a:p>
        </p:txBody>
      </p:sp>
      <p:sp>
        <p:nvSpPr>
          <p:cNvPr id="4" name="Slide Number Placeholder 3"/>
          <p:cNvSpPr>
            <a:spLocks noGrp="1"/>
          </p:cNvSpPr>
          <p:nvPr>
            <p:ph type="sldNum" sz="quarter" idx="10"/>
          </p:nvPr>
        </p:nvSpPr>
        <p:spPr/>
        <p:txBody>
          <a:bodyPr/>
          <a:lstStyle/>
          <a:p>
            <a:fld id="{4AE481A1-4FFB-4CF9-BDE5-E755286D725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E481A1-4FFB-4CF9-BDE5-E755286D7250}"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Decrease</a:t>
            </a:r>
            <a:r>
              <a:rPr lang="en-US" baseline="0" dirty="0" smtClean="0"/>
              <a:t> in T4, FT4I, T3</a:t>
            </a:r>
          </a:p>
          <a:p>
            <a:r>
              <a:rPr lang="en-US" baseline="0" dirty="0" smtClean="0"/>
              <a:t>Increase TSH</a:t>
            </a:r>
          </a:p>
          <a:p>
            <a:r>
              <a:rPr lang="en-US" baseline="0" dirty="0" smtClean="0"/>
              <a:t>Biological effects, not adverse</a:t>
            </a:r>
          </a:p>
        </p:txBody>
      </p:sp>
      <p:sp>
        <p:nvSpPr>
          <p:cNvPr id="4" name="Slide Number Placeholder 3"/>
          <p:cNvSpPr>
            <a:spLocks noGrp="1"/>
          </p:cNvSpPr>
          <p:nvPr>
            <p:ph type="sldNum" sz="quarter" idx="10"/>
          </p:nvPr>
        </p:nvSpPr>
        <p:spPr/>
        <p:txBody>
          <a:bodyPr/>
          <a:lstStyle/>
          <a:p>
            <a:fld id="{4AE481A1-4FFB-4CF9-BDE5-E755286D7250}"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Changes from Day 0 to Day 15.</a:t>
            </a:r>
            <a:endParaRPr lang="en-US" dirty="0"/>
          </a:p>
        </p:txBody>
      </p:sp>
      <p:sp>
        <p:nvSpPr>
          <p:cNvPr id="4" name="Slide Number Placeholder 3"/>
          <p:cNvSpPr>
            <a:spLocks noGrp="1"/>
          </p:cNvSpPr>
          <p:nvPr>
            <p:ph type="sldNum" sz="quarter" idx="10"/>
          </p:nvPr>
        </p:nvSpPr>
        <p:spPr/>
        <p:txBody>
          <a:bodyPr/>
          <a:lstStyle/>
          <a:p>
            <a:fld id="{4AE481A1-4FFB-4CF9-BDE5-E755286D7250}"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973513" y="8834438"/>
            <a:ext cx="3036887" cy="461962"/>
          </a:xfrm>
          <a:prstGeom prst="rect">
            <a:avLst/>
          </a:prstGeom>
          <a:noFill/>
          <a:ln w="9525">
            <a:noFill/>
            <a:miter lim="800000"/>
            <a:headEnd/>
            <a:tailEnd/>
          </a:ln>
        </p:spPr>
        <p:txBody>
          <a:bodyPr lIns="91861" tIns="45930" rIns="91861" bIns="45930" anchor="b"/>
          <a:lstStyle/>
          <a:p>
            <a:pPr algn="r" defTabSz="917575"/>
            <a:fld id="{11848E73-931A-420C-9ECD-74E79B593791}" type="slidenum">
              <a:rPr lang="en-US" sz="1200">
                <a:latin typeface="Times New Roman" pitchFamily="18" charset="0"/>
              </a:rPr>
              <a:pPr algn="r" defTabSz="917575"/>
              <a:t>14</a:t>
            </a:fld>
            <a:endParaRPr lang="en-US" sz="1200" dirty="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2000" dirty="0" smtClean="0">
                <a:cs typeface="Tahoma" pitchFamily="34" charset="0"/>
              </a:rPr>
              <a:t>Information for ethics review obtained from the article and information provided by one of the investigators,</a:t>
            </a:r>
            <a:r>
              <a:rPr lang="en-US" sz="2000" baseline="0" dirty="0" smtClean="0">
                <a:cs typeface="Tahoma" pitchFamily="34" charset="0"/>
              </a:rPr>
              <a:t> Dr. Lewis </a:t>
            </a:r>
            <a:r>
              <a:rPr lang="en-US" sz="2000" baseline="0" dirty="0" err="1" smtClean="0">
                <a:cs typeface="Tahoma" pitchFamily="34" charset="0"/>
              </a:rPr>
              <a:t>Braverman</a:t>
            </a:r>
            <a:endParaRPr lang="en-US" sz="2000" dirty="0" smtClean="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8BFEF954-694A-4666-B55F-27C164CA41E3}" type="slidenum">
              <a:rPr lang="en-US" smtClean="0"/>
              <a:pPr>
                <a:defRPr/>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hidden">
          <a:xfrm>
            <a:off x="1752600" y="1600200"/>
            <a:ext cx="7391400" cy="5257800"/>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dirty="0"/>
          </a:p>
        </p:txBody>
      </p:sp>
      <p:sp>
        <p:nvSpPr>
          <p:cNvPr id="5" name="Freeform 5"/>
          <p:cNvSpPr>
            <a:spLocks/>
          </p:cNvSpPr>
          <p:nvPr/>
        </p:nvSpPr>
        <p:spPr bwMode="ltGray">
          <a:xfrm>
            <a:off x="0" y="1588"/>
            <a:ext cx="9144000" cy="1638300"/>
          </a:xfrm>
          <a:custGeom>
            <a:avLst/>
            <a:gdLst/>
            <a:ahLst/>
            <a:cxnLst>
              <a:cxn ang="0">
                <a:pos x="4848" y="432"/>
              </a:cxn>
              <a:cxn ang="0">
                <a:pos x="0" y="432"/>
              </a:cxn>
              <a:cxn ang="0">
                <a:pos x="0" y="0"/>
              </a:cxn>
              <a:cxn ang="0">
                <a:pos x="4848" y="0"/>
              </a:cxn>
              <a:cxn ang="0">
                <a:pos x="4848" y="432"/>
              </a:cxn>
            </a:cxnLst>
            <a:rect l="0" t="0" r="r" b="b"/>
            <a:pathLst>
              <a:path w="4848" h="432">
                <a:moveTo>
                  <a:pt x="4848" y="432"/>
                </a:moveTo>
                <a:lnTo>
                  <a:pt x="0" y="432"/>
                </a:lnTo>
                <a:lnTo>
                  <a:pt x="0" y="0"/>
                </a:lnTo>
                <a:lnTo>
                  <a:pt x="4848" y="0"/>
                </a:lnTo>
                <a:lnTo>
                  <a:pt x="4848" y="432"/>
                </a:lnTo>
                <a:close/>
              </a:path>
            </a:pathLst>
          </a:custGeom>
          <a:solidFill>
            <a:srgbClr val="99CCFF"/>
          </a:solidFill>
          <a:ln w="9525">
            <a:noFill/>
            <a:round/>
            <a:headEnd/>
            <a:tailEnd/>
          </a:ln>
          <a:effectLst/>
        </p:spPr>
        <p:txBody>
          <a:bodyPr wrap="none" anchor="ctr"/>
          <a:lstStyle/>
          <a:p>
            <a:pPr>
              <a:defRPr/>
            </a:pPr>
            <a:endParaRPr lang="en-US" dirty="0"/>
          </a:p>
        </p:txBody>
      </p:sp>
      <p:grpSp>
        <p:nvGrpSpPr>
          <p:cNvPr id="6" name="Group 6"/>
          <p:cNvGrpSpPr>
            <a:grpSpLocks/>
          </p:cNvGrpSpPr>
          <p:nvPr/>
        </p:nvGrpSpPr>
        <p:grpSpPr bwMode="auto">
          <a:xfrm>
            <a:off x="528638" y="-19050"/>
            <a:ext cx="8216900" cy="1657350"/>
            <a:chOff x="333" y="-9"/>
            <a:chExt cx="5176" cy="1044"/>
          </a:xfrm>
        </p:grpSpPr>
        <p:sp>
          <p:nvSpPr>
            <p:cNvPr id="7" name="Freeform 7"/>
            <p:cNvSpPr>
              <a:spLocks/>
            </p:cNvSpPr>
            <p:nvPr userDrawn="1"/>
          </p:nvSpPr>
          <p:spPr bwMode="ltGray">
            <a:xfrm>
              <a:off x="3230" y="949"/>
              <a:ext cx="17" cy="20"/>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8" name="Freeform 8"/>
            <p:cNvSpPr>
              <a:spLocks/>
            </p:cNvSpPr>
            <p:nvPr userDrawn="1"/>
          </p:nvSpPr>
          <p:spPr bwMode="ltGray">
            <a:xfrm>
              <a:off x="3406" y="1015"/>
              <a:ext cx="21" cy="20"/>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9" name="Freeform 9"/>
            <p:cNvSpPr>
              <a:spLocks/>
            </p:cNvSpPr>
            <p:nvPr userDrawn="1"/>
          </p:nvSpPr>
          <p:spPr bwMode="ltGray">
            <a:xfrm>
              <a:off x="2909" y="908"/>
              <a:ext cx="31" cy="3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10" name="Freeform 10"/>
            <p:cNvSpPr>
              <a:spLocks/>
            </p:cNvSpPr>
            <p:nvPr userDrawn="1"/>
          </p:nvSpPr>
          <p:spPr bwMode="ltGray">
            <a:xfrm>
              <a:off x="2551" y="940"/>
              <a:ext cx="25" cy="12"/>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11" name="Freeform 11"/>
            <p:cNvSpPr>
              <a:spLocks/>
            </p:cNvSpPr>
            <p:nvPr userDrawn="1"/>
          </p:nvSpPr>
          <p:spPr bwMode="ltGray">
            <a:xfrm>
              <a:off x="2443" y="954"/>
              <a:ext cx="65" cy="39"/>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12" name="Freeform 12"/>
            <p:cNvSpPr>
              <a:spLocks/>
            </p:cNvSpPr>
            <p:nvPr userDrawn="1"/>
          </p:nvSpPr>
          <p:spPr bwMode="ltGray">
            <a:xfrm>
              <a:off x="2375" y="952"/>
              <a:ext cx="68" cy="39"/>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13" name="Freeform 13"/>
            <p:cNvSpPr>
              <a:spLocks/>
            </p:cNvSpPr>
            <p:nvPr userDrawn="1"/>
          </p:nvSpPr>
          <p:spPr bwMode="ltGray">
            <a:xfrm>
              <a:off x="2007" y="739"/>
              <a:ext cx="354" cy="228"/>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14" name="Freeform 14"/>
            <p:cNvSpPr>
              <a:spLocks/>
            </p:cNvSpPr>
            <p:nvPr userDrawn="1"/>
          </p:nvSpPr>
          <p:spPr bwMode="ltGray">
            <a:xfrm>
              <a:off x="2222" y="724"/>
              <a:ext cx="157" cy="167"/>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15" name="Freeform 15"/>
            <p:cNvSpPr>
              <a:spLocks/>
            </p:cNvSpPr>
            <p:nvPr userDrawn="1"/>
          </p:nvSpPr>
          <p:spPr bwMode="ltGray">
            <a:xfrm>
              <a:off x="2375" y="800"/>
              <a:ext cx="110" cy="32"/>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16" name="Freeform 16"/>
            <p:cNvSpPr>
              <a:spLocks/>
            </p:cNvSpPr>
            <p:nvPr userDrawn="1"/>
          </p:nvSpPr>
          <p:spPr bwMode="ltGray">
            <a:xfrm>
              <a:off x="2370" y="839"/>
              <a:ext cx="75" cy="8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17" name="Freeform 17"/>
            <p:cNvSpPr>
              <a:spLocks/>
            </p:cNvSpPr>
            <p:nvPr userDrawn="1"/>
          </p:nvSpPr>
          <p:spPr bwMode="ltGray">
            <a:xfrm>
              <a:off x="2497" y="793"/>
              <a:ext cx="37" cy="49"/>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18" name="Freeform 18"/>
            <p:cNvSpPr>
              <a:spLocks/>
            </p:cNvSpPr>
            <p:nvPr userDrawn="1"/>
          </p:nvSpPr>
          <p:spPr bwMode="ltGray">
            <a:xfrm>
              <a:off x="2506" y="869"/>
              <a:ext cx="47" cy="24"/>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19" name="Freeform 19"/>
            <p:cNvSpPr>
              <a:spLocks/>
            </p:cNvSpPr>
            <p:nvPr userDrawn="1"/>
          </p:nvSpPr>
          <p:spPr bwMode="ltGray">
            <a:xfrm>
              <a:off x="2555" y="832"/>
              <a:ext cx="61" cy="42"/>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20" name="Freeform 20"/>
            <p:cNvSpPr>
              <a:spLocks/>
            </p:cNvSpPr>
            <p:nvPr userDrawn="1"/>
          </p:nvSpPr>
          <p:spPr bwMode="ltGray">
            <a:xfrm>
              <a:off x="2572" y="852"/>
              <a:ext cx="286" cy="149"/>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21" name="Freeform 21"/>
            <p:cNvSpPr>
              <a:spLocks/>
            </p:cNvSpPr>
            <p:nvPr userDrawn="1"/>
          </p:nvSpPr>
          <p:spPr bwMode="ltGray">
            <a:xfrm>
              <a:off x="2820" y="866"/>
              <a:ext cx="78" cy="64"/>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22" name="Freeform 22"/>
            <p:cNvSpPr>
              <a:spLocks/>
            </p:cNvSpPr>
            <p:nvPr userDrawn="1"/>
          </p:nvSpPr>
          <p:spPr bwMode="ltGray">
            <a:xfrm>
              <a:off x="2984" y="732"/>
              <a:ext cx="19" cy="14"/>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23" name="Freeform 23"/>
            <p:cNvSpPr>
              <a:spLocks/>
            </p:cNvSpPr>
            <p:nvPr userDrawn="1"/>
          </p:nvSpPr>
          <p:spPr bwMode="ltGray">
            <a:xfrm>
              <a:off x="3083" y="830"/>
              <a:ext cx="26" cy="19"/>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24" name="Freeform 24"/>
            <p:cNvSpPr>
              <a:spLocks/>
            </p:cNvSpPr>
            <p:nvPr userDrawn="1"/>
          </p:nvSpPr>
          <p:spPr bwMode="ltGray">
            <a:xfrm>
              <a:off x="2766" y="610"/>
              <a:ext cx="19" cy="12"/>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25" name="Freeform 25"/>
            <p:cNvSpPr>
              <a:spLocks/>
            </p:cNvSpPr>
            <p:nvPr userDrawn="1"/>
          </p:nvSpPr>
          <p:spPr bwMode="ltGray">
            <a:xfrm>
              <a:off x="2600" y="712"/>
              <a:ext cx="19" cy="12"/>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26" name="Freeform 26"/>
            <p:cNvSpPr>
              <a:spLocks/>
            </p:cNvSpPr>
            <p:nvPr userDrawn="1"/>
          </p:nvSpPr>
          <p:spPr bwMode="ltGray">
            <a:xfrm>
              <a:off x="2417" y="680"/>
              <a:ext cx="80" cy="66"/>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27" name="Freeform 27"/>
            <p:cNvSpPr>
              <a:spLocks/>
            </p:cNvSpPr>
            <p:nvPr userDrawn="1"/>
          </p:nvSpPr>
          <p:spPr bwMode="ltGray">
            <a:xfrm>
              <a:off x="2391" y="541"/>
              <a:ext cx="94" cy="142"/>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28" name="Freeform 28"/>
            <p:cNvSpPr>
              <a:spLocks/>
            </p:cNvSpPr>
            <p:nvPr userDrawn="1"/>
          </p:nvSpPr>
          <p:spPr bwMode="ltGray">
            <a:xfrm>
              <a:off x="2415" y="644"/>
              <a:ext cx="32" cy="41"/>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29" name="Freeform 29"/>
            <p:cNvSpPr>
              <a:spLocks/>
            </p:cNvSpPr>
            <p:nvPr userDrawn="1"/>
          </p:nvSpPr>
          <p:spPr bwMode="ltGray">
            <a:xfrm>
              <a:off x="2349" y="654"/>
              <a:ext cx="45" cy="41"/>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 name="Freeform 30"/>
            <p:cNvSpPr>
              <a:spLocks/>
            </p:cNvSpPr>
            <p:nvPr userDrawn="1"/>
          </p:nvSpPr>
          <p:spPr bwMode="ltGray">
            <a:xfrm>
              <a:off x="4808" y="597"/>
              <a:ext cx="701" cy="438"/>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rgbClr val="000099"/>
            </a:solidFill>
            <a:ln w="9525">
              <a:noFill/>
              <a:round/>
              <a:headEnd/>
              <a:tailEnd/>
            </a:ln>
            <a:effectLst/>
          </p:spPr>
          <p:txBody>
            <a:bodyPr wrap="none" anchor="ctr"/>
            <a:lstStyle/>
            <a:p>
              <a:pPr>
                <a:defRPr/>
              </a:pPr>
              <a:endParaRPr lang="en-US" dirty="0"/>
            </a:p>
          </p:txBody>
        </p:sp>
        <p:sp>
          <p:nvSpPr>
            <p:cNvPr id="31" name="Freeform 31"/>
            <p:cNvSpPr>
              <a:spLocks/>
            </p:cNvSpPr>
            <p:nvPr userDrawn="1"/>
          </p:nvSpPr>
          <p:spPr bwMode="ltGray">
            <a:xfrm>
              <a:off x="3880" y="-7"/>
              <a:ext cx="984" cy="692"/>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2" name="Freeform 32"/>
            <p:cNvSpPr>
              <a:spLocks/>
            </p:cNvSpPr>
            <p:nvPr userDrawn="1"/>
          </p:nvSpPr>
          <p:spPr bwMode="ltGray">
            <a:xfrm>
              <a:off x="3577" y="490"/>
              <a:ext cx="36" cy="39"/>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3" name="Freeform 33"/>
            <p:cNvSpPr>
              <a:spLocks/>
            </p:cNvSpPr>
            <p:nvPr userDrawn="1"/>
          </p:nvSpPr>
          <p:spPr bwMode="ltGray">
            <a:xfrm>
              <a:off x="3549" y="475"/>
              <a:ext cx="38" cy="29"/>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4" name="Freeform 34"/>
            <p:cNvSpPr>
              <a:spLocks/>
            </p:cNvSpPr>
            <p:nvPr userDrawn="1"/>
          </p:nvSpPr>
          <p:spPr bwMode="ltGray">
            <a:xfrm>
              <a:off x="4686" y="394"/>
              <a:ext cx="171" cy="81"/>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5" name="Freeform 35"/>
            <p:cNvSpPr>
              <a:spLocks/>
            </p:cNvSpPr>
            <p:nvPr userDrawn="1"/>
          </p:nvSpPr>
          <p:spPr bwMode="ltGray">
            <a:xfrm>
              <a:off x="4867" y="460"/>
              <a:ext cx="138" cy="37"/>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6" name="Freeform 36"/>
            <p:cNvSpPr>
              <a:spLocks/>
            </p:cNvSpPr>
            <p:nvPr userDrawn="1"/>
          </p:nvSpPr>
          <p:spPr bwMode="ltGray">
            <a:xfrm>
              <a:off x="4794" y="480"/>
              <a:ext cx="56" cy="3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7" name="Freeform 37"/>
            <p:cNvSpPr>
              <a:spLocks/>
            </p:cNvSpPr>
            <p:nvPr userDrawn="1"/>
          </p:nvSpPr>
          <p:spPr bwMode="ltGray">
            <a:xfrm>
              <a:off x="4757" y="375"/>
              <a:ext cx="37" cy="44"/>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8" name="Freeform 38"/>
            <p:cNvSpPr>
              <a:spLocks/>
            </p:cNvSpPr>
            <p:nvPr userDrawn="1"/>
          </p:nvSpPr>
          <p:spPr bwMode="ltGray">
            <a:xfrm>
              <a:off x="5054" y="507"/>
              <a:ext cx="45" cy="66"/>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9" name="Freeform 39"/>
            <p:cNvSpPr>
              <a:spLocks/>
            </p:cNvSpPr>
            <p:nvPr userDrawn="1"/>
          </p:nvSpPr>
          <p:spPr bwMode="ltGray">
            <a:xfrm>
              <a:off x="4260" y="6"/>
              <a:ext cx="480" cy="10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rgbClr val="000099"/>
            </a:solidFill>
            <a:ln w="9525">
              <a:noFill/>
              <a:round/>
              <a:headEnd/>
              <a:tailEnd/>
            </a:ln>
            <a:effectLst/>
          </p:spPr>
          <p:txBody>
            <a:bodyPr wrap="none" anchor="ctr"/>
            <a:lstStyle/>
            <a:p>
              <a:pPr>
                <a:defRPr/>
              </a:pPr>
              <a:endParaRPr lang="en-US" dirty="0"/>
            </a:p>
          </p:txBody>
        </p:sp>
        <p:sp>
          <p:nvSpPr>
            <p:cNvPr id="40" name="Freeform 40"/>
            <p:cNvSpPr>
              <a:spLocks/>
            </p:cNvSpPr>
            <p:nvPr userDrawn="1"/>
          </p:nvSpPr>
          <p:spPr bwMode="ltGray">
            <a:xfrm>
              <a:off x="3835" y="3"/>
              <a:ext cx="446" cy="4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rgbClr val="000099"/>
            </a:solidFill>
            <a:ln w="9525">
              <a:noFill/>
              <a:round/>
              <a:headEnd/>
              <a:tailEnd/>
            </a:ln>
            <a:effectLst/>
          </p:spPr>
          <p:txBody>
            <a:bodyPr wrap="none" anchor="ctr"/>
            <a:lstStyle/>
            <a:p>
              <a:pPr>
                <a:defRPr/>
              </a:pPr>
              <a:endParaRPr lang="en-US" dirty="0"/>
            </a:p>
          </p:txBody>
        </p:sp>
        <p:sp>
          <p:nvSpPr>
            <p:cNvPr id="41" name="Freeform 41"/>
            <p:cNvSpPr>
              <a:spLocks/>
            </p:cNvSpPr>
            <p:nvPr userDrawn="1"/>
          </p:nvSpPr>
          <p:spPr bwMode="ltGray">
            <a:xfrm>
              <a:off x="2853" y="74"/>
              <a:ext cx="42" cy="25"/>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42" name="Freeform 42"/>
            <p:cNvSpPr>
              <a:spLocks/>
            </p:cNvSpPr>
            <p:nvPr userDrawn="1"/>
          </p:nvSpPr>
          <p:spPr bwMode="ltGray">
            <a:xfrm>
              <a:off x="1704" y="3"/>
              <a:ext cx="1022" cy="37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rgbClr val="000099"/>
            </a:solidFill>
            <a:ln w="9525">
              <a:noFill/>
              <a:round/>
              <a:headEnd/>
              <a:tailEnd/>
            </a:ln>
            <a:effectLst/>
          </p:spPr>
          <p:txBody>
            <a:bodyPr wrap="none" anchor="ctr"/>
            <a:lstStyle/>
            <a:p>
              <a:pPr>
                <a:defRPr/>
              </a:pPr>
              <a:endParaRPr lang="en-US" dirty="0"/>
            </a:p>
          </p:txBody>
        </p:sp>
        <p:sp>
          <p:nvSpPr>
            <p:cNvPr id="43" name="Freeform 43"/>
            <p:cNvSpPr>
              <a:spLocks/>
            </p:cNvSpPr>
            <p:nvPr userDrawn="1"/>
          </p:nvSpPr>
          <p:spPr bwMode="ltGray">
            <a:xfrm>
              <a:off x="2729" y="-9"/>
              <a:ext cx="47" cy="134"/>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44" name="Freeform 44"/>
            <p:cNvSpPr>
              <a:spLocks/>
            </p:cNvSpPr>
            <p:nvPr userDrawn="1"/>
          </p:nvSpPr>
          <p:spPr bwMode="ltGray">
            <a:xfrm>
              <a:off x="2701" y="103"/>
              <a:ext cx="138" cy="8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45" name="Freeform 45"/>
            <p:cNvSpPr>
              <a:spLocks/>
            </p:cNvSpPr>
            <p:nvPr userDrawn="1"/>
          </p:nvSpPr>
          <p:spPr bwMode="ltGray">
            <a:xfrm>
              <a:off x="2553" y="182"/>
              <a:ext cx="187" cy="176"/>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rgbClr val="000099"/>
            </a:solidFill>
            <a:ln w="9525">
              <a:noFill/>
              <a:round/>
              <a:headEnd/>
              <a:tailEnd/>
            </a:ln>
            <a:effectLst/>
          </p:spPr>
          <p:txBody>
            <a:bodyPr wrap="none" anchor="ctr"/>
            <a:lstStyle/>
            <a:p>
              <a:pPr>
                <a:defRPr/>
              </a:pPr>
              <a:endParaRPr lang="en-US" dirty="0"/>
            </a:p>
          </p:txBody>
        </p:sp>
        <p:sp>
          <p:nvSpPr>
            <p:cNvPr id="46" name="Freeform 46"/>
            <p:cNvSpPr>
              <a:spLocks/>
            </p:cNvSpPr>
            <p:nvPr userDrawn="1"/>
          </p:nvSpPr>
          <p:spPr bwMode="ltGray">
            <a:xfrm>
              <a:off x="2677" y="233"/>
              <a:ext cx="14" cy="10"/>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47" name="Freeform 47"/>
            <p:cNvSpPr>
              <a:spLocks/>
            </p:cNvSpPr>
            <p:nvPr userDrawn="1"/>
          </p:nvSpPr>
          <p:spPr bwMode="ltGray">
            <a:xfrm>
              <a:off x="1627" y="353"/>
              <a:ext cx="813" cy="462"/>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rgbClr val="000099"/>
            </a:solidFill>
            <a:ln w="9525">
              <a:noFill/>
              <a:round/>
              <a:headEnd/>
              <a:tailEnd/>
            </a:ln>
            <a:effectLst/>
          </p:spPr>
          <p:txBody>
            <a:bodyPr wrap="none" anchor="ctr"/>
            <a:lstStyle/>
            <a:p>
              <a:pPr>
                <a:defRPr/>
              </a:pPr>
              <a:endParaRPr lang="en-US" dirty="0"/>
            </a:p>
          </p:txBody>
        </p:sp>
        <p:sp>
          <p:nvSpPr>
            <p:cNvPr id="48" name="Freeform 48"/>
            <p:cNvSpPr>
              <a:spLocks/>
            </p:cNvSpPr>
            <p:nvPr userDrawn="1"/>
          </p:nvSpPr>
          <p:spPr bwMode="ltGray">
            <a:xfrm>
              <a:off x="1770" y="671"/>
              <a:ext cx="45" cy="71"/>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49" name="Freeform 49"/>
            <p:cNvSpPr>
              <a:spLocks/>
            </p:cNvSpPr>
            <p:nvPr userDrawn="1"/>
          </p:nvSpPr>
          <p:spPr bwMode="ltGray">
            <a:xfrm>
              <a:off x="2394" y="431"/>
              <a:ext cx="42" cy="59"/>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50" name="Freeform 50"/>
            <p:cNvSpPr>
              <a:spLocks/>
            </p:cNvSpPr>
            <p:nvPr userDrawn="1"/>
          </p:nvSpPr>
          <p:spPr bwMode="ltGray">
            <a:xfrm>
              <a:off x="2513" y="402"/>
              <a:ext cx="21" cy="24"/>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51" name="Freeform 51"/>
            <p:cNvSpPr>
              <a:spLocks/>
            </p:cNvSpPr>
            <p:nvPr userDrawn="1"/>
          </p:nvSpPr>
          <p:spPr bwMode="ltGray">
            <a:xfrm>
              <a:off x="333" y="169"/>
              <a:ext cx="1015" cy="866"/>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rgbClr val="000099"/>
            </a:solidFill>
            <a:ln w="9525">
              <a:noFill/>
              <a:round/>
              <a:headEnd/>
              <a:tailEnd/>
            </a:ln>
            <a:effectLst/>
          </p:spPr>
          <p:txBody>
            <a:bodyPr wrap="none" anchor="ctr"/>
            <a:lstStyle/>
            <a:p>
              <a:pPr>
                <a:defRPr/>
              </a:pPr>
              <a:endParaRPr lang="en-US" dirty="0"/>
            </a:p>
          </p:txBody>
        </p:sp>
        <p:sp>
          <p:nvSpPr>
            <p:cNvPr id="52" name="Freeform 52"/>
            <p:cNvSpPr>
              <a:spLocks/>
            </p:cNvSpPr>
            <p:nvPr userDrawn="1"/>
          </p:nvSpPr>
          <p:spPr bwMode="ltGray">
            <a:xfrm>
              <a:off x="727" y="495"/>
              <a:ext cx="382" cy="540"/>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rgbClr val="000099"/>
            </a:solidFill>
            <a:ln w="9525">
              <a:noFill/>
              <a:round/>
              <a:headEnd/>
              <a:tailEnd/>
            </a:ln>
            <a:effectLst/>
          </p:spPr>
          <p:txBody>
            <a:bodyPr wrap="none" anchor="ctr"/>
            <a:lstStyle/>
            <a:p>
              <a:pPr>
                <a:defRPr/>
              </a:pPr>
              <a:endParaRPr lang="en-US" dirty="0"/>
            </a:p>
          </p:txBody>
        </p:sp>
        <p:sp>
          <p:nvSpPr>
            <p:cNvPr id="53" name="Freeform 53"/>
            <p:cNvSpPr>
              <a:spLocks/>
            </p:cNvSpPr>
            <p:nvPr userDrawn="1"/>
          </p:nvSpPr>
          <p:spPr bwMode="ltGray">
            <a:xfrm>
              <a:off x="1400" y="896"/>
              <a:ext cx="16" cy="29"/>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54" name="Freeform 54"/>
            <p:cNvSpPr>
              <a:spLocks/>
            </p:cNvSpPr>
            <p:nvPr userDrawn="1"/>
          </p:nvSpPr>
          <p:spPr bwMode="ltGray">
            <a:xfrm>
              <a:off x="1379" y="617"/>
              <a:ext cx="21" cy="1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55" name="Freeform 55"/>
            <p:cNvSpPr>
              <a:spLocks/>
            </p:cNvSpPr>
            <p:nvPr userDrawn="1"/>
          </p:nvSpPr>
          <p:spPr bwMode="ltGray">
            <a:xfrm>
              <a:off x="453" y="275"/>
              <a:ext cx="58" cy="24"/>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56" name="Freeform 56"/>
            <p:cNvSpPr>
              <a:spLocks/>
            </p:cNvSpPr>
            <p:nvPr userDrawn="1"/>
          </p:nvSpPr>
          <p:spPr bwMode="ltGray">
            <a:xfrm>
              <a:off x="1161" y="50"/>
              <a:ext cx="691" cy="569"/>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rgbClr val="000099"/>
            </a:solidFill>
            <a:ln w="9525">
              <a:noFill/>
              <a:round/>
              <a:headEnd/>
              <a:tailEnd/>
            </a:ln>
            <a:effectLst/>
          </p:spPr>
          <p:txBody>
            <a:bodyPr wrap="none" anchor="ctr"/>
            <a:lstStyle/>
            <a:p>
              <a:pPr>
                <a:defRPr/>
              </a:pPr>
              <a:endParaRPr lang="en-US" dirty="0"/>
            </a:p>
          </p:txBody>
        </p:sp>
        <p:sp>
          <p:nvSpPr>
            <p:cNvPr id="57" name="Freeform 57"/>
            <p:cNvSpPr>
              <a:spLocks/>
            </p:cNvSpPr>
            <p:nvPr userDrawn="1"/>
          </p:nvSpPr>
          <p:spPr bwMode="ltGray">
            <a:xfrm>
              <a:off x="689" y="6"/>
              <a:ext cx="1386" cy="232"/>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rgbClr val="000099"/>
            </a:solidFill>
            <a:ln w="9525">
              <a:noFill/>
              <a:round/>
              <a:headEnd/>
              <a:tailEnd/>
            </a:ln>
            <a:effectLst/>
          </p:spPr>
          <p:txBody>
            <a:bodyPr wrap="none" anchor="ctr"/>
            <a:lstStyle/>
            <a:p>
              <a:pPr>
                <a:defRPr/>
              </a:pPr>
              <a:endParaRPr lang="en-US" dirty="0"/>
            </a:p>
          </p:txBody>
        </p:sp>
        <p:sp>
          <p:nvSpPr>
            <p:cNvPr id="58" name="Freeform 58"/>
            <p:cNvSpPr>
              <a:spLocks/>
            </p:cNvSpPr>
            <p:nvPr userDrawn="1"/>
          </p:nvSpPr>
          <p:spPr bwMode="ltGray">
            <a:xfrm>
              <a:off x="971" y="91"/>
              <a:ext cx="30" cy="25"/>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59" name="Freeform 59"/>
            <p:cNvSpPr>
              <a:spLocks/>
            </p:cNvSpPr>
            <p:nvPr userDrawn="1"/>
          </p:nvSpPr>
          <p:spPr bwMode="ltGray">
            <a:xfrm>
              <a:off x="935" y="125"/>
              <a:ext cx="45" cy="27"/>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60" name="Freeform 60"/>
            <p:cNvSpPr>
              <a:spLocks/>
            </p:cNvSpPr>
            <p:nvPr userDrawn="1"/>
          </p:nvSpPr>
          <p:spPr bwMode="ltGray">
            <a:xfrm>
              <a:off x="1081" y="226"/>
              <a:ext cx="75" cy="14"/>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61" name="Freeform 61"/>
            <p:cNvSpPr>
              <a:spLocks/>
            </p:cNvSpPr>
            <p:nvPr userDrawn="1"/>
          </p:nvSpPr>
          <p:spPr bwMode="ltGray">
            <a:xfrm>
              <a:off x="1210" y="223"/>
              <a:ext cx="42" cy="37"/>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62" name="Freeform 62"/>
            <p:cNvSpPr>
              <a:spLocks/>
            </p:cNvSpPr>
            <p:nvPr userDrawn="1"/>
          </p:nvSpPr>
          <p:spPr bwMode="ltGray">
            <a:xfrm>
              <a:off x="865" y="123"/>
              <a:ext cx="33" cy="24"/>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rgbClr val="000099"/>
            </a:solidFill>
            <a:ln w="9525">
              <a:noFill/>
              <a:round/>
              <a:headEnd/>
              <a:tailEnd/>
            </a:ln>
            <a:effectLst/>
          </p:spPr>
          <p:txBody>
            <a:bodyPr wrap="none" anchor="ctr"/>
            <a:lstStyle/>
            <a:p>
              <a:pPr>
                <a:defRPr/>
              </a:pPr>
              <a:endParaRPr lang="en-US" dirty="0"/>
            </a:p>
          </p:txBody>
        </p:sp>
      </p:grpSp>
      <p:grpSp>
        <p:nvGrpSpPr>
          <p:cNvPr id="63" name="Group 63"/>
          <p:cNvGrpSpPr>
            <a:grpSpLocks/>
          </p:cNvGrpSpPr>
          <p:nvPr/>
        </p:nvGrpSpPr>
        <p:grpSpPr bwMode="auto">
          <a:xfrm>
            <a:off x="11113" y="4763"/>
            <a:ext cx="9110662" cy="1622425"/>
            <a:chOff x="1056" y="111"/>
            <a:chExt cx="2448" cy="418"/>
          </a:xfrm>
        </p:grpSpPr>
        <p:sp>
          <p:nvSpPr>
            <p:cNvPr id="64" name="Line 64"/>
            <p:cNvSpPr>
              <a:spLocks noChangeShapeType="1"/>
            </p:cNvSpPr>
            <p:nvPr/>
          </p:nvSpPr>
          <p:spPr bwMode="white">
            <a:xfrm>
              <a:off x="1056" y="332"/>
              <a:ext cx="2448" cy="0"/>
            </a:xfrm>
            <a:prstGeom prst="line">
              <a:avLst/>
            </a:prstGeom>
            <a:noFill/>
            <a:ln w="9525">
              <a:solidFill>
                <a:srgbClr val="000099"/>
              </a:solidFill>
              <a:round/>
              <a:headEnd/>
              <a:tailEnd/>
            </a:ln>
            <a:effectLst/>
          </p:spPr>
          <p:txBody>
            <a:bodyPr wrap="none" anchor="ctr"/>
            <a:lstStyle/>
            <a:p>
              <a:pPr>
                <a:defRPr/>
              </a:pPr>
              <a:endParaRPr lang="en-US" dirty="0"/>
            </a:p>
          </p:txBody>
        </p:sp>
        <p:sp>
          <p:nvSpPr>
            <p:cNvPr id="65" name="Line 65"/>
            <p:cNvSpPr>
              <a:spLocks noChangeShapeType="1"/>
            </p:cNvSpPr>
            <p:nvPr/>
          </p:nvSpPr>
          <p:spPr bwMode="white">
            <a:xfrm>
              <a:off x="1254" y="111"/>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66" name="Line 66"/>
            <p:cNvSpPr>
              <a:spLocks noChangeShapeType="1"/>
            </p:cNvSpPr>
            <p:nvPr/>
          </p:nvSpPr>
          <p:spPr bwMode="white">
            <a:xfrm>
              <a:off x="1482" y="111"/>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67" name="Line 67"/>
            <p:cNvSpPr>
              <a:spLocks noChangeShapeType="1"/>
            </p:cNvSpPr>
            <p:nvPr/>
          </p:nvSpPr>
          <p:spPr bwMode="white">
            <a:xfrm>
              <a:off x="1710" y="111"/>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68" name="Line 68"/>
            <p:cNvSpPr>
              <a:spLocks noChangeShapeType="1"/>
            </p:cNvSpPr>
            <p:nvPr/>
          </p:nvSpPr>
          <p:spPr bwMode="white">
            <a:xfrm>
              <a:off x="1938" y="111"/>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69" name="Line 69"/>
            <p:cNvSpPr>
              <a:spLocks noChangeShapeType="1"/>
            </p:cNvSpPr>
            <p:nvPr/>
          </p:nvSpPr>
          <p:spPr bwMode="white">
            <a:xfrm>
              <a:off x="2166" y="111"/>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70" name="Line 70"/>
            <p:cNvSpPr>
              <a:spLocks noChangeShapeType="1"/>
            </p:cNvSpPr>
            <p:nvPr/>
          </p:nvSpPr>
          <p:spPr bwMode="white">
            <a:xfrm>
              <a:off x="2394" y="111"/>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71" name="Line 71"/>
            <p:cNvSpPr>
              <a:spLocks noChangeShapeType="1"/>
            </p:cNvSpPr>
            <p:nvPr/>
          </p:nvSpPr>
          <p:spPr bwMode="white">
            <a:xfrm>
              <a:off x="2622" y="111"/>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72" name="Line 72"/>
            <p:cNvSpPr>
              <a:spLocks noChangeShapeType="1"/>
            </p:cNvSpPr>
            <p:nvPr/>
          </p:nvSpPr>
          <p:spPr bwMode="white">
            <a:xfrm>
              <a:off x="2850" y="111"/>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73" name="Line 73"/>
            <p:cNvSpPr>
              <a:spLocks noChangeShapeType="1"/>
            </p:cNvSpPr>
            <p:nvPr/>
          </p:nvSpPr>
          <p:spPr bwMode="white">
            <a:xfrm>
              <a:off x="3078" y="111"/>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74" name="Line 74"/>
            <p:cNvSpPr>
              <a:spLocks noChangeShapeType="1"/>
            </p:cNvSpPr>
            <p:nvPr/>
          </p:nvSpPr>
          <p:spPr bwMode="white">
            <a:xfrm>
              <a:off x="3306" y="111"/>
              <a:ext cx="0" cy="418"/>
            </a:xfrm>
            <a:prstGeom prst="line">
              <a:avLst/>
            </a:prstGeom>
            <a:noFill/>
            <a:ln w="9525">
              <a:solidFill>
                <a:srgbClr val="000099"/>
              </a:solidFill>
              <a:round/>
              <a:headEnd/>
              <a:tailEnd/>
            </a:ln>
            <a:effectLst/>
          </p:spPr>
          <p:txBody>
            <a:bodyPr wrap="none" anchor="ctr"/>
            <a:lstStyle/>
            <a:p>
              <a:pPr>
                <a:defRPr/>
              </a:pPr>
              <a:endParaRPr lang="en-US" dirty="0"/>
            </a:p>
          </p:txBody>
        </p:sp>
      </p:grpSp>
      <p:grpSp>
        <p:nvGrpSpPr>
          <p:cNvPr id="75" name="Group 75"/>
          <p:cNvGrpSpPr>
            <a:grpSpLocks/>
          </p:cNvGrpSpPr>
          <p:nvPr/>
        </p:nvGrpSpPr>
        <p:grpSpPr bwMode="auto">
          <a:xfrm>
            <a:off x="576263" y="-3175"/>
            <a:ext cx="7808912" cy="1641475"/>
            <a:chOff x="1208" y="109"/>
            <a:chExt cx="2098" cy="423"/>
          </a:xfrm>
        </p:grpSpPr>
        <p:sp>
          <p:nvSpPr>
            <p:cNvPr id="76" name="Line 76"/>
            <p:cNvSpPr>
              <a:spLocks noChangeShapeType="1"/>
            </p:cNvSpPr>
            <p:nvPr/>
          </p:nvSpPr>
          <p:spPr bwMode="ltGray">
            <a:xfrm>
              <a:off x="2850" y="110"/>
              <a:ext cx="0" cy="142"/>
            </a:xfrm>
            <a:prstGeom prst="line">
              <a:avLst/>
            </a:prstGeom>
            <a:noFill/>
            <a:ln w="9525">
              <a:solidFill>
                <a:srgbClr val="99CCFF"/>
              </a:solidFill>
              <a:round/>
              <a:headEnd/>
              <a:tailEnd/>
            </a:ln>
            <a:effectLst/>
          </p:spPr>
          <p:txBody>
            <a:bodyPr wrap="none" anchor="ctr"/>
            <a:lstStyle/>
            <a:p>
              <a:pPr>
                <a:defRPr/>
              </a:pPr>
              <a:endParaRPr lang="en-US" dirty="0"/>
            </a:p>
          </p:txBody>
        </p:sp>
        <p:sp>
          <p:nvSpPr>
            <p:cNvPr id="77" name="Line 77"/>
            <p:cNvSpPr>
              <a:spLocks noChangeShapeType="1"/>
            </p:cNvSpPr>
            <p:nvPr/>
          </p:nvSpPr>
          <p:spPr bwMode="ltGray">
            <a:xfrm>
              <a:off x="2972" y="332"/>
              <a:ext cx="70"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78" name="Line 78"/>
            <p:cNvSpPr>
              <a:spLocks noChangeShapeType="1"/>
            </p:cNvSpPr>
            <p:nvPr/>
          </p:nvSpPr>
          <p:spPr bwMode="ltGray">
            <a:xfrm>
              <a:off x="3078" y="350"/>
              <a:ext cx="0" cy="28"/>
            </a:xfrm>
            <a:prstGeom prst="line">
              <a:avLst/>
            </a:prstGeom>
            <a:noFill/>
            <a:ln w="9525">
              <a:solidFill>
                <a:srgbClr val="99CCFF"/>
              </a:solidFill>
              <a:round/>
              <a:headEnd/>
              <a:tailEnd/>
            </a:ln>
            <a:effectLst/>
          </p:spPr>
          <p:txBody>
            <a:bodyPr wrap="none" anchor="ctr"/>
            <a:lstStyle/>
            <a:p>
              <a:pPr>
                <a:defRPr/>
              </a:pPr>
              <a:endParaRPr lang="en-US" dirty="0"/>
            </a:p>
          </p:txBody>
        </p:sp>
        <p:sp>
          <p:nvSpPr>
            <p:cNvPr id="79" name="Line 79"/>
            <p:cNvSpPr>
              <a:spLocks noChangeShapeType="1"/>
            </p:cNvSpPr>
            <p:nvPr/>
          </p:nvSpPr>
          <p:spPr bwMode="ltGray">
            <a:xfrm>
              <a:off x="3306" y="450"/>
              <a:ext cx="0" cy="79"/>
            </a:xfrm>
            <a:prstGeom prst="line">
              <a:avLst/>
            </a:prstGeom>
            <a:noFill/>
            <a:ln w="9525">
              <a:solidFill>
                <a:srgbClr val="99CCFF"/>
              </a:solidFill>
              <a:round/>
              <a:headEnd/>
              <a:tailEnd/>
            </a:ln>
            <a:effectLst/>
          </p:spPr>
          <p:txBody>
            <a:bodyPr wrap="none" anchor="ctr"/>
            <a:lstStyle/>
            <a:p>
              <a:pPr>
                <a:defRPr/>
              </a:pPr>
              <a:endParaRPr lang="en-US" dirty="0"/>
            </a:p>
          </p:txBody>
        </p:sp>
        <p:sp>
          <p:nvSpPr>
            <p:cNvPr id="80" name="Line 80"/>
            <p:cNvSpPr>
              <a:spLocks noChangeShapeType="1"/>
            </p:cNvSpPr>
            <p:nvPr/>
          </p:nvSpPr>
          <p:spPr bwMode="ltGray">
            <a:xfrm>
              <a:off x="2166" y="114"/>
              <a:ext cx="0" cy="62"/>
            </a:xfrm>
            <a:prstGeom prst="line">
              <a:avLst/>
            </a:prstGeom>
            <a:noFill/>
            <a:ln w="9525">
              <a:solidFill>
                <a:srgbClr val="99CCFF"/>
              </a:solidFill>
              <a:round/>
              <a:headEnd/>
              <a:tailEnd/>
            </a:ln>
            <a:effectLst/>
          </p:spPr>
          <p:txBody>
            <a:bodyPr wrap="none" anchor="ctr"/>
            <a:lstStyle/>
            <a:p>
              <a:pPr>
                <a:defRPr/>
              </a:pPr>
              <a:endParaRPr lang="en-US" dirty="0"/>
            </a:p>
          </p:txBody>
        </p:sp>
        <p:sp>
          <p:nvSpPr>
            <p:cNvPr id="81" name="Line 81"/>
            <p:cNvSpPr>
              <a:spLocks noChangeShapeType="1"/>
            </p:cNvSpPr>
            <p:nvPr/>
          </p:nvSpPr>
          <p:spPr bwMode="ltGray">
            <a:xfrm>
              <a:off x="1938" y="111"/>
              <a:ext cx="0" cy="337"/>
            </a:xfrm>
            <a:prstGeom prst="line">
              <a:avLst/>
            </a:prstGeom>
            <a:noFill/>
            <a:ln w="9525">
              <a:solidFill>
                <a:srgbClr val="99CCFF"/>
              </a:solidFill>
              <a:round/>
              <a:headEnd/>
              <a:tailEnd/>
            </a:ln>
            <a:effectLst/>
          </p:spPr>
          <p:txBody>
            <a:bodyPr wrap="none" anchor="ctr"/>
            <a:lstStyle/>
            <a:p>
              <a:pPr>
                <a:defRPr/>
              </a:pPr>
              <a:endParaRPr lang="en-US" dirty="0"/>
            </a:p>
          </p:txBody>
        </p:sp>
        <p:sp>
          <p:nvSpPr>
            <p:cNvPr id="82" name="Line 82"/>
            <p:cNvSpPr>
              <a:spLocks noChangeShapeType="1"/>
            </p:cNvSpPr>
            <p:nvPr/>
          </p:nvSpPr>
          <p:spPr bwMode="ltGray">
            <a:xfrm flipH="1">
              <a:off x="1912" y="332"/>
              <a:ext cx="68"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83" name="Line 83"/>
            <p:cNvSpPr>
              <a:spLocks noChangeShapeType="1"/>
            </p:cNvSpPr>
            <p:nvPr/>
          </p:nvSpPr>
          <p:spPr bwMode="ltGray">
            <a:xfrm>
              <a:off x="1778" y="332"/>
              <a:ext cx="60"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84" name="Line 84"/>
            <p:cNvSpPr>
              <a:spLocks noChangeShapeType="1"/>
            </p:cNvSpPr>
            <p:nvPr/>
          </p:nvSpPr>
          <p:spPr bwMode="ltGray">
            <a:xfrm flipH="1">
              <a:off x="1578" y="332"/>
              <a:ext cx="82"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85" name="Line 85"/>
            <p:cNvSpPr>
              <a:spLocks noChangeShapeType="1"/>
            </p:cNvSpPr>
            <p:nvPr/>
          </p:nvSpPr>
          <p:spPr bwMode="ltGray">
            <a:xfrm>
              <a:off x="1208" y="332"/>
              <a:ext cx="348"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86" name="Line 86"/>
            <p:cNvSpPr>
              <a:spLocks noChangeShapeType="1"/>
            </p:cNvSpPr>
            <p:nvPr/>
          </p:nvSpPr>
          <p:spPr bwMode="ltGray">
            <a:xfrm>
              <a:off x="1480" y="234"/>
              <a:ext cx="0" cy="298"/>
            </a:xfrm>
            <a:prstGeom prst="line">
              <a:avLst/>
            </a:prstGeom>
            <a:noFill/>
            <a:ln w="9525">
              <a:solidFill>
                <a:srgbClr val="99CCFF"/>
              </a:solidFill>
              <a:round/>
              <a:headEnd/>
              <a:tailEnd/>
            </a:ln>
            <a:effectLst/>
          </p:spPr>
          <p:txBody>
            <a:bodyPr wrap="none" anchor="ctr"/>
            <a:lstStyle/>
            <a:p>
              <a:pPr>
                <a:defRPr/>
              </a:pPr>
              <a:endParaRPr lang="en-US" dirty="0"/>
            </a:p>
          </p:txBody>
        </p:sp>
        <p:sp>
          <p:nvSpPr>
            <p:cNvPr id="87" name="Line 87"/>
            <p:cNvSpPr>
              <a:spLocks noChangeShapeType="1"/>
            </p:cNvSpPr>
            <p:nvPr/>
          </p:nvSpPr>
          <p:spPr bwMode="ltGray">
            <a:xfrm>
              <a:off x="1254" y="252"/>
              <a:ext cx="0" cy="156"/>
            </a:xfrm>
            <a:prstGeom prst="line">
              <a:avLst/>
            </a:prstGeom>
            <a:noFill/>
            <a:ln w="9525">
              <a:solidFill>
                <a:srgbClr val="99CCFF"/>
              </a:solidFill>
              <a:round/>
              <a:headEnd/>
              <a:tailEnd/>
            </a:ln>
            <a:effectLst/>
          </p:spPr>
          <p:txBody>
            <a:bodyPr wrap="none" anchor="ctr"/>
            <a:lstStyle/>
            <a:p>
              <a:pPr>
                <a:defRPr/>
              </a:pPr>
              <a:endParaRPr lang="en-US" dirty="0"/>
            </a:p>
          </p:txBody>
        </p:sp>
        <p:sp>
          <p:nvSpPr>
            <p:cNvPr id="88" name="Line 88"/>
            <p:cNvSpPr>
              <a:spLocks noChangeShapeType="1"/>
            </p:cNvSpPr>
            <p:nvPr/>
          </p:nvSpPr>
          <p:spPr bwMode="ltGray">
            <a:xfrm flipH="1" flipV="1">
              <a:off x="1482" y="109"/>
              <a:ext cx="0" cy="27"/>
            </a:xfrm>
            <a:prstGeom prst="line">
              <a:avLst/>
            </a:prstGeom>
            <a:noFill/>
            <a:ln w="9525">
              <a:solidFill>
                <a:srgbClr val="99CCFF"/>
              </a:solidFill>
              <a:round/>
              <a:headEnd/>
              <a:tailEnd/>
            </a:ln>
            <a:effectLst/>
          </p:spPr>
          <p:txBody>
            <a:bodyPr wrap="none" anchor="ctr"/>
            <a:lstStyle/>
            <a:p>
              <a:pPr>
                <a:defRPr/>
              </a:pPr>
              <a:endParaRPr lang="en-US" dirty="0"/>
            </a:p>
          </p:txBody>
        </p:sp>
        <p:sp>
          <p:nvSpPr>
            <p:cNvPr id="89" name="Line 89"/>
            <p:cNvSpPr>
              <a:spLocks noChangeShapeType="1"/>
            </p:cNvSpPr>
            <p:nvPr/>
          </p:nvSpPr>
          <p:spPr bwMode="ltGray">
            <a:xfrm>
              <a:off x="1710" y="180"/>
              <a:ext cx="0" cy="96"/>
            </a:xfrm>
            <a:prstGeom prst="line">
              <a:avLst/>
            </a:prstGeom>
            <a:noFill/>
            <a:ln w="9525">
              <a:solidFill>
                <a:srgbClr val="99CCFF"/>
              </a:solidFill>
              <a:round/>
              <a:headEnd/>
              <a:tailEnd/>
            </a:ln>
            <a:effectLst/>
          </p:spPr>
          <p:txBody>
            <a:bodyPr wrap="none" anchor="ctr"/>
            <a:lstStyle/>
            <a:p>
              <a:pPr>
                <a:defRPr/>
              </a:pPr>
              <a:endParaRPr lang="en-US" dirty="0"/>
            </a:p>
          </p:txBody>
        </p:sp>
        <p:sp>
          <p:nvSpPr>
            <p:cNvPr id="90" name="Line 90"/>
            <p:cNvSpPr>
              <a:spLocks noChangeShapeType="1"/>
            </p:cNvSpPr>
            <p:nvPr/>
          </p:nvSpPr>
          <p:spPr bwMode="ltGray">
            <a:xfrm flipV="1">
              <a:off x="1710" y="111"/>
              <a:ext cx="0" cy="22"/>
            </a:xfrm>
            <a:prstGeom prst="line">
              <a:avLst/>
            </a:prstGeom>
            <a:noFill/>
            <a:ln w="9525">
              <a:solidFill>
                <a:srgbClr val="99CCFF"/>
              </a:solidFill>
              <a:round/>
              <a:headEnd/>
              <a:tailEnd/>
            </a:ln>
            <a:effectLst/>
          </p:spPr>
          <p:txBody>
            <a:bodyPr wrap="none" anchor="ctr"/>
            <a:lstStyle/>
            <a:p>
              <a:pPr>
                <a:defRPr/>
              </a:pPr>
              <a:endParaRPr lang="en-US" dirty="0"/>
            </a:p>
          </p:txBody>
        </p:sp>
      </p:grpSp>
      <p:pic>
        <p:nvPicPr>
          <p:cNvPr id="91" name="Picture 91" descr="earth"/>
          <p:cNvPicPr>
            <a:picLocks noChangeAspect="1" noChangeArrowheads="1"/>
          </p:cNvPicPr>
          <p:nvPr/>
        </p:nvPicPr>
        <p:blipFill>
          <a:blip r:embed="rId2" cstate="print">
            <a:clrChange>
              <a:clrFrom>
                <a:srgbClr val="000000"/>
              </a:clrFrom>
              <a:clrTo>
                <a:srgbClr val="000000">
                  <a:alpha val="0"/>
                </a:srgbClr>
              </a:clrTo>
            </a:clrChange>
          </a:blip>
          <a:srcRect/>
          <a:stretch>
            <a:fillRect/>
          </a:stretch>
        </p:blipFill>
        <p:spPr bwMode="gray">
          <a:xfrm>
            <a:off x="533400" y="2486025"/>
            <a:ext cx="1095375" cy="1019175"/>
          </a:xfrm>
          <a:prstGeom prst="rect">
            <a:avLst/>
          </a:prstGeom>
          <a:noFill/>
          <a:ln w="9525">
            <a:noFill/>
            <a:miter lim="800000"/>
            <a:headEnd/>
            <a:tailEnd/>
          </a:ln>
        </p:spPr>
      </p:pic>
      <p:pic>
        <p:nvPicPr>
          <p:cNvPr id="92" name="Picture 97" descr="Circle_1"/>
          <p:cNvPicPr>
            <a:picLocks noChangeAspect="1" noChangeArrowheads="1"/>
          </p:cNvPicPr>
          <p:nvPr/>
        </p:nvPicPr>
        <p:blipFill>
          <a:blip r:embed="rId3" cstate="print"/>
          <a:srcRect/>
          <a:stretch>
            <a:fillRect/>
          </a:stretch>
        </p:blipFill>
        <p:spPr bwMode="auto">
          <a:xfrm>
            <a:off x="304800" y="2286000"/>
            <a:ext cx="1447800" cy="1447800"/>
          </a:xfrm>
          <a:prstGeom prst="rect">
            <a:avLst/>
          </a:prstGeom>
          <a:noFill/>
          <a:ln w="9525">
            <a:noFill/>
            <a:miter lim="800000"/>
            <a:headEnd/>
            <a:tailEnd/>
          </a:ln>
        </p:spPr>
      </p:pic>
      <p:sp>
        <p:nvSpPr>
          <p:cNvPr id="4188" name="Rectangle 92"/>
          <p:cNvSpPr>
            <a:spLocks noGrp="1" noChangeArrowheads="1"/>
          </p:cNvSpPr>
          <p:nvPr>
            <p:ph type="ctrTitle"/>
          </p:nvPr>
        </p:nvSpPr>
        <p:spPr>
          <a:xfrm>
            <a:off x="1828800" y="1828800"/>
            <a:ext cx="6934200" cy="2362200"/>
          </a:xfrm>
        </p:spPr>
        <p:txBody>
          <a:bodyPr anchor="ctr"/>
          <a:lstStyle>
            <a:lvl1pPr>
              <a:defRPr/>
            </a:lvl1pPr>
          </a:lstStyle>
          <a:p>
            <a:r>
              <a:rPr lang="en-US"/>
              <a:t>Click to edit Master title style</a:t>
            </a:r>
          </a:p>
        </p:txBody>
      </p:sp>
      <p:sp>
        <p:nvSpPr>
          <p:cNvPr id="4189" name="Rectangle 93"/>
          <p:cNvSpPr>
            <a:spLocks noGrp="1" noChangeArrowheads="1"/>
          </p:cNvSpPr>
          <p:nvPr>
            <p:ph type="subTitle" idx="1"/>
          </p:nvPr>
        </p:nvSpPr>
        <p:spPr>
          <a:xfrm>
            <a:off x="1828800" y="4572000"/>
            <a:ext cx="6934200" cy="1295400"/>
          </a:xfrm>
        </p:spPr>
        <p:txBody>
          <a:bodyPr/>
          <a:lstStyle>
            <a:lvl1pPr marL="0" indent="0">
              <a:buFont typeface="Wingdings" pitchFamily="2" charset="2"/>
              <a:buNone/>
              <a:defRPr/>
            </a:lvl1pPr>
          </a:lstStyle>
          <a:p>
            <a:r>
              <a:rPr lang="en-US"/>
              <a:t>Click to edit Master subtitle style</a:t>
            </a:r>
          </a:p>
        </p:txBody>
      </p:sp>
      <p:sp>
        <p:nvSpPr>
          <p:cNvPr id="93" name="Rectangle 94"/>
          <p:cNvSpPr>
            <a:spLocks noGrp="1" noChangeArrowheads="1"/>
          </p:cNvSpPr>
          <p:nvPr>
            <p:ph type="dt" sz="half" idx="10"/>
          </p:nvPr>
        </p:nvSpPr>
        <p:spPr bwMode="auto">
          <a:xfrm>
            <a:off x="533400" y="63246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400"/>
            </a:lvl1pPr>
          </a:lstStyle>
          <a:p>
            <a:pPr>
              <a:defRPr/>
            </a:pPr>
            <a:fld id="{3D65662F-4928-4C9F-B435-7A8B328AB71B}" type="datetime8">
              <a:rPr lang="en-US"/>
              <a:pPr>
                <a:defRPr/>
              </a:pPr>
              <a:t>6/23/2014 4:18 PM</a:t>
            </a:fld>
            <a:endParaRPr lang="en-US" dirty="0"/>
          </a:p>
        </p:txBody>
      </p:sp>
      <p:sp>
        <p:nvSpPr>
          <p:cNvPr id="94" name="Rectangle 95"/>
          <p:cNvSpPr>
            <a:spLocks noGrp="1" noChangeArrowheads="1"/>
          </p:cNvSpPr>
          <p:nvPr>
            <p:ph type="ftr" sz="quarter" idx="11"/>
          </p:nvPr>
        </p:nvSpPr>
        <p:spPr bwMode="auto">
          <a:xfrm>
            <a:off x="3200400" y="63246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dirty="0"/>
          </a:p>
        </p:txBody>
      </p:sp>
      <p:sp>
        <p:nvSpPr>
          <p:cNvPr id="95" name="Rectangle 96"/>
          <p:cNvSpPr>
            <a:spLocks noGrp="1" noChangeArrowheads="1"/>
          </p:cNvSpPr>
          <p:nvPr>
            <p:ph type="sldNum" sz="quarter" idx="12"/>
          </p:nvPr>
        </p:nvSpPr>
        <p:spPr>
          <a:xfrm>
            <a:off x="6858000" y="6324600"/>
            <a:ext cx="1905000" cy="457200"/>
          </a:xfrm>
        </p:spPr>
        <p:txBody>
          <a:bodyPr/>
          <a:lstStyle>
            <a:lvl1pPr>
              <a:defRPr sz="1400"/>
            </a:lvl1pPr>
          </a:lstStyle>
          <a:p>
            <a:pPr>
              <a:defRPr/>
            </a:pPr>
            <a:fld id="{2A5C43CA-183B-4FD2-8B41-408F4359D54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8951EBC-E58C-4DED-AA15-74E60A1947D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930275"/>
            <a:ext cx="2128837" cy="5089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235700" cy="5089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44E3D9-80E0-4C55-9018-FD856FC8B9E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9F6F163-2F8C-4BE4-9BE2-4CA682A88EA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844769F-9571-407A-9DB6-4720C605DF6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C7A3239-A8E3-4736-A18E-C7DA51639DF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B511E520-BA1E-46BB-B83C-62B66F64CD5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6320DFB4-FB50-48FE-B9D7-48F3401A7DB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11C006F0-FCD2-42F9-986A-C944460A8CB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6635CFA-3DF9-4529-8201-E068E1F4C94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5D8EAD5-00FD-4D9A-A32F-67EB249B170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DFC8F91-D3D7-4A0B-8D00-90ED02BBA8A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46063" y="930275"/>
            <a:ext cx="8516937" cy="669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sldNum" sz="quarter" idx="4"/>
          </p:nvPr>
        </p:nvSpPr>
        <p:spPr bwMode="auto">
          <a:xfrm>
            <a:off x="7162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vl1pPr>
          </a:lstStyle>
          <a:p>
            <a:pPr>
              <a:defRPr/>
            </a:pPr>
            <a:fld id="{AE446650-7C1C-45BA-84FC-38F566D04333}" type="slidenum">
              <a:rPr lang="en-US"/>
              <a:pPr>
                <a:defRPr/>
              </a:pPr>
              <a:t>‹#›</a:t>
            </a:fld>
            <a:endParaRPr lang="en-US" dirty="0"/>
          </a:p>
        </p:txBody>
      </p:sp>
      <p:sp>
        <p:nvSpPr>
          <p:cNvPr id="3081" name="Freeform 9"/>
          <p:cNvSpPr>
            <a:spLocks/>
          </p:cNvSpPr>
          <p:nvPr/>
        </p:nvSpPr>
        <p:spPr bwMode="ltGray">
          <a:xfrm>
            <a:off x="1054100" y="165100"/>
            <a:ext cx="7696200" cy="685800"/>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rgbClr val="99CCFF"/>
          </a:solidFill>
          <a:ln w="9525">
            <a:solidFill>
              <a:schemeClr val="bg2"/>
            </a:solidFill>
            <a:round/>
            <a:headEnd/>
            <a:tailEnd/>
          </a:ln>
          <a:effectLst/>
        </p:spPr>
        <p:txBody>
          <a:bodyPr wrap="none" anchor="ctr"/>
          <a:lstStyle/>
          <a:p>
            <a:pPr>
              <a:defRPr/>
            </a:pPr>
            <a:endParaRPr lang="en-US" dirty="0"/>
          </a:p>
        </p:txBody>
      </p:sp>
      <p:grpSp>
        <p:nvGrpSpPr>
          <p:cNvPr id="1030" name="Group 10"/>
          <p:cNvGrpSpPr>
            <a:grpSpLocks/>
          </p:cNvGrpSpPr>
          <p:nvPr/>
        </p:nvGrpSpPr>
        <p:grpSpPr bwMode="auto">
          <a:xfrm>
            <a:off x="1897063" y="165100"/>
            <a:ext cx="6075362" cy="681038"/>
            <a:chOff x="1021" y="240"/>
            <a:chExt cx="3827" cy="429"/>
          </a:xfrm>
        </p:grpSpPr>
        <p:grpSp>
          <p:nvGrpSpPr>
            <p:cNvPr id="1081" name="Group 11"/>
            <p:cNvGrpSpPr>
              <a:grpSpLocks/>
            </p:cNvGrpSpPr>
            <p:nvPr/>
          </p:nvGrpSpPr>
          <p:grpSpPr bwMode="auto">
            <a:xfrm>
              <a:off x="1021" y="241"/>
              <a:ext cx="2208" cy="427"/>
              <a:chOff x="1021" y="241"/>
              <a:chExt cx="2208" cy="427"/>
            </a:xfrm>
          </p:grpSpPr>
          <p:sp>
            <p:nvSpPr>
              <p:cNvPr id="3084"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85"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86"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87"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88"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89"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90"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91"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92"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93"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94"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95"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96"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97"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98"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099"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00"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01"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02"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03"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04"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05"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06"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07"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rgbClr val="000099"/>
              </a:solidFill>
              <a:ln w="9525">
                <a:noFill/>
                <a:round/>
                <a:headEnd/>
                <a:tailEnd/>
              </a:ln>
              <a:effectLst/>
            </p:spPr>
            <p:txBody>
              <a:bodyPr wrap="none" anchor="ctr"/>
              <a:lstStyle/>
              <a:p>
                <a:pPr>
                  <a:defRPr/>
                </a:pPr>
                <a:endParaRPr lang="en-US" dirty="0"/>
              </a:p>
            </p:txBody>
          </p:sp>
          <p:sp>
            <p:nvSpPr>
              <p:cNvPr id="3108"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09"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10"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11"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12"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13"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14"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15"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16"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rgbClr val="000099"/>
              </a:solidFill>
              <a:ln w="9525">
                <a:noFill/>
                <a:round/>
                <a:headEnd/>
                <a:tailEnd/>
              </a:ln>
              <a:effectLst/>
            </p:spPr>
            <p:txBody>
              <a:bodyPr wrap="none" anchor="ctr"/>
              <a:lstStyle/>
              <a:p>
                <a:pPr>
                  <a:defRPr/>
                </a:pPr>
                <a:endParaRPr lang="en-US" dirty="0"/>
              </a:p>
            </p:txBody>
          </p:sp>
          <p:sp>
            <p:nvSpPr>
              <p:cNvPr id="3117"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rgbClr val="000099"/>
              </a:solidFill>
              <a:ln w="9525">
                <a:noFill/>
                <a:round/>
                <a:headEnd/>
                <a:tailEnd/>
              </a:ln>
              <a:effectLst/>
            </p:spPr>
            <p:txBody>
              <a:bodyPr wrap="none" anchor="ctr"/>
              <a:lstStyle/>
              <a:p>
                <a:pPr>
                  <a:defRPr/>
                </a:pPr>
                <a:endParaRPr lang="en-US" dirty="0"/>
              </a:p>
            </p:txBody>
          </p:sp>
          <p:sp>
            <p:nvSpPr>
              <p:cNvPr id="3118"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19"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rgbClr val="000099"/>
              </a:solidFill>
              <a:ln w="9525">
                <a:noFill/>
                <a:round/>
                <a:headEnd/>
                <a:tailEnd/>
              </a:ln>
              <a:effectLst/>
            </p:spPr>
            <p:txBody>
              <a:bodyPr wrap="none" anchor="ctr"/>
              <a:lstStyle/>
              <a:p>
                <a:pPr>
                  <a:defRPr/>
                </a:pPr>
                <a:endParaRPr lang="en-US" dirty="0"/>
              </a:p>
            </p:txBody>
          </p:sp>
          <p:sp>
            <p:nvSpPr>
              <p:cNvPr id="3120"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21"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22"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rgbClr val="000099"/>
              </a:solidFill>
              <a:ln w="9525">
                <a:noFill/>
                <a:round/>
                <a:headEnd/>
                <a:tailEnd/>
              </a:ln>
              <a:effectLst/>
            </p:spPr>
            <p:txBody>
              <a:bodyPr wrap="none" anchor="ctr"/>
              <a:lstStyle/>
              <a:p>
                <a:pPr>
                  <a:defRPr/>
                </a:pPr>
                <a:endParaRPr lang="en-US" dirty="0"/>
              </a:p>
            </p:txBody>
          </p:sp>
          <p:sp>
            <p:nvSpPr>
              <p:cNvPr id="3123"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24"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rgbClr val="000099"/>
              </a:solidFill>
              <a:ln w="9525">
                <a:noFill/>
                <a:round/>
                <a:headEnd/>
                <a:tailEnd/>
              </a:ln>
              <a:effectLst/>
            </p:spPr>
            <p:txBody>
              <a:bodyPr wrap="none" anchor="ctr"/>
              <a:lstStyle/>
              <a:p>
                <a:pPr>
                  <a:defRPr/>
                </a:pPr>
                <a:endParaRPr lang="en-US" dirty="0"/>
              </a:p>
            </p:txBody>
          </p:sp>
          <p:sp>
            <p:nvSpPr>
              <p:cNvPr id="3125"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26"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27"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28"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rgbClr val="000099"/>
              </a:solidFill>
              <a:ln w="9525">
                <a:noFill/>
                <a:round/>
                <a:headEnd/>
                <a:tailEnd/>
              </a:ln>
              <a:effectLst/>
            </p:spPr>
            <p:txBody>
              <a:bodyPr wrap="none" anchor="ctr"/>
              <a:lstStyle/>
              <a:p>
                <a:pPr>
                  <a:defRPr/>
                </a:pPr>
                <a:endParaRPr lang="en-US" dirty="0"/>
              </a:p>
            </p:txBody>
          </p:sp>
          <p:sp>
            <p:nvSpPr>
              <p:cNvPr id="3129"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rgbClr val="000099"/>
              </a:solidFill>
              <a:ln w="9525">
                <a:noFill/>
                <a:round/>
                <a:headEnd/>
                <a:tailEnd/>
              </a:ln>
              <a:effectLst/>
            </p:spPr>
            <p:txBody>
              <a:bodyPr wrap="none" anchor="ctr"/>
              <a:lstStyle/>
              <a:p>
                <a:pPr>
                  <a:defRPr/>
                </a:pPr>
                <a:endParaRPr lang="en-US" dirty="0"/>
              </a:p>
            </p:txBody>
          </p:sp>
          <p:sp>
            <p:nvSpPr>
              <p:cNvPr id="3130"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31"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32"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33"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rgbClr val="000099"/>
              </a:solidFill>
              <a:ln w="9525">
                <a:noFill/>
                <a:round/>
                <a:headEnd/>
                <a:tailEnd/>
              </a:ln>
              <a:effectLst/>
            </p:spPr>
            <p:txBody>
              <a:bodyPr wrap="none" anchor="ctr"/>
              <a:lstStyle/>
              <a:p>
                <a:pPr>
                  <a:defRPr/>
                </a:pPr>
                <a:endParaRPr lang="en-US" dirty="0"/>
              </a:p>
            </p:txBody>
          </p:sp>
          <p:sp>
            <p:nvSpPr>
              <p:cNvPr id="3134"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rgbClr val="000099"/>
              </a:solidFill>
              <a:ln w="9525">
                <a:noFill/>
                <a:round/>
                <a:headEnd/>
                <a:tailEnd/>
              </a:ln>
              <a:effectLst/>
            </p:spPr>
            <p:txBody>
              <a:bodyPr wrap="none" anchor="ctr"/>
              <a:lstStyle/>
              <a:p>
                <a:pPr>
                  <a:defRPr/>
                </a:pPr>
                <a:endParaRPr lang="en-US" dirty="0"/>
              </a:p>
            </p:txBody>
          </p:sp>
          <p:sp>
            <p:nvSpPr>
              <p:cNvPr id="3135"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36"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37"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38"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39"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rgbClr val="000099"/>
              </a:solidFill>
              <a:ln w="9525">
                <a:noFill/>
                <a:round/>
                <a:headEnd/>
                <a:tailEnd/>
              </a:ln>
              <a:effectLst/>
            </p:spPr>
            <p:txBody>
              <a:bodyPr wrap="none" anchor="ctr"/>
              <a:lstStyle/>
              <a:p>
                <a:pPr>
                  <a:defRPr/>
                </a:pPr>
                <a:endParaRPr lang="en-US" dirty="0"/>
              </a:p>
            </p:txBody>
          </p:sp>
        </p:grpSp>
        <p:grpSp>
          <p:nvGrpSpPr>
            <p:cNvPr id="1082" name="Group 68"/>
            <p:cNvGrpSpPr>
              <a:grpSpLocks/>
            </p:cNvGrpSpPr>
            <p:nvPr/>
          </p:nvGrpSpPr>
          <p:grpSpPr bwMode="auto">
            <a:xfrm>
              <a:off x="3709" y="240"/>
              <a:ext cx="1139" cy="429"/>
              <a:chOff x="3709" y="240"/>
              <a:chExt cx="1139" cy="429"/>
            </a:xfrm>
          </p:grpSpPr>
          <p:sp>
            <p:nvSpPr>
              <p:cNvPr id="3141"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42"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43"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44"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45"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46"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47"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48"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49"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50"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51"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52"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53"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54"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55"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56"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57"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58"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59"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60"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61"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62"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rgbClr val="000099"/>
              </a:solidFill>
              <a:ln w="9525">
                <a:noFill/>
                <a:round/>
                <a:headEnd/>
                <a:tailEnd/>
              </a:ln>
              <a:effectLst/>
            </p:spPr>
            <p:txBody>
              <a:bodyPr wrap="none" anchor="ctr"/>
              <a:lstStyle/>
              <a:p>
                <a:pPr>
                  <a:defRPr/>
                </a:pPr>
                <a:endParaRPr lang="en-US" dirty="0"/>
              </a:p>
            </p:txBody>
          </p:sp>
          <p:sp>
            <p:nvSpPr>
              <p:cNvPr id="3163"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64"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65"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rgbClr val="000099"/>
              </a:solidFill>
              <a:ln w="9525">
                <a:noFill/>
                <a:round/>
                <a:headEnd/>
                <a:tailEnd/>
              </a:ln>
              <a:effectLst/>
            </p:spPr>
            <p:txBody>
              <a:bodyPr wrap="none" anchor="ctr"/>
              <a:lstStyle/>
              <a:p>
                <a:pPr>
                  <a:defRPr/>
                </a:pPr>
                <a:endParaRPr lang="en-US" dirty="0"/>
              </a:p>
            </p:txBody>
          </p:sp>
          <p:sp>
            <p:nvSpPr>
              <p:cNvPr id="3166"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67"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rgbClr val="000099"/>
              </a:solidFill>
              <a:ln w="9525">
                <a:noFill/>
                <a:round/>
                <a:headEnd/>
                <a:tailEnd/>
              </a:ln>
              <a:effectLst/>
            </p:spPr>
            <p:txBody>
              <a:bodyPr wrap="none" anchor="ctr"/>
              <a:lstStyle/>
              <a:p>
                <a:pPr>
                  <a:defRPr/>
                </a:pPr>
                <a:endParaRPr lang="en-US" dirty="0"/>
              </a:p>
            </p:txBody>
          </p:sp>
          <p:sp>
            <p:nvSpPr>
              <p:cNvPr id="3168"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69"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70"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71"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rgbClr val="000099"/>
              </a:solidFill>
              <a:ln w="9525">
                <a:noFill/>
                <a:round/>
                <a:headEnd/>
                <a:tailEnd/>
              </a:ln>
              <a:effectLst/>
            </p:spPr>
            <p:txBody>
              <a:bodyPr wrap="none" anchor="ctr"/>
              <a:lstStyle/>
              <a:p>
                <a:pPr>
                  <a:defRPr/>
                </a:pPr>
                <a:endParaRPr lang="en-US" dirty="0"/>
              </a:p>
            </p:txBody>
          </p:sp>
          <p:sp>
            <p:nvSpPr>
              <p:cNvPr id="3172"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rgbClr val="000099"/>
              </a:solidFill>
              <a:ln w="9525">
                <a:noFill/>
                <a:round/>
                <a:headEnd/>
                <a:tailEnd/>
              </a:ln>
              <a:effectLst/>
            </p:spPr>
            <p:txBody>
              <a:bodyPr wrap="none" anchor="ctr"/>
              <a:lstStyle/>
              <a:p>
                <a:pPr>
                  <a:defRPr/>
                </a:pPr>
                <a:endParaRPr lang="en-US" dirty="0"/>
              </a:p>
            </p:txBody>
          </p:sp>
          <p:sp>
            <p:nvSpPr>
              <p:cNvPr id="3173"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74"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75"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76"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rgbClr val="000099"/>
              </a:solidFill>
              <a:ln w="9525">
                <a:noFill/>
                <a:round/>
                <a:headEnd/>
                <a:tailEnd/>
              </a:ln>
              <a:effectLst/>
            </p:spPr>
            <p:txBody>
              <a:bodyPr wrap="none" anchor="ctr"/>
              <a:lstStyle/>
              <a:p>
                <a:pPr>
                  <a:defRPr/>
                </a:pPr>
                <a:endParaRPr lang="en-US" dirty="0"/>
              </a:p>
            </p:txBody>
          </p:sp>
          <p:sp>
            <p:nvSpPr>
              <p:cNvPr id="3177"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rgbClr val="000099"/>
              </a:solidFill>
              <a:ln w="9525">
                <a:noFill/>
                <a:round/>
                <a:headEnd/>
                <a:tailEnd/>
              </a:ln>
              <a:effectLst/>
            </p:spPr>
            <p:txBody>
              <a:bodyPr wrap="none" anchor="ctr"/>
              <a:lstStyle/>
              <a:p>
                <a:pPr>
                  <a:defRPr/>
                </a:pPr>
                <a:endParaRPr lang="en-US" dirty="0"/>
              </a:p>
            </p:txBody>
          </p:sp>
          <p:sp>
            <p:nvSpPr>
              <p:cNvPr id="3178"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79"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80"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81"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rgbClr val="000099"/>
              </a:solidFill>
              <a:ln w="9525">
                <a:noFill/>
                <a:round/>
                <a:headEnd/>
                <a:tailEnd/>
              </a:ln>
              <a:effectLst/>
            </p:spPr>
            <p:txBody>
              <a:bodyPr wrap="none" anchor="ctr"/>
              <a:lstStyle/>
              <a:p>
                <a:pPr>
                  <a:defRPr/>
                </a:pPr>
                <a:endParaRPr lang="en-US" dirty="0"/>
              </a:p>
            </p:txBody>
          </p:sp>
          <p:sp>
            <p:nvSpPr>
              <p:cNvPr id="3182"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rgbClr val="000099"/>
              </a:solidFill>
              <a:ln w="9525">
                <a:noFill/>
                <a:round/>
                <a:headEnd/>
                <a:tailEnd/>
              </a:ln>
              <a:effectLst/>
            </p:spPr>
            <p:txBody>
              <a:bodyPr wrap="none" anchor="ctr"/>
              <a:lstStyle/>
              <a:p>
                <a:pPr>
                  <a:defRPr/>
                </a:pPr>
                <a:endParaRPr lang="en-US" dirty="0"/>
              </a:p>
            </p:txBody>
          </p:sp>
        </p:grpSp>
      </p:grpSp>
      <p:grpSp>
        <p:nvGrpSpPr>
          <p:cNvPr id="1031" name="Group 111"/>
          <p:cNvGrpSpPr>
            <a:grpSpLocks/>
          </p:cNvGrpSpPr>
          <p:nvPr/>
        </p:nvGrpSpPr>
        <p:grpSpPr bwMode="auto">
          <a:xfrm>
            <a:off x="1266825" y="176213"/>
            <a:ext cx="7464425" cy="663575"/>
            <a:chOff x="798" y="255"/>
            <a:chExt cx="4702" cy="418"/>
          </a:xfrm>
        </p:grpSpPr>
        <p:sp>
          <p:nvSpPr>
            <p:cNvPr id="3184" name="Line 112"/>
            <p:cNvSpPr>
              <a:spLocks noChangeShapeType="1"/>
            </p:cNvSpPr>
            <p:nvPr/>
          </p:nvSpPr>
          <p:spPr bwMode="white">
            <a:xfrm>
              <a:off x="798" y="476"/>
              <a:ext cx="4702" cy="0"/>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85" name="Line 113"/>
            <p:cNvSpPr>
              <a:spLocks noChangeShapeType="1"/>
            </p:cNvSpPr>
            <p:nvPr/>
          </p:nvSpPr>
          <p:spPr bwMode="white">
            <a:xfrm>
              <a:off x="1026"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86" name="Line 114"/>
            <p:cNvSpPr>
              <a:spLocks noChangeShapeType="1"/>
            </p:cNvSpPr>
            <p:nvPr/>
          </p:nvSpPr>
          <p:spPr bwMode="white">
            <a:xfrm>
              <a:off x="1254"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87" name="Line 115"/>
            <p:cNvSpPr>
              <a:spLocks noChangeShapeType="1"/>
            </p:cNvSpPr>
            <p:nvPr/>
          </p:nvSpPr>
          <p:spPr bwMode="white">
            <a:xfrm>
              <a:off x="1482"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88" name="Line 116"/>
            <p:cNvSpPr>
              <a:spLocks noChangeShapeType="1"/>
            </p:cNvSpPr>
            <p:nvPr/>
          </p:nvSpPr>
          <p:spPr bwMode="white">
            <a:xfrm>
              <a:off x="1710"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89" name="Line 117"/>
            <p:cNvSpPr>
              <a:spLocks noChangeShapeType="1"/>
            </p:cNvSpPr>
            <p:nvPr/>
          </p:nvSpPr>
          <p:spPr bwMode="white">
            <a:xfrm>
              <a:off x="1938"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90" name="Line 118"/>
            <p:cNvSpPr>
              <a:spLocks noChangeShapeType="1"/>
            </p:cNvSpPr>
            <p:nvPr/>
          </p:nvSpPr>
          <p:spPr bwMode="white">
            <a:xfrm>
              <a:off x="2166"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91" name="Line 119"/>
            <p:cNvSpPr>
              <a:spLocks noChangeShapeType="1"/>
            </p:cNvSpPr>
            <p:nvPr/>
          </p:nvSpPr>
          <p:spPr bwMode="white">
            <a:xfrm>
              <a:off x="2394"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92" name="Line 120"/>
            <p:cNvSpPr>
              <a:spLocks noChangeShapeType="1"/>
            </p:cNvSpPr>
            <p:nvPr/>
          </p:nvSpPr>
          <p:spPr bwMode="white">
            <a:xfrm>
              <a:off x="2622"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93" name="Line 121"/>
            <p:cNvSpPr>
              <a:spLocks noChangeShapeType="1"/>
            </p:cNvSpPr>
            <p:nvPr/>
          </p:nvSpPr>
          <p:spPr bwMode="white">
            <a:xfrm>
              <a:off x="2850"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94" name="Line 122"/>
            <p:cNvSpPr>
              <a:spLocks noChangeShapeType="1"/>
            </p:cNvSpPr>
            <p:nvPr/>
          </p:nvSpPr>
          <p:spPr bwMode="white">
            <a:xfrm>
              <a:off x="3078"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95" name="Line 123"/>
            <p:cNvSpPr>
              <a:spLocks noChangeShapeType="1"/>
            </p:cNvSpPr>
            <p:nvPr/>
          </p:nvSpPr>
          <p:spPr bwMode="white">
            <a:xfrm>
              <a:off x="3306"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96" name="Line 124"/>
            <p:cNvSpPr>
              <a:spLocks noChangeShapeType="1"/>
            </p:cNvSpPr>
            <p:nvPr/>
          </p:nvSpPr>
          <p:spPr bwMode="white">
            <a:xfrm>
              <a:off x="3534"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97" name="Line 125"/>
            <p:cNvSpPr>
              <a:spLocks noChangeShapeType="1"/>
            </p:cNvSpPr>
            <p:nvPr/>
          </p:nvSpPr>
          <p:spPr bwMode="white">
            <a:xfrm>
              <a:off x="3762"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98" name="Line 126"/>
            <p:cNvSpPr>
              <a:spLocks noChangeShapeType="1"/>
            </p:cNvSpPr>
            <p:nvPr/>
          </p:nvSpPr>
          <p:spPr bwMode="white">
            <a:xfrm>
              <a:off x="3990"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199" name="Line 127"/>
            <p:cNvSpPr>
              <a:spLocks noChangeShapeType="1"/>
            </p:cNvSpPr>
            <p:nvPr/>
          </p:nvSpPr>
          <p:spPr bwMode="white">
            <a:xfrm>
              <a:off x="4218"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200" name="Line 128"/>
            <p:cNvSpPr>
              <a:spLocks noChangeShapeType="1"/>
            </p:cNvSpPr>
            <p:nvPr/>
          </p:nvSpPr>
          <p:spPr bwMode="white">
            <a:xfrm>
              <a:off x="4446"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201" name="Line 129"/>
            <p:cNvSpPr>
              <a:spLocks noChangeShapeType="1"/>
            </p:cNvSpPr>
            <p:nvPr/>
          </p:nvSpPr>
          <p:spPr bwMode="white">
            <a:xfrm>
              <a:off x="4674"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202" name="Line 130"/>
            <p:cNvSpPr>
              <a:spLocks noChangeShapeType="1"/>
            </p:cNvSpPr>
            <p:nvPr/>
          </p:nvSpPr>
          <p:spPr bwMode="white">
            <a:xfrm>
              <a:off x="4902"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203" name="Line 131"/>
            <p:cNvSpPr>
              <a:spLocks noChangeShapeType="1"/>
            </p:cNvSpPr>
            <p:nvPr/>
          </p:nvSpPr>
          <p:spPr bwMode="white">
            <a:xfrm>
              <a:off x="5130" y="255"/>
              <a:ext cx="0" cy="418"/>
            </a:xfrm>
            <a:prstGeom prst="line">
              <a:avLst/>
            </a:prstGeom>
            <a:noFill/>
            <a:ln w="9525">
              <a:solidFill>
                <a:srgbClr val="000099"/>
              </a:solidFill>
              <a:round/>
              <a:headEnd/>
              <a:tailEnd/>
            </a:ln>
            <a:effectLst/>
          </p:spPr>
          <p:txBody>
            <a:bodyPr wrap="none" anchor="ctr"/>
            <a:lstStyle/>
            <a:p>
              <a:pPr>
                <a:defRPr/>
              </a:pPr>
              <a:endParaRPr lang="en-US" dirty="0"/>
            </a:p>
          </p:txBody>
        </p:sp>
        <p:sp>
          <p:nvSpPr>
            <p:cNvPr id="3204" name="Line 132"/>
            <p:cNvSpPr>
              <a:spLocks noChangeShapeType="1"/>
            </p:cNvSpPr>
            <p:nvPr/>
          </p:nvSpPr>
          <p:spPr bwMode="white">
            <a:xfrm>
              <a:off x="5358" y="255"/>
              <a:ext cx="0" cy="418"/>
            </a:xfrm>
            <a:prstGeom prst="line">
              <a:avLst/>
            </a:prstGeom>
            <a:noFill/>
            <a:ln w="9525">
              <a:solidFill>
                <a:srgbClr val="000099"/>
              </a:solidFill>
              <a:round/>
              <a:headEnd/>
              <a:tailEnd/>
            </a:ln>
            <a:effectLst/>
          </p:spPr>
          <p:txBody>
            <a:bodyPr wrap="none" anchor="ctr"/>
            <a:lstStyle/>
            <a:p>
              <a:pPr>
                <a:defRPr/>
              </a:pPr>
              <a:endParaRPr lang="en-US" dirty="0"/>
            </a:p>
          </p:txBody>
        </p:sp>
      </p:grpSp>
      <p:grpSp>
        <p:nvGrpSpPr>
          <p:cNvPr id="1032" name="Group 133"/>
          <p:cNvGrpSpPr>
            <a:grpSpLocks/>
          </p:cNvGrpSpPr>
          <p:nvPr/>
        </p:nvGrpSpPr>
        <p:grpSpPr bwMode="auto">
          <a:xfrm>
            <a:off x="1917700" y="173038"/>
            <a:ext cx="5864225" cy="671512"/>
            <a:chOff x="1034" y="245"/>
            <a:chExt cx="3694" cy="423"/>
          </a:xfrm>
        </p:grpSpPr>
        <p:sp>
          <p:nvSpPr>
            <p:cNvPr id="3206" name="Line 134"/>
            <p:cNvSpPr>
              <a:spLocks noChangeShapeType="1"/>
            </p:cNvSpPr>
            <p:nvPr/>
          </p:nvSpPr>
          <p:spPr bwMode="ltGray">
            <a:xfrm>
              <a:off x="2676" y="246"/>
              <a:ext cx="0" cy="142"/>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07" name="Line 135"/>
            <p:cNvSpPr>
              <a:spLocks noChangeShapeType="1"/>
            </p:cNvSpPr>
            <p:nvPr/>
          </p:nvSpPr>
          <p:spPr bwMode="ltGray">
            <a:xfrm>
              <a:off x="2798" y="468"/>
              <a:ext cx="70"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08" name="Line 136"/>
            <p:cNvSpPr>
              <a:spLocks noChangeShapeType="1"/>
            </p:cNvSpPr>
            <p:nvPr/>
          </p:nvSpPr>
          <p:spPr bwMode="ltGray">
            <a:xfrm>
              <a:off x="2904" y="486"/>
              <a:ext cx="0" cy="28"/>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09" name="Line 137"/>
            <p:cNvSpPr>
              <a:spLocks noChangeShapeType="1"/>
            </p:cNvSpPr>
            <p:nvPr/>
          </p:nvSpPr>
          <p:spPr bwMode="ltGray">
            <a:xfrm>
              <a:off x="3132" y="586"/>
              <a:ext cx="0" cy="79"/>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10" name="Line 138"/>
            <p:cNvSpPr>
              <a:spLocks noChangeShapeType="1"/>
            </p:cNvSpPr>
            <p:nvPr/>
          </p:nvSpPr>
          <p:spPr bwMode="ltGray">
            <a:xfrm>
              <a:off x="3816" y="358"/>
              <a:ext cx="0" cy="180"/>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11" name="Line 139"/>
            <p:cNvSpPr>
              <a:spLocks noChangeShapeType="1"/>
            </p:cNvSpPr>
            <p:nvPr/>
          </p:nvSpPr>
          <p:spPr bwMode="ltGray">
            <a:xfrm>
              <a:off x="3722" y="468"/>
              <a:ext cx="348"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12" name="Line 140"/>
            <p:cNvSpPr>
              <a:spLocks noChangeShapeType="1"/>
            </p:cNvSpPr>
            <p:nvPr/>
          </p:nvSpPr>
          <p:spPr bwMode="ltGray">
            <a:xfrm>
              <a:off x="4044" y="372"/>
              <a:ext cx="0" cy="294"/>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13" name="Line 141"/>
            <p:cNvSpPr>
              <a:spLocks noChangeShapeType="1"/>
            </p:cNvSpPr>
            <p:nvPr/>
          </p:nvSpPr>
          <p:spPr bwMode="ltGray">
            <a:xfrm flipV="1">
              <a:off x="4046" y="248"/>
              <a:ext cx="0" cy="50"/>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14" name="Line 142"/>
            <p:cNvSpPr>
              <a:spLocks noChangeShapeType="1"/>
            </p:cNvSpPr>
            <p:nvPr/>
          </p:nvSpPr>
          <p:spPr bwMode="ltGray">
            <a:xfrm flipV="1">
              <a:off x="4272" y="246"/>
              <a:ext cx="0" cy="182"/>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15" name="Line 143"/>
            <p:cNvSpPr>
              <a:spLocks noChangeShapeType="1"/>
            </p:cNvSpPr>
            <p:nvPr/>
          </p:nvSpPr>
          <p:spPr bwMode="ltGray">
            <a:xfrm flipH="1">
              <a:off x="4422" y="468"/>
              <a:ext cx="78"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16" name="Line 144"/>
            <p:cNvSpPr>
              <a:spLocks noChangeShapeType="1"/>
            </p:cNvSpPr>
            <p:nvPr/>
          </p:nvSpPr>
          <p:spPr bwMode="ltGray">
            <a:xfrm flipH="1">
              <a:off x="4290" y="468"/>
              <a:ext cx="62"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17" name="Line 145"/>
            <p:cNvSpPr>
              <a:spLocks noChangeShapeType="1"/>
            </p:cNvSpPr>
            <p:nvPr/>
          </p:nvSpPr>
          <p:spPr bwMode="ltGray">
            <a:xfrm flipV="1">
              <a:off x="4500" y="246"/>
              <a:ext cx="0" cy="270"/>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18" name="Line 146"/>
            <p:cNvSpPr>
              <a:spLocks noChangeShapeType="1"/>
            </p:cNvSpPr>
            <p:nvPr/>
          </p:nvSpPr>
          <p:spPr bwMode="ltGray">
            <a:xfrm>
              <a:off x="4728" y="606"/>
              <a:ext cx="0" cy="34"/>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19" name="Line 147"/>
            <p:cNvSpPr>
              <a:spLocks noChangeShapeType="1"/>
            </p:cNvSpPr>
            <p:nvPr/>
          </p:nvSpPr>
          <p:spPr bwMode="ltGray">
            <a:xfrm>
              <a:off x="1992" y="250"/>
              <a:ext cx="0" cy="62"/>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20" name="Line 148"/>
            <p:cNvSpPr>
              <a:spLocks noChangeShapeType="1"/>
            </p:cNvSpPr>
            <p:nvPr/>
          </p:nvSpPr>
          <p:spPr bwMode="ltGray">
            <a:xfrm>
              <a:off x="1764" y="247"/>
              <a:ext cx="0" cy="337"/>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21" name="Line 149"/>
            <p:cNvSpPr>
              <a:spLocks noChangeShapeType="1"/>
            </p:cNvSpPr>
            <p:nvPr/>
          </p:nvSpPr>
          <p:spPr bwMode="ltGray">
            <a:xfrm flipH="1">
              <a:off x="1738" y="468"/>
              <a:ext cx="68"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22" name="Line 150"/>
            <p:cNvSpPr>
              <a:spLocks noChangeShapeType="1"/>
            </p:cNvSpPr>
            <p:nvPr/>
          </p:nvSpPr>
          <p:spPr bwMode="ltGray">
            <a:xfrm>
              <a:off x="1604" y="468"/>
              <a:ext cx="60"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23" name="Line 151"/>
            <p:cNvSpPr>
              <a:spLocks noChangeShapeType="1"/>
            </p:cNvSpPr>
            <p:nvPr/>
          </p:nvSpPr>
          <p:spPr bwMode="ltGray">
            <a:xfrm flipH="1">
              <a:off x="1404" y="468"/>
              <a:ext cx="82"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24" name="Line 152"/>
            <p:cNvSpPr>
              <a:spLocks noChangeShapeType="1"/>
            </p:cNvSpPr>
            <p:nvPr/>
          </p:nvSpPr>
          <p:spPr bwMode="ltGray">
            <a:xfrm>
              <a:off x="1034" y="468"/>
              <a:ext cx="348" cy="0"/>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25" name="Line 153"/>
            <p:cNvSpPr>
              <a:spLocks noChangeShapeType="1"/>
            </p:cNvSpPr>
            <p:nvPr/>
          </p:nvSpPr>
          <p:spPr bwMode="ltGray">
            <a:xfrm>
              <a:off x="1306" y="370"/>
              <a:ext cx="0" cy="298"/>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26" name="Line 154"/>
            <p:cNvSpPr>
              <a:spLocks noChangeShapeType="1"/>
            </p:cNvSpPr>
            <p:nvPr/>
          </p:nvSpPr>
          <p:spPr bwMode="ltGray">
            <a:xfrm>
              <a:off x="1080" y="388"/>
              <a:ext cx="0" cy="156"/>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27" name="Line 155"/>
            <p:cNvSpPr>
              <a:spLocks noChangeShapeType="1"/>
            </p:cNvSpPr>
            <p:nvPr/>
          </p:nvSpPr>
          <p:spPr bwMode="ltGray">
            <a:xfrm flipH="1" flipV="1">
              <a:off x="1308" y="245"/>
              <a:ext cx="0" cy="27"/>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28" name="Line 156"/>
            <p:cNvSpPr>
              <a:spLocks noChangeShapeType="1"/>
            </p:cNvSpPr>
            <p:nvPr/>
          </p:nvSpPr>
          <p:spPr bwMode="ltGray">
            <a:xfrm>
              <a:off x="1536" y="316"/>
              <a:ext cx="0" cy="96"/>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29" name="Line 157"/>
            <p:cNvSpPr>
              <a:spLocks noChangeShapeType="1"/>
            </p:cNvSpPr>
            <p:nvPr/>
          </p:nvSpPr>
          <p:spPr bwMode="ltGray">
            <a:xfrm flipV="1">
              <a:off x="1536" y="247"/>
              <a:ext cx="0" cy="22"/>
            </a:xfrm>
            <a:prstGeom prst="line">
              <a:avLst/>
            </a:prstGeom>
            <a:noFill/>
            <a:ln w="9525">
              <a:solidFill>
                <a:srgbClr val="99CCFF"/>
              </a:solidFill>
              <a:round/>
              <a:headEnd/>
              <a:tailEnd/>
            </a:ln>
            <a:effectLst/>
          </p:spPr>
          <p:txBody>
            <a:bodyPr wrap="none" anchor="ctr"/>
            <a:lstStyle/>
            <a:p>
              <a:pPr>
                <a:defRPr/>
              </a:pPr>
              <a:endParaRPr lang="en-US" dirty="0"/>
            </a:p>
          </p:txBody>
        </p:sp>
        <p:sp>
          <p:nvSpPr>
            <p:cNvPr id="3230" name="Line 158"/>
            <p:cNvSpPr>
              <a:spLocks noChangeShapeType="1"/>
            </p:cNvSpPr>
            <p:nvPr/>
          </p:nvSpPr>
          <p:spPr bwMode="ltGray">
            <a:xfrm>
              <a:off x="4095" y="467"/>
              <a:ext cx="80" cy="0"/>
            </a:xfrm>
            <a:prstGeom prst="line">
              <a:avLst/>
            </a:prstGeom>
            <a:noFill/>
            <a:ln w="9525">
              <a:solidFill>
                <a:srgbClr val="99CCFF"/>
              </a:solidFill>
              <a:round/>
              <a:headEnd/>
              <a:tailEnd/>
            </a:ln>
            <a:effectLst/>
          </p:spPr>
          <p:txBody>
            <a:bodyPr wrap="none" anchor="ctr"/>
            <a:lstStyle/>
            <a:p>
              <a:pPr>
                <a:defRPr/>
              </a:pPr>
              <a:endParaRPr lang="en-US" dirty="0"/>
            </a:p>
          </p:txBody>
        </p:sp>
      </p:grpSp>
      <p:pic>
        <p:nvPicPr>
          <p:cNvPr id="1033" name="Picture 159" descr="earth"/>
          <p:cNvPicPr>
            <a:picLocks noChangeAspect="1" noChangeArrowheads="1"/>
          </p:cNvPicPr>
          <p:nvPr/>
        </p:nvPicPr>
        <p:blipFill>
          <a:blip r:embed="rId14" cstate="print">
            <a:clrChange>
              <a:clrFrom>
                <a:srgbClr val="000000"/>
              </a:clrFrom>
              <a:clrTo>
                <a:srgbClr val="000000">
                  <a:alpha val="0"/>
                </a:srgbClr>
              </a:clrTo>
            </a:clrChange>
          </a:blip>
          <a:srcRect/>
          <a:stretch>
            <a:fillRect/>
          </a:stretch>
        </p:blipFill>
        <p:spPr bwMode="auto">
          <a:xfrm>
            <a:off x="261938" y="87313"/>
            <a:ext cx="892175" cy="831850"/>
          </a:xfrm>
          <a:prstGeom prst="rect">
            <a:avLst/>
          </a:prstGeom>
          <a:noFill/>
          <a:ln w="9525">
            <a:noFill/>
            <a:miter lim="800000"/>
            <a:headEnd/>
            <a:tailEnd/>
          </a:ln>
        </p:spPr>
      </p:pic>
      <p:pic>
        <p:nvPicPr>
          <p:cNvPr id="1034" name="Picture 160" descr="Circle_1"/>
          <p:cNvPicPr>
            <a:picLocks noChangeAspect="1" noChangeArrowheads="1"/>
          </p:cNvPicPr>
          <p:nvPr/>
        </p:nvPicPr>
        <p:blipFill>
          <a:blip r:embed="rId15" cstate="print"/>
          <a:srcRect/>
          <a:stretch>
            <a:fillRect/>
          </a:stretch>
        </p:blipFill>
        <p:spPr bwMode="auto">
          <a:xfrm>
            <a:off x="228600" y="76200"/>
            <a:ext cx="914400" cy="838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4"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ftr="0" dt="0"/>
  <p:txStyles>
    <p:titleStyle>
      <a:lvl1pPr algn="l" rtl="0" eaLnBrk="0" fontAlgn="base" hangingPunct="0">
        <a:spcBef>
          <a:spcPct val="0"/>
        </a:spcBef>
        <a:spcAft>
          <a:spcPct val="0"/>
        </a:spcAft>
        <a:defRPr sz="4000" i="1">
          <a:solidFill>
            <a:srgbClr val="000066"/>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i="1">
          <a:solidFill>
            <a:srgbClr val="000066"/>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000" i="1">
          <a:solidFill>
            <a:srgbClr val="000066"/>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000" i="1">
          <a:solidFill>
            <a:srgbClr val="000066"/>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000" i="1">
          <a:solidFill>
            <a:srgbClr val="000066"/>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4000" i="1">
          <a:solidFill>
            <a:srgbClr val="000066"/>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i="1">
          <a:solidFill>
            <a:srgbClr val="000066"/>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i="1">
          <a:solidFill>
            <a:srgbClr val="000066"/>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i="1">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0"/>
        </a:spcBef>
        <a:spcAft>
          <a:spcPct val="75000"/>
        </a:spcAft>
        <a:buClr>
          <a:srgbClr val="5FAFFF"/>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0"/>
        </a:spcBef>
        <a:spcAft>
          <a:spcPct val="75000"/>
        </a:spcAft>
        <a:buClr>
          <a:srgbClr val="5FAFFF"/>
        </a:buClr>
        <a:buSzPct val="125000"/>
        <a:buFont typeface="Wingdings" pitchFamily="2" charset="2"/>
        <a:buChar char="§"/>
        <a:defRPr sz="2800">
          <a:solidFill>
            <a:schemeClr val="tx1"/>
          </a:solidFill>
          <a:latin typeface="+mn-lt"/>
        </a:defRPr>
      </a:lvl2pPr>
      <a:lvl3pPr marL="1143000" indent="-228600" algn="l" rtl="0" eaLnBrk="0" fontAlgn="base" hangingPunct="0">
        <a:spcBef>
          <a:spcPct val="0"/>
        </a:spcBef>
        <a:spcAft>
          <a:spcPct val="75000"/>
        </a:spcAft>
        <a:buChar char="•"/>
        <a:defRPr sz="2400">
          <a:solidFill>
            <a:schemeClr val="tx1"/>
          </a:solidFill>
          <a:latin typeface="+mn-lt"/>
        </a:defRPr>
      </a:lvl3pPr>
      <a:lvl4pPr marL="1600200" indent="-228600" algn="l" rtl="0" eaLnBrk="0" fontAlgn="base" hangingPunct="0">
        <a:spcBef>
          <a:spcPct val="0"/>
        </a:spcBef>
        <a:spcAft>
          <a:spcPct val="75000"/>
        </a:spcAft>
        <a:buChar char="–"/>
        <a:defRPr sz="2000">
          <a:solidFill>
            <a:schemeClr val="tx1"/>
          </a:solidFill>
          <a:latin typeface="+mn-lt"/>
        </a:defRPr>
      </a:lvl4pPr>
      <a:lvl5pPr marL="2057400" indent="-228600" algn="l" rtl="0" eaLnBrk="0" fontAlgn="base" hangingPunct="0">
        <a:spcBef>
          <a:spcPct val="0"/>
        </a:spcBef>
        <a:spcAft>
          <a:spcPct val="75000"/>
        </a:spcAft>
        <a:buClr>
          <a:schemeClr val="tx2"/>
        </a:buClr>
        <a:buChar char="–"/>
        <a:defRPr sz="2000">
          <a:solidFill>
            <a:schemeClr val="tx1"/>
          </a:solidFill>
          <a:latin typeface="+mn-lt"/>
        </a:defRPr>
      </a:lvl5pPr>
      <a:lvl6pPr marL="2514600" indent="-228600" algn="l" rtl="0" fontAlgn="base">
        <a:spcBef>
          <a:spcPct val="0"/>
        </a:spcBef>
        <a:spcAft>
          <a:spcPct val="75000"/>
        </a:spcAft>
        <a:buClr>
          <a:schemeClr val="tx2"/>
        </a:buClr>
        <a:buChar char="–"/>
        <a:defRPr sz="2000">
          <a:solidFill>
            <a:schemeClr val="tx1"/>
          </a:solidFill>
          <a:latin typeface="+mn-lt"/>
        </a:defRPr>
      </a:lvl6pPr>
      <a:lvl7pPr marL="2971800" indent="-228600" algn="l" rtl="0" fontAlgn="base">
        <a:spcBef>
          <a:spcPct val="0"/>
        </a:spcBef>
        <a:spcAft>
          <a:spcPct val="75000"/>
        </a:spcAft>
        <a:buClr>
          <a:schemeClr val="tx2"/>
        </a:buClr>
        <a:buChar char="–"/>
        <a:defRPr sz="2000">
          <a:solidFill>
            <a:schemeClr val="tx1"/>
          </a:solidFill>
          <a:latin typeface="+mn-lt"/>
        </a:defRPr>
      </a:lvl7pPr>
      <a:lvl8pPr marL="3429000" indent="-228600" algn="l" rtl="0" fontAlgn="base">
        <a:spcBef>
          <a:spcPct val="0"/>
        </a:spcBef>
        <a:spcAft>
          <a:spcPct val="75000"/>
        </a:spcAft>
        <a:buClr>
          <a:schemeClr val="tx2"/>
        </a:buClr>
        <a:buChar char="–"/>
        <a:defRPr sz="2000">
          <a:solidFill>
            <a:schemeClr val="tx1"/>
          </a:solidFill>
          <a:latin typeface="+mn-lt"/>
        </a:defRPr>
      </a:lvl8pPr>
      <a:lvl9pPr marL="3886200" indent="-228600" algn="l" rtl="0" fontAlgn="base">
        <a:spcBef>
          <a:spcPct val="0"/>
        </a:spcBef>
        <a:spcAft>
          <a:spcPct val="7500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0"/>
          </p:nvPr>
        </p:nvSpPr>
        <p:spPr>
          <a:noFill/>
        </p:spPr>
        <p:txBody>
          <a:bodyPr/>
          <a:lstStyle/>
          <a:p>
            <a:fld id="{DEB7CCBC-5C37-4857-94DF-5DE250398CFA}" type="slidenum">
              <a:rPr lang="en-US" smtClean="0"/>
              <a:pPr/>
              <a:t>1</a:t>
            </a:fld>
            <a:endParaRPr lang="en-US" dirty="0" smtClean="0"/>
          </a:p>
        </p:txBody>
      </p:sp>
      <p:sp>
        <p:nvSpPr>
          <p:cNvPr id="9219" name="Slide Number Placeholder 1"/>
          <p:cNvSpPr txBox="1">
            <a:spLocks noGrp="1"/>
          </p:cNvSpPr>
          <p:nvPr/>
        </p:nvSpPr>
        <p:spPr bwMode="auto">
          <a:xfrm>
            <a:off x="7162800" y="6324600"/>
            <a:ext cx="1905000" cy="457200"/>
          </a:xfrm>
          <a:prstGeom prst="rect">
            <a:avLst/>
          </a:prstGeom>
          <a:noFill/>
          <a:ln w="9525">
            <a:noFill/>
            <a:miter lim="800000"/>
            <a:headEnd/>
            <a:tailEnd/>
          </a:ln>
        </p:spPr>
        <p:txBody>
          <a:bodyPr anchor="b"/>
          <a:lstStyle/>
          <a:p>
            <a:pPr algn="r"/>
            <a:fld id="{28B3C6ED-9D8F-4F90-AE5C-1CDE0E17C7D6}" type="slidenum">
              <a:rPr lang="en-US" sz="1600"/>
              <a:pPr algn="r"/>
              <a:t>1</a:t>
            </a:fld>
            <a:endParaRPr lang="en-US" sz="1600" dirty="0"/>
          </a:p>
        </p:txBody>
      </p:sp>
      <p:sp>
        <p:nvSpPr>
          <p:cNvPr id="9220" name="Freeform 2"/>
          <p:cNvSpPr>
            <a:spLocks/>
          </p:cNvSpPr>
          <p:nvPr/>
        </p:nvSpPr>
        <p:spPr bwMode="ltGray">
          <a:xfrm>
            <a:off x="0" y="0"/>
            <a:ext cx="9144000" cy="7010400"/>
          </a:xfrm>
          <a:custGeom>
            <a:avLst/>
            <a:gdLst>
              <a:gd name="T0" fmla="*/ 2147483647 w 4848"/>
              <a:gd name="T1" fmla="*/ 2147483647 h 432"/>
              <a:gd name="T2" fmla="*/ 0 w 4848"/>
              <a:gd name="T3" fmla="*/ 2147483647 h 432"/>
              <a:gd name="T4" fmla="*/ 0 w 4848"/>
              <a:gd name="T5" fmla="*/ 0 h 432"/>
              <a:gd name="T6" fmla="*/ 2147483647 w 4848"/>
              <a:gd name="T7" fmla="*/ 0 h 432"/>
              <a:gd name="T8" fmla="*/ 2147483647 w 4848"/>
              <a:gd name="T9" fmla="*/ 2147483647 h 432"/>
              <a:gd name="T10" fmla="*/ 0 60000 65536"/>
              <a:gd name="T11" fmla="*/ 0 60000 65536"/>
              <a:gd name="T12" fmla="*/ 0 60000 65536"/>
              <a:gd name="T13" fmla="*/ 0 60000 65536"/>
              <a:gd name="T14" fmla="*/ 0 60000 65536"/>
              <a:gd name="T15" fmla="*/ 0 w 4848"/>
              <a:gd name="T16" fmla="*/ 0 h 432"/>
              <a:gd name="T17" fmla="*/ 4848 w 4848"/>
              <a:gd name="T18" fmla="*/ 432 h 432"/>
            </a:gdLst>
            <a:ahLst/>
            <a:cxnLst>
              <a:cxn ang="T10">
                <a:pos x="T0" y="T1"/>
              </a:cxn>
              <a:cxn ang="T11">
                <a:pos x="T2" y="T3"/>
              </a:cxn>
              <a:cxn ang="T12">
                <a:pos x="T4" y="T5"/>
              </a:cxn>
              <a:cxn ang="T13">
                <a:pos x="T6" y="T7"/>
              </a:cxn>
              <a:cxn ang="T14">
                <a:pos x="T8" y="T9"/>
              </a:cxn>
            </a:cxnLst>
            <a:rect l="T15" t="T16" r="T17" b="T18"/>
            <a:pathLst>
              <a:path w="4848" h="432">
                <a:moveTo>
                  <a:pt x="4848" y="432"/>
                </a:moveTo>
                <a:lnTo>
                  <a:pt x="0" y="432"/>
                </a:lnTo>
                <a:lnTo>
                  <a:pt x="0" y="0"/>
                </a:lnTo>
                <a:lnTo>
                  <a:pt x="4848" y="0"/>
                </a:lnTo>
                <a:lnTo>
                  <a:pt x="4848" y="432"/>
                </a:lnTo>
                <a:close/>
              </a:path>
            </a:pathLst>
          </a:custGeom>
          <a:solidFill>
            <a:srgbClr val="99CCFF"/>
          </a:solidFill>
          <a:ln w="9525">
            <a:noFill/>
            <a:round/>
            <a:headEnd/>
            <a:tailEnd/>
          </a:ln>
        </p:spPr>
        <p:txBody>
          <a:bodyPr wrap="none" anchor="ctr"/>
          <a:lstStyle/>
          <a:p>
            <a:endParaRPr lang="en-US" dirty="0"/>
          </a:p>
        </p:txBody>
      </p:sp>
      <p:pic>
        <p:nvPicPr>
          <p:cNvPr id="9221" name="Picture 3" descr="Circle_1"/>
          <p:cNvPicPr>
            <a:picLocks noChangeAspect="1" noChangeArrowheads="1"/>
          </p:cNvPicPr>
          <p:nvPr/>
        </p:nvPicPr>
        <p:blipFill>
          <a:blip r:embed="rId3" cstate="print"/>
          <a:srcRect/>
          <a:stretch>
            <a:fillRect/>
          </a:stretch>
        </p:blipFill>
        <p:spPr bwMode="auto">
          <a:xfrm>
            <a:off x="990600" y="1295400"/>
            <a:ext cx="1828800" cy="1828800"/>
          </a:xfrm>
          <a:prstGeom prst="rect">
            <a:avLst/>
          </a:prstGeom>
          <a:noFill/>
          <a:ln w="9525">
            <a:noFill/>
            <a:miter lim="800000"/>
            <a:headEnd/>
            <a:tailEnd/>
          </a:ln>
        </p:spPr>
      </p:pic>
      <p:sp>
        <p:nvSpPr>
          <p:cNvPr id="1552388" name="Rectangle 4"/>
          <p:cNvSpPr>
            <a:spLocks noChangeArrowheads="1"/>
          </p:cNvSpPr>
          <p:nvPr/>
        </p:nvSpPr>
        <p:spPr bwMode="auto">
          <a:xfrm>
            <a:off x="685800" y="762000"/>
            <a:ext cx="7772400" cy="3048000"/>
          </a:xfrm>
          <a:prstGeom prst="rect">
            <a:avLst/>
          </a:prstGeom>
          <a:noFill/>
          <a:ln w="9525">
            <a:noFill/>
            <a:miter lim="800000"/>
            <a:headEnd/>
            <a:tailEnd/>
          </a:ln>
          <a:effectLst/>
        </p:spPr>
        <p:txBody>
          <a:bodyPr anchor="ctr"/>
          <a:lstStyle/>
          <a:p>
            <a:pPr algn="ctr">
              <a:defRPr/>
            </a:pPr>
            <a:endParaRPr lang="en-US" sz="4000" i="1" dirty="0">
              <a:solidFill>
                <a:srgbClr val="000066"/>
              </a:solidFill>
              <a:effectLst>
                <a:outerShdw blurRad="38100" dist="38100" dir="2700000" algn="tl">
                  <a:srgbClr val="C0C0C0"/>
                </a:outerShdw>
              </a:effectLst>
            </a:endParaRPr>
          </a:p>
        </p:txBody>
      </p:sp>
      <p:sp>
        <p:nvSpPr>
          <p:cNvPr id="1552389" name="Rectangle 5"/>
          <p:cNvSpPr>
            <a:spLocks noChangeArrowheads="1"/>
          </p:cNvSpPr>
          <p:nvPr/>
        </p:nvSpPr>
        <p:spPr bwMode="auto">
          <a:xfrm>
            <a:off x="3429000" y="4343400"/>
            <a:ext cx="4800600" cy="1524000"/>
          </a:xfrm>
          <a:prstGeom prst="rect">
            <a:avLst/>
          </a:prstGeom>
          <a:noFill/>
          <a:ln w="9525">
            <a:noFill/>
            <a:miter lim="800000"/>
            <a:headEnd/>
            <a:tailEnd/>
          </a:ln>
          <a:effectLst/>
        </p:spPr>
        <p:txBody>
          <a:bodyPr/>
          <a:lstStyle/>
          <a:p>
            <a:pPr marL="342900" indent="-342900" algn="ctr">
              <a:defRPr/>
            </a:pPr>
            <a:r>
              <a:rPr lang="en-US" sz="1800" dirty="0" smtClean="0"/>
              <a:t>LT Jonathan Leshin, Ph.D.</a:t>
            </a:r>
          </a:p>
          <a:p>
            <a:pPr marL="342900" indent="-342900" algn="ctr">
              <a:defRPr/>
            </a:pPr>
            <a:r>
              <a:rPr lang="en-US" sz="1800" dirty="0" smtClean="0"/>
              <a:t>Antimicrobials Division</a:t>
            </a:r>
            <a:endParaRPr lang="en-US" sz="1800" dirty="0"/>
          </a:p>
          <a:p>
            <a:pPr marL="342900" indent="-342900" algn="ctr">
              <a:defRPr/>
            </a:pPr>
            <a:r>
              <a:rPr lang="en-US" sz="1800" dirty="0" smtClean="0"/>
              <a:t>Office </a:t>
            </a:r>
            <a:r>
              <a:rPr lang="en-US" sz="1800" dirty="0"/>
              <a:t>of Pesticide </a:t>
            </a:r>
            <a:r>
              <a:rPr lang="en-US" sz="1800" dirty="0" smtClean="0"/>
              <a:t>Programs</a:t>
            </a:r>
          </a:p>
          <a:p>
            <a:pPr marL="342900" indent="-342900" algn="ctr">
              <a:defRPr/>
            </a:pPr>
            <a:r>
              <a:rPr lang="en-US" sz="1800" dirty="0" smtClean="0"/>
              <a:t>U.S. Environmental Protection Agency</a:t>
            </a:r>
            <a:endParaRPr lang="en-US" sz="1800" dirty="0"/>
          </a:p>
          <a:p>
            <a:pPr marL="342900" indent="-342900">
              <a:spcAft>
                <a:spcPct val="75000"/>
              </a:spcAft>
              <a:buClr>
                <a:srgbClr val="5FAFFF"/>
              </a:buClr>
              <a:buSzPct val="70000"/>
              <a:buFont typeface="Wingdings" pitchFamily="2" charset="2"/>
              <a:buNone/>
              <a:defRPr/>
            </a:pPr>
            <a:endParaRPr lang="en-US" sz="1600" dirty="0">
              <a:effectLst>
                <a:outerShdw blurRad="38100" dist="38100" dir="2700000" algn="tl">
                  <a:srgbClr val="C0C0C0"/>
                </a:outerShdw>
              </a:effectLst>
            </a:endParaRPr>
          </a:p>
          <a:p>
            <a:pPr marL="342900" indent="-342900" algn="r">
              <a:defRPr/>
            </a:pPr>
            <a:endParaRPr lang="en-US" dirty="0"/>
          </a:p>
        </p:txBody>
      </p:sp>
      <p:sp>
        <p:nvSpPr>
          <p:cNvPr id="9224" name="Rectangle 8"/>
          <p:cNvSpPr>
            <a:spLocks noChangeArrowheads="1"/>
          </p:cNvSpPr>
          <p:nvPr/>
        </p:nvSpPr>
        <p:spPr bwMode="auto">
          <a:xfrm>
            <a:off x="2895600" y="1295400"/>
            <a:ext cx="5638800" cy="1077913"/>
          </a:xfrm>
          <a:prstGeom prst="rect">
            <a:avLst/>
          </a:prstGeom>
          <a:noFill/>
          <a:ln w="3175">
            <a:noFill/>
            <a:miter lim="800000"/>
            <a:headEnd/>
            <a:tailEnd/>
          </a:ln>
        </p:spPr>
        <p:txBody>
          <a:bodyPr>
            <a:spAutoFit/>
          </a:bodyPr>
          <a:lstStyle/>
          <a:p>
            <a:pPr algn="ctr"/>
            <a:r>
              <a:rPr lang="en-US" sz="3200" dirty="0" smtClean="0"/>
              <a:t>EPA Science Assessment </a:t>
            </a:r>
            <a:r>
              <a:rPr lang="en-US" sz="3200" dirty="0"/>
              <a:t>of</a:t>
            </a:r>
          </a:p>
          <a:p>
            <a:pPr algn="ctr"/>
            <a:r>
              <a:rPr lang="en-US" sz="3200" dirty="0" smtClean="0"/>
              <a:t>Paul et al. (1988)</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8380" y="1792937"/>
            <a:ext cx="8985620" cy="4247317"/>
          </a:xfrm>
          <a:prstGeom prst="rect">
            <a:avLst/>
          </a:prstGeom>
          <a:noFill/>
        </p:spPr>
        <p:txBody>
          <a:bodyPr wrap="square" rtlCol="0">
            <a:spAutoFit/>
          </a:bodyPr>
          <a:lstStyle/>
          <a:p>
            <a:pPr eaLnBrk="0" fontAlgn="base" hangingPunct="0">
              <a:spcBef>
                <a:spcPct val="0"/>
              </a:spcBef>
              <a:spcAft>
                <a:spcPct val="0"/>
              </a:spcAft>
            </a:pPr>
            <a:r>
              <a:rPr lang="en-US" sz="1600" b="1" dirty="0" smtClean="0"/>
              <a:t>Table 1 Serum thyroid hormone concentrations before and after iodide administration</a:t>
            </a:r>
          </a:p>
          <a:p>
            <a:pPr eaLnBrk="0" fontAlgn="base" hangingPunct="0">
              <a:spcBef>
                <a:spcPct val="0"/>
              </a:spcBef>
              <a:spcAft>
                <a:spcPct val="0"/>
              </a:spcAft>
            </a:pPr>
            <a:endParaRPr lang="en-US" sz="1800" dirty="0" smtClean="0"/>
          </a:p>
          <a:p>
            <a:r>
              <a:rPr lang="en-US" sz="1800" b="1" dirty="0" smtClean="0">
                <a:ea typeface="Times New Roman" panose="02020603050405020304" pitchFamily="18" charset="0"/>
                <a:cs typeface="Shruti" panose="020B0502040204020203" pitchFamily="34" charset="0"/>
              </a:rPr>
              <a:t>Student’s paired </a:t>
            </a:r>
          </a:p>
          <a:p>
            <a:r>
              <a:rPr lang="en-US" sz="1800" b="1" dirty="0" smtClean="0">
                <a:ea typeface="Times New Roman" panose="02020603050405020304" pitchFamily="18" charset="0"/>
                <a:cs typeface="Shruti" panose="020B0502040204020203" pitchFamily="34" charset="0"/>
              </a:rPr>
              <a:t>t-test</a:t>
            </a:r>
          </a:p>
          <a:p>
            <a:r>
              <a:rPr lang="en-US" sz="1600" dirty="0" smtClean="0">
                <a:ea typeface="Times New Roman" panose="02020603050405020304" pitchFamily="18" charset="0"/>
                <a:cs typeface="Shruti" panose="020B0502040204020203" pitchFamily="34" charset="0"/>
              </a:rPr>
              <a:t>Mean </a:t>
            </a:r>
            <a:r>
              <a:rPr lang="en-US" sz="1600" dirty="0" smtClean="0">
                <a:ea typeface="Times New Roman" panose="02020603050405020304" pitchFamily="18" charset="0"/>
                <a:cs typeface="Shruti" panose="020B0502040204020203" pitchFamily="34" charset="0"/>
                <a:sym typeface="Symbol" panose="05050102010706020507" pitchFamily="18" charset="2"/>
              </a:rPr>
              <a:t></a:t>
            </a:r>
            <a:r>
              <a:rPr lang="en-US" sz="1600" dirty="0" smtClean="0">
                <a:ea typeface="Times New Roman" panose="02020603050405020304" pitchFamily="18" charset="0"/>
                <a:cs typeface="Shruti" panose="020B0502040204020203" pitchFamily="34" charset="0"/>
              </a:rPr>
              <a:t> SEM</a:t>
            </a:r>
            <a:endParaRPr lang="en-US" sz="1600" dirty="0" smtClean="0"/>
          </a:p>
          <a:p>
            <a:r>
              <a:rPr lang="en-US" sz="1600" dirty="0" smtClean="0"/>
              <a:t>*, p&lt;0.02</a:t>
            </a:r>
          </a:p>
          <a:p>
            <a:r>
              <a:rPr lang="en-US" sz="1600" dirty="0" smtClean="0"/>
              <a:t>**, p&lt;0.01</a:t>
            </a:r>
          </a:p>
          <a:p>
            <a:r>
              <a:rPr lang="en-US" sz="1600" dirty="0" smtClean="0"/>
              <a:t>***, p&lt;0.001</a:t>
            </a:r>
          </a:p>
          <a:p>
            <a:r>
              <a:rPr lang="en-US" sz="1600" dirty="0" smtClean="0"/>
              <a:t>NS – not significant</a:t>
            </a:r>
          </a:p>
          <a:p>
            <a:endParaRPr lang="en-US" sz="1600" dirty="0" smtClean="0"/>
          </a:p>
          <a:p>
            <a:r>
              <a:rPr lang="en-US" sz="1600" dirty="0" smtClean="0"/>
              <a:t>Comparison is </a:t>
            </a:r>
          </a:p>
          <a:p>
            <a:r>
              <a:rPr lang="en-US" sz="1600" dirty="0" smtClean="0"/>
              <a:t>day 0 to day 15</a:t>
            </a:r>
          </a:p>
          <a:p>
            <a:pPr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mj-lt"/>
                <a:ea typeface="Times New Roman" panose="02020603050405020304" pitchFamily="18" charset="0"/>
                <a:cs typeface="Shruti" panose="020B0502040204020203" pitchFamily="34" charset="0"/>
                <a:sym typeface="Symbol" panose="05050102010706020507" pitchFamily="18" charset="2"/>
              </a:rPr>
              <a:t> 										</a:t>
            </a:r>
            <a:endParaRPr kumimoji="0" lang="en-US" b="0" i="0" u="none" strike="noStrike" cap="none" normalizeH="0" baseline="0" dirty="0" smtClean="0">
              <a:ln>
                <a:noFill/>
              </a:ln>
              <a:solidFill>
                <a:schemeClr val="tx1"/>
              </a:solidFill>
              <a:effectLst/>
              <a:latin typeface="+mj-lt"/>
              <a:sym typeface="Symbol" panose="05050102010706020507" pitchFamily="18" charset="2"/>
            </a:endParaRPr>
          </a:p>
          <a:p>
            <a:endParaRPr lang="en-US" dirty="0">
              <a:latin typeface="+mj-lt"/>
            </a:endParaRPr>
          </a:p>
        </p:txBody>
      </p:sp>
      <p:sp>
        <p:nvSpPr>
          <p:cNvPr id="2" name="Title 1"/>
          <p:cNvSpPr>
            <a:spLocks noGrp="1"/>
          </p:cNvSpPr>
          <p:nvPr>
            <p:ph type="title"/>
          </p:nvPr>
        </p:nvSpPr>
        <p:spPr/>
        <p:txBody>
          <a:bodyPr/>
          <a:lstStyle/>
          <a:p>
            <a:pPr algn="ctr"/>
            <a:r>
              <a:rPr lang="en-US" dirty="0" smtClean="0"/>
              <a:t>Results - 1</a:t>
            </a:r>
            <a:endParaRPr lang="en-US" dirty="0"/>
          </a:p>
        </p:txBody>
      </p:sp>
      <p:graphicFrame>
        <p:nvGraphicFramePr>
          <p:cNvPr id="14" name="Content Placeholder 13"/>
          <p:cNvGraphicFramePr>
            <a:graphicFrameLocks noGrp="1"/>
          </p:cNvGraphicFramePr>
          <p:nvPr>
            <p:ph idx="1"/>
          </p:nvPr>
        </p:nvGraphicFramePr>
        <p:xfrm>
          <a:off x="2209800" y="2362200"/>
          <a:ext cx="6781800" cy="3761574"/>
        </p:xfrm>
        <a:graphic>
          <a:graphicData uri="http://schemas.openxmlformats.org/drawingml/2006/table">
            <a:tbl>
              <a:tblPr firstRow="1" firstCol="1" bandRow="1">
                <a:tableStyleId>{5C22544A-7EE6-4342-B048-85BDC9FD1C3A}</a:tableStyleId>
              </a:tblPr>
              <a:tblGrid>
                <a:gridCol w="711961"/>
                <a:gridCol w="431039"/>
                <a:gridCol w="619394"/>
                <a:gridCol w="758646"/>
                <a:gridCol w="679360"/>
                <a:gridCol w="762000"/>
                <a:gridCol w="659506"/>
                <a:gridCol w="712094"/>
                <a:gridCol w="685800"/>
                <a:gridCol w="762000"/>
              </a:tblGrid>
              <a:tr h="823664">
                <a:tc rowSpan="2">
                  <a:txBody>
                    <a:bodyPr/>
                    <a:lstStyle/>
                    <a:p>
                      <a:pPr marL="0" marR="0" algn="ctr">
                        <a:spcBef>
                          <a:spcPts val="0"/>
                        </a:spcBef>
                        <a:spcAft>
                          <a:spcPts val="0"/>
                        </a:spcAft>
                      </a:pPr>
                      <a:r>
                        <a:rPr lang="en-US" sz="1400" dirty="0"/>
                        <a:t>Iodide dose</a:t>
                      </a:r>
                      <a:endParaRPr lang="en-US" sz="14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marL="0" marR="0" algn="ctr">
                        <a:spcBef>
                          <a:spcPts val="0"/>
                        </a:spcBef>
                        <a:spcAft>
                          <a:spcPts val="0"/>
                        </a:spcAft>
                      </a:pPr>
                      <a:r>
                        <a:rPr lang="en-US" sz="1600" dirty="0"/>
                        <a:t>n</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marL="0" marR="0" algn="ctr">
                        <a:spcBef>
                          <a:spcPts val="0"/>
                        </a:spcBef>
                        <a:spcAft>
                          <a:spcPts val="0"/>
                        </a:spcAft>
                      </a:pPr>
                      <a:r>
                        <a:rPr lang="en-US" sz="1600" dirty="0"/>
                        <a:t>Serum T</a:t>
                      </a:r>
                      <a:r>
                        <a:rPr lang="en-US" sz="1600" baseline="-25000" dirty="0"/>
                        <a:t>4</a:t>
                      </a:r>
                      <a:r>
                        <a:rPr lang="en-US" sz="1600" dirty="0"/>
                        <a:t> (µg/dl)</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600" dirty="0"/>
                        <a:t>Serum FT</a:t>
                      </a:r>
                      <a:r>
                        <a:rPr lang="en-US" sz="1600" baseline="-25000" dirty="0"/>
                        <a:t>4</a:t>
                      </a:r>
                      <a:r>
                        <a:rPr lang="en-US" sz="1600" dirty="0"/>
                        <a:t>I</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600" dirty="0"/>
                        <a:t>Serum T</a:t>
                      </a:r>
                      <a:r>
                        <a:rPr lang="en-US" sz="1600" baseline="-25000" dirty="0"/>
                        <a:t>3</a:t>
                      </a:r>
                      <a:r>
                        <a:rPr lang="en-US" sz="1600" dirty="0"/>
                        <a:t> (</a:t>
                      </a:r>
                      <a:r>
                        <a:rPr lang="en-US" sz="1600" dirty="0" err="1"/>
                        <a:t>ng</a:t>
                      </a:r>
                      <a:r>
                        <a:rPr lang="en-US" sz="1600" dirty="0"/>
                        <a:t>/dl)</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600" dirty="0"/>
                        <a:t>Serum TSH (µU/ml)</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r>
              <a:tr h="624136">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500" dirty="0"/>
                        <a:t>Day 0</a:t>
                      </a:r>
                      <a:endParaRPr lang="en-US" sz="15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2FF"/>
                    </a:solidFill>
                  </a:tcPr>
                </a:tc>
                <a:tc>
                  <a:txBody>
                    <a:bodyPr/>
                    <a:lstStyle/>
                    <a:p>
                      <a:pPr marL="0" marR="0" algn="ctr">
                        <a:spcBef>
                          <a:spcPts val="0"/>
                        </a:spcBef>
                        <a:spcAft>
                          <a:spcPts val="0"/>
                        </a:spcAft>
                      </a:pPr>
                      <a:r>
                        <a:rPr lang="en-US" sz="1500" dirty="0"/>
                        <a:t>Day 15</a:t>
                      </a:r>
                      <a:endParaRPr lang="en-US" sz="15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2FF"/>
                    </a:solidFill>
                  </a:tcPr>
                </a:tc>
                <a:tc>
                  <a:txBody>
                    <a:bodyPr/>
                    <a:lstStyle/>
                    <a:p>
                      <a:pPr marL="0" marR="0" algn="ctr">
                        <a:spcBef>
                          <a:spcPts val="0"/>
                        </a:spcBef>
                        <a:spcAft>
                          <a:spcPts val="0"/>
                        </a:spcAft>
                      </a:pPr>
                      <a:r>
                        <a:rPr lang="en-US" sz="1500" dirty="0"/>
                        <a:t>Day 0</a:t>
                      </a:r>
                      <a:endParaRPr lang="en-US" sz="15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2FF"/>
                    </a:solidFill>
                  </a:tcPr>
                </a:tc>
                <a:tc>
                  <a:txBody>
                    <a:bodyPr/>
                    <a:lstStyle/>
                    <a:p>
                      <a:pPr marL="0" marR="0" algn="ctr">
                        <a:spcBef>
                          <a:spcPts val="0"/>
                        </a:spcBef>
                        <a:spcAft>
                          <a:spcPts val="0"/>
                        </a:spcAft>
                      </a:pPr>
                      <a:r>
                        <a:rPr lang="en-US" sz="1500" dirty="0"/>
                        <a:t>Day 15</a:t>
                      </a:r>
                      <a:endParaRPr lang="en-US" sz="15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2FF"/>
                    </a:solidFill>
                  </a:tcPr>
                </a:tc>
                <a:tc>
                  <a:txBody>
                    <a:bodyPr/>
                    <a:lstStyle/>
                    <a:p>
                      <a:pPr marL="0" marR="0" algn="ctr">
                        <a:spcBef>
                          <a:spcPts val="0"/>
                        </a:spcBef>
                        <a:spcAft>
                          <a:spcPts val="0"/>
                        </a:spcAft>
                      </a:pPr>
                      <a:r>
                        <a:rPr lang="en-US" sz="1500" dirty="0"/>
                        <a:t>Day 0</a:t>
                      </a:r>
                      <a:endParaRPr lang="en-US" sz="15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2FF"/>
                    </a:solidFill>
                  </a:tcPr>
                </a:tc>
                <a:tc>
                  <a:txBody>
                    <a:bodyPr/>
                    <a:lstStyle/>
                    <a:p>
                      <a:pPr marL="0" marR="0" algn="ctr">
                        <a:spcBef>
                          <a:spcPts val="0"/>
                        </a:spcBef>
                        <a:spcAft>
                          <a:spcPts val="0"/>
                        </a:spcAft>
                      </a:pPr>
                      <a:r>
                        <a:rPr lang="en-US" sz="1500" dirty="0"/>
                        <a:t>Day 15</a:t>
                      </a:r>
                      <a:endParaRPr lang="en-US" sz="15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2FF"/>
                    </a:solidFill>
                  </a:tcPr>
                </a:tc>
                <a:tc>
                  <a:txBody>
                    <a:bodyPr/>
                    <a:lstStyle/>
                    <a:p>
                      <a:pPr marL="0" marR="0" algn="ctr">
                        <a:spcBef>
                          <a:spcPts val="0"/>
                        </a:spcBef>
                        <a:spcAft>
                          <a:spcPts val="0"/>
                        </a:spcAft>
                      </a:pPr>
                      <a:r>
                        <a:rPr lang="en-US" sz="1500" dirty="0"/>
                        <a:t>Day 0</a:t>
                      </a:r>
                      <a:endParaRPr lang="en-US" sz="15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2FF"/>
                    </a:solidFill>
                  </a:tcPr>
                </a:tc>
                <a:tc>
                  <a:txBody>
                    <a:bodyPr/>
                    <a:lstStyle/>
                    <a:p>
                      <a:pPr marL="0" marR="0" algn="ctr">
                        <a:spcBef>
                          <a:spcPts val="0"/>
                        </a:spcBef>
                        <a:spcAft>
                          <a:spcPts val="0"/>
                        </a:spcAft>
                      </a:pPr>
                      <a:r>
                        <a:rPr lang="en-US" sz="1500" dirty="0"/>
                        <a:t>Day 15</a:t>
                      </a:r>
                      <a:endParaRPr lang="en-US" sz="15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2FF"/>
                    </a:solidFill>
                  </a:tcPr>
                </a:tc>
              </a:tr>
              <a:tr h="771258">
                <a:tc>
                  <a:txBody>
                    <a:bodyPr/>
                    <a:lstStyle/>
                    <a:p>
                      <a:pPr marL="0" marR="0" algn="ctr">
                        <a:spcBef>
                          <a:spcPts val="0"/>
                        </a:spcBef>
                        <a:spcAft>
                          <a:spcPts val="0"/>
                        </a:spcAft>
                      </a:pPr>
                      <a:r>
                        <a:rPr lang="en-US" sz="1400" dirty="0"/>
                        <a:t>1500 µg</a:t>
                      </a:r>
                      <a:endParaRPr lang="en-US" sz="14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600" dirty="0"/>
                        <a:t>18</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7.3 </a:t>
                      </a:r>
                      <a:r>
                        <a:rPr lang="en-US" sz="1600" dirty="0">
                          <a:sym typeface="Symbol"/>
                        </a:rPr>
                        <a:t></a:t>
                      </a:r>
                      <a:r>
                        <a:rPr lang="en-US" sz="1600" dirty="0"/>
                        <a:t> 0.2</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6.7 </a:t>
                      </a:r>
                      <a:r>
                        <a:rPr lang="en-US" sz="1600" dirty="0">
                          <a:sym typeface="Symbol"/>
                        </a:rPr>
                        <a:t></a:t>
                      </a:r>
                      <a:r>
                        <a:rPr lang="en-US" sz="1600" dirty="0"/>
                        <a:t> 0.2***</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7.0 </a:t>
                      </a:r>
                      <a:r>
                        <a:rPr lang="en-US" sz="1600" dirty="0">
                          <a:sym typeface="Symbol"/>
                        </a:rPr>
                        <a:t></a:t>
                      </a:r>
                      <a:r>
                        <a:rPr lang="en-US" sz="1600" dirty="0"/>
                        <a:t> 0.2</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6.4 </a:t>
                      </a:r>
                      <a:r>
                        <a:rPr lang="en-US" sz="1600" dirty="0">
                          <a:sym typeface="Symbol"/>
                        </a:rPr>
                        <a:t></a:t>
                      </a:r>
                      <a:r>
                        <a:rPr lang="en-US" sz="1600" dirty="0"/>
                        <a:t> 0.2***</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181 </a:t>
                      </a:r>
                      <a:r>
                        <a:rPr lang="en-US" sz="1600" dirty="0">
                          <a:sym typeface="Symbol"/>
                        </a:rPr>
                        <a:t></a:t>
                      </a:r>
                      <a:r>
                        <a:rPr lang="en-US" sz="1600" dirty="0"/>
                        <a:t> 4</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173 </a:t>
                      </a:r>
                      <a:r>
                        <a:rPr lang="en-US" sz="1600" dirty="0">
                          <a:sym typeface="Symbol"/>
                        </a:rPr>
                        <a:t></a:t>
                      </a:r>
                      <a:r>
                        <a:rPr lang="en-US" sz="1600" dirty="0"/>
                        <a:t> 4*</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1.9 </a:t>
                      </a:r>
                      <a:r>
                        <a:rPr lang="en-US" sz="1600" dirty="0">
                          <a:sym typeface="Symbol"/>
                        </a:rPr>
                        <a:t></a:t>
                      </a:r>
                      <a:r>
                        <a:rPr lang="en-US" sz="1600" dirty="0"/>
                        <a:t> 0.2</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2.8 </a:t>
                      </a:r>
                      <a:r>
                        <a:rPr lang="en-US" sz="1600" dirty="0">
                          <a:sym typeface="Symbol"/>
                        </a:rPr>
                        <a:t></a:t>
                      </a:r>
                      <a:r>
                        <a:rPr lang="en-US" sz="1600" dirty="0"/>
                        <a:t> 0.4**</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71258">
                <a:tc>
                  <a:txBody>
                    <a:bodyPr/>
                    <a:lstStyle/>
                    <a:p>
                      <a:pPr marL="0" marR="0" algn="ctr">
                        <a:spcBef>
                          <a:spcPts val="0"/>
                        </a:spcBef>
                        <a:spcAft>
                          <a:spcPts val="0"/>
                        </a:spcAft>
                      </a:pPr>
                      <a:r>
                        <a:rPr lang="en-US" sz="1400" dirty="0"/>
                        <a:t>500 µg</a:t>
                      </a:r>
                      <a:endParaRPr lang="en-US" sz="14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600" dirty="0"/>
                        <a:t>9</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7.8 </a:t>
                      </a:r>
                      <a:r>
                        <a:rPr lang="en-US" sz="1600" dirty="0">
                          <a:sym typeface="Symbol"/>
                        </a:rPr>
                        <a:t></a:t>
                      </a:r>
                      <a:r>
                        <a:rPr lang="en-US" sz="1600" dirty="0"/>
                        <a:t> 0.4</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7.9 </a:t>
                      </a:r>
                      <a:r>
                        <a:rPr lang="en-US" sz="1600" dirty="0">
                          <a:sym typeface="Symbol"/>
                        </a:rPr>
                        <a:t></a:t>
                      </a:r>
                      <a:r>
                        <a:rPr lang="en-US" sz="1600" dirty="0"/>
                        <a:t> 0.6</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7.1 </a:t>
                      </a:r>
                      <a:r>
                        <a:rPr lang="en-US" sz="1600" dirty="0">
                          <a:sym typeface="Symbol"/>
                        </a:rPr>
                        <a:t></a:t>
                      </a:r>
                      <a:r>
                        <a:rPr lang="en-US" sz="1600" dirty="0"/>
                        <a:t> 0.3</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7.1 </a:t>
                      </a:r>
                      <a:r>
                        <a:rPr lang="en-US" sz="1600" dirty="0">
                          <a:sym typeface="Symbol"/>
                        </a:rPr>
                        <a:t></a:t>
                      </a:r>
                      <a:r>
                        <a:rPr lang="en-US" sz="1600" dirty="0"/>
                        <a:t> 0.3</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148 </a:t>
                      </a:r>
                      <a:r>
                        <a:rPr lang="en-US" sz="1600" dirty="0">
                          <a:sym typeface="Symbol"/>
                        </a:rPr>
                        <a:t></a:t>
                      </a:r>
                      <a:r>
                        <a:rPr lang="en-US" sz="1600" dirty="0"/>
                        <a:t> 5</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144 </a:t>
                      </a:r>
                      <a:r>
                        <a:rPr lang="en-US" sz="1600" dirty="0">
                          <a:sym typeface="Symbol"/>
                        </a:rPr>
                        <a:t></a:t>
                      </a:r>
                      <a:r>
                        <a:rPr lang="en-US" sz="1600" dirty="0"/>
                        <a:t> 4</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2.1 </a:t>
                      </a:r>
                      <a:r>
                        <a:rPr lang="en-US" sz="1600" dirty="0">
                          <a:sym typeface="Symbol"/>
                        </a:rPr>
                        <a:t></a:t>
                      </a:r>
                      <a:r>
                        <a:rPr lang="en-US" sz="1600" dirty="0"/>
                        <a:t> 0.3</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2.4 </a:t>
                      </a:r>
                      <a:r>
                        <a:rPr lang="en-US" sz="1600" dirty="0">
                          <a:sym typeface="Symbol"/>
                        </a:rPr>
                        <a:t></a:t>
                      </a:r>
                      <a:r>
                        <a:rPr lang="en-US" sz="1600" dirty="0"/>
                        <a:t> 0.4</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r>
              <a:tr h="771258">
                <a:tc>
                  <a:txBody>
                    <a:bodyPr/>
                    <a:lstStyle/>
                    <a:p>
                      <a:pPr marL="0" marR="0" algn="ctr">
                        <a:spcBef>
                          <a:spcPts val="0"/>
                        </a:spcBef>
                        <a:spcAft>
                          <a:spcPts val="0"/>
                        </a:spcAft>
                      </a:pPr>
                      <a:r>
                        <a:rPr lang="en-US" sz="1400" dirty="0"/>
                        <a:t>250 µg</a:t>
                      </a:r>
                      <a:endParaRPr lang="en-US" sz="14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600" dirty="0"/>
                        <a:t>9</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7.9 </a:t>
                      </a:r>
                      <a:r>
                        <a:rPr lang="en-US" sz="1600" dirty="0">
                          <a:sym typeface="Symbol"/>
                        </a:rPr>
                        <a:t></a:t>
                      </a:r>
                      <a:r>
                        <a:rPr lang="en-US" sz="1600" dirty="0"/>
                        <a:t> 04</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7.5 </a:t>
                      </a:r>
                      <a:r>
                        <a:rPr lang="en-US" sz="1600" dirty="0">
                          <a:sym typeface="Symbol"/>
                        </a:rPr>
                        <a:t></a:t>
                      </a:r>
                      <a:r>
                        <a:rPr lang="en-US" sz="1600" dirty="0"/>
                        <a:t> 0.3</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7.6 </a:t>
                      </a:r>
                      <a:r>
                        <a:rPr lang="en-US" sz="1600" dirty="0">
                          <a:sym typeface="Symbol"/>
                        </a:rPr>
                        <a:t></a:t>
                      </a:r>
                      <a:r>
                        <a:rPr lang="en-US" sz="1600" dirty="0"/>
                        <a:t> 0.3</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6.9 </a:t>
                      </a:r>
                      <a:r>
                        <a:rPr lang="en-US" sz="1600" dirty="0">
                          <a:sym typeface="Symbol"/>
                        </a:rPr>
                        <a:t></a:t>
                      </a:r>
                      <a:r>
                        <a:rPr lang="en-US" sz="1600" dirty="0"/>
                        <a:t> 0.2</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134 </a:t>
                      </a:r>
                      <a:r>
                        <a:rPr lang="en-US" sz="1600" dirty="0">
                          <a:sym typeface="Symbol"/>
                        </a:rPr>
                        <a:t></a:t>
                      </a:r>
                      <a:r>
                        <a:rPr lang="en-US" sz="1600" dirty="0"/>
                        <a:t> 3</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135 </a:t>
                      </a:r>
                      <a:r>
                        <a:rPr lang="en-US" sz="1600" dirty="0">
                          <a:sym typeface="Symbol"/>
                        </a:rPr>
                        <a:t></a:t>
                      </a:r>
                      <a:r>
                        <a:rPr lang="en-US" sz="1600" dirty="0"/>
                        <a:t> 4</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2.3 </a:t>
                      </a:r>
                      <a:r>
                        <a:rPr lang="en-US" sz="1600" dirty="0">
                          <a:sym typeface="Symbol"/>
                        </a:rPr>
                        <a:t></a:t>
                      </a:r>
                      <a:r>
                        <a:rPr lang="en-US" sz="1600" dirty="0"/>
                        <a:t> 0.4</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600" dirty="0"/>
                        <a:t>2.7 </a:t>
                      </a:r>
                      <a:r>
                        <a:rPr lang="en-US" sz="1600" dirty="0">
                          <a:sym typeface="Symbol"/>
                        </a:rPr>
                        <a:t></a:t>
                      </a:r>
                      <a:r>
                        <a:rPr lang="en-US" sz="1600" dirty="0"/>
                        <a:t> 0.5</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bl>
          </a:graphicData>
        </a:graphic>
      </p:graphicFrame>
      <p:sp>
        <p:nvSpPr>
          <p:cNvPr id="5" name="Slide Number Placeholder 4"/>
          <p:cNvSpPr>
            <a:spLocks noGrp="1"/>
          </p:cNvSpPr>
          <p:nvPr>
            <p:ph type="sldNum" sz="quarter" idx="4294967295"/>
          </p:nvPr>
        </p:nvSpPr>
        <p:spPr>
          <a:xfrm>
            <a:off x="8229600" y="6324600"/>
            <a:ext cx="709698" cy="365125"/>
          </a:xfrm>
          <a:prstGeom prst="rect">
            <a:avLst/>
          </a:prstGeom>
        </p:spPr>
        <p:txBody>
          <a:bodyPr/>
          <a:lstStyle/>
          <a:p>
            <a:fld id="{1BA6859F-4D04-4156-A333-D5BA521CD60E}" type="slidenum">
              <a:rPr lang="en-US" sz="2000" smtClean="0"/>
              <a:pPr/>
              <a:t>10</a:t>
            </a:fld>
            <a:endParaRPr lang="en-US" sz="2000" dirty="0"/>
          </a:p>
        </p:txBody>
      </p:sp>
    </p:spTree>
    <p:extLst>
      <p:ext uri="{BB962C8B-B14F-4D97-AF65-F5344CB8AC3E}">
        <p14:creationId xmlns:p14="http://schemas.microsoft.com/office/powerpoint/2010/main" val="1861011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516937" cy="669925"/>
          </a:xfrm>
        </p:spPr>
        <p:txBody>
          <a:bodyPr/>
          <a:lstStyle/>
          <a:p>
            <a:pPr algn="ctr"/>
            <a:r>
              <a:rPr lang="en-US" dirty="0" smtClean="0"/>
              <a:t>Results - 2</a:t>
            </a:r>
            <a:endParaRPr lang="en-US" dirty="0"/>
          </a:p>
        </p:txBody>
      </p:sp>
      <p:sp>
        <p:nvSpPr>
          <p:cNvPr id="5" name="Rectangle 4"/>
          <p:cNvSpPr/>
          <p:nvPr/>
        </p:nvSpPr>
        <p:spPr>
          <a:xfrm>
            <a:off x="381000" y="1676400"/>
            <a:ext cx="2895600" cy="4401205"/>
          </a:xfrm>
          <a:prstGeom prst="rect">
            <a:avLst/>
          </a:prstGeom>
        </p:spPr>
        <p:txBody>
          <a:bodyPr wrap="square">
            <a:spAutoFit/>
          </a:bodyPr>
          <a:lstStyle/>
          <a:p>
            <a:r>
              <a:rPr lang="en-US" sz="2000" b="1" dirty="0" smtClean="0"/>
              <a:t>Figure 1: </a:t>
            </a:r>
            <a:r>
              <a:rPr lang="en-US" sz="2000" dirty="0" smtClean="0"/>
              <a:t>The effect of iodine administration of the maximum increase in serum TSH concentration following the intravenous administration of 1500 µg TRH. The numbers in parenthesis represent the number of subjects in each group. Statistical significance was determined using a Student’s paired t-test</a:t>
            </a:r>
            <a:endParaRPr lang="en-US" sz="2000" dirty="0">
              <a:effectLst/>
              <a:latin typeface="Courier"/>
              <a:ea typeface="Times New Roman" panose="02020603050405020304" pitchFamily="18" charset="0"/>
              <a:cs typeface="Times New Roman" panose="02020603050405020304" pitchFamily="18" charset="0"/>
            </a:endParaRPr>
          </a:p>
        </p:txBody>
      </p:sp>
      <p:pic>
        <p:nvPicPr>
          <p:cNvPr id="8" name="Picture 7"/>
          <p:cNvPicPr/>
          <p:nvPr/>
        </p:nvPicPr>
        <p:blipFill>
          <a:blip r:embed="rId2" cstate="print"/>
          <a:srcRect/>
          <a:stretch>
            <a:fillRect/>
          </a:stretch>
        </p:blipFill>
        <p:spPr bwMode="auto">
          <a:xfrm>
            <a:off x="3810000" y="1600200"/>
            <a:ext cx="5105400" cy="4971143"/>
          </a:xfrm>
          <a:prstGeom prst="rect">
            <a:avLst/>
          </a:prstGeom>
          <a:noFill/>
          <a:ln w="9525">
            <a:solidFill>
              <a:schemeClr val="tx1"/>
            </a:solidFill>
            <a:miter lim="800000"/>
            <a:headEnd/>
            <a:tailEnd/>
          </a:ln>
        </p:spPr>
      </p:pic>
      <p:sp>
        <p:nvSpPr>
          <p:cNvPr id="6" name="Slide Number Placeholder 5"/>
          <p:cNvSpPr>
            <a:spLocks noGrp="1"/>
          </p:cNvSpPr>
          <p:nvPr>
            <p:ph type="sldNum" sz="quarter" idx="4294967295"/>
          </p:nvPr>
        </p:nvSpPr>
        <p:spPr>
          <a:xfrm>
            <a:off x="8434302" y="6492875"/>
            <a:ext cx="709698" cy="365125"/>
          </a:xfrm>
          <a:prstGeom prst="rect">
            <a:avLst/>
          </a:prstGeom>
        </p:spPr>
        <p:txBody>
          <a:bodyPr/>
          <a:lstStyle/>
          <a:p>
            <a:fld id="{1BA6859F-4D04-4156-A333-D5BA521CD60E}" type="slidenum">
              <a:rPr lang="en-US" sz="2000" smtClean="0"/>
              <a:pPr/>
              <a:t>11</a:t>
            </a:fld>
            <a:endParaRPr lang="en-US" sz="2000" dirty="0"/>
          </a:p>
        </p:txBody>
      </p:sp>
    </p:spTree>
    <p:extLst>
      <p:ext uri="{BB962C8B-B14F-4D97-AF65-F5344CB8AC3E}">
        <p14:creationId xmlns:p14="http://schemas.microsoft.com/office/powerpoint/2010/main" val="10520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 - 3</a:t>
            </a:r>
            <a:endParaRPr lang="en-US" dirty="0"/>
          </a:p>
        </p:txBody>
      </p:sp>
      <p:sp>
        <p:nvSpPr>
          <p:cNvPr id="5" name="Rectangle 4"/>
          <p:cNvSpPr/>
          <p:nvPr/>
        </p:nvSpPr>
        <p:spPr>
          <a:xfrm>
            <a:off x="0" y="1780236"/>
            <a:ext cx="8610600" cy="3046988"/>
          </a:xfrm>
          <a:prstGeom prst="rect">
            <a:avLst/>
          </a:prstGeom>
        </p:spPr>
        <p:txBody>
          <a:bodyPr wrap="square">
            <a:spAutoFit/>
          </a:bodyPr>
          <a:lstStyle/>
          <a:p>
            <a:pPr>
              <a:tabLst>
                <a:tab pos="914400" algn="l"/>
                <a:tab pos="2000250" algn="l"/>
              </a:tabLst>
            </a:pPr>
            <a:r>
              <a:rPr lang="en-US" sz="1800" b="1" dirty="0" smtClean="0"/>
              <a:t>	Table 2:	Effect of 500 or 250 µg iodine administered daily to 			</a:t>
            </a:r>
            <a:r>
              <a:rPr lang="en-US" sz="1800" b="1" dirty="0" err="1" smtClean="0"/>
              <a:t>euthyroid</a:t>
            </a:r>
            <a:r>
              <a:rPr lang="en-US" sz="1800" b="1" dirty="0" smtClean="0"/>
              <a:t> women on the TSH response to TRH</a:t>
            </a:r>
          </a:p>
          <a:p>
            <a:endParaRPr lang="en-US" sz="1800" dirty="0" smtClean="0">
              <a:ea typeface="Times New Roman" panose="02020603050405020304" pitchFamily="18" charset="0"/>
              <a:cs typeface="Shruti" panose="020B0502040204020203" pitchFamily="34" charset="0"/>
            </a:endParaRPr>
          </a:p>
          <a:p>
            <a:r>
              <a:rPr lang="en-US" sz="1800" dirty="0" smtClean="0">
                <a:ea typeface="Times New Roman" panose="02020603050405020304" pitchFamily="18" charset="0"/>
                <a:cs typeface="Shruti" panose="020B0502040204020203" pitchFamily="34" charset="0"/>
              </a:rPr>
              <a:t>Student’s paired t-test</a:t>
            </a:r>
          </a:p>
          <a:p>
            <a:r>
              <a:rPr lang="en-US" sz="1800" dirty="0" smtClean="0">
                <a:ea typeface="Times New Roman" panose="02020603050405020304" pitchFamily="18" charset="0"/>
                <a:cs typeface="Shruti" panose="020B0502040204020203" pitchFamily="34" charset="0"/>
              </a:rPr>
              <a:t>Mean </a:t>
            </a:r>
            <a:r>
              <a:rPr lang="en-US" sz="1800" dirty="0" smtClean="0">
                <a:ea typeface="Times New Roman" panose="02020603050405020304" pitchFamily="18" charset="0"/>
                <a:cs typeface="Shruti" panose="020B0502040204020203" pitchFamily="34" charset="0"/>
                <a:sym typeface="Symbol" panose="05050102010706020507" pitchFamily="18" charset="2"/>
              </a:rPr>
              <a:t></a:t>
            </a:r>
            <a:r>
              <a:rPr lang="en-US" sz="1800" dirty="0" smtClean="0">
                <a:ea typeface="Times New Roman" panose="02020603050405020304" pitchFamily="18" charset="0"/>
                <a:cs typeface="Shruti" panose="020B0502040204020203" pitchFamily="34" charset="0"/>
              </a:rPr>
              <a:t> SEM</a:t>
            </a:r>
          </a:p>
          <a:p>
            <a:r>
              <a:rPr lang="en-US" sz="1800" dirty="0" smtClean="0"/>
              <a:t>Comparison is </a:t>
            </a:r>
          </a:p>
          <a:p>
            <a:r>
              <a:rPr lang="en-US" sz="1800" dirty="0" smtClean="0"/>
              <a:t>day 0</a:t>
            </a:r>
          </a:p>
          <a:p>
            <a:r>
              <a:rPr lang="en-US" sz="1800" dirty="0" smtClean="0"/>
              <a:t>to day 15</a:t>
            </a:r>
          </a:p>
          <a:p>
            <a:endParaRPr lang="en-US" dirty="0" smtClean="0"/>
          </a:p>
          <a:p>
            <a:endParaRPr lang="en-US" dirty="0"/>
          </a:p>
        </p:txBody>
      </p:sp>
      <p:graphicFrame>
        <p:nvGraphicFramePr>
          <p:cNvPr id="7" name="Table 6"/>
          <p:cNvGraphicFramePr>
            <a:graphicFrameLocks noGrp="1"/>
          </p:cNvGraphicFramePr>
          <p:nvPr/>
        </p:nvGraphicFramePr>
        <p:xfrm>
          <a:off x="2209800" y="3124200"/>
          <a:ext cx="6705600" cy="3141621"/>
        </p:xfrm>
        <a:graphic>
          <a:graphicData uri="http://schemas.openxmlformats.org/drawingml/2006/table">
            <a:tbl>
              <a:tblPr firstRow="1" firstCol="1" bandRow="1">
                <a:tableStyleId>{5C22544A-7EE6-4342-B048-85BDC9FD1C3A}</a:tableStyleId>
              </a:tblPr>
              <a:tblGrid>
                <a:gridCol w="1001987"/>
                <a:gridCol w="462454"/>
                <a:gridCol w="1354959"/>
                <a:gridCol w="1295400"/>
                <a:gridCol w="1295400"/>
                <a:gridCol w="1295400"/>
              </a:tblGrid>
              <a:tr h="762000">
                <a:tc rowSpan="2">
                  <a:txBody>
                    <a:bodyPr/>
                    <a:lstStyle/>
                    <a:p>
                      <a:pPr marL="0" marR="0" algn="ctr">
                        <a:spcBef>
                          <a:spcPts val="0"/>
                        </a:spcBef>
                        <a:spcAft>
                          <a:spcPts val="0"/>
                        </a:spcAft>
                      </a:pPr>
                      <a:r>
                        <a:rPr lang="en-US" sz="1600" dirty="0"/>
                        <a:t>Iodide dose</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marL="0" marR="0" algn="ctr">
                        <a:spcBef>
                          <a:spcPts val="0"/>
                        </a:spcBef>
                        <a:spcAft>
                          <a:spcPts val="0"/>
                        </a:spcAft>
                      </a:pPr>
                      <a:r>
                        <a:rPr lang="en-US" sz="1600" dirty="0"/>
                        <a:t>n</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marL="0" marR="0" algn="ctr">
                        <a:spcBef>
                          <a:spcPts val="0"/>
                        </a:spcBef>
                        <a:spcAft>
                          <a:spcPts val="0"/>
                        </a:spcAft>
                      </a:pPr>
                      <a:r>
                        <a:rPr lang="en-US" sz="1600" dirty="0"/>
                        <a:t>Delta Max Serum TSH (µU/ml)</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600" dirty="0"/>
                        <a:t>Integrated Serum TSH response (µU/ml x min)</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r>
              <a:tr h="793207">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600" dirty="0"/>
                        <a:t>Day 0</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algn="ctr">
                        <a:spcBef>
                          <a:spcPts val="0"/>
                        </a:spcBef>
                        <a:spcAft>
                          <a:spcPts val="0"/>
                        </a:spcAft>
                      </a:pPr>
                      <a:r>
                        <a:rPr lang="en-US" sz="1600" dirty="0"/>
                        <a:t>Day 15</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algn="ctr">
                        <a:spcBef>
                          <a:spcPts val="0"/>
                        </a:spcBef>
                        <a:spcAft>
                          <a:spcPts val="0"/>
                        </a:spcAft>
                      </a:pPr>
                      <a:r>
                        <a:rPr lang="en-US" sz="1600" dirty="0"/>
                        <a:t>Day 0</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algn="ctr">
                        <a:spcBef>
                          <a:spcPts val="0"/>
                        </a:spcBef>
                        <a:spcAft>
                          <a:spcPts val="0"/>
                        </a:spcAft>
                      </a:pPr>
                      <a:r>
                        <a:rPr lang="en-US" sz="1600" dirty="0"/>
                        <a:t>Day 15</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r>
              <a:tr h="793207">
                <a:tc>
                  <a:txBody>
                    <a:bodyPr/>
                    <a:lstStyle/>
                    <a:p>
                      <a:pPr marL="0" marR="0" algn="ctr">
                        <a:spcBef>
                          <a:spcPts val="0"/>
                        </a:spcBef>
                        <a:spcAft>
                          <a:spcPts val="0"/>
                        </a:spcAft>
                      </a:pPr>
                      <a:r>
                        <a:rPr lang="en-US" sz="1600" dirty="0"/>
                        <a:t>500 µg</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600" dirty="0"/>
                        <a:t>9</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18.4 </a:t>
                      </a:r>
                      <a:r>
                        <a:rPr lang="en-US" sz="1600" dirty="0">
                          <a:sym typeface="Symbol"/>
                        </a:rPr>
                        <a:t></a:t>
                      </a:r>
                      <a:r>
                        <a:rPr lang="en-US" sz="1600" dirty="0"/>
                        <a:t> 2.8</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20.7 </a:t>
                      </a:r>
                      <a:r>
                        <a:rPr lang="en-US" sz="1600" dirty="0">
                          <a:sym typeface="Symbol"/>
                        </a:rPr>
                        <a:t></a:t>
                      </a:r>
                      <a:r>
                        <a:rPr lang="en-US" sz="1600" dirty="0"/>
                        <a:t> 2.8</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975 </a:t>
                      </a:r>
                      <a:r>
                        <a:rPr lang="en-US" sz="1600" dirty="0">
                          <a:sym typeface="Symbol"/>
                        </a:rPr>
                        <a:t></a:t>
                      </a:r>
                      <a:r>
                        <a:rPr lang="en-US" sz="1600" dirty="0"/>
                        <a:t> 151</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600" dirty="0"/>
                        <a:t>1088 </a:t>
                      </a:r>
                      <a:r>
                        <a:rPr lang="en-US" sz="1600" dirty="0">
                          <a:sym typeface="Symbol"/>
                        </a:rPr>
                        <a:t></a:t>
                      </a:r>
                      <a:r>
                        <a:rPr lang="en-US" sz="1600" dirty="0"/>
                        <a:t> 159</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r>
              <a:tr h="793207">
                <a:tc>
                  <a:txBody>
                    <a:bodyPr/>
                    <a:lstStyle/>
                    <a:p>
                      <a:pPr marL="0" marR="0" algn="ctr">
                        <a:spcBef>
                          <a:spcPts val="0"/>
                        </a:spcBef>
                        <a:spcAft>
                          <a:spcPts val="0"/>
                        </a:spcAft>
                      </a:pPr>
                      <a:r>
                        <a:rPr lang="en-US" sz="1600" dirty="0"/>
                        <a:t>250 µg</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600" dirty="0"/>
                        <a:t>9</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marL="0" marR="0" algn="ctr">
                        <a:spcBef>
                          <a:spcPts val="0"/>
                        </a:spcBef>
                        <a:spcAft>
                          <a:spcPts val="0"/>
                        </a:spcAft>
                      </a:pPr>
                      <a:r>
                        <a:rPr lang="en-US" sz="1600" dirty="0"/>
                        <a:t>19.1 </a:t>
                      </a:r>
                      <a:r>
                        <a:rPr lang="en-US" sz="1600" dirty="0">
                          <a:sym typeface="Symbol"/>
                        </a:rPr>
                        <a:t></a:t>
                      </a:r>
                      <a:r>
                        <a:rPr lang="en-US" sz="1600" dirty="0"/>
                        <a:t> 3.9</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marL="0" marR="0" algn="ctr">
                        <a:spcBef>
                          <a:spcPts val="0"/>
                        </a:spcBef>
                        <a:spcAft>
                          <a:spcPts val="0"/>
                        </a:spcAft>
                      </a:pPr>
                      <a:r>
                        <a:rPr lang="en-US" sz="1600" dirty="0"/>
                        <a:t>21.6 </a:t>
                      </a:r>
                      <a:r>
                        <a:rPr lang="en-US" sz="1600" dirty="0">
                          <a:sym typeface="Symbol"/>
                        </a:rPr>
                        <a:t></a:t>
                      </a:r>
                      <a:r>
                        <a:rPr lang="en-US" sz="1600" dirty="0"/>
                        <a:t> 5.8</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marL="0" marR="0" algn="ctr">
                        <a:spcBef>
                          <a:spcPts val="0"/>
                        </a:spcBef>
                        <a:spcAft>
                          <a:spcPts val="0"/>
                        </a:spcAft>
                      </a:pPr>
                      <a:r>
                        <a:rPr lang="en-US" sz="1600" dirty="0"/>
                        <a:t>1008 </a:t>
                      </a:r>
                      <a:r>
                        <a:rPr lang="en-US" sz="1600" dirty="0">
                          <a:sym typeface="Symbol"/>
                        </a:rPr>
                        <a:t></a:t>
                      </a:r>
                      <a:r>
                        <a:rPr lang="en-US" sz="1600" dirty="0"/>
                        <a:t> 196</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marL="0" marR="0" algn="ctr">
                        <a:spcBef>
                          <a:spcPts val="0"/>
                        </a:spcBef>
                        <a:spcAft>
                          <a:spcPts val="0"/>
                        </a:spcAft>
                      </a:pPr>
                      <a:r>
                        <a:rPr lang="en-US" sz="1600" dirty="0"/>
                        <a:t>1170 </a:t>
                      </a:r>
                      <a:r>
                        <a:rPr lang="en-US" sz="1600" dirty="0">
                          <a:sym typeface="Symbol"/>
                        </a:rPr>
                        <a:t></a:t>
                      </a:r>
                      <a:r>
                        <a:rPr lang="en-US" sz="1600" dirty="0"/>
                        <a:t> 298</a:t>
                      </a:r>
                      <a:endParaRPr lang="en-US" sz="2800" dirty="0">
                        <a:latin typeface="Courier"/>
                        <a:ea typeface="Times New Roman"/>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r>
            </a:tbl>
          </a:graphicData>
        </a:graphic>
      </p:graphicFrame>
      <p:sp>
        <p:nvSpPr>
          <p:cNvPr id="6" name="Slide Number Placeholder 5"/>
          <p:cNvSpPr>
            <a:spLocks noGrp="1"/>
          </p:cNvSpPr>
          <p:nvPr>
            <p:ph type="sldNum" sz="quarter" idx="4294967295"/>
          </p:nvPr>
        </p:nvSpPr>
        <p:spPr>
          <a:xfrm>
            <a:off x="7994195" y="6422855"/>
            <a:ext cx="709698" cy="365125"/>
          </a:xfrm>
          <a:prstGeom prst="rect">
            <a:avLst/>
          </a:prstGeom>
        </p:spPr>
        <p:txBody>
          <a:bodyPr/>
          <a:lstStyle/>
          <a:p>
            <a:fld id="{1BA6859F-4D04-4156-A333-D5BA521CD60E}" type="slidenum">
              <a:rPr lang="en-US" sz="2000" smtClean="0"/>
              <a:pPr/>
              <a:t>12</a:t>
            </a:fld>
            <a:endParaRPr lang="en-US" sz="2000" dirty="0"/>
          </a:p>
        </p:txBody>
      </p:sp>
    </p:spTree>
    <p:extLst>
      <p:ext uri="{BB962C8B-B14F-4D97-AF65-F5344CB8AC3E}">
        <p14:creationId xmlns:p14="http://schemas.microsoft.com/office/powerpoint/2010/main" val="1557285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a:t>
            </a:r>
            <a:endParaRPr lang="en-US" dirty="0"/>
          </a:p>
        </p:txBody>
      </p:sp>
      <p:sp>
        <p:nvSpPr>
          <p:cNvPr id="3" name="Content Placeholder 2"/>
          <p:cNvSpPr>
            <a:spLocks noGrp="1"/>
          </p:cNvSpPr>
          <p:nvPr>
            <p:ph idx="1"/>
          </p:nvPr>
        </p:nvSpPr>
        <p:spPr/>
        <p:txBody>
          <a:bodyPr/>
          <a:lstStyle/>
          <a:p>
            <a:r>
              <a:rPr lang="en-US" sz="2100" dirty="0" smtClean="0"/>
              <a:t>No change in weight, symptoms of thyroid dysfunction or other adverse affects reported</a:t>
            </a:r>
          </a:p>
          <a:p>
            <a:r>
              <a:rPr lang="en-US" sz="2100" dirty="0" smtClean="0"/>
              <a:t>At 1500 µg/day there were small but statistically significant decreases in T4 and T3</a:t>
            </a:r>
          </a:p>
          <a:p>
            <a:r>
              <a:rPr lang="en-US" sz="2100" dirty="0" smtClean="0"/>
              <a:t>At 1500 µg/day there were compensatory and statistically significant increases in serum TSH and TRH induced TSH</a:t>
            </a:r>
          </a:p>
          <a:p>
            <a:r>
              <a:rPr lang="en-US" sz="2100" dirty="0" smtClean="0"/>
              <a:t>These biological changes, while statistically significant, remained within the normal range and were not considered adverse</a:t>
            </a:r>
          </a:p>
          <a:p>
            <a:r>
              <a:rPr lang="en-US" sz="2100" dirty="0" smtClean="0"/>
              <a:t>No effects were seen at 250 or 500 µg/day</a:t>
            </a:r>
          </a:p>
          <a:p>
            <a:endParaRPr lang="en-US" dirty="0"/>
          </a:p>
        </p:txBody>
      </p:sp>
      <p:sp>
        <p:nvSpPr>
          <p:cNvPr id="4" name="Slide Number Placeholder 3"/>
          <p:cNvSpPr>
            <a:spLocks noGrp="1"/>
          </p:cNvSpPr>
          <p:nvPr>
            <p:ph type="sldNum" sz="quarter" idx="4294967295"/>
          </p:nvPr>
        </p:nvSpPr>
        <p:spPr>
          <a:xfrm>
            <a:off x="7994195" y="6422855"/>
            <a:ext cx="709698" cy="365125"/>
          </a:xfrm>
          <a:prstGeom prst="rect">
            <a:avLst/>
          </a:prstGeom>
        </p:spPr>
        <p:txBody>
          <a:bodyPr/>
          <a:lstStyle/>
          <a:p>
            <a:fld id="{1BA6859F-4D04-4156-A333-D5BA521CD60E}" type="slidenum">
              <a:rPr lang="en-US" smtClean="0"/>
              <a:pPr/>
              <a:t>13</a:t>
            </a:fld>
            <a:endParaRPr lang="en-US"/>
          </a:p>
        </p:txBody>
      </p:sp>
    </p:spTree>
    <p:extLst>
      <p:ext uri="{BB962C8B-B14F-4D97-AF65-F5344CB8AC3E}">
        <p14:creationId xmlns:p14="http://schemas.microsoft.com/office/powerpoint/2010/main" val="676192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0"/>
          </p:nvPr>
        </p:nvSpPr>
        <p:spPr>
          <a:noFill/>
        </p:spPr>
        <p:txBody>
          <a:bodyPr/>
          <a:lstStyle/>
          <a:p>
            <a:fld id="{DEB7CCBC-5C37-4857-94DF-5DE250398CFA}" type="slidenum">
              <a:rPr lang="en-US" smtClean="0"/>
              <a:pPr/>
              <a:t>14</a:t>
            </a:fld>
            <a:endParaRPr lang="en-US" dirty="0" smtClean="0"/>
          </a:p>
        </p:txBody>
      </p:sp>
      <p:sp>
        <p:nvSpPr>
          <p:cNvPr id="9219" name="Slide Number Placeholder 1"/>
          <p:cNvSpPr txBox="1">
            <a:spLocks noGrp="1"/>
          </p:cNvSpPr>
          <p:nvPr/>
        </p:nvSpPr>
        <p:spPr bwMode="auto">
          <a:xfrm>
            <a:off x="7162800" y="6324600"/>
            <a:ext cx="1905000" cy="457200"/>
          </a:xfrm>
          <a:prstGeom prst="rect">
            <a:avLst/>
          </a:prstGeom>
          <a:noFill/>
          <a:ln w="9525">
            <a:noFill/>
            <a:miter lim="800000"/>
            <a:headEnd/>
            <a:tailEnd/>
          </a:ln>
        </p:spPr>
        <p:txBody>
          <a:bodyPr anchor="b"/>
          <a:lstStyle/>
          <a:p>
            <a:pPr algn="r"/>
            <a:fld id="{28B3C6ED-9D8F-4F90-AE5C-1CDE0E17C7D6}" type="slidenum">
              <a:rPr lang="en-US" sz="1600"/>
              <a:pPr algn="r"/>
              <a:t>14</a:t>
            </a:fld>
            <a:endParaRPr lang="en-US" sz="1600" dirty="0"/>
          </a:p>
        </p:txBody>
      </p:sp>
      <p:sp>
        <p:nvSpPr>
          <p:cNvPr id="9220" name="Freeform 2"/>
          <p:cNvSpPr>
            <a:spLocks/>
          </p:cNvSpPr>
          <p:nvPr/>
        </p:nvSpPr>
        <p:spPr bwMode="ltGray">
          <a:xfrm>
            <a:off x="0" y="0"/>
            <a:ext cx="9144000" cy="7010400"/>
          </a:xfrm>
          <a:custGeom>
            <a:avLst/>
            <a:gdLst>
              <a:gd name="T0" fmla="*/ 2147483647 w 4848"/>
              <a:gd name="T1" fmla="*/ 2147483647 h 432"/>
              <a:gd name="T2" fmla="*/ 0 w 4848"/>
              <a:gd name="T3" fmla="*/ 2147483647 h 432"/>
              <a:gd name="T4" fmla="*/ 0 w 4848"/>
              <a:gd name="T5" fmla="*/ 0 h 432"/>
              <a:gd name="T6" fmla="*/ 2147483647 w 4848"/>
              <a:gd name="T7" fmla="*/ 0 h 432"/>
              <a:gd name="T8" fmla="*/ 2147483647 w 4848"/>
              <a:gd name="T9" fmla="*/ 2147483647 h 432"/>
              <a:gd name="T10" fmla="*/ 0 60000 65536"/>
              <a:gd name="T11" fmla="*/ 0 60000 65536"/>
              <a:gd name="T12" fmla="*/ 0 60000 65536"/>
              <a:gd name="T13" fmla="*/ 0 60000 65536"/>
              <a:gd name="T14" fmla="*/ 0 60000 65536"/>
              <a:gd name="T15" fmla="*/ 0 w 4848"/>
              <a:gd name="T16" fmla="*/ 0 h 432"/>
              <a:gd name="T17" fmla="*/ 4848 w 4848"/>
              <a:gd name="T18" fmla="*/ 432 h 432"/>
            </a:gdLst>
            <a:ahLst/>
            <a:cxnLst>
              <a:cxn ang="T10">
                <a:pos x="T0" y="T1"/>
              </a:cxn>
              <a:cxn ang="T11">
                <a:pos x="T2" y="T3"/>
              </a:cxn>
              <a:cxn ang="T12">
                <a:pos x="T4" y="T5"/>
              </a:cxn>
              <a:cxn ang="T13">
                <a:pos x="T6" y="T7"/>
              </a:cxn>
              <a:cxn ang="T14">
                <a:pos x="T8" y="T9"/>
              </a:cxn>
            </a:cxnLst>
            <a:rect l="T15" t="T16" r="T17" b="T18"/>
            <a:pathLst>
              <a:path w="4848" h="432">
                <a:moveTo>
                  <a:pt x="4848" y="432"/>
                </a:moveTo>
                <a:lnTo>
                  <a:pt x="0" y="432"/>
                </a:lnTo>
                <a:lnTo>
                  <a:pt x="0" y="0"/>
                </a:lnTo>
                <a:lnTo>
                  <a:pt x="4848" y="0"/>
                </a:lnTo>
                <a:lnTo>
                  <a:pt x="4848" y="432"/>
                </a:lnTo>
                <a:close/>
              </a:path>
            </a:pathLst>
          </a:custGeom>
          <a:solidFill>
            <a:srgbClr val="99CCFF"/>
          </a:solidFill>
          <a:ln w="9525">
            <a:noFill/>
            <a:round/>
            <a:headEnd/>
            <a:tailEnd/>
          </a:ln>
        </p:spPr>
        <p:txBody>
          <a:bodyPr wrap="none" anchor="ctr"/>
          <a:lstStyle/>
          <a:p>
            <a:endParaRPr lang="en-US" dirty="0"/>
          </a:p>
        </p:txBody>
      </p:sp>
      <p:pic>
        <p:nvPicPr>
          <p:cNvPr id="9221" name="Picture 3" descr="Circle_1"/>
          <p:cNvPicPr>
            <a:picLocks noChangeAspect="1" noChangeArrowheads="1"/>
          </p:cNvPicPr>
          <p:nvPr/>
        </p:nvPicPr>
        <p:blipFill>
          <a:blip r:embed="rId3" cstate="print"/>
          <a:srcRect/>
          <a:stretch>
            <a:fillRect/>
          </a:stretch>
        </p:blipFill>
        <p:spPr bwMode="auto">
          <a:xfrm>
            <a:off x="990600" y="1295400"/>
            <a:ext cx="1828800" cy="1828800"/>
          </a:xfrm>
          <a:prstGeom prst="rect">
            <a:avLst/>
          </a:prstGeom>
          <a:noFill/>
          <a:ln w="9525">
            <a:noFill/>
            <a:miter lim="800000"/>
            <a:headEnd/>
            <a:tailEnd/>
          </a:ln>
        </p:spPr>
      </p:pic>
      <p:sp>
        <p:nvSpPr>
          <p:cNvPr id="1552388" name="Rectangle 4"/>
          <p:cNvSpPr>
            <a:spLocks noChangeArrowheads="1"/>
          </p:cNvSpPr>
          <p:nvPr/>
        </p:nvSpPr>
        <p:spPr bwMode="auto">
          <a:xfrm>
            <a:off x="685800" y="762000"/>
            <a:ext cx="7772400" cy="3048000"/>
          </a:xfrm>
          <a:prstGeom prst="rect">
            <a:avLst/>
          </a:prstGeom>
          <a:noFill/>
          <a:ln w="9525">
            <a:noFill/>
            <a:miter lim="800000"/>
            <a:headEnd/>
            <a:tailEnd/>
          </a:ln>
          <a:effectLst/>
        </p:spPr>
        <p:txBody>
          <a:bodyPr anchor="ctr"/>
          <a:lstStyle/>
          <a:p>
            <a:pPr algn="ctr">
              <a:defRPr/>
            </a:pPr>
            <a:endParaRPr lang="en-US" sz="4000" i="1" dirty="0">
              <a:solidFill>
                <a:srgbClr val="000066"/>
              </a:solidFill>
              <a:effectLst>
                <a:outerShdw blurRad="38100" dist="38100" dir="2700000" algn="tl">
                  <a:srgbClr val="C0C0C0"/>
                </a:outerShdw>
              </a:effectLst>
            </a:endParaRPr>
          </a:p>
        </p:txBody>
      </p:sp>
      <p:sp>
        <p:nvSpPr>
          <p:cNvPr id="1552389" name="Rectangle 5"/>
          <p:cNvSpPr>
            <a:spLocks noChangeArrowheads="1"/>
          </p:cNvSpPr>
          <p:nvPr/>
        </p:nvSpPr>
        <p:spPr bwMode="auto">
          <a:xfrm>
            <a:off x="3429000" y="4343400"/>
            <a:ext cx="4800600" cy="1524000"/>
          </a:xfrm>
          <a:prstGeom prst="rect">
            <a:avLst/>
          </a:prstGeom>
          <a:noFill/>
          <a:ln w="9525">
            <a:noFill/>
            <a:miter lim="800000"/>
            <a:headEnd/>
            <a:tailEnd/>
          </a:ln>
          <a:effectLst/>
        </p:spPr>
        <p:txBody>
          <a:bodyPr/>
          <a:lstStyle/>
          <a:p>
            <a:pPr marL="342900" indent="-342900" algn="ctr">
              <a:defRPr/>
            </a:pPr>
            <a:r>
              <a:rPr lang="en-US" sz="1800" dirty="0" smtClean="0"/>
              <a:t>Kelly Sherman</a:t>
            </a:r>
            <a:endParaRPr lang="en-US" sz="1800" dirty="0"/>
          </a:p>
          <a:p>
            <a:pPr marL="342900" indent="-342900" algn="ctr">
              <a:defRPr/>
            </a:pPr>
            <a:r>
              <a:rPr lang="en-US" sz="1800" dirty="0" smtClean="0"/>
              <a:t>Office </a:t>
            </a:r>
            <a:r>
              <a:rPr lang="en-US" sz="1800" dirty="0"/>
              <a:t>of Pesticide </a:t>
            </a:r>
            <a:r>
              <a:rPr lang="en-US" sz="1800" dirty="0" smtClean="0"/>
              <a:t>Programs</a:t>
            </a:r>
          </a:p>
          <a:p>
            <a:pPr marL="342900" indent="-342900" algn="ctr">
              <a:defRPr/>
            </a:pPr>
            <a:r>
              <a:rPr lang="en-US" sz="1800" dirty="0" smtClean="0"/>
              <a:t>U.S. Environmental Protection Agency</a:t>
            </a:r>
            <a:endParaRPr lang="en-US" sz="1800" dirty="0"/>
          </a:p>
          <a:p>
            <a:pPr marL="342900" indent="-342900">
              <a:spcAft>
                <a:spcPct val="75000"/>
              </a:spcAft>
              <a:buClr>
                <a:srgbClr val="5FAFFF"/>
              </a:buClr>
              <a:buSzPct val="70000"/>
              <a:buFont typeface="Wingdings" pitchFamily="2" charset="2"/>
              <a:buNone/>
              <a:defRPr/>
            </a:pPr>
            <a:endParaRPr lang="en-US" sz="1600" dirty="0">
              <a:effectLst>
                <a:outerShdw blurRad="38100" dist="38100" dir="2700000" algn="tl">
                  <a:srgbClr val="C0C0C0"/>
                </a:outerShdw>
              </a:effectLst>
            </a:endParaRPr>
          </a:p>
          <a:p>
            <a:pPr marL="342900" indent="-342900" algn="r">
              <a:defRPr/>
            </a:pPr>
            <a:endParaRPr lang="en-US" dirty="0"/>
          </a:p>
        </p:txBody>
      </p:sp>
      <p:sp>
        <p:nvSpPr>
          <p:cNvPr id="9224" name="Rectangle 8"/>
          <p:cNvSpPr>
            <a:spLocks noChangeArrowheads="1"/>
          </p:cNvSpPr>
          <p:nvPr/>
        </p:nvSpPr>
        <p:spPr bwMode="auto">
          <a:xfrm>
            <a:off x="2895600" y="1295400"/>
            <a:ext cx="5638800" cy="1077913"/>
          </a:xfrm>
          <a:prstGeom prst="rect">
            <a:avLst/>
          </a:prstGeom>
          <a:noFill/>
          <a:ln w="3175">
            <a:noFill/>
            <a:miter lim="800000"/>
            <a:headEnd/>
            <a:tailEnd/>
          </a:ln>
        </p:spPr>
        <p:txBody>
          <a:bodyPr>
            <a:spAutoFit/>
          </a:bodyPr>
          <a:lstStyle/>
          <a:p>
            <a:pPr algn="ctr"/>
            <a:r>
              <a:rPr lang="en-US" sz="3200" dirty="0" smtClean="0"/>
              <a:t>EPA Ethics </a:t>
            </a:r>
            <a:r>
              <a:rPr lang="en-US" sz="3200" dirty="0"/>
              <a:t>Assessment of</a:t>
            </a:r>
          </a:p>
          <a:p>
            <a:pPr algn="ctr"/>
            <a:r>
              <a:rPr lang="en-US" sz="3200" dirty="0" smtClean="0"/>
              <a:t>Paul et al. (1988)</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0"/>
          </p:nvPr>
        </p:nvSpPr>
        <p:spPr>
          <a:noFill/>
        </p:spPr>
        <p:txBody>
          <a:bodyPr/>
          <a:lstStyle/>
          <a:p>
            <a:fld id="{331B4A52-E357-44B8-A5C7-2226E055E6D8}" type="slidenum">
              <a:rPr lang="en-US" smtClean="0"/>
              <a:pPr/>
              <a:t>15</a:t>
            </a:fld>
            <a:endParaRPr lang="en-US" dirty="0" smtClean="0"/>
          </a:p>
        </p:txBody>
      </p:sp>
      <p:sp>
        <p:nvSpPr>
          <p:cNvPr id="10243" name="Slide Number Placeholder 3"/>
          <p:cNvSpPr txBox="1">
            <a:spLocks noGrp="1"/>
          </p:cNvSpPr>
          <p:nvPr/>
        </p:nvSpPr>
        <p:spPr bwMode="auto">
          <a:xfrm>
            <a:off x="7162800" y="6324600"/>
            <a:ext cx="1905000" cy="457200"/>
          </a:xfrm>
          <a:prstGeom prst="rect">
            <a:avLst/>
          </a:prstGeom>
          <a:noFill/>
          <a:ln w="9525">
            <a:noFill/>
            <a:miter lim="800000"/>
            <a:headEnd/>
            <a:tailEnd/>
          </a:ln>
        </p:spPr>
        <p:txBody>
          <a:bodyPr anchor="b"/>
          <a:lstStyle/>
          <a:p>
            <a:pPr algn="r"/>
            <a:fld id="{8B57151E-F3F9-4AEC-B6AE-9ADD90C9D467}" type="slidenum">
              <a:rPr lang="en-US" sz="1600"/>
              <a:pPr algn="r"/>
              <a:t>15</a:t>
            </a:fld>
            <a:endParaRPr lang="en-US" sz="1600" dirty="0"/>
          </a:p>
        </p:txBody>
      </p:sp>
      <p:sp>
        <p:nvSpPr>
          <p:cNvPr id="1559554" name="Rectangle 2"/>
          <p:cNvSpPr>
            <a:spLocks noGrp="1" noChangeArrowheads="1"/>
          </p:cNvSpPr>
          <p:nvPr>
            <p:ph type="title"/>
          </p:nvPr>
        </p:nvSpPr>
        <p:spPr/>
        <p:txBody>
          <a:bodyPr/>
          <a:lstStyle/>
          <a:p>
            <a:pPr algn="ctr" eaLnBrk="1" hangingPunct="1">
              <a:defRPr/>
            </a:pPr>
            <a:r>
              <a:rPr lang="en-US" sz="3600" dirty="0" smtClean="0"/>
              <a:t>Introduction</a:t>
            </a:r>
          </a:p>
        </p:txBody>
      </p:sp>
      <p:sp>
        <p:nvSpPr>
          <p:cNvPr id="10245" name="Rectangle 3"/>
          <p:cNvSpPr>
            <a:spLocks noGrp="1" noChangeArrowheads="1"/>
          </p:cNvSpPr>
          <p:nvPr>
            <p:ph type="body" idx="1"/>
          </p:nvPr>
        </p:nvSpPr>
        <p:spPr>
          <a:xfrm>
            <a:off x="533400" y="1752600"/>
            <a:ext cx="7848600" cy="4267200"/>
          </a:xfrm>
        </p:spPr>
        <p:txBody>
          <a:bodyPr/>
          <a:lstStyle/>
          <a:p>
            <a:pPr eaLnBrk="1" hangingPunct="1"/>
            <a:r>
              <a:rPr lang="en-US" sz="2300" dirty="0" smtClean="0"/>
              <a:t>Research was conducted in the 1980s, before promulgation of the 2006 Human Studies Rule</a:t>
            </a:r>
          </a:p>
          <a:p>
            <a:pPr eaLnBrk="1" hangingPunct="1"/>
            <a:r>
              <a:rPr lang="en-US" sz="2300" dirty="0" smtClean="0"/>
              <a:t>Considered an intentional exposure human toxicity study because it evaluated potential the toxic effects of iodine intake on thyroid function</a:t>
            </a:r>
          </a:p>
          <a:p>
            <a:pPr eaLnBrk="1" hangingPunct="1"/>
            <a:r>
              <a:rPr lang="en-US" sz="2300" dirty="0" smtClean="0"/>
              <a:t>40 CFR </a:t>
            </a:r>
            <a:r>
              <a:rPr lang="en-US" sz="2300" dirty="0">
                <a:cs typeface="Tahoma" pitchFamily="34" charset="0"/>
              </a:rPr>
              <a:t>§</a:t>
            </a:r>
            <a:r>
              <a:rPr lang="en-US" sz="2300" dirty="0" smtClean="0"/>
              <a:t>26.1602 requires HSRB review for pre-rule intentional exposure toxicity studies upon which EPA intended to rely</a:t>
            </a:r>
          </a:p>
          <a:p>
            <a:pPr eaLnBrk="1" hangingPunct="1"/>
            <a:r>
              <a:rPr lang="en-US" sz="2300" dirty="0" smtClean="0"/>
              <a:t>Study was located by EPA, not submitted to the Agency, so 40 CFR </a:t>
            </a:r>
            <a:r>
              <a:rPr lang="en-US" sz="2300" dirty="0" smtClean="0">
                <a:cs typeface="Tahoma" pitchFamily="34" charset="0"/>
              </a:rPr>
              <a:t>§26.1303 does not apply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0"/>
          </p:nvPr>
        </p:nvSpPr>
        <p:spPr>
          <a:noFill/>
        </p:spPr>
        <p:txBody>
          <a:bodyPr/>
          <a:lstStyle/>
          <a:p>
            <a:fld id="{68B671C4-CE7A-440C-96FF-62F66619B46C}" type="slidenum">
              <a:rPr lang="en-US" smtClean="0"/>
              <a:pPr/>
              <a:t>16</a:t>
            </a:fld>
            <a:endParaRPr lang="en-US" dirty="0" smtClean="0"/>
          </a:p>
        </p:txBody>
      </p:sp>
      <p:sp>
        <p:nvSpPr>
          <p:cNvPr id="11267" name="Slide Number Placeholder 3"/>
          <p:cNvSpPr txBox="1">
            <a:spLocks noGrp="1"/>
          </p:cNvSpPr>
          <p:nvPr/>
        </p:nvSpPr>
        <p:spPr bwMode="auto">
          <a:xfrm>
            <a:off x="7162800" y="6324600"/>
            <a:ext cx="1905000" cy="457200"/>
          </a:xfrm>
          <a:prstGeom prst="rect">
            <a:avLst/>
          </a:prstGeom>
          <a:noFill/>
          <a:ln w="9525">
            <a:noFill/>
            <a:miter lim="800000"/>
            <a:headEnd/>
            <a:tailEnd/>
          </a:ln>
        </p:spPr>
        <p:txBody>
          <a:bodyPr anchor="b"/>
          <a:lstStyle/>
          <a:p>
            <a:pPr algn="r"/>
            <a:fld id="{E1BF25E8-F7D0-406B-8443-CB072ACEE9AB}" type="slidenum">
              <a:rPr lang="en-US" sz="1600"/>
              <a:pPr algn="r"/>
              <a:t>16</a:t>
            </a:fld>
            <a:endParaRPr lang="en-US" sz="1600" dirty="0"/>
          </a:p>
        </p:txBody>
      </p:sp>
      <p:sp>
        <p:nvSpPr>
          <p:cNvPr id="1559554" name="Rectangle 2"/>
          <p:cNvSpPr>
            <a:spLocks noGrp="1" noChangeArrowheads="1"/>
          </p:cNvSpPr>
          <p:nvPr>
            <p:ph type="title"/>
          </p:nvPr>
        </p:nvSpPr>
        <p:spPr>
          <a:xfrm>
            <a:off x="228600" y="990600"/>
            <a:ext cx="8516937" cy="669925"/>
          </a:xfrm>
        </p:spPr>
        <p:txBody>
          <a:bodyPr/>
          <a:lstStyle/>
          <a:p>
            <a:pPr algn="ctr" eaLnBrk="1" hangingPunct="1">
              <a:defRPr/>
            </a:pPr>
            <a:r>
              <a:rPr lang="en-US" sz="3600" dirty="0" smtClean="0"/>
              <a:t>Value to Society</a:t>
            </a:r>
          </a:p>
        </p:txBody>
      </p:sp>
      <p:sp>
        <p:nvSpPr>
          <p:cNvPr id="11269" name="Rectangle 3"/>
          <p:cNvSpPr>
            <a:spLocks noGrp="1" noChangeArrowheads="1"/>
          </p:cNvSpPr>
          <p:nvPr>
            <p:ph type="body" idx="1"/>
          </p:nvPr>
        </p:nvSpPr>
        <p:spPr>
          <a:xfrm>
            <a:off x="685800" y="1981200"/>
            <a:ext cx="7924800" cy="4038600"/>
          </a:xfrm>
        </p:spPr>
        <p:txBody>
          <a:bodyPr/>
          <a:lstStyle/>
          <a:p>
            <a:pPr eaLnBrk="1" hangingPunct="1"/>
            <a:r>
              <a:rPr lang="en-US" sz="2600" dirty="0"/>
              <a:t>P</a:t>
            </a:r>
            <a:r>
              <a:rPr lang="en-US" sz="2600" dirty="0" smtClean="0"/>
              <a:t>rovides data about whether small increases in iodine intake affect thyroid function</a:t>
            </a:r>
          </a:p>
          <a:p>
            <a:pPr eaLnBrk="1" hangingPunct="1"/>
            <a:r>
              <a:rPr lang="en-US" sz="2600" dirty="0" smtClean="0"/>
              <a:t>The research was important because at the time of the study, dietary changes were resulting in increased iodine intake</a:t>
            </a:r>
          </a:p>
          <a:p>
            <a:pPr eaLnBrk="1" hangingPunct="1"/>
            <a:r>
              <a:rPr lang="en-US" sz="2600" dirty="0" smtClean="0"/>
              <a:t>The data are potentially useful in EPA’s human health risk assessments for products containing iodine</a:t>
            </a:r>
          </a:p>
          <a:p>
            <a:pPr eaLnBrk="1" hangingPunct="1"/>
            <a:endParaRPr lang="en-US"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0"/>
          </p:nvPr>
        </p:nvSpPr>
        <p:spPr>
          <a:noFill/>
        </p:spPr>
        <p:txBody>
          <a:bodyPr/>
          <a:lstStyle/>
          <a:p>
            <a:fld id="{227DB166-6D04-4C37-8D44-08D4BB56BC75}" type="slidenum">
              <a:rPr lang="en-US" smtClean="0"/>
              <a:pPr/>
              <a:t>17</a:t>
            </a:fld>
            <a:endParaRPr lang="en-US" dirty="0" smtClean="0"/>
          </a:p>
        </p:txBody>
      </p:sp>
      <p:sp>
        <p:nvSpPr>
          <p:cNvPr id="12291" name="Slide Number Placeholder 3"/>
          <p:cNvSpPr txBox="1">
            <a:spLocks noGrp="1"/>
          </p:cNvSpPr>
          <p:nvPr/>
        </p:nvSpPr>
        <p:spPr bwMode="auto">
          <a:xfrm>
            <a:off x="7162800" y="6324600"/>
            <a:ext cx="1905000" cy="457200"/>
          </a:xfrm>
          <a:prstGeom prst="rect">
            <a:avLst/>
          </a:prstGeom>
          <a:noFill/>
          <a:ln w="9525">
            <a:noFill/>
            <a:miter lim="800000"/>
            <a:headEnd/>
            <a:tailEnd/>
          </a:ln>
        </p:spPr>
        <p:txBody>
          <a:bodyPr anchor="b"/>
          <a:lstStyle/>
          <a:p>
            <a:pPr algn="r"/>
            <a:fld id="{AFC45C35-DD42-42BE-A8EF-486118769559}" type="slidenum">
              <a:rPr lang="en-US" sz="1600"/>
              <a:pPr algn="r"/>
              <a:t>17</a:t>
            </a:fld>
            <a:endParaRPr lang="en-US" sz="1600" dirty="0"/>
          </a:p>
        </p:txBody>
      </p:sp>
      <p:sp>
        <p:nvSpPr>
          <p:cNvPr id="1568770" name="Rectangle 2"/>
          <p:cNvSpPr>
            <a:spLocks noGrp="1" noChangeArrowheads="1"/>
          </p:cNvSpPr>
          <p:nvPr>
            <p:ph type="title"/>
          </p:nvPr>
        </p:nvSpPr>
        <p:spPr/>
        <p:txBody>
          <a:bodyPr/>
          <a:lstStyle/>
          <a:p>
            <a:pPr algn="ctr" eaLnBrk="1" hangingPunct="1">
              <a:defRPr/>
            </a:pPr>
            <a:r>
              <a:rPr lang="en-US" sz="3600" dirty="0" smtClean="0"/>
              <a:t>Subject Selection</a:t>
            </a:r>
          </a:p>
        </p:txBody>
      </p:sp>
      <p:sp>
        <p:nvSpPr>
          <p:cNvPr id="12293" name="Rectangle 3"/>
          <p:cNvSpPr>
            <a:spLocks noGrp="1" noChangeArrowheads="1"/>
          </p:cNvSpPr>
          <p:nvPr>
            <p:ph type="body" idx="1"/>
          </p:nvPr>
        </p:nvSpPr>
        <p:spPr>
          <a:xfrm>
            <a:off x="838200" y="1828800"/>
            <a:ext cx="7696200" cy="4572000"/>
          </a:xfrm>
        </p:spPr>
        <p:txBody>
          <a:bodyPr/>
          <a:lstStyle/>
          <a:p>
            <a:pPr eaLnBrk="1" hangingPunct="1">
              <a:spcAft>
                <a:spcPct val="50000"/>
              </a:spcAft>
            </a:pPr>
            <a:r>
              <a:rPr lang="en-US" sz="2400" dirty="0" smtClean="0"/>
              <a:t>32 subjects (9 males, 23 females); ages 23-56</a:t>
            </a:r>
          </a:p>
          <a:p>
            <a:pPr eaLnBrk="1" hangingPunct="1">
              <a:spcAft>
                <a:spcPct val="50000"/>
              </a:spcAft>
            </a:pPr>
            <a:r>
              <a:rPr lang="en-US" sz="2400" dirty="0" smtClean="0"/>
              <a:t>None of the female subjects were pregnant or nursing; pregnancy testing performed</a:t>
            </a:r>
          </a:p>
          <a:p>
            <a:pPr eaLnBrk="1" hangingPunct="1">
              <a:spcAft>
                <a:spcPct val="50000"/>
              </a:spcAft>
            </a:pPr>
            <a:r>
              <a:rPr lang="en-US" sz="2400" dirty="0" smtClean="0"/>
              <a:t>No information about the population from which subjects were recruited</a:t>
            </a:r>
          </a:p>
          <a:p>
            <a:pPr eaLnBrk="1" hangingPunct="1">
              <a:spcAft>
                <a:spcPct val="50000"/>
              </a:spcAft>
            </a:pPr>
            <a:r>
              <a:rPr lang="en-US" sz="2400" dirty="0" smtClean="0"/>
              <a:t>Inclusion/exclusion criteria:</a:t>
            </a:r>
          </a:p>
          <a:p>
            <a:pPr lvl="1" eaLnBrk="1" hangingPunct="1">
              <a:spcAft>
                <a:spcPct val="50000"/>
              </a:spcAft>
            </a:pPr>
            <a:r>
              <a:rPr lang="en-US" sz="2000" dirty="0" smtClean="0"/>
              <a:t>Subjects had to be healthy, </a:t>
            </a:r>
            <a:r>
              <a:rPr lang="en-US" sz="2000" dirty="0" err="1" smtClean="0"/>
              <a:t>euthyroid</a:t>
            </a:r>
            <a:r>
              <a:rPr lang="en-US" sz="2000" dirty="0" smtClean="0"/>
              <a:t>, not on any medications that affect thyroid function, no history of thyroid disease</a:t>
            </a:r>
          </a:p>
          <a:p>
            <a:pPr lvl="1" eaLnBrk="1" hangingPunct="1">
              <a:spcAft>
                <a:spcPct val="50000"/>
              </a:spcAft>
            </a:pPr>
            <a:r>
              <a:rPr lang="en-US" sz="2000" dirty="0" smtClean="0"/>
              <a:t>Not pregnant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0"/>
          </p:nvPr>
        </p:nvSpPr>
        <p:spPr>
          <a:noFill/>
        </p:spPr>
        <p:txBody>
          <a:bodyPr/>
          <a:lstStyle/>
          <a:p>
            <a:fld id="{44C99C67-DA55-4489-BC3C-4F313BA526C6}" type="slidenum">
              <a:rPr lang="en-US" smtClean="0"/>
              <a:pPr/>
              <a:t>18</a:t>
            </a:fld>
            <a:endParaRPr lang="en-US" dirty="0" smtClean="0"/>
          </a:p>
        </p:txBody>
      </p:sp>
      <p:sp>
        <p:nvSpPr>
          <p:cNvPr id="13315" name="Slide Number Placeholder 3"/>
          <p:cNvSpPr txBox="1">
            <a:spLocks noGrp="1"/>
          </p:cNvSpPr>
          <p:nvPr/>
        </p:nvSpPr>
        <p:spPr bwMode="auto">
          <a:xfrm>
            <a:off x="7162800" y="6324600"/>
            <a:ext cx="1905000" cy="457200"/>
          </a:xfrm>
          <a:prstGeom prst="rect">
            <a:avLst/>
          </a:prstGeom>
          <a:noFill/>
          <a:ln w="9525">
            <a:noFill/>
            <a:miter lim="800000"/>
            <a:headEnd/>
            <a:tailEnd/>
          </a:ln>
        </p:spPr>
        <p:txBody>
          <a:bodyPr anchor="b"/>
          <a:lstStyle/>
          <a:p>
            <a:pPr algn="r"/>
            <a:fld id="{B7D3C41C-C6BE-4CBB-8978-525ED148BC61}" type="slidenum">
              <a:rPr lang="en-US" sz="1600"/>
              <a:pPr algn="r"/>
              <a:t>18</a:t>
            </a:fld>
            <a:endParaRPr lang="en-US" sz="1600" dirty="0"/>
          </a:p>
        </p:txBody>
      </p:sp>
      <p:sp>
        <p:nvSpPr>
          <p:cNvPr id="1560578" name="Rectangle 2"/>
          <p:cNvSpPr>
            <a:spLocks noGrp="1" noChangeArrowheads="1"/>
          </p:cNvSpPr>
          <p:nvPr>
            <p:ph type="title"/>
          </p:nvPr>
        </p:nvSpPr>
        <p:spPr/>
        <p:txBody>
          <a:bodyPr/>
          <a:lstStyle/>
          <a:p>
            <a:pPr algn="ctr" eaLnBrk="1" hangingPunct="1">
              <a:defRPr/>
            </a:pPr>
            <a:r>
              <a:rPr lang="en-US" sz="3600" dirty="0" smtClean="0"/>
              <a:t>Risks and Risk Minimization</a:t>
            </a:r>
          </a:p>
        </p:txBody>
      </p:sp>
      <p:sp>
        <p:nvSpPr>
          <p:cNvPr id="13317" name="Rectangle 3"/>
          <p:cNvSpPr>
            <a:spLocks noGrp="1" noChangeArrowheads="1"/>
          </p:cNvSpPr>
          <p:nvPr>
            <p:ph type="body" idx="1"/>
          </p:nvPr>
        </p:nvSpPr>
        <p:spPr>
          <a:xfrm>
            <a:off x="609600" y="1828800"/>
            <a:ext cx="7772400" cy="4648200"/>
          </a:xfrm>
        </p:spPr>
        <p:txBody>
          <a:bodyPr/>
          <a:lstStyle/>
          <a:p>
            <a:pPr eaLnBrk="1" hangingPunct="1">
              <a:spcAft>
                <a:spcPct val="50000"/>
              </a:spcAft>
            </a:pPr>
            <a:r>
              <a:rPr lang="en-US" sz="2600" dirty="0" smtClean="0"/>
              <a:t>Article is silent about risks and risk minimization</a:t>
            </a:r>
          </a:p>
          <a:p>
            <a:pPr eaLnBrk="1" hangingPunct="1">
              <a:spcAft>
                <a:spcPct val="50000"/>
              </a:spcAft>
            </a:pPr>
            <a:r>
              <a:rPr lang="en-US" sz="2400" dirty="0" smtClean="0"/>
              <a:t>Dr. </a:t>
            </a:r>
            <a:r>
              <a:rPr lang="en-US" sz="2400" dirty="0" err="1" smtClean="0"/>
              <a:t>Braverman</a:t>
            </a:r>
            <a:r>
              <a:rPr lang="en-US" sz="2400" dirty="0" smtClean="0"/>
              <a:t> stated:</a:t>
            </a:r>
          </a:p>
          <a:p>
            <a:pPr lvl="1" eaLnBrk="1" hangingPunct="1">
              <a:spcAft>
                <a:spcPct val="50000"/>
              </a:spcAft>
            </a:pPr>
            <a:r>
              <a:rPr lang="en-US" sz="2400" dirty="0" smtClean="0"/>
              <a:t>Subjects were told about possible risks associated with ingesting too much or too little iodine</a:t>
            </a:r>
          </a:p>
          <a:p>
            <a:pPr lvl="1" eaLnBrk="1" hangingPunct="1">
              <a:spcAft>
                <a:spcPct val="50000"/>
              </a:spcAft>
            </a:pPr>
            <a:r>
              <a:rPr lang="en-US" sz="2400" dirty="0" smtClean="0"/>
              <a:t>Investigators believed that risk minimization measures related to iodine doses were not necessary because doses were low</a:t>
            </a:r>
          </a:p>
          <a:p>
            <a:pPr lvl="1" eaLnBrk="1" hangingPunct="1">
              <a:spcAft>
                <a:spcPct val="50000"/>
              </a:spcAft>
            </a:pPr>
            <a:r>
              <a:rPr lang="en-US" sz="2400" dirty="0" smtClean="0"/>
              <a:t>Investigators followed normal medical safety precautions for blood draws and </a:t>
            </a:r>
            <a:r>
              <a:rPr lang="en-US" sz="2400" dirty="0" err="1" smtClean="0"/>
              <a:t>i.v.’s</a:t>
            </a:r>
            <a:endParaRPr lang="en-US" sz="2400" dirty="0" smtClean="0"/>
          </a:p>
          <a:p>
            <a:pPr lvl="2" eaLnBrk="1" hangingPunct="1">
              <a:spcAft>
                <a:spcPct val="50000"/>
              </a:spcAft>
            </a:pPr>
            <a:endParaRPr lang="en-US"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0"/>
          </p:nvPr>
        </p:nvSpPr>
        <p:spPr>
          <a:noFill/>
        </p:spPr>
        <p:txBody>
          <a:bodyPr/>
          <a:lstStyle/>
          <a:p>
            <a:fld id="{5C35EF4E-E12B-4AEB-8C1A-1E3F12FE1F12}" type="slidenum">
              <a:rPr lang="en-US" smtClean="0"/>
              <a:pPr/>
              <a:t>19</a:t>
            </a:fld>
            <a:endParaRPr lang="en-US" dirty="0" smtClean="0"/>
          </a:p>
        </p:txBody>
      </p:sp>
      <p:sp>
        <p:nvSpPr>
          <p:cNvPr id="14339" name="Rectangle 2"/>
          <p:cNvSpPr>
            <a:spLocks noGrp="1" noChangeArrowheads="1"/>
          </p:cNvSpPr>
          <p:nvPr>
            <p:ph type="title"/>
          </p:nvPr>
        </p:nvSpPr>
        <p:spPr>
          <a:noFill/>
        </p:spPr>
        <p:txBody>
          <a:bodyPr/>
          <a:lstStyle/>
          <a:p>
            <a:pPr algn="ctr"/>
            <a:r>
              <a:rPr lang="en-US" sz="3600" dirty="0" smtClean="0">
                <a:effectLst/>
              </a:rPr>
              <a:t>Benefits &amp; Risk:Benefit Balance</a:t>
            </a:r>
          </a:p>
        </p:txBody>
      </p:sp>
      <p:sp>
        <p:nvSpPr>
          <p:cNvPr id="14340" name="Rectangle 3"/>
          <p:cNvSpPr>
            <a:spLocks noGrp="1" noChangeArrowheads="1"/>
          </p:cNvSpPr>
          <p:nvPr>
            <p:ph type="body" idx="1"/>
          </p:nvPr>
        </p:nvSpPr>
        <p:spPr>
          <a:xfrm>
            <a:off x="762000" y="1676400"/>
            <a:ext cx="7620000" cy="4876800"/>
          </a:xfrm>
        </p:spPr>
        <p:txBody>
          <a:bodyPr/>
          <a:lstStyle/>
          <a:p>
            <a:pPr eaLnBrk="1" hangingPunct="1">
              <a:spcAft>
                <a:spcPct val="40000"/>
              </a:spcAft>
            </a:pPr>
            <a:r>
              <a:rPr lang="en-US" sz="2800" dirty="0" smtClean="0"/>
              <a:t>Benefits </a:t>
            </a:r>
          </a:p>
          <a:p>
            <a:pPr lvl="1" eaLnBrk="1" hangingPunct="1">
              <a:spcAft>
                <a:spcPct val="40000"/>
              </a:spcAft>
            </a:pPr>
            <a:r>
              <a:rPr lang="en-US" sz="2400" dirty="0" smtClean="0"/>
              <a:t>No benefits to subjects</a:t>
            </a:r>
          </a:p>
          <a:p>
            <a:pPr lvl="1" eaLnBrk="1" hangingPunct="1">
              <a:spcAft>
                <a:spcPts val="1800"/>
              </a:spcAft>
            </a:pPr>
            <a:r>
              <a:rPr lang="en-US" sz="2400" dirty="0" smtClean="0"/>
              <a:t>Societal benefit from knowledge about iodine intake</a:t>
            </a:r>
          </a:p>
          <a:p>
            <a:pPr eaLnBrk="1" hangingPunct="1">
              <a:spcAft>
                <a:spcPct val="40000"/>
              </a:spcAft>
            </a:pPr>
            <a:r>
              <a:rPr lang="en-US" sz="2800" dirty="0" err="1" smtClean="0"/>
              <a:t>Risk:Benefit</a:t>
            </a:r>
            <a:r>
              <a:rPr lang="en-US" sz="2800" dirty="0" smtClean="0"/>
              <a:t> Balance</a:t>
            </a:r>
          </a:p>
          <a:p>
            <a:pPr lvl="1" eaLnBrk="1" hangingPunct="1">
              <a:spcAft>
                <a:spcPct val="40000"/>
              </a:spcAft>
            </a:pPr>
            <a:r>
              <a:rPr lang="en-US" sz="2400" dirty="0" smtClean="0"/>
              <a:t>Not discussed in article</a:t>
            </a:r>
          </a:p>
          <a:p>
            <a:pPr lvl="1" eaLnBrk="1" hangingPunct="1">
              <a:spcAft>
                <a:spcPct val="40000"/>
              </a:spcAft>
            </a:pPr>
            <a:r>
              <a:rPr lang="en-US" sz="2400" dirty="0" smtClean="0"/>
              <a:t>Risks were minimal, so the potential benefits to society outweigh the risks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lstStyle/>
          <a:p>
            <a:pPr>
              <a:spcAft>
                <a:spcPts val="1000"/>
              </a:spcAft>
            </a:pPr>
            <a:r>
              <a:rPr lang="en-US" sz="2600" dirty="0" smtClean="0"/>
              <a:t>The Agency is conducting a quantitative assessment of the risks of iodine exposure via the oral route</a:t>
            </a:r>
          </a:p>
          <a:p>
            <a:pPr>
              <a:spcAft>
                <a:spcPts val="1000"/>
              </a:spcAft>
            </a:pPr>
            <a:r>
              <a:rPr lang="en-US" sz="2600" dirty="0" smtClean="0"/>
              <a:t>These assessments require the determination of a toxic effects and point of departure (POD) of iodine exposure.</a:t>
            </a:r>
          </a:p>
          <a:p>
            <a:pPr>
              <a:spcAft>
                <a:spcPts val="1000"/>
              </a:spcAft>
            </a:pPr>
            <a:r>
              <a:rPr lang="en-US" sz="2600" dirty="0"/>
              <a:t>There are a number of studies conducted on the safety of iodine exposure via the oral route in humans, due to its ubiquitous nature and medical relevance</a:t>
            </a:r>
          </a:p>
          <a:p>
            <a:endParaRPr lang="en-US" dirty="0"/>
          </a:p>
        </p:txBody>
      </p:sp>
      <p:sp>
        <p:nvSpPr>
          <p:cNvPr id="4" name="Slide Number Placeholder 3"/>
          <p:cNvSpPr>
            <a:spLocks noGrp="1"/>
          </p:cNvSpPr>
          <p:nvPr>
            <p:ph type="sldNum" sz="quarter" idx="4294967295"/>
          </p:nvPr>
        </p:nvSpPr>
        <p:spPr>
          <a:xfrm>
            <a:off x="7994195" y="6422855"/>
            <a:ext cx="709698" cy="365125"/>
          </a:xfrm>
          <a:prstGeom prst="rect">
            <a:avLst/>
          </a:prstGeom>
        </p:spPr>
        <p:txBody>
          <a:bodyPr/>
          <a:lstStyle/>
          <a:p>
            <a:fld id="{1BA6859F-4D04-4156-A333-D5BA521CD60E}" type="slidenum">
              <a:rPr lang="en-US" smtClean="0"/>
              <a:pPr/>
              <a:t>2</a:t>
            </a:fld>
            <a:endParaRPr lang="en-US"/>
          </a:p>
        </p:txBody>
      </p:sp>
    </p:spTree>
    <p:extLst>
      <p:ext uri="{BB962C8B-B14F-4D97-AF65-F5344CB8AC3E}">
        <p14:creationId xmlns:p14="http://schemas.microsoft.com/office/powerpoint/2010/main" val="3770215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0"/>
          </p:nvPr>
        </p:nvSpPr>
        <p:spPr>
          <a:noFill/>
        </p:spPr>
        <p:txBody>
          <a:bodyPr/>
          <a:lstStyle/>
          <a:p>
            <a:fld id="{BA4A2186-4D98-40F7-82FA-85806C0B1D00}" type="slidenum">
              <a:rPr lang="en-US" smtClean="0"/>
              <a:pPr/>
              <a:t>20</a:t>
            </a:fld>
            <a:endParaRPr lang="en-US" dirty="0" smtClean="0"/>
          </a:p>
        </p:txBody>
      </p:sp>
      <p:sp>
        <p:nvSpPr>
          <p:cNvPr id="15363" name="Slide Number Placeholder 3"/>
          <p:cNvSpPr txBox="1">
            <a:spLocks noGrp="1"/>
          </p:cNvSpPr>
          <p:nvPr/>
        </p:nvSpPr>
        <p:spPr bwMode="auto">
          <a:xfrm>
            <a:off x="7162800" y="6324600"/>
            <a:ext cx="1905000" cy="457200"/>
          </a:xfrm>
          <a:prstGeom prst="rect">
            <a:avLst/>
          </a:prstGeom>
          <a:noFill/>
          <a:ln w="9525">
            <a:noFill/>
            <a:miter lim="800000"/>
            <a:headEnd/>
            <a:tailEnd/>
          </a:ln>
        </p:spPr>
        <p:txBody>
          <a:bodyPr anchor="b"/>
          <a:lstStyle/>
          <a:p>
            <a:pPr algn="r"/>
            <a:fld id="{D00BE93F-59DE-4839-8406-E5CD93BA4E84}" type="slidenum">
              <a:rPr lang="en-US" sz="1600"/>
              <a:pPr algn="r"/>
              <a:t>20</a:t>
            </a:fld>
            <a:endParaRPr lang="en-US" sz="1600" dirty="0"/>
          </a:p>
        </p:txBody>
      </p:sp>
      <p:sp>
        <p:nvSpPr>
          <p:cNvPr id="1561602" name="Rectangle 2"/>
          <p:cNvSpPr>
            <a:spLocks noGrp="1" noChangeArrowheads="1"/>
          </p:cNvSpPr>
          <p:nvPr>
            <p:ph type="title"/>
          </p:nvPr>
        </p:nvSpPr>
        <p:spPr/>
        <p:txBody>
          <a:bodyPr/>
          <a:lstStyle/>
          <a:p>
            <a:pPr algn="ctr" eaLnBrk="1" hangingPunct="1">
              <a:defRPr/>
            </a:pPr>
            <a:r>
              <a:rPr lang="en-US" sz="3600" dirty="0" smtClean="0"/>
              <a:t>Ethics Oversight</a:t>
            </a:r>
          </a:p>
        </p:txBody>
      </p:sp>
      <p:sp>
        <p:nvSpPr>
          <p:cNvPr id="15365" name="Rectangle 3"/>
          <p:cNvSpPr>
            <a:spLocks noGrp="1" noChangeArrowheads="1"/>
          </p:cNvSpPr>
          <p:nvPr>
            <p:ph type="body" idx="1"/>
          </p:nvPr>
        </p:nvSpPr>
        <p:spPr>
          <a:xfrm>
            <a:off x="914400" y="1981200"/>
            <a:ext cx="7467600" cy="4191000"/>
          </a:xfrm>
        </p:spPr>
        <p:txBody>
          <a:bodyPr/>
          <a:lstStyle/>
          <a:p>
            <a:pPr eaLnBrk="1" hangingPunct="1">
              <a:spcAft>
                <a:spcPct val="60000"/>
              </a:spcAft>
            </a:pPr>
            <a:r>
              <a:rPr lang="en-US" sz="2800" dirty="0" smtClean="0"/>
              <a:t>Article is silent</a:t>
            </a:r>
          </a:p>
          <a:p>
            <a:pPr eaLnBrk="1" hangingPunct="1">
              <a:spcAft>
                <a:spcPct val="60000"/>
              </a:spcAft>
            </a:pPr>
            <a:r>
              <a:rPr lang="en-US" sz="2800" dirty="0" smtClean="0"/>
              <a:t>Dr. </a:t>
            </a:r>
            <a:r>
              <a:rPr lang="en-US" sz="2800" dirty="0" err="1" smtClean="0"/>
              <a:t>Braverman</a:t>
            </a:r>
            <a:r>
              <a:rPr lang="en-US" sz="2800" dirty="0" smtClean="0"/>
              <a:t> did not recall if the research underwent independent ethics oversight</a:t>
            </a:r>
          </a:p>
          <a:p>
            <a:pPr eaLnBrk="1" hangingPunct="1">
              <a:spcAft>
                <a:spcPct val="60000"/>
              </a:spcAft>
              <a:buFont typeface="Wingdings" pitchFamily="2" charset="2"/>
              <a:buNone/>
            </a:pPr>
            <a:endParaRPr lang="en-US" sz="2800" dirty="0" smtClean="0">
              <a:solidFill>
                <a:srgbClr val="000066"/>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5" y="930275"/>
            <a:ext cx="8516938" cy="669925"/>
          </a:xfrm>
        </p:spPr>
        <p:txBody>
          <a:bodyPr/>
          <a:lstStyle/>
          <a:p>
            <a:pPr algn="ctr">
              <a:defRPr/>
            </a:pPr>
            <a:r>
              <a:rPr lang="en-US" dirty="0" smtClean="0"/>
              <a:t>Informed Consent</a:t>
            </a:r>
            <a:endParaRPr lang="en-US" dirty="0"/>
          </a:p>
        </p:txBody>
      </p:sp>
      <p:sp>
        <p:nvSpPr>
          <p:cNvPr id="16387" name="Slide Number Placeholder 2"/>
          <p:cNvSpPr>
            <a:spLocks noGrp="1"/>
          </p:cNvSpPr>
          <p:nvPr>
            <p:ph type="sldNum" sz="quarter" idx="10"/>
          </p:nvPr>
        </p:nvSpPr>
        <p:spPr>
          <a:noFill/>
        </p:spPr>
        <p:txBody>
          <a:bodyPr/>
          <a:lstStyle/>
          <a:p>
            <a:fld id="{552CBA57-F3B1-4F95-B81F-983E46934758}" type="slidenum">
              <a:rPr lang="en-US" smtClean="0"/>
              <a:pPr/>
              <a:t>21</a:t>
            </a:fld>
            <a:endParaRPr lang="en-US" dirty="0" smtClean="0"/>
          </a:p>
        </p:txBody>
      </p:sp>
      <p:sp>
        <p:nvSpPr>
          <p:cNvPr id="4" name="Rectangle 3"/>
          <p:cNvSpPr/>
          <p:nvPr/>
        </p:nvSpPr>
        <p:spPr>
          <a:xfrm>
            <a:off x="685800" y="1752600"/>
            <a:ext cx="7696200" cy="4893648"/>
          </a:xfrm>
          <a:prstGeom prst="rect">
            <a:avLst/>
          </a:prstGeom>
        </p:spPr>
        <p:txBody>
          <a:bodyPr wrap="square">
            <a:spAutoFit/>
          </a:bodyPr>
          <a:lstStyle/>
          <a:p>
            <a:pPr marL="457200" indent="-457200">
              <a:spcAft>
                <a:spcPts val="1800"/>
              </a:spcAft>
              <a:buClr>
                <a:srgbClr val="00B0F0"/>
              </a:buClr>
              <a:buSzPct val="130000"/>
              <a:buFont typeface="Arial" pitchFamily="34" charset="0"/>
              <a:buChar char="•"/>
              <a:defRPr/>
            </a:pPr>
            <a:r>
              <a:rPr lang="en-US" sz="2800" dirty="0" smtClean="0"/>
              <a:t>Subjects are referred to as volunteers in article</a:t>
            </a:r>
          </a:p>
          <a:p>
            <a:pPr marL="457200" indent="-457200">
              <a:spcAft>
                <a:spcPts val="1800"/>
              </a:spcAft>
              <a:buClr>
                <a:srgbClr val="00B0F0"/>
              </a:buClr>
              <a:buSzPct val="130000"/>
              <a:buFont typeface="Arial" pitchFamily="34" charset="0"/>
              <a:buChar char="•"/>
              <a:defRPr/>
            </a:pPr>
            <a:r>
              <a:rPr lang="en-US" sz="2800" dirty="0" smtClean="0"/>
              <a:t>Dr. </a:t>
            </a:r>
            <a:r>
              <a:rPr lang="en-US" sz="2800" dirty="0" err="1" smtClean="0"/>
              <a:t>Braverman</a:t>
            </a:r>
            <a:r>
              <a:rPr lang="en-US" sz="2800" dirty="0" smtClean="0"/>
              <a:t> stated:</a:t>
            </a:r>
          </a:p>
          <a:p>
            <a:pPr marL="914400" lvl="1" indent="-457200">
              <a:spcAft>
                <a:spcPts val="1800"/>
              </a:spcAft>
              <a:buClr>
                <a:srgbClr val="00B0F0"/>
              </a:buClr>
              <a:buSzPct val="130000"/>
              <a:buFont typeface="Arial" pitchFamily="34" charset="0"/>
              <a:buChar char="•"/>
              <a:defRPr/>
            </a:pPr>
            <a:r>
              <a:rPr lang="en-US" sz="2800" dirty="0" smtClean="0"/>
              <a:t>Subjects provided written informed consent</a:t>
            </a:r>
          </a:p>
          <a:p>
            <a:pPr marL="914400" lvl="1" indent="-457200">
              <a:spcAft>
                <a:spcPts val="1800"/>
              </a:spcAft>
              <a:buClr>
                <a:srgbClr val="00B0F0"/>
              </a:buClr>
              <a:buSzPct val="130000"/>
              <a:buFont typeface="Arial" pitchFamily="34" charset="0"/>
              <a:buChar char="•"/>
              <a:defRPr/>
            </a:pPr>
            <a:r>
              <a:rPr lang="en-US" sz="2800" dirty="0" smtClean="0"/>
              <a:t>Study procedures were explained to the subjects, and they were told of possible effects of iodine ingestion</a:t>
            </a:r>
          </a:p>
          <a:p>
            <a:pPr marL="457200" indent="-457200">
              <a:spcAft>
                <a:spcPts val="1800"/>
              </a:spcAft>
              <a:buClr>
                <a:srgbClr val="00B0F0"/>
              </a:buClr>
              <a:buSzPct val="130000"/>
              <a:buFont typeface="Arial" pitchFamily="34" charset="0"/>
              <a:buChar char="•"/>
              <a:defRPr/>
            </a:pPr>
            <a:r>
              <a:rPr lang="en-US" sz="2800" dirty="0" smtClean="0"/>
              <a:t>Copy of the consent form not available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Respect for Subjects</a:t>
            </a:r>
            <a:endParaRPr lang="en-US" dirty="0"/>
          </a:p>
        </p:txBody>
      </p:sp>
      <p:sp>
        <p:nvSpPr>
          <p:cNvPr id="3" name="Content Placeholder 2"/>
          <p:cNvSpPr>
            <a:spLocks noGrp="1"/>
          </p:cNvSpPr>
          <p:nvPr>
            <p:ph idx="1"/>
          </p:nvPr>
        </p:nvSpPr>
        <p:spPr>
          <a:xfrm>
            <a:off x="914400" y="2057400"/>
            <a:ext cx="7620000" cy="4191000"/>
          </a:xfrm>
        </p:spPr>
        <p:txBody>
          <a:bodyPr/>
          <a:lstStyle/>
          <a:p>
            <a:r>
              <a:rPr lang="en-US" dirty="0" smtClean="0"/>
              <a:t>Subjects were offered freedom to withdraw at any time</a:t>
            </a:r>
          </a:p>
          <a:p>
            <a:r>
              <a:rPr lang="en-US" dirty="0" smtClean="0"/>
              <a:t>Subjects were not paid for participation</a:t>
            </a:r>
          </a:p>
          <a:p>
            <a:r>
              <a:rPr lang="en-US" dirty="0" smtClean="0"/>
              <a:t>Subjects’ privacy protected</a:t>
            </a:r>
            <a:endParaRPr lang="en-US" dirty="0"/>
          </a:p>
        </p:txBody>
      </p:sp>
      <p:sp>
        <p:nvSpPr>
          <p:cNvPr id="4" name="Slide Number Placeholder 3"/>
          <p:cNvSpPr>
            <a:spLocks noGrp="1"/>
          </p:cNvSpPr>
          <p:nvPr>
            <p:ph type="sldNum" sz="quarter" idx="10"/>
          </p:nvPr>
        </p:nvSpPr>
        <p:spPr/>
        <p:txBody>
          <a:bodyPr/>
          <a:lstStyle/>
          <a:p>
            <a:pPr>
              <a:defRPr/>
            </a:pPr>
            <a:fld id="{5844769F-9571-407A-9DB6-4720C605DF65}"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0"/>
          </p:nvPr>
        </p:nvSpPr>
        <p:spPr>
          <a:noFill/>
        </p:spPr>
        <p:txBody>
          <a:bodyPr/>
          <a:lstStyle/>
          <a:p>
            <a:fld id="{79D1E0EF-424C-43F1-B377-B301C8796366}" type="slidenum">
              <a:rPr lang="en-US" smtClean="0"/>
              <a:pPr/>
              <a:t>23</a:t>
            </a:fld>
            <a:endParaRPr lang="en-US" dirty="0" smtClean="0"/>
          </a:p>
        </p:txBody>
      </p:sp>
      <p:sp>
        <p:nvSpPr>
          <p:cNvPr id="17411" name="Slide Number Placeholder 3"/>
          <p:cNvSpPr txBox="1">
            <a:spLocks noGrp="1"/>
          </p:cNvSpPr>
          <p:nvPr/>
        </p:nvSpPr>
        <p:spPr bwMode="auto">
          <a:xfrm>
            <a:off x="7162800" y="6324600"/>
            <a:ext cx="1905000" cy="457200"/>
          </a:xfrm>
          <a:prstGeom prst="rect">
            <a:avLst/>
          </a:prstGeom>
          <a:noFill/>
          <a:ln w="9525">
            <a:noFill/>
            <a:miter lim="800000"/>
            <a:headEnd/>
            <a:tailEnd/>
          </a:ln>
        </p:spPr>
        <p:txBody>
          <a:bodyPr anchor="b"/>
          <a:lstStyle/>
          <a:p>
            <a:pPr algn="r"/>
            <a:fld id="{B30F11C4-407A-43A2-A311-7466823F91A7}" type="slidenum">
              <a:rPr lang="en-US" sz="1600"/>
              <a:pPr algn="r"/>
              <a:t>23</a:t>
            </a:fld>
            <a:endParaRPr lang="en-US" sz="1600" dirty="0"/>
          </a:p>
        </p:txBody>
      </p:sp>
      <p:sp>
        <p:nvSpPr>
          <p:cNvPr id="1563650" name="Rectangle 2"/>
          <p:cNvSpPr>
            <a:spLocks noGrp="1" noChangeArrowheads="1"/>
          </p:cNvSpPr>
          <p:nvPr>
            <p:ph type="title"/>
          </p:nvPr>
        </p:nvSpPr>
        <p:spPr/>
        <p:txBody>
          <a:bodyPr/>
          <a:lstStyle/>
          <a:p>
            <a:pPr algn="ctr" eaLnBrk="1" hangingPunct="1">
              <a:defRPr/>
            </a:pPr>
            <a:r>
              <a:rPr lang="en-US" sz="3600" dirty="0" smtClean="0"/>
              <a:t>Standards for Documentation</a:t>
            </a:r>
          </a:p>
        </p:txBody>
      </p:sp>
      <p:sp>
        <p:nvSpPr>
          <p:cNvPr id="17413" name="Rectangle 3"/>
          <p:cNvSpPr>
            <a:spLocks noGrp="1" noChangeArrowheads="1"/>
          </p:cNvSpPr>
          <p:nvPr>
            <p:ph type="body" idx="1"/>
          </p:nvPr>
        </p:nvSpPr>
        <p:spPr>
          <a:xfrm>
            <a:off x="533400" y="1905000"/>
            <a:ext cx="7772400" cy="4267200"/>
          </a:xfrm>
        </p:spPr>
        <p:txBody>
          <a:bodyPr/>
          <a:lstStyle/>
          <a:p>
            <a:pPr eaLnBrk="1" hangingPunct="1">
              <a:spcAft>
                <a:spcPct val="50000"/>
              </a:spcAft>
            </a:pPr>
            <a:r>
              <a:rPr lang="en-US" sz="2800" dirty="0" smtClean="0"/>
              <a:t>The requirement at 40 CFR §26.1303 to document the ethical conduct of research submitted to EPA does not apply:</a:t>
            </a:r>
          </a:p>
          <a:p>
            <a:pPr lvl="1" eaLnBrk="1" hangingPunct="1">
              <a:spcAft>
                <a:spcPct val="50000"/>
              </a:spcAft>
            </a:pPr>
            <a:r>
              <a:rPr lang="en-US" sz="2400" dirty="0" smtClean="0"/>
              <a:t>Study was obtained from the public literature, not submitted to EPA</a:t>
            </a:r>
          </a:p>
          <a:p>
            <a:pPr lvl="1" eaLnBrk="1" hangingPunct="1">
              <a:spcAft>
                <a:spcPct val="50000"/>
              </a:spcAft>
            </a:pPr>
            <a:r>
              <a:rPr lang="en-US" sz="2400" dirty="0" smtClean="0"/>
              <a:t>EPA located the study at its own initiative</a:t>
            </a:r>
          </a:p>
          <a:p>
            <a:pPr lvl="1" eaLnBrk="1" hangingPunct="1">
              <a:spcAft>
                <a:spcPct val="50000"/>
              </a:spcAft>
              <a:buNone/>
            </a:pPr>
            <a:endParaRPr lang="en-US" sz="2400" dirty="0" smtClean="0"/>
          </a:p>
          <a:p>
            <a:pPr lvl="1" eaLnBrk="1" hangingPunct="1"/>
            <a:endParaRPr lang="en-US"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Standards of Conduct</a:t>
            </a:r>
            <a:br>
              <a:rPr lang="en-US" sz="3600" dirty="0" smtClean="0"/>
            </a:br>
            <a:endParaRPr lang="en-US" sz="2000" dirty="0"/>
          </a:p>
        </p:txBody>
      </p:sp>
      <p:sp>
        <p:nvSpPr>
          <p:cNvPr id="3" name="Content Placeholder 2"/>
          <p:cNvSpPr>
            <a:spLocks noGrp="1"/>
          </p:cNvSpPr>
          <p:nvPr>
            <p:ph idx="1"/>
          </p:nvPr>
        </p:nvSpPr>
        <p:spPr>
          <a:xfrm>
            <a:off x="609600" y="1752600"/>
            <a:ext cx="7848600" cy="4267200"/>
          </a:xfrm>
        </p:spPr>
        <p:txBody>
          <a:bodyPr/>
          <a:lstStyle/>
          <a:p>
            <a:pPr>
              <a:spcAft>
                <a:spcPts val="1200"/>
              </a:spcAft>
            </a:pPr>
            <a:r>
              <a:rPr lang="en-US" sz="2800" dirty="0" smtClean="0"/>
              <a:t>Conducted prior to 1988, before EPA’s Rule at 40 CFR part 26 took effect</a:t>
            </a:r>
          </a:p>
          <a:p>
            <a:pPr>
              <a:spcAft>
                <a:spcPts val="1200"/>
              </a:spcAft>
            </a:pPr>
            <a:r>
              <a:rPr lang="en-US" sz="2800" dirty="0" smtClean="0"/>
              <a:t>FIFRA §12(a)(2)(P) does not apply</a:t>
            </a:r>
          </a:p>
          <a:p>
            <a:pPr lvl="1"/>
            <a:r>
              <a:rPr lang="en-US" sz="2400" dirty="0" smtClean="0"/>
              <a:t>Did not involve use of a pesticide</a:t>
            </a:r>
          </a:p>
          <a:p>
            <a:pPr eaLnBrk="1" hangingPunct="1">
              <a:spcAft>
                <a:spcPts val="1200"/>
              </a:spcAft>
            </a:pPr>
            <a:r>
              <a:rPr lang="en-US" sz="2800" dirty="0" smtClean="0"/>
              <a:t>1974 DHEW Regulations</a:t>
            </a:r>
          </a:p>
          <a:p>
            <a:pPr lvl="1" eaLnBrk="1" hangingPunct="1">
              <a:spcAft>
                <a:spcPts val="1200"/>
              </a:spcAft>
            </a:pPr>
            <a:r>
              <a:rPr lang="en-US" sz="2400" dirty="0" smtClean="0"/>
              <a:t>IRB review and approval</a:t>
            </a:r>
          </a:p>
          <a:p>
            <a:pPr lvl="1" eaLnBrk="1" hangingPunct="1">
              <a:spcAft>
                <a:spcPts val="1200"/>
              </a:spcAft>
            </a:pPr>
            <a:r>
              <a:rPr lang="en-US" sz="2400" dirty="0" smtClean="0"/>
              <a:t>Written, fully informed, voluntary consent</a:t>
            </a:r>
          </a:p>
          <a:p>
            <a:pPr eaLnBrk="1" hangingPunct="1">
              <a:spcAft>
                <a:spcPts val="1200"/>
              </a:spcAft>
            </a:pPr>
            <a:r>
              <a:rPr lang="en-US" sz="2800" dirty="0" smtClean="0"/>
              <a:t>Declaration of Helsinki (1983)</a:t>
            </a:r>
          </a:p>
          <a:p>
            <a:endParaRPr lang="en-US" dirty="0" smtClean="0"/>
          </a:p>
          <a:p>
            <a:pPr lvl="1"/>
            <a:endParaRPr lang="en-US" sz="2400" dirty="0" smtClean="0"/>
          </a:p>
        </p:txBody>
      </p:sp>
      <p:sp>
        <p:nvSpPr>
          <p:cNvPr id="4" name="Slide Number Placeholder 3"/>
          <p:cNvSpPr>
            <a:spLocks noGrp="1"/>
          </p:cNvSpPr>
          <p:nvPr>
            <p:ph type="sldNum" sz="quarter" idx="10"/>
          </p:nvPr>
        </p:nvSpPr>
        <p:spPr/>
        <p:txBody>
          <a:bodyPr/>
          <a:lstStyle/>
          <a:p>
            <a:pPr>
              <a:defRPr/>
            </a:pPr>
            <a:fld id="{5844769F-9571-407A-9DB6-4720C605DF65}"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sldNum" sz="quarter" idx="10"/>
          </p:nvPr>
        </p:nvSpPr>
        <p:spPr>
          <a:noFill/>
        </p:spPr>
        <p:txBody>
          <a:bodyPr/>
          <a:lstStyle/>
          <a:p>
            <a:fld id="{2C53E6C4-EB18-4EE7-AB29-3EA2749B4D74}" type="slidenum">
              <a:rPr lang="en-US" smtClean="0"/>
              <a:pPr/>
              <a:t>25</a:t>
            </a:fld>
            <a:endParaRPr lang="en-US" smtClean="0"/>
          </a:p>
        </p:txBody>
      </p:sp>
      <p:sp>
        <p:nvSpPr>
          <p:cNvPr id="358402" name="Rectangle 2"/>
          <p:cNvSpPr>
            <a:spLocks noGrp="1" noChangeArrowheads="1"/>
          </p:cNvSpPr>
          <p:nvPr>
            <p:ph type="title"/>
          </p:nvPr>
        </p:nvSpPr>
        <p:spPr/>
        <p:txBody>
          <a:bodyPr/>
          <a:lstStyle/>
          <a:p>
            <a:pPr algn="ctr">
              <a:defRPr/>
            </a:pPr>
            <a:r>
              <a:rPr lang="en-US" sz="3600" dirty="0" smtClean="0"/>
              <a:t>Standards for EPA Reliance</a:t>
            </a:r>
          </a:p>
        </p:txBody>
      </p:sp>
      <p:sp>
        <p:nvSpPr>
          <p:cNvPr id="34820" name="Rectangle 3"/>
          <p:cNvSpPr>
            <a:spLocks noGrp="1" noChangeArrowheads="1"/>
          </p:cNvSpPr>
          <p:nvPr>
            <p:ph type="body" idx="1"/>
          </p:nvPr>
        </p:nvSpPr>
        <p:spPr>
          <a:xfrm>
            <a:off x="533400" y="1676400"/>
            <a:ext cx="7924800" cy="4724400"/>
          </a:xfrm>
        </p:spPr>
        <p:txBody>
          <a:bodyPr/>
          <a:lstStyle/>
          <a:p>
            <a:pPr>
              <a:spcAft>
                <a:spcPct val="40000"/>
              </a:spcAft>
            </a:pPr>
            <a:r>
              <a:rPr lang="en-US" sz="2400" b="1" dirty="0" smtClean="0"/>
              <a:t>40 CFR §</a:t>
            </a:r>
            <a:r>
              <a:rPr lang="en-US" sz="2400" b="1" dirty="0" smtClean="0">
                <a:cs typeface="Times New Roman" pitchFamily="18" charset="0"/>
              </a:rPr>
              <a:t>26.1703</a:t>
            </a:r>
          </a:p>
          <a:p>
            <a:pPr lvl="1">
              <a:spcAft>
                <a:spcPts val="1800"/>
              </a:spcAft>
            </a:pPr>
            <a:r>
              <a:rPr lang="en-US" sz="2200" dirty="0" smtClean="0">
                <a:cs typeface="Times New Roman" pitchFamily="18" charset="0"/>
              </a:rPr>
              <a:t>Prohibits EPA reliance on data involving intentional exposure of pregnant or nursing women or of children</a:t>
            </a:r>
          </a:p>
          <a:p>
            <a:pPr>
              <a:spcAft>
                <a:spcPct val="40000"/>
              </a:spcAft>
            </a:pPr>
            <a:r>
              <a:rPr lang="en-US" sz="2400" b="1" dirty="0" smtClean="0"/>
              <a:t>40 CFR §</a:t>
            </a:r>
            <a:r>
              <a:rPr lang="en-US" sz="2400" b="1" dirty="0" smtClean="0">
                <a:cs typeface="Times New Roman" pitchFamily="18" charset="0"/>
              </a:rPr>
              <a:t>26.1704</a:t>
            </a:r>
          </a:p>
          <a:p>
            <a:pPr lvl="1">
              <a:spcAft>
                <a:spcPct val="40000"/>
              </a:spcAft>
            </a:pPr>
            <a:r>
              <a:rPr lang="en-US" sz="2200" dirty="0" smtClean="0">
                <a:cs typeface="Times New Roman" pitchFamily="18" charset="0"/>
              </a:rPr>
              <a:t>Prohibits EPA reliance on data </a:t>
            </a:r>
            <a:r>
              <a:rPr lang="en-US" sz="2200" dirty="0" smtClean="0"/>
              <a:t>if there is clear and convincing evidence that:</a:t>
            </a:r>
          </a:p>
          <a:p>
            <a:pPr lvl="2">
              <a:spcAft>
                <a:spcPct val="40000"/>
              </a:spcAft>
              <a:buNone/>
            </a:pPr>
            <a:r>
              <a:rPr lang="en-US" sz="2000" dirty="0" smtClean="0"/>
              <a:t>(1) Conduct of the research was fundamentally unethical; or </a:t>
            </a:r>
          </a:p>
          <a:p>
            <a:pPr marL="1314450" lvl="2" indent="-400050">
              <a:spcAft>
                <a:spcPct val="40000"/>
              </a:spcAft>
              <a:buNone/>
            </a:pPr>
            <a:r>
              <a:rPr lang="en-US" sz="2000" dirty="0" smtClean="0"/>
              <a:t>(2) Conduct of research was deficient relative to the ethical standards prevailing at the time the research was conducted in a way that placed participants at increased risk of harm or impaired their informed consent.</a:t>
            </a: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0"/>
          </p:nvPr>
        </p:nvSpPr>
        <p:spPr>
          <a:noFill/>
        </p:spPr>
        <p:txBody>
          <a:bodyPr/>
          <a:lstStyle/>
          <a:p>
            <a:fld id="{813E090A-4A16-4FAD-856A-71EFEC9BEB06}" type="slidenum">
              <a:rPr lang="en-US" smtClean="0"/>
              <a:pPr/>
              <a:t>26</a:t>
            </a:fld>
            <a:endParaRPr lang="en-US" dirty="0" smtClean="0"/>
          </a:p>
        </p:txBody>
      </p:sp>
      <p:sp>
        <p:nvSpPr>
          <p:cNvPr id="19459" name="Slide Number Placeholder 3"/>
          <p:cNvSpPr txBox="1">
            <a:spLocks noGrp="1"/>
          </p:cNvSpPr>
          <p:nvPr/>
        </p:nvSpPr>
        <p:spPr bwMode="auto">
          <a:xfrm>
            <a:off x="7162800" y="6324600"/>
            <a:ext cx="1905000" cy="457200"/>
          </a:xfrm>
          <a:prstGeom prst="rect">
            <a:avLst/>
          </a:prstGeom>
          <a:noFill/>
          <a:ln w="9525">
            <a:noFill/>
            <a:miter lim="800000"/>
            <a:headEnd/>
            <a:tailEnd/>
          </a:ln>
        </p:spPr>
        <p:txBody>
          <a:bodyPr anchor="b"/>
          <a:lstStyle/>
          <a:p>
            <a:pPr algn="r"/>
            <a:fld id="{266699D2-41F5-485A-9995-DFBA123B125A}" type="slidenum">
              <a:rPr lang="en-US" sz="1600"/>
              <a:pPr algn="r"/>
              <a:t>26</a:t>
            </a:fld>
            <a:endParaRPr lang="en-US" sz="1600" dirty="0"/>
          </a:p>
        </p:txBody>
      </p:sp>
      <p:sp>
        <p:nvSpPr>
          <p:cNvPr id="1564674" name="Rectangle 2"/>
          <p:cNvSpPr>
            <a:spLocks noGrp="1" noChangeArrowheads="1"/>
          </p:cNvSpPr>
          <p:nvPr>
            <p:ph type="title"/>
          </p:nvPr>
        </p:nvSpPr>
        <p:spPr>
          <a:xfrm>
            <a:off x="381000" y="990600"/>
            <a:ext cx="8516937" cy="669925"/>
          </a:xfrm>
        </p:spPr>
        <p:txBody>
          <a:bodyPr/>
          <a:lstStyle/>
          <a:p>
            <a:pPr algn="ctr" eaLnBrk="1" hangingPunct="1">
              <a:defRPr/>
            </a:pPr>
            <a:r>
              <a:rPr lang="en-US" sz="3200" dirty="0" smtClean="0"/>
              <a:t>Compliance with Standards for EPA Reliance</a:t>
            </a:r>
          </a:p>
        </p:txBody>
      </p:sp>
      <p:sp>
        <p:nvSpPr>
          <p:cNvPr id="19461" name="Rectangle 3"/>
          <p:cNvSpPr>
            <a:spLocks noGrp="1" noChangeArrowheads="1"/>
          </p:cNvSpPr>
          <p:nvPr>
            <p:ph type="body" idx="1"/>
          </p:nvPr>
        </p:nvSpPr>
        <p:spPr>
          <a:xfrm>
            <a:off x="685800" y="1828800"/>
            <a:ext cx="8001000" cy="4114800"/>
          </a:xfrm>
        </p:spPr>
        <p:txBody>
          <a:bodyPr/>
          <a:lstStyle/>
          <a:p>
            <a:pPr marL="342900" lvl="1" indent="-342900" eaLnBrk="1" hangingPunct="1">
              <a:spcAft>
                <a:spcPts val="1200"/>
              </a:spcAft>
              <a:buSzPct val="70000"/>
              <a:buFont typeface="Wingdings" pitchFamily="2" charset="2"/>
              <a:buChar char="l"/>
            </a:pPr>
            <a:r>
              <a:rPr lang="en-US" b="1" dirty="0" smtClean="0"/>
              <a:t>40 CFR §26.1703</a:t>
            </a:r>
          </a:p>
          <a:p>
            <a:pPr lvl="1" eaLnBrk="1" hangingPunct="1">
              <a:spcAft>
                <a:spcPts val="1200"/>
              </a:spcAft>
            </a:pPr>
            <a:r>
              <a:rPr lang="en-US" sz="2200" dirty="0" smtClean="0"/>
              <a:t>All subjects were above the age of 18</a:t>
            </a:r>
          </a:p>
          <a:p>
            <a:pPr lvl="1" eaLnBrk="1" hangingPunct="1">
              <a:spcAft>
                <a:spcPts val="1200"/>
              </a:spcAft>
            </a:pPr>
            <a:r>
              <a:rPr lang="en-US" sz="2200" dirty="0" smtClean="0"/>
              <a:t>The female subjects were not pregnant or nursing</a:t>
            </a:r>
          </a:p>
          <a:p>
            <a:pPr marL="342900" lvl="1" indent="-342900" eaLnBrk="1" hangingPunct="1">
              <a:spcAft>
                <a:spcPts val="1200"/>
              </a:spcAft>
              <a:buSzPct val="70000"/>
              <a:buFont typeface="Wingdings" pitchFamily="2" charset="2"/>
              <a:buChar char="l"/>
            </a:pPr>
            <a:r>
              <a:rPr lang="en-US" b="1" dirty="0" smtClean="0"/>
              <a:t>40 CFR §26.1704</a:t>
            </a:r>
          </a:p>
          <a:p>
            <a:pPr marL="742950" lvl="2" indent="-342900" eaLnBrk="1" hangingPunct="1">
              <a:spcAft>
                <a:spcPts val="1200"/>
              </a:spcAft>
              <a:buClr>
                <a:srgbClr val="66CCFF"/>
              </a:buClr>
              <a:buSzPct val="70000"/>
              <a:buFont typeface="Wingdings" pitchFamily="2" charset="2"/>
              <a:buChar char="l"/>
            </a:pPr>
            <a:r>
              <a:rPr lang="en-US" sz="2200" dirty="0" smtClean="0"/>
              <a:t>No clear and convincing evidence that the conduct of the research was fundamentally unethical</a:t>
            </a:r>
          </a:p>
          <a:p>
            <a:pPr marL="742950" lvl="2" indent="-342900" eaLnBrk="1" hangingPunct="1">
              <a:spcAft>
                <a:spcPts val="1200"/>
              </a:spcAft>
              <a:buClr>
                <a:srgbClr val="66CCFF"/>
              </a:buClr>
              <a:buSzPct val="70000"/>
              <a:buFont typeface="Wingdings" pitchFamily="2" charset="2"/>
              <a:buChar char="l"/>
            </a:pPr>
            <a:r>
              <a:rPr lang="en-US" sz="2200" dirty="0" smtClean="0"/>
              <a:t>No clear and convincing evidence that the conduct of the research was deficient relative to prevailing ethical standards</a:t>
            </a:r>
            <a:endParaRPr lang="en-US" dirty="0" smtClean="0"/>
          </a:p>
          <a:p>
            <a:pPr eaLnBrk="1" hangingPunct="1">
              <a:spcAft>
                <a:spcPts val="1200"/>
              </a:spcAft>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10"/>
          </p:nvPr>
        </p:nvSpPr>
        <p:spPr>
          <a:noFill/>
        </p:spPr>
        <p:txBody>
          <a:bodyPr/>
          <a:lstStyle/>
          <a:p>
            <a:fld id="{D909E846-264F-49CF-8FDC-3B868B0585D9}" type="slidenum">
              <a:rPr lang="en-US" smtClean="0"/>
              <a:pPr/>
              <a:t>27</a:t>
            </a:fld>
            <a:endParaRPr lang="en-US" dirty="0" smtClean="0"/>
          </a:p>
        </p:txBody>
      </p:sp>
      <p:sp>
        <p:nvSpPr>
          <p:cNvPr id="22531" name="Slide Number Placeholder 3"/>
          <p:cNvSpPr txBox="1">
            <a:spLocks noGrp="1"/>
          </p:cNvSpPr>
          <p:nvPr/>
        </p:nvSpPr>
        <p:spPr bwMode="auto">
          <a:xfrm>
            <a:off x="7162800" y="6324600"/>
            <a:ext cx="1905000" cy="457200"/>
          </a:xfrm>
          <a:prstGeom prst="rect">
            <a:avLst/>
          </a:prstGeom>
          <a:noFill/>
          <a:ln w="9525">
            <a:noFill/>
            <a:miter lim="800000"/>
            <a:headEnd/>
            <a:tailEnd/>
          </a:ln>
        </p:spPr>
        <p:txBody>
          <a:bodyPr anchor="b"/>
          <a:lstStyle/>
          <a:p>
            <a:pPr algn="r"/>
            <a:fld id="{73201060-36EB-4F5A-B7DD-A3FB3039CD81}" type="slidenum">
              <a:rPr lang="en-US" sz="1600"/>
              <a:pPr algn="r"/>
              <a:t>27</a:t>
            </a:fld>
            <a:endParaRPr lang="en-US" sz="1600" dirty="0"/>
          </a:p>
        </p:txBody>
      </p:sp>
      <p:sp>
        <p:nvSpPr>
          <p:cNvPr id="1565698" name="Rectangle 2"/>
          <p:cNvSpPr>
            <a:spLocks noGrp="1" noChangeArrowheads="1"/>
          </p:cNvSpPr>
          <p:nvPr>
            <p:ph type="title"/>
          </p:nvPr>
        </p:nvSpPr>
        <p:spPr/>
        <p:txBody>
          <a:bodyPr/>
          <a:lstStyle/>
          <a:p>
            <a:pPr algn="ctr" eaLnBrk="1" hangingPunct="1">
              <a:defRPr/>
            </a:pPr>
            <a:r>
              <a:rPr lang="en-US" sz="3600" dirty="0" smtClean="0"/>
              <a:t>Conclusion</a:t>
            </a:r>
          </a:p>
        </p:txBody>
      </p:sp>
      <p:sp>
        <p:nvSpPr>
          <p:cNvPr id="22533" name="Rectangle 3"/>
          <p:cNvSpPr>
            <a:spLocks noGrp="1" noChangeArrowheads="1"/>
          </p:cNvSpPr>
          <p:nvPr>
            <p:ph type="body" idx="1"/>
          </p:nvPr>
        </p:nvSpPr>
        <p:spPr>
          <a:xfrm>
            <a:off x="685800" y="1905000"/>
            <a:ext cx="7696200" cy="4114800"/>
          </a:xfrm>
        </p:spPr>
        <p:txBody>
          <a:bodyPr/>
          <a:lstStyle/>
          <a:p>
            <a:pPr marL="0" indent="0" eaLnBrk="1" hangingPunct="1">
              <a:buNone/>
            </a:pPr>
            <a:r>
              <a:rPr lang="en-US" sz="2800" dirty="0" smtClean="0"/>
              <a:t>If it is deemed scientifically valid and relevant, there are no barriers in FIFRA or in 40 CFR §</a:t>
            </a:r>
            <a:r>
              <a:rPr lang="en-US" sz="2800" dirty="0" smtClean="0">
                <a:cs typeface="Tahoma" pitchFamily="34" charset="0"/>
              </a:rPr>
              <a:t>26.1703 or §26.1704 to EPA’s reliance on the </a:t>
            </a:r>
            <a:r>
              <a:rPr lang="en-US" sz="2800" i="1" dirty="0" smtClean="0">
                <a:cs typeface="Tahoma" pitchFamily="34" charset="0"/>
              </a:rPr>
              <a:t>Paul et al. (1988) </a:t>
            </a:r>
            <a:r>
              <a:rPr lang="en-US" sz="2800" dirty="0" smtClean="0">
                <a:cs typeface="Tahoma" pitchFamily="34" charset="0"/>
              </a:rPr>
              <a:t>study in actions taken under FIFRA or §408 of FFDCA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sldNum" sz="quarter" idx="10"/>
          </p:nvPr>
        </p:nvSpPr>
        <p:spPr>
          <a:noFill/>
        </p:spPr>
        <p:txBody>
          <a:bodyPr/>
          <a:lstStyle/>
          <a:p>
            <a:fld id="{F9126F5E-ACF9-4B76-89F8-2E52FB3CB24F}" type="slidenum">
              <a:rPr lang="en-US" smtClean="0"/>
              <a:pPr/>
              <a:t>28</a:t>
            </a:fld>
            <a:endParaRPr lang="en-US" dirty="0" smtClean="0"/>
          </a:p>
        </p:txBody>
      </p:sp>
      <p:sp>
        <p:nvSpPr>
          <p:cNvPr id="24579" name="Rectangle 2"/>
          <p:cNvSpPr>
            <a:spLocks noGrp="1" noChangeArrowheads="1"/>
          </p:cNvSpPr>
          <p:nvPr>
            <p:ph type="title"/>
          </p:nvPr>
        </p:nvSpPr>
        <p:spPr>
          <a:xfrm>
            <a:off x="228600" y="914400"/>
            <a:ext cx="8516938" cy="669925"/>
          </a:xfrm>
          <a:noFill/>
        </p:spPr>
        <p:txBody>
          <a:bodyPr/>
          <a:lstStyle/>
          <a:p>
            <a:pPr algn="ctr"/>
            <a:r>
              <a:rPr lang="en-US" sz="3200" i="0" dirty="0" smtClean="0">
                <a:effectLst/>
              </a:rPr>
              <a:t>Charge Questions</a:t>
            </a:r>
          </a:p>
        </p:txBody>
      </p:sp>
      <p:sp>
        <p:nvSpPr>
          <p:cNvPr id="24580" name="Rectangle 3"/>
          <p:cNvSpPr>
            <a:spLocks noGrp="1" noChangeArrowheads="1"/>
          </p:cNvSpPr>
          <p:nvPr>
            <p:ph type="body" idx="1"/>
          </p:nvPr>
        </p:nvSpPr>
        <p:spPr>
          <a:xfrm>
            <a:off x="685800" y="1676400"/>
            <a:ext cx="8001000" cy="4953000"/>
          </a:xfrm>
        </p:spPr>
        <p:txBody>
          <a:bodyPr/>
          <a:lstStyle/>
          <a:p>
            <a:pPr marL="514350" indent="-514350">
              <a:spcAft>
                <a:spcPts val="1200"/>
              </a:spcAft>
              <a:buClrTx/>
              <a:buSzPct val="100000"/>
              <a:buAutoNum type="arabicPeriod"/>
            </a:pPr>
            <a:r>
              <a:rPr lang="en-US" sz="2800" dirty="0" smtClean="0"/>
              <a:t>Is the Paul et al. (1988) study scientifically sound, providing reliable data?</a:t>
            </a:r>
          </a:p>
          <a:p>
            <a:pPr marL="514350" indent="-514350">
              <a:spcAft>
                <a:spcPts val="1200"/>
              </a:spcAft>
              <a:buClrTx/>
              <a:buSzPct val="100000"/>
              <a:buAutoNum type="arabicPeriod"/>
            </a:pPr>
            <a:r>
              <a:rPr lang="en-US" sz="2800" dirty="0" smtClean="0"/>
              <a:t>If so, is this study relevant for quantitative use in support of an assessment of the oral risk of exposure to iodine?</a:t>
            </a:r>
          </a:p>
          <a:p>
            <a:pPr marL="514350" indent="-514350">
              <a:spcAft>
                <a:spcPts val="1200"/>
              </a:spcAft>
              <a:buClrTx/>
              <a:buSzPct val="100000"/>
              <a:buAutoNum type="arabicPeriod"/>
            </a:pPr>
            <a:r>
              <a:rPr lang="en-US" sz="2800" dirty="0" smtClean="0"/>
              <a:t>Does the study meet the applicable requirements of 40 CFR part 26 subpart Q?</a:t>
            </a:r>
          </a:p>
          <a:p>
            <a:pPr marL="514350" indent="-514350">
              <a:spcAft>
                <a:spcPts val="1200"/>
              </a:spcAft>
              <a:buClrTx/>
              <a:buSzPct val="100000"/>
              <a:buNone/>
            </a:pPr>
            <a:endParaRPr lang="en-US" sz="2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 - 2</a:t>
            </a:r>
            <a:endParaRPr lang="en-US" dirty="0"/>
          </a:p>
        </p:txBody>
      </p:sp>
      <p:sp>
        <p:nvSpPr>
          <p:cNvPr id="3" name="Content Placeholder 2"/>
          <p:cNvSpPr>
            <a:spLocks noGrp="1"/>
          </p:cNvSpPr>
          <p:nvPr>
            <p:ph idx="1"/>
          </p:nvPr>
        </p:nvSpPr>
        <p:spPr>
          <a:xfrm>
            <a:off x="609600" y="1828800"/>
            <a:ext cx="7772400" cy="4495800"/>
          </a:xfrm>
        </p:spPr>
        <p:txBody>
          <a:bodyPr>
            <a:normAutofit fontScale="62500" lnSpcReduction="20000"/>
          </a:bodyPr>
          <a:lstStyle/>
          <a:p>
            <a:pPr>
              <a:spcAft>
                <a:spcPts val="600"/>
              </a:spcAft>
            </a:pPr>
            <a:r>
              <a:rPr lang="en-US" sz="3800" dirty="0" smtClean="0"/>
              <a:t>The Agency is proposing the use of the following studies in a weight of evidence manner to quantitatively determine the toxicity and NOAEL for iodine exposure</a:t>
            </a:r>
          </a:p>
          <a:p>
            <a:pPr lvl="1">
              <a:lnSpc>
                <a:spcPct val="120000"/>
              </a:lnSpc>
              <a:spcAft>
                <a:spcPts val="1200"/>
              </a:spcAft>
            </a:pPr>
            <a:r>
              <a:rPr lang="en-US" sz="3100" dirty="0" smtClean="0"/>
              <a:t>Paul et al, 1988</a:t>
            </a:r>
          </a:p>
          <a:p>
            <a:pPr lvl="1">
              <a:lnSpc>
                <a:spcPct val="120000"/>
              </a:lnSpc>
              <a:spcAft>
                <a:spcPts val="1200"/>
              </a:spcAft>
            </a:pPr>
            <a:r>
              <a:rPr lang="en-US" sz="3100" dirty="0" smtClean="0"/>
              <a:t>Gardner et al, 1988</a:t>
            </a:r>
          </a:p>
          <a:p>
            <a:pPr lvl="1">
              <a:lnSpc>
                <a:spcPct val="120000"/>
              </a:lnSpc>
              <a:spcAft>
                <a:spcPts val="1200"/>
              </a:spcAft>
            </a:pPr>
            <a:r>
              <a:rPr lang="en-US" sz="3100" dirty="0" err="1" smtClean="0"/>
              <a:t>LeMar</a:t>
            </a:r>
            <a:r>
              <a:rPr lang="en-US" sz="3100" dirty="0" smtClean="0"/>
              <a:t> et al, 1995</a:t>
            </a:r>
          </a:p>
          <a:p>
            <a:r>
              <a:rPr lang="en-US" sz="3800" dirty="0" smtClean="0"/>
              <a:t>As these are open literature studies, there is no raw data available for analysis</a:t>
            </a:r>
          </a:p>
          <a:p>
            <a:r>
              <a:rPr lang="en-US" sz="3800" dirty="0" smtClean="0"/>
              <a:t>These studies represent a subset of the studies used by the NAS in assessing iodine for nutritional purposes</a:t>
            </a:r>
          </a:p>
        </p:txBody>
      </p:sp>
      <p:sp>
        <p:nvSpPr>
          <p:cNvPr id="4" name="Slide Number Placeholder 3"/>
          <p:cNvSpPr>
            <a:spLocks noGrp="1"/>
          </p:cNvSpPr>
          <p:nvPr>
            <p:ph type="sldNum" sz="quarter" idx="4294967295"/>
          </p:nvPr>
        </p:nvSpPr>
        <p:spPr>
          <a:xfrm>
            <a:off x="7994195" y="6422855"/>
            <a:ext cx="709698" cy="365125"/>
          </a:xfrm>
          <a:prstGeom prst="rect">
            <a:avLst/>
          </a:prstGeom>
        </p:spPr>
        <p:txBody>
          <a:bodyPr/>
          <a:lstStyle/>
          <a:p>
            <a:fld id="{1BA6859F-4D04-4156-A333-D5BA521CD60E}" type="slidenum">
              <a:rPr lang="en-US" sz="2000" smtClean="0"/>
              <a:pPr/>
              <a:t>3</a:t>
            </a:fld>
            <a:endParaRPr lang="en-US" sz="2000" dirty="0"/>
          </a:p>
        </p:txBody>
      </p:sp>
    </p:spTree>
    <p:extLst>
      <p:ext uri="{BB962C8B-B14F-4D97-AF65-F5344CB8AC3E}">
        <p14:creationId xmlns:p14="http://schemas.microsoft.com/office/powerpoint/2010/main" val="3178666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516937" cy="669925"/>
          </a:xfrm>
        </p:spPr>
        <p:txBody>
          <a:bodyPr/>
          <a:lstStyle/>
          <a:p>
            <a:pPr algn="ctr"/>
            <a:r>
              <a:rPr lang="en-US" dirty="0" smtClean="0"/>
              <a:t>NAS Report (2000)</a:t>
            </a:r>
            <a:endParaRPr lang="en-US" dirty="0"/>
          </a:p>
        </p:txBody>
      </p:sp>
      <p:sp>
        <p:nvSpPr>
          <p:cNvPr id="3" name="Content Placeholder 2"/>
          <p:cNvSpPr>
            <a:spLocks noGrp="1"/>
          </p:cNvSpPr>
          <p:nvPr>
            <p:ph idx="1"/>
          </p:nvPr>
        </p:nvSpPr>
        <p:spPr>
          <a:xfrm>
            <a:off x="902188" y="1676400"/>
            <a:ext cx="7784611" cy="4876800"/>
          </a:xfrm>
        </p:spPr>
        <p:txBody>
          <a:bodyPr>
            <a:normAutofit/>
          </a:bodyPr>
          <a:lstStyle/>
          <a:p>
            <a:pPr marL="114300" indent="0">
              <a:lnSpc>
                <a:spcPct val="120000"/>
              </a:lnSpc>
              <a:spcAft>
                <a:spcPts val="1200"/>
              </a:spcAft>
              <a:buNone/>
            </a:pPr>
            <a:r>
              <a:rPr lang="en-US" sz="2600" dirty="0" smtClean="0"/>
              <a:t>Examined ~100 papers in a report on nutritional dietary reference intakes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graphicFrame>
        <p:nvGraphicFramePr>
          <p:cNvPr id="6" name="Table 5"/>
          <p:cNvGraphicFramePr>
            <a:graphicFrameLocks noGrp="1"/>
          </p:cNvGraphicFramePr>
          <p:nvPr/>
        </p:nvGraphicFramePr>
        <p:xfrm>
          <a:off x="1295400" y="2819400"/>
          <a:ext cx="6858000" cy="3493565"/>
        </p:xfrm>
        <a:graphic>
          <a:graphicData uri="http://schemas.openxmlformats.org/drawingml/2006/table">
            <a:tbl>
              <a:tblPr>
                <a:tableStyleId>{284E427A-3D55-4303-BF80-6455036E1DE7}</a:tableStyleId>
              </a:tblPr>
              <a:tblGrid>
                <a:gridCol w="4154365"/>
                <a:gridCol w="2703635"/>
              </a:tblGrid>
              <a:tr h="381000">
                <a:tc gridSpan="2">
                  <a:txBody>
                    <a:bodyPr/>
                    <a:lstStyle/>
                    <a:p>
                      <a:pPr marL="0" marR="0" algn="ctr">
                        <a:lnSpc>
                          <a:spcPct val="115000"/>
                        </a:lnSpc>
                        <a:spcBef>
                          <a:spcPts val="520"/>
                        </a:spcBef>
                        <a:spcAft>
                          <a:spcPts val="260"/>
                        </a:spcAft>
                        <a:tabLst>
                          <a:tab pos="3536950" algn="r"/>
                        </a:tabLst>
                      </a:pPr>
                      <a:r>
                        <a:rPr lang="en-US" sz="1200" b="1" dirty="0"/>
                        <a:t>Table </a:t>
                      </a:r>
                      <a:r>
                        <a:rPr lang="en-US" sz="1200" b="1" dirty="0" smtClean="0"/>
                        <a:t>: </a:t>
                      </a:r>
                      <a:r>
                        <a:rPr lang="en-US" sz="1200" b="1" dirty="0"/>
                        <a:t>Existing Iodine Background Exposure Levels	</a:t>
                      </a:r>
                      <a:endParaRPr lang="en-US" sz="1200" b="1" dirty="0" smtClean="0"/>
                    </a:p>
                  </a:txBody>
                  <a:tcPr marL="47625" marR="476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r>
              <a:tr h="290065">
                <a:tc>
                  <a:txBody>
                    <a:bodyPr/>
                    <a:lstStyle/>
                    <a:p>
                      <a:pPr marL="0" marR="0" algn="ctr">
                        <a:lnSpc>
                          <a:spcPct val="115000"/>
                        </a:lnSpc>
                        <a:spcBef>
                          <a:spcPts val="520"/>
                        </a:spcBef>
                        <a:spcAft>
                          <a:spcPts val="260"/>
                        </a:spcAft>
                        <a:tabLst>
                          <a:tab pos="3536950" algn="r"/>
                        </a:tabLst>
                      </a:pPr>
                      <a:r>
                        <a:rPr lang="en-US" sz="1100" b="1" dirty="0"/>
                        <a:t>Exposure Scenario</a:t>
                      </a:r>
                      <a:endParaRPr lang="en-US" sz="1200" b="1" dirty="0">
                        <a:solidFill>
                          <a:schemeClr val="bg1"/>
                        </a:solidFill>
                        <a:latin typeface="Times New Roman"/>
                        <a:ea typeface="Times New Roman"/>
                        <a:cs typeface="Times New Roman"/>
                      </a:endParaRPr>
                    </a:p>
                  </a:txBody>
                  <a:tcPr marL="47625" marR="476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20"/>
                        </a:spcBef>
                        <a:spcAft>
                          <a:spcPts val="260"/>
                        </a:spcAft>
                      </a:pPr>
                      <a:r>
                        <a:rPr lang="en-US" sz="1100" b="1" dirty="0"/>
                        <a:t>Exposure Level</a:t>
                      </a:r>
                      <a:endParaRPr lang="en-US" sz="1200" b="1" dirty="0">
                        <a:solidFill>
                          <a:schemeClr val="bg1"/>
                        </a:solidFill>
                        <a:latin typeface="Times New Roman"/>
                        <a:ea typeface="Times New Roman"/>
                        <a:cs typeface="Times New Roman"/>
                      </a:endParaRPr>
                    </a:p>
                  </a:txBody>
                  <a:tcPr marL="47625" marR="476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2870">
                <a:tc>
                  <a:txBody>
                    <a:bodyPr/>
                    <a:lstStyle/>
                    <a:p>
                      <a:pPr marL="0" marR="0">
                        <a:lnSpc>
                          <a:spcPct val="115000"/>
                        </a:lnSpc>
                        <a:spcBef>
                          <a:spcPts val="520"/>
                        </a:spcBef>
                        <a:spcAft>
                          <a:spcPts val="260"/>
                        </a:spcAft>
                        <a:tabLst>
                          <a:tab pos="3536950" algn="r"/>
                        </a:tabLst>
                      </a:pPr>
                      <a:r>
                        <a:rPr lang="en-US" sz="1200" dirty="0"/>
                        <a:t>RDA set by the </a:t>
                      </a:r>
                      <a:r>
                        <a:rPr lang="en-US" sz="1200" dirty="0" smtClean="0"/>
                        <a:t>NAS for </a:t>
                      </a:r>
                      <a:r>
                        <a:rPr lang="en-US" sz="1200" dirty="0"/>
                        <a:t>adult men and women.</a:t>
                      </a:r>
                      <a:endParaRPr lang="en-US" sz="1200" dirty="0">
                        <a:solidFill>
                          <a:schemeClr val="bg1"/>
                        </a:solidFill>
                        <a:latin typeface="Times New Roman"/>
                        <a:ea typeface="Times New Roman"/>
                        <a:cs typeface="Times New Roman"/>
                      </a:endParaRPr>
                    </a:p>
                  </a:txBody>
                  <a:tcPr marL="47625" marR="476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nSpc>
                          <a:spcPct val="115000"/>
                        </a:lnSpc>
                        <a:spcBef>
                          <a:spcPts val="520"/>
                        </a:spcBef>
                        <a:spcAft>
                          <a:spcPts val="260"/>
                        </a:spcAft>
                      </a:pPr>
                      <a:r>
                        <a:rPr lang="en-US" sz="1200" dirty="0"/>
                        <a:t>150 µg/day or 0.0021 mg/kg/day</a:t>
                      </a:r>
                      <a:endParaRPr lang="en-US" sz="1200" dirty="0">
                        <a:solidFill>
                          <a:schemeClr val="bg1"/>
                        </a:solidFill>
                        <a:latin typeface="Times New Roman"/>
                        <a:ea typeface="Times New Roman"/>
                        <a:cs typeface="Times New Roman"/>
                      </a:endParaRPr>
                    </a:p>
                  </a:txBody>
                  <a:tcPr marL="47625" marR="476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923890">
                <a:tc>
                  <a:txBody>
                    <a:bodyPr/>
                    <a:lstStyle/>
                    <a:p>
                      <a:pPr marL="0" marR="0">
                        <a:lnSpc>
                          <a:spcPct val="115000"/>
                        </a:lnSpc>
                        <a:spcBef>
                          <a:spcPts val="520"/>
                        </a:spcBef>
                        <a:spcAft>
                          <a:spcPts val="260"/>
                        </a:spcAft>
                        <a:tabLst>
                          <a:tab pos="3536950" algn="r"/>
                        </a:tabLst>
                      </a:pPr>
                      <a:r>
                        <a:rPr lang="en-US" sz="1200" dirty="0"/>
                        <a:t>Tolerable Upper Intake Level set by the </a:t>
                      </a:r>
                      <a:r>
                        <a:rPr lang="en-US" sz="1200" dirty="0" smtClean="0"/>
                        <a:t>NAS </a:t>
                      </a:r>
                      <a:r>
                        <a:rPr lang="en-US" sz="1200" dirty="0"/>
                        <a:t>for adult men and women</a:t>
                      </a:r>
                      <a:endParaRPr lang="en-US" sz="1200" dirty="0">
                        <a:solidFill>
                          <a:schemeClr val="bg1"/>
                        </a:solidFill>
                        <a:latin typeface="Times New Roman"/>
                        <a:ea typeface="Times New Roman"/>
                        <a:cs typeface="Times New Roman"/>
                      </a:endParaRPr>
                    </a:p>
                  </a:txBody>
                  <a:tcPr marL="47625" marR="476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nSpc>
                          <a:spcPct val="115000"/>
                        </a:lnSpc>
                        <a:spcBef>
                          <a:spcPts val="520"/>
                        </a:spcBef>
                        <a:spcAft>
                          <a:spcPts val="260"/>
                        </a:spcAft>
                      </a:pPr>
                      <a:r>
                        <a:rPr lang="en-US" sz="1200" dirty="0"/>
                        <a:t>1100 µg/day or 0.016 mg/kg/day.</a:t>
                      </a:r>
                      <a:endParaRPr lang="en-US" sz="1200" dirty="0">
                        <a:solidFill>
                          <a:schemeClr val="bg1"/>
                        </a:solidFill>
                        <a:latin typeface="Times New Roman"/>
                        <a:ea typeface="Times New Roman"/>
                        <a:cs typeface="Times New Roman"/>
                      </a:endParaRPr>
                    </a:p>
                  </a:txBody>
                  <a:tcPr marL="47625" marR="476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265740">
                <a:tc>
                  <a:txBody>
                    <a:bodyPr/>
                    <a:lstStyle/>
                    <a:p>
                      <a:pPr marL="0" marR="0">
                        <a:lnSpc>
                          <a:spcPct val="115000"/>
                        </a:lnSpc>
                        <a:spcBef>
                          <a:spcPts val="520"/>
                        </a:spcBef>
                        <a:spcAft>
                          <a:spcPts val="260"/>
                        </a:spcAft>
                        <a:tabLst>
                          <a:tab pos="3536950" algn="r"/>
                        </a:tabLst>
                      </a:pPr>
                      <a:r>
                        <a:rPr lang="en-US" sz="1200" dirty="0"/>
                        <a:t>U.S. Estimated dietary adult intake established by the U.S. Department of Agriculture Continuing Survey of Food Intakes by Individuals (1994-1996) </a:t>
                      </a:r>
                      <a:endParaRPr lang="en-US" sz="1200" dirty="0">
                        <a:solidFill>
                          <a:schemeClr val="bg1"/>
                        </a:solidFill>
                        <a:latin typeface="Times New Roman"/>
                        <a:ea typeface="Times New Roman"/>
                        <a:cs typeface="Times New Roman"/>
                      </a:endParaRPr>
                    </a:p>
                  </a:txBody>
                  <a:tcPr marL="47625" marR="476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200" dirty="0"/>
                        <a:t>190 to 210 µg/day for women </a:t>
                      </a:r>
                    </a:p>
                    <a:p>
                      <a:pPr marL="0" marR="0">
                        <a:lnSpc>
                          <a:spcPct val="115000"/>
                        </a:lnSpc>
                        <a:spcBef>
                          <a:spcPts val="0"/>
                        </a:spcBef>
                        <a:spcAft>
                          <a:spcPts val="260"/>
                        </a:spcAft>
                      </a:pPr>
                      <a:r>
                        <a:rPr lang="en-US" sz="1200" dirty="0"/>
                        <a:t>240 to 300 µg/day for men</a:t>
                      </a:r>
                      <a:endParaRPr lang="en-US" sz="1200" dirty="0">
                        <a:solidFill>
                          <a:schemeClr val="bg1"/>
                        </a:solidFill>
                        <a:latin typeface="Times New Roman"/>
                        <a:ea typeface="Times New Roman"/>
                        <a:cs typeface="Times New Roman"/>
                      </a:endParaRPr>
                    </a:p>
                  </a:txBody>
                  <a:tcPr marL="47625" marR="476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bl>
          </a:graphicData>
        </a:graphic>
      </p:graphicFrame>
      <p:sp>
        <p:nvSpPr>
          <p:cNvPr id="7" name="Slide Number Placeholder 6"/>
          <p:cNvSpPr>
            <a:spLocks noGrp="1"/>
          </p:cNvSpPr>
          <p:nvPr>
            <p:ph type="sldNum" sz="quarter" idx="4294967295"/>
          </p:nvPr>
        </p:nvSpPr>
        <p:spPr>
          <a:xfrm>
            <a:off x="7994195" y="6422855"/>
            <a:ext cx="709698" cy="365125"/>
          </a:xfrm>
          <a:prstGeom prst="rect">
            <a:avLst/>
          </a:prstGeom>
        </p:spPr>
        <p:txBody>
          <a:bodyPr/>
          <a:lstStyle/>
          <a:p>
            <a:fld id="{1BA6859F-4D04-4156-A333-D5BA521CD60E}" type="slidenum">
              <a:rPr lang="en-US" sz="2000" smtClean="0"/>
              <a:pPr/>
              <a:t>4</a:t>
            </a:fld>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NAS Report (2000)</a:t>
            </a:r>
            <a:endParaRPr lang="en-US" dirty="0"/>
          </a:p>
        </p:txBody>
      </p:sp>
      <p:sp>
        <p:nvSpPr>
          <p:cNvPr id="3" name="Content Placeholder 2"/>
          <p:cNvSpPr>
            <a:spLocks noGrp="1"/>
          </p:cNvSpPr>
          <p:nvPr>
            <p:ph idx="1"/>
          </p:nvPr>
        </p:nvSpPr>
        <p:spPr/>
        <p:txBody>
          <a:bodyPr/>
          <a:lstStyle/>
          <a:p>
            <a:r>
              <a:rPr lang="en-US" sz="2600" dirty="0" smtClean="0"/>
              <a:t>The National Academy of Sciences report cited </a:t>
            </a:r>
            <a:r>
              <a:rPr lang="en-US" sz="2600" i="1" dirty="0" smtClean="0"/>
              <a:t>Paul</a:t>
            </a:r>
            <a:r>
              <a:rPr lang="en-US" sz="2600" dirty="0" smtClean="0"/>
              <a:t> et al (1988) and </a:t>
            </a:r>
            <a:r>
              <a:rPr lang="en-US" sz="2600" i="1" dirty="0" smtClean="0"/>
              <a:t>Gardner</a:t>
            </a:r>
            <a:r>
              <a:rPr lang="en-US" sz="2600" dirty="0" smtClean="0"/>
              <a:t> et al (1988) as the standard for establishing a tolerable upper limit</a:t>
            </a:r>
          </a:p>
          <a:p>
            <a:r>
              <a:rPr lang="en-US" sz="2600" i="1" dirty="0" smtClean="0"/>
              <a:t>LeMar</a:t>
            </a:r>
            <a:r>
              <a:rPr lang="en-US" sz="2600" dirty="0" smtClean="0"/>
              <a:t> et al (1995) chosen to show range of safety after high dose exposure</a:t>
            </a:r>
          </a:p>
          <a:p>
            <a:r>
              <a:rPr lang="en-US" sz="2600" dirty="0" smtClean="0"/>
              <a:t>Are these studies scientifically valid and ethically acceptable for use in risk assessment for systemic iodine toxicity?</a:t>
            </a:r>
          </a:p>
          <a:p>
            <a:endParaRPr lang="en-US" dirty="0"/>
          </a:p>
        </p:txBody>
      </p:sp>
      <p:sp>
        <p:nvSpPr>
          <p:cNvPr id="4" name="Slide Number Placeholder 3"/>
          <p:cNvSpPr>
            <a:spLocks noGrp="1"/>
          </p:cNvSpPr>
          <p:nvPr>
            <p:ph type="sldNum" sz="quarter" idx="10"/>
          </p:nvPr>
        </p:nvSpPr>
        <p:spPr/>
        <p:txBody>
          <a:bodyPr/>
          <a:lstStyle/>
          <a:p>
            <a:pPr>
              <a:defRPr/>
            </a:pPr>
            <a:fld id="{5844769F-9571-407A-9DB6-4720C605DF65}"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Study Information</a:t>
            </a:r>
            <a:endParaRPr lang="en-US" dirty="0"/>
          </a:p>
        </p:txBody>
      </p:sp>
      <p:sp>
        <p:nvSpPr>
          <p:cNvPr id="3" name="Content Placeholder 2"/>
          <p:cNvSpPr>
            <a:spLocks noGrp="1"/>
          </p:cNvSpPr>
          <p:nvPr>
            <p:ph idx="1"/>
          </p:nvPr>
        </p:nvSpPr>
        <p:spPr>
          <a:xfrm>
            <a:off x="609600" y="1828800"/>
            <a:ext cx="7772400" cy="4419600"/>
          </a:xfrm>
        </p:spPr>
        <p:txBody>
          <a:bodyPr/>
          <a:lstStyle/>
          <a:p>
            <a:pPr>
              <a:spcAft>
                <a:spcPts val="1200"/>
              </a:spcAft>
            </a:pPr>
            <a:r>
              <a:rPr lang="en-US" sz="2300" dirty="0" smtClean="0"/>
              <a:t>Conducted at the University of Massachusetts Medical School</a:t>
            </a:r>
          </a:p>
          <a:p>
            <a:pPr>
              <a:spcAft>
                <a:spcPts val="1200"/>
              </a:spcAft>
            </a:pPr>
            <a:r>
              <a:rPr lang="en-US" sz="2300" dirty="0" smtClean="0"/>
              <a:t>Study Objective – Determine a tolerable upper limit for iodine consumption</a:t>
            </a:r>
          </a:p>
          <a:p>
            <a:pPr>
              <a:spcAft>
                <a:spcPts val="1200"/>
              </a:spcAft>
            </a:pPr>
            <a:r>
              <a:rPr lang="en-US" sz="2300" dirty="0" smtClean="0"/>
              <a:t>Subjects – 9 Males and 23 Females, </a:t>
            </a:r>
            <a:r>
              <a:rPr lang="en-US" sz="2300" dirty="0" err="1" smtClean="0"/>
              <a:t>euthyroid</a:t>
            </a:r>
            <a:r>
              <a:rPr lang="en-US" sz="2300" dirty="0" smtClean="0"/>
              <a:t>, no history of thyroid disease or use of medications known to affect thyroid function or previous reactions to iodine, age 23-56, not pregnant (if Female), no </a:t>
            </a:r>
            <a:r>
              <a:rPr lang="en-US" sz="2300" dirty="0" err="1" smtClean="0"/>
              <a:t>antithyroid</a:t>
            </a:r>
            <a:r>
              <a:rPr lang="en-US" sz="2300" dirty="0" smtClean="0"/>
              <a:t> antibodies detected</a:t>
            </a:r>
          </a:p>
          <a:p>
            <a:r>
              <a:rPr lang="en-US" sz="2300" dirty="0" smtClean="0"/>
              <a:t>An additional 5 age-matched males were studied but not given iodine supplements as controls</a:t>
            </a:r>
            <a:endParaRPr lang="en-US" sz="2300" dirty="0"/>
          </a:p>
        </p:txBody>
      </p:sp>
      <p:sp>
        <p:nvSpPr>
          <p:cNvPr id="4" name="Slide Number Placeholder 3"/>
          <p:cNvSpPr>
            <a:spLocks noGrp="1"/>
          </p:cNvSpPr>
          <p:nvPr>
            <p:ph type="sldNum" sz="quarter" idx="4294967295"/>
          </p:nvPr>
        </p:nvSpPr>
        <p:spPr>
          <a:xfrm>
            <a:off x="7994195" y="6422855"/>
            <a:ext cx="709698" cy="365125"/>
          </a:xfrm>
          <a:prstGeom prst="rect">
            <a:avLst/>
          </a:prstGeom>
        </p:spPr>
        <p:txBody>
          <a:bodyPr/>
          <a:lstStyle/>
          <a:p>
            <a:fld id="{1BA6859F-4D04-4156-A333-D5BA521CD60E}" type="slidenum">
              <a:rPr lang="en-US" smtClean="0"/>
              <a:pPr/>
              <a:t>6</a:t>
            </a:fld>
            <a:endParaRPr lang="en-US"/>
          </a:p>
        </p:txBody>
      </p:sp>
    </p:spTree>
    <p:extLst>
      <p:ext uri="{BB962C8B-B14F-4D97-AF65-F5344CB8AC3E}">
        <p14:creationId xmlns:p14="http://schemas.microsoft.com/office/powerpoint/2010/main" val="426960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 Substance</a:t>
            </a:r>
            <a:endParaRPr lang="en-US" dirty="0"/>
          </a:p>
        </p:txBody>
      </p:sp>
      <p:sp>
        <p:nvSpPr>
          <p:cNvPr id="3" name="Content Placeholder 2"/>
          <p:cNvSpPr>
            <a:spLocks noGrp="1"/>
          </p:cNvSpPr>
          <p:nvPr>
            <p:ph idx="1"/>
          </p:nvPr>
        </p:nvSpPr>
        <p:spPr/>
        <p:txBody>
          <a:bodyPr/>
          <a:lstStyle/>
          <a:p>
            <a:r>
              <a:rPr lang="en-US" sz="2000" dirty="0" smtClean="0"/>
              <a:t>Sodium Iodide dissolved in water (250, 500 </a:t>
            </a:r>
            <a:r>
              <a:rPr lang="en-US" sz="2000" dirty="0"/>
              <a:t>or </a:t>
            </a:r>
            <a:r>
              <a:rPr lang="en-US" sz="2000" dirty="0" smtClean="0"/>
              <a:t>1500 µg/ml per day), co-administered with 5 mg/ml of ascorbic acid. </a:t>
            </a:r>
          </a:p>
          <a:p>
            <a:r>
              <a:rPr lang="en-US" sz="2000" dirty="0" smtClean="0"/>
              <a:t>This was administered as two 0.5 ml solutions for 14 days.</a:t>
            </a:r>
          </a:p>
          <a:p>
            <a:r>
              <a:rPr lang="en-US" sz="2000" dirty="0" smtClean="0"/>
              <a:t>Men received 1500 µg per day and women received either 250, 500 or 1500 µg per day (total)</a:t>
            </a:r>
          </a:p>
          <a:p>
            <a:r>
              <a:rPr lang="en-US" sz="2000" dirty="0" smtClean="0"/>
              <a:t>Some women were studied at two dose levels (14 day dosing schedule) at least one year apart. </a:t>
            </a:r>
          </a:p>
          <a:p>
            <a:r>
              <a:rPr lang="en-US" sz="2000" dirty="0" smtClean="0"/>
              <a:t>Subjects maintained their normal diets.</a:t>
            </a:r>
          </a:p>
          <a:p>
            <a:pPr lvl="1"/>
            <a:r>
              <a:rPr lang="en-US" sz="2000" dirty="0" smtClean="0"/>
              <a:t>Some diets may be higher in iodine than others but assumed average was 300 µg/day</a:t>
            </a:r>
          </a:p>
          <a:p>
            <a:endParaRPr lang="en-US" dirty="0" smtClean="0"/>
          </a:p>
          <a:p>
            <a:endParaRPr lang="en-US" dirty="0" smtClean="0"/>
          </a:p>
          <a:p>
            <a:endParaRPr lang="en-US" dirty="0"/>
          </a:p>
        </p:txBody>
      </p:sp>
      <p:sp>
        <p:nvSpPr>
          <p:cNvPr id="4" name="Slide Number Placeholder 3"/>
          <p:cNvSpPr>
            <a:spLocks noGrp="1"/>
          </p:cNvSpPr>
          <p:nvPr>
            <p:ph type="sldNum" sz="quarter" idx="4294967295"/>
          </p:nvPr>
        </p:nvSpPr>
        <p:spPr>
          <a:xfrm>
            <a:off x="7994195" y="6422855"/>
            <a:ext cx="709698" cy="365125"/>
          </a:xfrm>
          <a:prstGeom prst="rect">
            <a:avLst/>
          </a:prstGeom>
        </p:spPr>
        <p:txBody>
          <a:bodyPr/>
          <a:lstStyle/>
          <a:p>
            <a:fld id="{1BA6859F-4D04-4156-A333-D5BA521CD60E}" type="slidenum">
              <a:rPr lang="en-US" smtClean="0"/>
              <a:pPr/>
              <a:t>7</a:t>
            </a:fld>
            <a:endParaRPr lang="en-US"/>
          </a:p>
        </p:txBody>
      </p:sp>
    </p:spTree>
    <p:extLst>
      <p:ext uri="{BB962C8B-B14F-4D97-AF65-F5344CB8AC3E}">
        <p14:creationId xmlns:p14="http://schemas.microsoft.com/office/powerpoint/2010/main" val="3395653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Study Method</a:t>
            </a:r>
            <a:endParaRPr lang="en-US" dirty="0"/>
          </a:p>
        </p:txBody>
      </p:sp>
      <p:sp>
        <p:nvSpPr>
          <p:cNvPr id="3" name="Content Placeholder 2"/>
          <p:cNvSpPr>
            <a:spLocks noGrp="1"/>
          </p:cNvSpPr>
          <p:nvPr>
            <p:ph idx="1"/>
          </p:nvPr>
        </p:nvSpPr>
        <p:spPr/>
        <p:txBody>
          <a:bodyPr/>
          <a:lstStyle/>
          <a:p>
            <a:r>
              <a:rPr lang="en-US" sz="2200" dirty="0"/>
              <a:t>All subjects had initial evaluations for the study. </a:t>
            </a:r>
            <a:endParaRPr lang="en-US" sz="2200" dirty="0" smtClean="0"/>
          </a:p>
          <a:p>
            <a:r>
              <a:rPr lang="en-US" sz="2200" dirty="0" smtClean="0"/>
              <a:t>On day 0, </a:t>
            </a:r>
            <a:r>
              <a:rPr lang="en-US" sz="2200" dirty="0"/>
              <a:t>baseline levels </a:t>
            </a:r>
            <a:r>
              <a:rPr lang="en-US" sz="2200" dirty="0" smtClean="0"/>
              <a:t>of </a:t>
            </a:r>
            <a:r>
              <a:rPr lang="en-US" sz="2200" dirty="0" err="1" smtClean="0"/>
              <a:t>thyroxine</a:t>
            </a:r>
            <a:r>
              <a:rPr lang="en-US" sz="2200" dirty="0" smtClean="0"/>
              <a:t> (T</a:t>
            </a:r>
            <a:r>
              <a:rPr lang="en-US" sz="2200" baseline="-25000" dirty="0" smtClean="0"/>
              <a:t>4</a:t>
            </a:r>
            <a:r>
              <a:rPr lang="en-US" sz="2200" dirty="0" smtClean="0"/>
              <a:t>), </a:t>
            </a:r>
            <a:r>
              <a:rPr lang="en-US" sz="2200" dirty="0" err="1" smtClean="0"/>
              <a:t>triiodothyronine</a:t>
            </a:r>
            <a:r>
              <a:rPr lang="en-US" sz="2200" dirty="0" smtClean="0"/>
              <a:t> (T</a:t>
            </a:r>
            <a:r>
              <a:rPr lang="en-US" sz="2200" baseline="-25000" dirty="0" smtClean="0"/>
              <a:t>3</a:t>
            </a:r>
            <a:r>
              <a:rPr lang="en-US" sz="2200" dirty="0" smtClean="0"/>
              <a:t>) and thyroid stimulating hormone (TSH) as well resin T</a:t>
            </a:r>
            <a:r>
              <a:rPr lang="en-US" sz="2200" baseline="-25000" dirty="0" smtClean="0"/>
              <a:t>3</a:t>
            </a:r>
            <a:r>
              <a:rPr lang="en-US" sz="2200" dirty="0" smtClean="0"/>
              <a:t> uptake and free T</a:t>
            </a:r>
            <a:r>
              <a:rPr lang="en-US" sz="2200" baseline="-25000" dirty="0" smtClean="0"/>
              <a:t>4</a:t>
            </a:r>
            <a:r>
              <a:rPr lang="en-US" sz="2200" dirty="0" smtClean="0"/>
              <a:t> index (FT</a:t>
            </a:r>
            <a:r>
              <a:rPr lang="en-US" sz="2200" baseline="-25000" dirty="0" smtClean="0"/>
              <a:t>4</a:t>
            </a:r>
            <a:r>
              <a:rPr lang="en-US" sz="2200" dirty="0" smtClean="0"/>
              <a:t>I) </a:t>
            </a:r>
            <a:r>
              <a:rPr lang="en-US" sz="2200" dirty="0"/>
              <a:t>were measured. </a:t>
            </a:r>
            <a:endParaRPr lang="en-US" sz="2200" dirty="0" smtClean="0"/>
          </a:p>
          <a:p>
            <a:r>
              <a:rPr lang="en-US" sz="2200" dirty="0" smtClean="0"/>
              <a:t>Stimulated </a:t>
            </a:r>
            <a:r>
              <a:rPr lang="en-US" sz="2200" dirty="0"/>
              <a:t>TSH was measured after stimulation </a:t>
            </a:r>
            <a:r>
              <a:rPr lang="en-US" sz="2200" dirty="0" smtClean="0"/>
              <a:t>by </a:t>
            </a:r>
            <a:r>
              <a:rPr lang="en-US" sz="2200" dirty="0" err="1" smtClean="0"/>
              <a:t>thyrotropin</a:t>
            </a:r>
            <a:r>
              <a:rPr lang="en-US" sz="2200" dirty="0" smtClean="0"/>
              <a:t> releasing hormone (TRH) </a:t>
            </a:r>
            <a:r>
              <a:rPr lang="en-US" sz="2200" dirty="0"/>
              <a:t>every 15 minutes for an hour. </a:t>
            </a:r>
            <a:endParaRPr lang="en-US" sz="2200" dirty="0" smtClean="0"/>
          </a:p>
          <a:p>
            <a:r>
              <a:rPr lang="en-US" sz="2200" dirty="0" smtClean="0"/>
              <a:t>On day 15, the initial protocol was repeated.</a:t>
            </a:r>
          </a:p>
          <a:p>
            <a:endParaRPr lang="en-US" dirty="0" smtClean="0"/>
          </a:p>
          <a:p>
            <a:pPr lvl="1"/>
            <a:endParaRPr lang="en-US" dirty="0"/>
          </a:p>
        </p:txBody>
      </p:sp>
      <p:sp>
        <p:nvSpPr>
          <p:cNvPr id="4" name="Slide Number Placeholder 3"/>
          <p:cNvSpPr>
            <a:spLocks noGrp="1"/>
          </p:cNvSpPr>
          <p:nvPr>
            <p:ph type="sldNum" sz="quarter" idx="4294967295"/>
          </p:nvPr>
        </p:nvSpPr>
        <p:spPr>
          <a:xfrm>
            <a:off x="7994195" y="6422855"/>
            <a:ext cx="709698" cy="365125"/>
          </a:xfrm>
          <a:prstGeom prst="rect">
            <a:avLst/>
          </a:prstGeom>
        </p:spPr>
        <p:txBody>
          <a:bodyPr/>
          <a:lstStyle/>
          <a:p>
            <a:fld id="{1BA6859F-4D04-4156-A333-D5BA521CD60E}" type="slidenum">
              <a:rPr lang="en-US" smtClean="0"/>
              <a:pPr/>
              <a:t>8</a:t>
            </a:fld>
            <a:endParaRPr lang="en-US"/>
          </a:p>
        </p:txBody>
      </p:sp>
    </p:spTree>
    <p:extLst>
      <p:ext uri="{BB962C8B-B14F-4D97-AF65-F5344CB8AC3E}">
        <p14:creationId xmlns:p14="http://schemas.microsoft.com/office/powerpoint/2010/main" val="40613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Endpoints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Serum T</a:t>
            </a:r>
            <a:r>
              <a:rPr lang="en-US" baseline="-25000" dirty="0" smtClean="0"/>
              <a:t>4</a:t>
            </a:r>
          </a:p>
          <a:p>
            <a:r>
              <a:rPr lang="en-US" dirty="0" smtClean="0"/>
              <a:t>Serum T</a:t>
            </a:r>
            <a:r>
              <a:rPr lang="en-US" baseline="-25000" dirty="0" smtClean="0"/>
              <a:t>3</a:t>
            </a:r>
          </a:p>
          <a:p>
            <a:r>
              <a:rPr lang="en-US" dirty="0" smtClean="0"/>
              <a:t>Resin T</a:t>
            </a:r>
            <a:r>
              <a:rPr lang="en-US" baseline="-25000" dirty="0" smtClean="0"/>
              <a:t>3</a:t>
            </a:r>
            <a:r>
              <a:rPr lang="en-US" dirty="0" smtClean="0"/>
              <a:t> uptake</a:t>
            </a:r>
          </a:p>
          <a:p>
            <a:r>
              <a:rPr lang="en-US" dirty="0" smtClean="0"/>
              <a:t>Free T</a:t>
            </a:r>
            <a:r>
              <a:rPr lang="en-US" baseline="-25000" dirty="0" smtClean="0"/>
              <a:t>4</a:t>
            </a:r>
            <a:r>
              <a:rPr lang="en-US" dirty="0" smtClean="0"/>
              <a:t> index</a:t>
            </a:r>
          </a:p>
          <a:p>
            <a:r>
              <a:rPr lang="en-US" dirty="0" smtClean="0"/>
              <a:t>TSH</a:t>
            </a:r>
          </a:p>
          <a:p>
            <a:r>
              <a:rPr lang="en-US" dirty="0" smtClean="0"/>
              <a:t>Stimulated TSH</a:t>
            </a:r>
          </a:p>
        </p:txBody>
      </p:sp>
      <p:sp>
        <p:nvSpPr>
          <p:cNvPr id="4" name="Slide Number Placeholder 3"/>
          <p:cNvSpPr>
            <a:spLocks noGrp="1"/>
          </p:cNvSpPr>
          <p:nvPr>
            <p:ph type="sldNum" sz="quarter" idx="4294967295"/>
          </p:nvPr>
        </p:nvSpPr>
        <p:spPr>
          <a:xfrm>
            <a:off x="7994195" y="6422855"/>
            <a:ext cx="709698" cy="365125"/>
          </a:xfrm>
          <a:prstGeom prst="rect">
            <a:avLst/>
          </a:prstGeom>
        </p:spPr>
        <p:txBody>
          <a:bodyPr/>
          <a:lstStyle/>
          <a:p>
            <a:fld id="{1BA6859F-4D04-4156-A333-D5BA521CD60E}" type="slidenum">
              <a:rPr lang="en-US" smtClean="0"/>
              <a:pPr/>
              <a:t>9</a:t>
            </a:fld>
            <a:endParaRPr lang="en-US"/>
          </a:p>
        </p:txBody>
      </p:sp>
    </p:spTree>
    <p:extLst>
      <p:ext uri="{BB962C8B-B14F-4D97-AF65-F5344CB8AC3E}">
        <p14:creationId xmlns:p14="http://schemas.microsoft.com/office/powerpoint/2010/main" val="2496336658"/>
      </p:ext>
    </p:extLst>
  </p:cSld>
  <p:clrMapOvr>
    <a:masterClrMapping/>
  </p:clrMapOvr>
</p:sld>
</file>

<file path=ppt/theme/theme1.xml><?xml version="1.0" encoding="utf-8"?>
<a:theme xmlns:a="http://schemas.openxmlformats.org/drawingml/2006/main" name="HSRB Template">
  <a:themeElements>
    <a:clrScheme name="HSRB Template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HSRB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HSRB Template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HSRB Template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HSRB Template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HSRB Template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HSRB Template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HSRB Template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HSRB Template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HSRB Template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HSRB Template</Template>
  <TotalTime>17158</TotalTime>
  <Words>2052</Words>
  <Application>Microsoft Office PowerPoint</Application>
  <PresentationFormat>On-screen Show (4:3)</PresentationFormat>
  <Paragraphs>319</Paragraphs>
  <Slides>28</Slides>
  <Notes>22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HSRB Template</vt:lpstr>
      <vt:lpstr>PowerPoint Presentation</vt:lpstr>
      <vt:lpstr>Introduction</vt:lpstr>
      <vt:lpstr>Introduction - 2</vt:lpstr>
      <vt:lpstr>NAS Report (2000)</vt:lpstr>
      <vt:lpstr>NAS Report (2000)</vt:lpstr>
      <vt:lpstr>Study Information</vt:lpstr>
      <vt:lpstr>Test Substance</vt:lpstr>
      <vt:lpstr>Study Method</vt:lpstr>
      <vt:lpstr>Endpoints</vt:lpstr>
      <vt:lpstr>Results - 1</vt:lpstr>
      <vt:lpstr>Results - 2</vt:lpstr>
      <vt:lpstr>Results - 3</vt:lpstr>
      <vt:lpstr>Conclusions</vt:lpstr>
      <vt:lpstr>PowerPoint Presentation</vt:lpstr>
      <vt:lpstr>Introduction</vt:lpstr>
      <vt:lpstr>Value to Society</vt:lpstr>
      <vt:lpstr>Subject Selection</vt:lpstr>
      <vt:lpstr>Risks and Risk Minimization</vt:lpstr>
      <vt:lpstr>Benefits &amp; Risk:Benefit Balance</vt:lpstr>
      <vt:lpstr>Ethics Oversight</vt:lpstr>
      <vt:lpstr>Informed Consent</vt:lpstr>
      <vt:lpstr>Respect for Subjects</vt:lpstr>
      <vt:lpstr>Standards for Documentation</vt:lpstr>
      <vt:lpstr>Standards of Conduct </vt:lpstr>
      <vt:lpstr>Standards for EPA Reliance</vt:lpstr>
      <vt:lpstr>Compliance with Standards for EPA Reliance</vt:lpstr>
      <vt:lpstr>Conclusion</vt:lpstr>
      <vt:lpstr>Charge Questions</vt:lpstr>
    </vt:vector>
  </TitlesOfParts>
  <Company>EPA OPP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JCARLEY</dc:creator>
  <cp:lastModifiedBy>Green, Philip-Michel E </cp:lastModifiedBy>
  <cp:revision>147</cp:revision>
  <cp:lastPrinted>2001-08-22T00:04:20Z</cp:lastPrinted>
  <dcterms:created xsi:type="dcterms:W3CDTF">2007-05-03T13:10:23Z</dcterms:created>
  <dcterms:modified xsi:type="dcterms:W3CDTF">2014-06-23T20:21:19Z</dcterms:modified>
</cp:coreProperties>
</file>