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6459200" cy="21945600"/>
  <p:notesSz cx="6858000" cy="9144000"/>
  <p:defaultTextStyle>
    <a:defPPr>
      <a:defRPr lang="en-US"/>
    </a:defPPr>
    <a:lvl1pPr marL="0" algn="l" defTabSz="1969435" rtl="0" eaLnBrk="1" latinLnBrk="0" hangingPunct="1">
      <a:defRPr sz="3877" kern="1200">
        <a:solidFill>
          <a:schemeClr val="tx1"/>
        </a:solidFill>
        <a:latin typeface="+mn-lt"/>
        <a:ea typeface="+mn-ea"/>
        <a:cs typeface="+mn-cs"/>
      </a:defRPr>
    </a:lvl1pPr>
    <a:lvl2pPr marL="984717" algn="l" defTabSz="1969435" rtl="0" eaLnBrk="1" latinLnBrk="0" hangingPunct="1">
      <a:defRPr sz="3877" kern="1200">
        <a:solidFill>
          <a:schemeClr val="tx1"/>
        </a:solidFill>
        <a:latin typeface="+mn-lt"/>
        <a:ea typeface="+mn-ea"/>
        <a:cs typeface="+mn-cs"/>
      </a:defRPr>
    </a:lvl2pPr>
    <a:lvl3pPr marL="1969435" algn="l" defTabSz="1969435" rtl="0" eaLnBrk="1" latinLnBrk="0" hangingPunct="1">
      <a:defRPr sz="3877" kern="1200">
        <a:solidFill>
          <a:schemeClr val="tx1"/>
        </a:solidFill>
        <a:latin typeface="+mn-lt"/>
        <a:ea typeface="+mn-ea"/>
        <a:cs typeface="+mn-cs"/>
      </a:defRPr>
    </a:lvl3pPr>
    <a:lvl4pPr marL="2954152" algn="l" defTabSz="1969435" rtl="0" eaLnBrk="1" latinLnBrk="0" hangingPunct="1">
      <a:defRPr sz="3877" kern="1200">
        <a:solidFill>
          <a:schemeClr val="tx1"/>
        </a:solidFill>
        <a:latin typeface="+mn-lt"/>
        <a:ea typeface="+mn-ea"/>
        <a:cs typeface="+mn-cs"/>
      </a:defRPr>
    </a:lvl4pPr>
    <a:lvl5pPr marL="3938869" algn="l" defTabSz="1969435" rtl="0" eaLnBrk="1" latinLnBrk="0" hangingPunct="1">
      <a:defRPr sz="3877" kern="1200">
        <a:solidFill>
          <a:schemeClr val="tx1"/>
        </a:solidFill>
        <a:latin typeface="+mn-lt"/>
        <a:ea typeface="+mn-ea"/>
        <a:cs typeface="+mn-cs"/>
      </a:defRPr>
    </a:lvl5pPr>
    <a:lvl6pPr marL="4923587" algn="l" defTabSz="1969435" rtl="0" eaLnBrk="1" latinLnBrk="0" hangingPunct="1">
      <a:defRPr sz="3877" kern="1200">
        <a:solidFill>
          <a:schemeClr val="tx1"/>
        </a:solidFill>
        <a:latin typeface="+mn-lt"/>
        <a:ea typeface="+mn-ea"/>
        <a:cs typeface="+mn-cs"/>
      </a:defRPr>
    </a:lvl6pPr>
    <a:lvl7pPr marL="5908304" algn="l" defTabSz="1969435" rtl="0" eaLnBrk="1" latinLnBrk="0" hangingPunct="1">
      <a:defRPr sz="3877" kern="1200">
        <a:solidFill>
          <a:schemeClr val="tx1"/>
        </a:solidFill>
        <a:latin typeface="+mn-lt"/>
        <a:ea typeface="+mn-ea"/>
        <a:cs typeface="+mn-cs"/>
      </a:defRPr>
    </a:lvl7pPr>
    <a:lvl8pPr marL="6893022" algn="l" defTabSz="1969435" rtl="0" eaLnBrk="1" latinLnBrk="0" hangingPunct="1">
      <a:defRPr sz="3877" kern="1200">
        <a:solidFill>
          <a:schemeClr val="tx1"/>
        </a:solidFill>
        <a:latin typeface="+mn-lt"/>
        <a:ea typeface="+mn-ea"/>
        <a:cs typeface="+mn-cs"/>
      </a:defRPr>
    </a:lvl8pPr>
    <a:lvl9pPr marL="7877739" algn="l" defTabSz="1969435" rtl="0" eaLnBrk="1" latinLnBrk="0" hangingPunct="1">
      <a:defRPr sz="38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248" userDrawn="1">
          <p15:clr>
            <a:srgbClr val="A4A3A4"/>
          </p15:clr>
        </p15:guide>
        <p15:guide id="2" pos="5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-1758" y="-138"/>
      </p:cViewPr>
      <p:guideLst>
        <p:guide orient="horz" pos="13248"/>
        <p:guide pos="5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3591562"/>
            <a:ext cx="13990320" cy="764032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1526522"/>
            <a:ext cx="12344400" cy="529843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17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0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168400"/>
            <a:ext cx="3549015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168400"/>
            <a:ext cx="10441305" cy="18597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6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5471167"/>
            <a:ext cx="14196060" cy="912875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4686287"/>
            <a:ext cx="14196060" cy="48005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0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5842000"/>
            <a:ext cx="699516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5842000"/>
            <a:ext cx="699516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9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168405"/>
            <a:ext cx="1419606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5379722"/>
            <a:ext cx="6963012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8016240"/>
            <a:ext cx="6963012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5379722"/>
            <a:ext cx="6997304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8016240"/>
            <a:ext cx="6997304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9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7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3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159765"/>
            <a:ext cx="8332470" cy="155956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0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159765"/>
            <a:ext cx="8332470" cy="155956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5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168405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0340325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98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–25 Oктября 2014 г.&#10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459200" cy="21945600"/>
          </a:xfrm>
          <a:prstGeom prst="rect">
            <a:avLst/>
          </a:prstGeom>
        </p:spPr>
      </p:pic>
      <p:sp>
        <p:nvSpPr>
          <p:cNvPr id="4" name="Title 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927100"/>
            <a:ext cx="16459200" cy="12207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z-Cyrl-AZ" sz="5759" spc="275" dirty="0">
                <a:solidFill>
                  <a:schemeClr val="bg1"/>
                </a:solidFill>
                <a:latin typeface="Myriad Pro" panose="020B0503030403020204" pitchFamily="34" charset="0"/>
              </a:rPr>
              <a:t>Национальная неделя</a:t>
            </a:r>
            <a:endParaRPr lang="en-US" sz="5759" spc="275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Subtitle 2" descr="ПРЕДОТВРАЩЕНИЯ ОТРАВЛЕНИЯ СВИНЦОМ&#10;"/>
          <p:cNvSpPr txBox="1">
            <a:spLocks/>
          </p:cNvSpPr>
          <p:nvPr/>
        </p:nvSpPr>
        <p:spPr>
          <a:xfrm>
            <a:off x="145130" y="887885"/>
            <a:ext cx="16198435" cy="1221234"/>
          </a:xfrm>
          <a:prstGeom prst="rect">
            <a:avLst/>
          </a:prstGeom>
        </p:spPr>
        <p:txBody>
          <a:bodyPr vert="horz" lIns="193638" tIns="96819" rIns="193638" bIns="96819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z-Cyrl-AZ" sz="6300" spc="-15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az-Cyrl-AZ" sz="6300" spc="-150" dirty="0">
                <a:solidFill>
                  <a:schemeClr val="bg1"/>
                </a:solidFill>
                <a:latin typeface="Myriad Pro" panose="020B0503030403020204" pitchFamily="34" charset="0"/>
              </a:rPr>
              <a:t>ПРЕДОТВРАЩЕНИЯ ОТРАВЛЕНИЯ СВИНЦОМ</a:t>
            </a:r>
            <a:endParaRPr lang="en-US" sz="6300" spc="-15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798238" y="2916729"/>
            <a:ext cx="15055844" cy="1221234"/>
          </a:xfrm>
          <a:prstGeom prst="rect">
            <a:avLst/>
          </a:prstGeom>
        </p:spPr>
        <p:txBody>
          <a:bodyPr vert="horz" lIns="193638" tIns="96819" rIns="193638" bIns="96819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759" spc="212" dirty="0">
                <a:solidFill>
                  <a:schemeClr val="bg1"/>
                </a:solidFill>
                <a:latin typeface="Myriad Pro" panose="020B0503030403020204" pitchFamily="34" charset="0"/>
              </a:rPr>
              <a:t>19–25 O</a:t>
            </a:r>
            <a:r>
              <a:rPr lang="az-Cyrl-AZ" sz="5759" spc="212" dirty="0">
                <a:solidFill>
                  <a:schemeClr val="bg1"/>
                </a:solidFill>
                <a:latin typeface="Myriad Pro" panose="020B0503030403020204" pitchFamily="34" charset="0"/>
              </a:rPr>
              <a:t>ктября 2014 г.</a:t>
            </a:r>
            <a:endParaRPr lang="en-US" sz="5759" spc="212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-560439" y="12998948"/>
            <a:ext cx="17609574" cy="1221234"/>
          </a:xfrm>
          <a:prstGeom prst="rect">
            <a:avLst/>
          </a:prstGeom>
        </p:spPr>
        <p:txBody>
          <a:bodyPr vert="horz" lIns="193638" tIns="96819" rIns="193638" bIns="96819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200" b="1" spc="-150" dirty="0">
                <a:solidFill>
                  <a:srgbClr val="4D4D4E"/>
                </a:solidFill>
                <a:latin typeface="Myriad Pro" panose="020B0503030403020204" pitchFamily="34" charset="0"/>
              </a:rPr>
              <a:t>Протестируйте свой ДОМ на свинец</a:t>
            </a:r>
          </a:p>
          <a:p>
            <a:r>
              <a:rPr lang="ru-RU" sz="6200" b="1" spc="-150" dirty="0">
                <a:solidFill>
                  <a:srgbClr val="4D4D4E"/>
                </a:solidFill>
                <a:latin typeface="Myriad Pro" panose="020B0503030403020204" pitchFamily="34" charset="0"/>
              </a:rPr>
              <a:t>Протестируйте своего РЕБЕНКА на свинец</a:t>
            </a:r>
          </a:p>
          <a:p>
            <a:r>
              <a:rPr lang="ru-RU" sz="6200" b="1" spc="-150" dirty="0">
                <a:solidFill>
                  <a:srgbClr val="4D4D4E"/>
                </a:solidFill>
                <a:latin typeface="Myriad Pro" panose="020B0503030403020204" pitchFamily="34" charset="0"/>
              </a:rPr>
              <a:t>Узнайте ФАКТЫ</a:t>
            </a:r>
            <a:endParaRPr lang="en-US" sz="6200" b="1" spc="-150" dirty="0">
              <a:solidFill>
                <a:srgbClr val="4D4D4E"/>
              </a:solidFill>
              <a:latin typeface="Myriad Pro" panose="020B0503030403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45130" y="16343778"/>
            <a:ext cx="16314070" cy="1221234"/>
          </a:xfrm>
          <a:prstGeom prst="rect">
            <a:avLst/>
          </a:prstGeom>
        </p:spPr>
        <p:txBody>
          <a:bodyPr vert="horz" lIns="193638" tIns="96819" rIns="193638" bIns="96819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spc="-150" dirty="0">
                <a:solidFill>
                  <a:srgbClr val="4D4D4E"/>
                </a:solidFill>
                <a:latin typeface="Myriad Pro" panose="020B0503030403020204" pitchFamily="34" charset="0"/>
              </a:rPr>
              <a:t>Дополнительную информацию на английском языке можно получить</a:t>
            </a:r>
          </a:p>
          <a:p>
            <a:r>
              <a:rPr lang="ru-RU" sz="4000" b="1" spc="-150" dirty="0">
                <a:solidFill>
                  <a:srgbClr val="4D4D4E"/>
                </a:solidFill>
                <a:latin typeface="Myriad Pro" panose="020B0503030403020204" pitchFamily="34" charset="0"/>
              </a:rPr>
              <a:t>по телефону 1-800-424-LEAD (5323)</a:t>
            </a:r>
          </a:p>
          <a:p>
            <a:r>
              <a:rPr lang="ru-RU" sz="4000" b="1" spc="-150" dirty="0">
                <a:solidFill>
                  <a:srgbClr val="4D4D4E"/>
                </a:solidFill>
                <a:latin typeface="Myriad Pro" panose="020B0503030403020204" pitchFamily="34" charset="0"/>
              </a:rPr>
              <a:t>Информация на английском языке также доступна на leadfreekids.org</a:t>
            </a:r>
            <a:endParaRPr lang="en-US" sz="4000" b="1" spc="-150" dirty="0">
              <a:solidFill>
                <a:srgbClr val="4D4D4E"/>
              </a:solidFill>
              <a:latin typeface="Myriad Pro" panose="020B050303040302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474621" y="20144650"/>
            <a:ext cx="4756225" cy="1221234"/>
          </a:xfrm>
          <a:prstGeom prst="rect">
            <a:avLst/>
          </a:prstGeom>
        </p:spPr>
        <p:txBody>
          <a:bodyPr vert="horz" lIns="193638" tIns="96819" rIns="193638" bIns="96819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41" b="1" dirty="0">
                <a:solidFill>
                  <a:srgbClr val="4D4D4E"/>
                </a:solidFill>
                <a:latin typeface="Myriad Pro" panose="020B0503030403020204" pitchFamily="34" charset="0"/>
              </a:rPr>
              <a:t>cdc.gov/</a:t>
            </a:r>
            <a:r>
              <a:rPr lang="en-US" sz="2541" b="1" dirty="0" err="1">
                <a:solidFill>
                  <a:srgbClr val="4D4D4E"/>
                </a:solidFill>
                <a:latin typeface="Myriad Pro" panose="020B0503030403020204" pitchFamily="34" charset="0"/>
              </a:rPr>
              <a:t>nceh</a:t>
            </a:r>
            <a:r>
              <a:rPr lang="en-US" sz="2541" b="1" dirty="0">
                <a:solidFill>
                  <a:srgbClr val="4D4D4E"/>
                </a:solidFill>
                <a:latin typeface="Myriad Pro" panose="020B0503030403020204" pitchFamily="34" charset="0"/>
              </a:rPr>
              <a:t>/lead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846782" y="20138068"/>
            <a:ext cx="4756225" cy="1221234"/>
          </a:xfrm>
          <a:prstGeom prst="rect">
            <a:avLst/>
          </a:prstGeom>
        </p:spPr>
        <p:txBody>
          <a:bodyPr vert="horz" lIns="193638" tIns="96819" rIns="193638" bIns="96819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41" b="1" dirty="0">
                <a:solidFill>
                  <a:srgbClr val="4D4D4E"/>
                </a:solidFill>
                <a:latin typeface="Myriad Pro" panose="020B0503030403020204" pitchFamily="34" charset="0"/>
              </a:rPr>
              <a:t>hud.gov/offices/lead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0142381" y="20166249"/>
            <a:ext cx="4756225" cy="1221234"/>
          </a:xfrm>
          <a:prstGeom prst="rect">
            <a:avLst/>
          </a:prstGeom>
        </p:spPr>
        <p:txBody>
          <a:bodyPr vert="horz" lIns="193638" tIns="96819" rIns="193638" bIns="96819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41" b="1" dirty="0">
                <a:solidFill>
                  <a:srgbClr val="4D4D4E"/>
                </a:solidFill>
                <a:latin typeface="Myriad Pro" panose="020B0503030403020204" pitchFamily="34" charset="0"/>
              </a:rPr>
              <a:t>epa.gov/lead</a:t>
            </a:r>
          </a:p>
        </p:txBody>
      </p:sp>
      <p:pic>
        <p:nvPicPr>
          <p:cNvPr id="25" name="Picture 24" title="CD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802" y="18593771"/>
            <a:ext cx="2877861" cy="1380027"/>
          </a:xfrm>
          <a:prstGeom prst="rect">
            <a:avLst/>
          </a:prstGeom>
        </p:spPr>
      </p:pic>
      <p:pic>
        <p:nvPicPr>
          <p:cNvPr id="27" name="Picture 26" title="HU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557" y="18596939"/>
            <a:ext cx="1455642" cy="1411797"/>
          </a:xfrm>
          <a:prstGeom prst="rect">
            <a:avLst/>
          </a:prstGeom>
        </p:spPr>
      </p:pic>
      <p:pic>
        <p:nvPicPr>
          <p:cNvPr id="29" name="Picture 28" title="EP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5929" y="18916383"/>
            <a:ext cx="2656575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44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48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</vt:lpstr>
    </vt:vector>
  </TitlesOfParts>
  <Company>Battelle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Lead Poisoning Prevention Week, October 19-October 25, 2014, Национальная неделя ПРЕДОТВРАЩЕНИЯ ОТРАВЛЕНИЯ СВИНЦОМ</dc:title>
  <dc:subject>National Lead Poisoning Prevention Week, Национальная неделя ПРЕДОТВРАЩЕНИЯ ОТРАВЛЕНИЯ СВИНЦОМ</dc:subject>
  <dc:creator>US EPA</dc:creator>
  <cp:keywords>lead, lead poisoning, National Lead Poisoning Prevention Week, leadfree kids, CDC, HUD, EPA, Национальная неделя ПРЕДОТВРАЩЕНИЯ ОТРАВЛЕНИЯ СВИНЦОМ</cp:keywords>
  <dc:description>Large Russian 2014 LPPW Poster</dc:description>
  <cp:lastModifiedBy>Pivetz, Timothy</cp:lastModifiedBy>
  <cp:revision>32</cp:revision>
  <dcterms:created xsi:type="dcterms:W3CDTF">2014-06-17T18:25:27Z</dcterms:created>
  <dcterms:modified xsi:type="dcterms:W3CDTF">2014-09-29T13:01:25Z</dcterms:modified>
</cp:coreProperties>
</file>