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6459200" cy="21945600"/>
  <p:notesSz cx="6858000" cy="9144000"/>
  <p:defaultTextStyle>
    <a:defPPr>
      <a:defRPr lang="en-US"/>
    </a:defPPr>
    <a:lvl1pPr marL="0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1pPr>
    <a:lvl2pPr marL="984717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2pPr>
    <a:lvl3pPr marL="1969435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3pPr>
    <a:lvl4pPr marL="2954152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4pPr>
    <a:lvl5pPr marL="3938869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5pPr>
    <a:lvl6pPr marL="4923587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6pPr>
    <a:lvl7pPr marL="5908304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7pPr>
    <a:lvl8pPr marL="6893022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8pPr>
    <a:lvl9pPr marL="7877739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424" userDrawn="1">
          <p15:clr>
            <a:srgbClr val="A4A3A4"/>
          </p15:clr>
        </p15:guide>
        <p15:guide id="2" pos="51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35" d="100"/>
          <a:sy n="35" d="100"/>
        </p:scale>
        <p:origin x="-2958" y="-90"/>
      </p:cViewPr>
      <p:guideLst>
        <p:guide orient="horz" pos="8424"/>
        <p:guide pos="51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3591562"/>
            <a:ext cx="13990320" cy="7640320"/>
          </a:xfrm>
        </p:spPr>
        <p:txBody>
          <a:bodyPr anchor="b"/>
          <a:lstStyle>
            <a:lvl1pPr algn="ctr">
              <a:defRPr sz="10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11526522"/>
            <a:ext cx="12344400" cy="5298438"/>
          </a:xfrm>
        </p:spPr>
        <p:txBody>
          <a:bodyPr/>
          <a:lstStyle>
            <a:lvl1pPr marL="0" indent="0" algn="ctr">
              <a:buNone/>
              <a:defRPr sz="4320"/>
            </a:lvl1pPr>
            <a:lvl2pPr marL="822960" indent="0" algn="ctr">
              <a:buNone/>
              <a:defRPr sz="3600"/>
            </a:lvl2pPr>
            <a:lvl3pPr marL="1645920" indent="0" algn="ctr">
              <a:buNone/>
              <a:defRPr sz="3240"/>
            </a:lvl3pPr>
            <a:lvl4pPr marL="2468880" indent="0" algn="ctr">
              <a:buNone/>
              <a:defRPr sz="2880"/>
            </a:lvl4pPr>
            <a:lvl5pPr marL="3291840" indent="0" algn="ctr">
              <a:buNone/>
              <a:defRPr sz="2880"/>
            </a:lvl5pPr>
            <a:lvl6pPr marL="4114800" indent="0" algn="ctr">
              <a:buNone/>
              <a:defRPr sz="2880"/>
            </a:lvl6pPr>
            <a:lvl7pPr marL="4937760" indent="0" algn="ctr">
              <a:buNone/>
              <a:defRPr sz="2880"/>
            </a:lvl7pPr>
            <a:lvl8pPr marL="5760720" indent="0" algn="ctr">
              <a:buNone/>
              <a:defRPr sz="2880"/>
            </a:lvl8pPr>
            <a:lvl9pPr marL="6583680" indent="0" algn="ctr">
              <a:buNone/>
              <a:defRPr sz="28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17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02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1168400"/>
            <a:ext cx="3549015" cy="1859788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1168400"/>
            <a:ext cx="10441305" cy="1859788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364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2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5471167"/>
            <a:ext cx="14196060" cy="9128758"/>
          </a:xfrm>
        </p:spPr>
        <p:txBody>
          <a:bodyPr anchor="b"/>
          <a:lstStyle>
            <a:lvl1pPr>
              <a:defRPr sz="10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14686287"/>
            <a:ext cx="14196060" cy="4800598"/>
          </a:xfrm>
        </p:spPr>
        <p:txBody>
          <a:bodyPr/>
          <a:lstStyle>
            <a:lvl1pPr marL="0" indent="0">
              <a:buNone/>
              <a:defRPr sz="4320">
                <a:solidFill>
                  <a:schemeClr val="tx1"/>
                </a:solidFill>
              </a:defRPr>
            </a:lvl1pPr>
            <a:lvl2pPr marL="82296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645920" indent="0">
              <a:buNone/>
              <a:defRPr sz="3240">
                <a:solidFill>
                  <a:schemeClr val="tx1">
                    <a:tint val="75000"/>
                  </a:schemeClr>
                </a:solidFill>
              </a:defRPr>
            </a:lvl3pPr>
            <a:lvl4pPr marL="24688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4pPr>
            <a:lvl5pPr marL="32918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5pPr>
            <a:lvl6pPr marL="411480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6pPr>
            <a:lvl7pPr marL="493776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7pPr>
            <a:lvl8pPr marL="576072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8pPr>
            <a:lvl9pPr marL="65836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07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5842000"/>
            <a:ext cx="6995160" cy="13924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5842000"/>
            <a:ext cx="6995160" cy="13924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98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168405"/>
            <a:ext cx="14196060" cy="42418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5379722"/>
            <a:ext cx="6963012" cy="263651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8016240"/>
            <a:ext cx="6963012" cy="117906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5379722"/>
            <a:ext cx="6997304" cy="263651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8016240"/>
            <a:ext cx="6997304" cy="117906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93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7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133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463040"/>
            <a:ext cx="5308520" cy="512064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3159765"/>
            <a:ext cx="8332470" cy="15595600"/>
          </a:xfrm>
        </p:spPr>
        <p:txBody>
          <a:bodyPr/>
          <a:lstStyle>
            <a:lvl1pPr>
              <a:defRPr sz="5760"/>
            </a:lvl1pPr>
            <a:lvl2pPr>
              <a:defRPr sz="5040"/>
            </a:lvl2pPr>
            <a:lvl3pPr>
              <a:defRPr sz="432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6583680"/>
            <a:ext cx="5308520" cy="12197082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07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463040"/>
            <a:ext cx="5308520" cy="512064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3159765"/>
            <a:ext cx="8332470" cy="15595600"/>
          </a:xfrm>
        </p:spPr>
        <p:txBody>
          <a:bodyPr anchor="t"/>
          <a:lstStyle>
            <a:lvl1pPr marL="0" indent="0">
              <a:buNone/>
              <a:defRPr sz="5760"/>
            </a:lvl1pPr>
            <a:lvl2pPr marL="822960" indent="0">
              <a:buNone/>
              <a:defRPr sz="5040"/>
            </a:lvl2pPr>
            <a:lvl3pPr marL="1645920" indent="0">
              <a:buNone/>
              <a:defRPr sz="4320"/>
            </a:lvl3pPr>
            <a:lvl4pPr marL="2468880" indent="0">
              <a:buNone/>
              <a:defRPr sz="3600"/>
            </a:lvl4pPr>
            <a:lvl5pPr marL="3291840" indent="0">
              <a:buNone/>
              <a:defRPr sz="3600"/>
            </a:lvl5pPr>
            <a:lvl6pPr marL="4114800" indent="0">
              <a:buNone/>
              <a:defRPr sz="3600"/>
            </a:lvl6pPr>
            <a:lvl7pPr marL="4937760" indent="0">
              <a:buNone/>
              <a:defRPr sz="3600"/>
            </a:lvl7pPr>
            <a:lvl8pPr marL="5760720" indent="0">
              <a:buNone/>
              <a:defRPr sz="3600"/>
            </a:lvl8pPr>
            <a:lvl9pPr marL="6583680" indent="0">
              <a:buNone/>
              <a:defRPr sz="3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6583680"/>
            <a:ext cx="5308520" cy="12197082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155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1168405"/>
            <a:ext cx="1419606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5842000"/>
            <a:ext cx="1419606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20340325"/>
            <a:ext cx="37033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F029C-AF32-4CA1-8BA6-1D53B69BBA39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20340325"/>
            <a:ext cx="555498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20340325"/>
            <a:ext cx="37033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98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645920" rtl="0" eaLnBrk="1" latinLnBrk="0" hangingPunct="1">
        <a:lnSpc>
          <a:spcPct val="90000"/>
        </a:lnSpc>
        <a:spcBef>
          <a:spcPct val="0"/>
        </a:spcBef>
        <a:buNone/>
        <a:defRPr sz="79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64592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70332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52628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53492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61722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9951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2pPr>
      <a:lvl3pPr marL="16459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3pPr>
      <a:lvl4pPr marL="24688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11480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49377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57607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5836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 txBox="1">
            <a:spLocks/>
          </p:cNvSpPr>
          <p:nvPr/>
        </p:nvSpPr>
        <p:spPr>
          <a:xfrm>
            <a:off x="1474621" y="20144650"/>
            <a:ext cx="4756225" cy="1221234"/>
          </a:xfrm>
          <a:prstGeom prst="rect">
            <a:avLst/>
          </a:prstGeom>
        </p:spPr>
        <p:txBody>
          <a:bodyPr vert="horz" lIns="193638" tIns="96819" rIns="193638" bIns="96819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41" b="1" dirty="0">
                <a:solidFill>
                  <a:srgbClr val="4D4D4E"/>
                </a:solidFill>
                <a:latin typeface="Myriad Pro" panose="020B0503030403020204" pitchFamily="34" charset="0"/>
              </a:rPr>
              <a:t>cdc.gov/</a:t>
            </a:r>
            <a:r>
              <a:rPr lang="en-US" sz="2541" b="1" dirty="0" err="1">
                <a:solidFill>
                  <a:srgbClr val="4D4D4E"/>
                </a:solidFill>
                <a:latin typeface="Myriad Pro" panose="020B0503030403020204" pitchFamily="34" charset="0"/>
              </a:rPr>
              <a:t>nceh</a:t>
            </a:r>
            <a:r>
              <a:rPr lang="en-US" sz="2541" b="1" dirty="0">
                <a:solidFill>
                  <a:srgbClr val="4D4D4E"/>
                </a:solidFill>
                <a:latin typeface="Myriad Pro" panose="020B0503030403020204" pitchFamily="34" charset="0"/>
              </a:rPr>
              <a:t>/lead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5846782" y="20138068"/>
            <a:ext cx="4756225" cy="1221234"/>
          </a:xfrm>
          <a:prstGeom prst="rect">
            <a:avLst/>
          </a:prstGeom>
        </p:spPr>
        <p:txBody>
          <a:bodyPr vert="horz" lIns="193638" tIns="96819" rIns="193638" bIns="96819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41" b="1" dirty="0">
                <a:solidFill>
                  <a:srgbClr val="4D4D4E"/>
                </a:solidFill>
                <a:latin typeface="Myriad Pro" panose="020B0503030403020204" pitchFamily="34" charset="0"/>
              </a:rPr>
              <a:t>hud.gov/offices/lead</a:t>
            </a:r>
          </a:p>
        </p:txBody>
      </p:sp>
      <p:pic>
        <p:nvPicPr>
          <p:cNvPr id="4" name="Picture 3" descr="Ñinos Libres de plomo.&#10;Para un futuro saludable" title="Semana Nacional de la Prevencio´n del Envenenamiento por Plomo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9" y="0"/>
            <a:ext cx="16459200" cy="21945600"/>
          </a:xfrm>
          <a:prstGeom prst="rect">
            <a:avLst/>
          </a:prstGeom>
        </p:spPr>
      </p:pic>
      <p:grpSp>
        <p:nvGrpSpPr>
          <p:cNvPr id="15" name="Group 14" descr="19-25 de octubre de 2014" title="Semana Nacional de la Prevencio´n del Envenenamiento por Plomo."/>
          <p:cNvGrpSpPr/>
          <p:nvPr/>
        </p:nvGrpSpPr>
        <p:grpSpPr>
          <a:xfrm>
            <a:off x="-50606" y="966122"/>
            <a:ext cx="16560412" cy="3182494"/>
            <a:chOff x="-13212775" y="1309089"/>
            <a:chExt cx="8802187" cy="1691560"/>
          </a:xfrm>
        </p:grpSpPr>
        <p:sp>
          <p:nvSpPr>
            <p:cNvPr id="22" name="Subtitle 2"/>
            <p:cNvSpPr txBox="1">
              <a:spLocks/>
            </p:cNvSpPr>
            <p:nvPr/>
          </p:nvSpPr>
          <p:spPr>
            <a:xfrm>
              <a:off x="-13212775" y="1309089"/>
              <a:ext cx="8746946" cy="57669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1645920" rtl="0" eaLnBrk="1" latinLnBrk="0" hangingPunct="1">
                <a:lnSpc>
                  <a:spcPct val="90000"/>
                </a:lnSpc>
                <a:spcBef>
                  <a:spcPts val="1800"/>
                </a:spcBef>
                <a:buFont typeface="Arial" panose="020B0604020202020204" pitchFamily="34" charset="0"/>
                <a:buNone/>
                <a:defRPr sz="43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822960" indent="0" algn="ctr" defTabSz="1645920" rtl="0" eaLnBrk="1" latinLnBrk="0" hangingPunct="1">
                <a:lnSpc>
                  <a:spcPct val="90000"/>
                </a:lnSpc>
                <a:spcBef>
                  <a:spcPts val="900"/>
                </a:spcBef>
                <a:buFont typeface="Arial" panose="020B0604020202020204" pitchFamily="34" charset="0"/>
                <a:buNone/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645920" indent="0" algn="ctr" defTabSz="1645920" rtl="0" eaLnBrk="1" latinLnBrk="0" hangingPunct="1">
                <a:lnSpc>
                  <a:spcPct val="90000"/>
                </a:lnSpc>
                <a:spcBef>
                  <a:spcPts val="900"/>
                </a:spcBef>
                <a:buFont typeface="Arial" panose="020B0604020202020204" pitchFamily="34" charset="0"/>
                <a:buNone/>
                <a:defRPr sz="32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468880" indent="0" algn="ctr" defTabSz="1645920" rtl="0" eaLnBrk="1" latinLnBrk="0" hangingPunct="1">
                <a:lnSpc>
                  <a:spcPct val="90000"/>
                </a:lnSpc>
                <a:spcBef>
                  <a:spcPts val="900"/>
                </a:spcBef>
                <a:buFont typeface="Arial" panose="020B0604020202020204" pitchFamily="34" charset="0"/>
                <a:buNone/>
                <a:defRPr sz="28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291840" indent="0" algn="ctr" defTabSz="1645920" rtl="0" eaLnBrk="1" latinLnBrk="0" hangingPunct="1">
                <a:lnSpc>
                  <a:spcPct val="90000"/>
                </a:lnSpc>
                <a:spcBef>
                  <a:spcPts val="900"/>
                </a:spcBef>
                <a:buFont typeface="Arial" panose="020B0604020202020204" pitchFamily="34" charset="0"/>
                <a:buNone/>
                <a:defRPr sz="28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114800" indent="0" algn="ctr" defTabSz="1645920" rtl="0" eaLnBrk="1" latinLnBrk="0" hangingPunct="1">
                <a:lnSpc>
                  <a:spcPct val="90000"/>
                </a:lnSpc>
                <a:spcBef>
                  <a:spcPts val="900"/>
                </a:spcBef>
                <a:buFont typeface="Arial" panose="020B0604020202020204" pitchFamily="34" charset="0"/>
                <a:buNone/>
                <a:defRPr sz="28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937760" indent="0" algn="ctr" defTabSz="1645920" rtl="0" eaLnBrk="1" latinLnBrk="0" hangingPunct="1">
                <a:lnSpc>
                  <a:spcPct val="90000"/>
                </a:lnSpc>
                <a:spcBef>
                  <a:spcPts val="900"/>
                </a:spcBef>
                <a:buFont typeface="Arial" panose="020B0604020202020204" pitchFamily="34" charset="0"/>
                <a:buNone/>
                <a:defRPr sz="28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5760720" indent="0" algn="ctr" defTabSz="1645920" rtl="0" eaLnBrk="1" latinLnBrk="0" hangingPunct="1">
                <a:lnSpc>
                  <a:spcPct val="90000"/>
                </a:lnSpc>
                <a:spcBef>
                  <a:spcPts val="900"/>
                </a:spcBef>
                <a:buFont typeface="Arial" panose="020B0604020202020204" pitchFamily="34" charset="0"/>
                <a:buNone/>
                <a:defRPr sz="28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6583680" indent="0" algn="ctr" defTabSz="1645920" rtl="0" eaLnBrk="1" latinLnBrk="0" hangingPunct="1">
                <a:lnSpc>
                  <a:spcPct val="90000"/>
                </a:lnSpc>
                <a:spcBef>
                  <a:spcPts val="900"/>
                </a:spcBef>
                <a:buFont typeface="Arial" panose="020B0604020202020204" pitchFamily="34" charset="0"/>
                <a:buNone/>
                <a:defRPr sz="28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ES" sz="7400" b="1" spc="70" dirty="0" smtClean="0">
                  <a:solidFill>
                    <a:schemeClr val="bg1"/>
                  </a:solidFill>
                  <a:latin typeface="Myriad Pro" panose="020B0503030403020204" pitchFamily="34" charset="0"/>
                </a:rPr>
                <a:t>Semana Nacional de la Prevención </a:t>
              </a:r>
              <a:endParaRPr lang="en-US" sz="7400" b="1" spc="70" dirty="0">
                <a:solidFill>
                  <a:schemeClr val="bg1"/>
                </a:solidFill>
                <a:latin typeface="Myriad Pro" panose="020B0503030403020204" pitchFamily="34" charset="0"/>
              </a:endParaRPr>
            </a:p>
          </p:txBody>
        </p:sp>
        <p:sp>
          <p:nvSpPr>
            <p:cNvPr id="28" name="Subtitle 2"/>
            <p:cNvSpPr txBox="1">
              <a:spLocks/>
            </p:cNvSpPr>
            <p:nvPr/>
          </p:nvSpPr>
          <p:spPr>
            <a:xfrm>
              <a:off x="-13157534" y="1831865"/>
              <a:ext cx="8746946" cy="57669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777240" rtl="0" eaLnBrk="1" latinLnBrk="0" hangingPunct="1">
                <a:lnSpc>
                  <a:spcPct val="90000"/>
                </a:lnSpc>
                <a:spcBef>
                  <a:spcPts val="850"/>
                </a:spcBef>
                <a:buFont typeface="Arial" panose="020B0604020202020204" pitchFamily="34" charset="0"/>
                <a:buNone/>
                <a:defRPr sz="20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8862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7724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53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6586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94310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3172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72034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10896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ES" sz="7400" b="1" spc="70" dirty="0">
                  <a:solidFill>
                    <a:schemeClr val="bg1"/>
                  </a:solidFill>
                  <a:latin typeface="Myriad Pro" panose="020B0503030403020204" pitchFamily="34" charset="0"/>
                </a:rPr>
                <a:t>del Envenenamiento por Plomo</a:t>
              </a:r>
              <a:endParaRPr lang="en-US" sz="7400" b="1" spc="70" dirty="0">
                <a:solidFill>
                  <a:schemeClr val="bg1"/>
                </a:solidFill>
                <a:latin typeface="Myriad Pro" panose="020B0503030403020204" pitchFamily="34" charset="0"/>
              </a:endParaRPr>
            </a:p>
          </p:txBody>
        </p:sp>
        <p:sp>
          <p:nvSpPr>
            <p:cNvPr id="29" name="Subtitle 2"/>
            <p:cNvSpPr txBox="1">
              <a:spLocks/>
            </p:cNvSpPr>
            <p:nvPr/>
          </p:nvSpPr>
          <p:spPr>
            <a:xfrm>
              <a:off x="-13162150" y="2423955"/>
              <a:ext cx="8746946" cy="57669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777240" rtl="0" eaLnBrk="1" latinLnBrk="0" hangingPunct="1">
                <a:lnSpc>
                  <a:spcPct val="90000"/>
                </a:lnSpc>
                <a:spcBef>
                  <a:spcPts val="850"/>
                </a:spcBef>
                <a:buFont typeface="Arial" panose="020B0604020202020204" pitchFamily="34" charset="0"/>
                <a:buNone/>
                <a:defRPr sz="20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8862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7724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53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6586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94310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3172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72034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10896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ES" sz="5600" spc="100" dirty="0">
                  <a:solidFill>
                    <a:schemeClr val="bg1"/>
                  </a:solidFill>
                  <a:latin typeface="Myriad Pro" panose="020B0503030403020204" pitchFamily="34" charset="0"/>
                </a:rPr>
                <a:t>19-25 de octubre de 2014</a:t>
              </a:r>
              <a:endParaRPr lang="en-US" sz="5600" spc="100" dirty="0">
                <a:solidFill>
                  <a:schemeClr val="bg1"/>
                </a:solidFill>
                <a:latin typeface="Myriad Pro" panose="020B0503030403020204" pitchFamily="34" charset="0"/>
              </a:endParaRPr>
            </a:p>
          </p:txBody>
        </p:sp>
      </p:grpSp>
      <p:sp>
        <p:nvSpPr>
          <p:cNvPr id="23" name="Subtitle 2"/>
          <p:cNvSpPr txBox="1">
            <a:spLocks/>
          </p:cNvSpPr>
          <p:nvPr/>
        </p:nvSpPr>
        <p:spPr>
          <a:xfrm>
            <a:off x="3005359" y="13255233"/>
            <a:ext cx="10436188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100" b="1" dirty="0" err="1">
                <a:solidFill>
                  <a:srgbClr val="4D4D4E"/>
                </a:solidFill>
                <a:latin typeface="Myriad Pro" panose="020B0503030403020204" pitchFamily="34" charset="0"/>
              </a:rPr>
              <a:t>Haga</a:t>
            </a:r>
            <a:r>
              <a:rPr lang="en-US" sz="6100" b="1" dirty="0">
                <a:solidFill>
                  <a:srgbClr val="4D4D4E"/>
                </a:solidFill>
                <a:latin typeface="Myriad Pro" panose="020B0503030403020204" pitchFamily="34" charset="0"/>
              </a:rPr>
              <a:t> </a:t>
            </a:r>
            <a:r>
              <a:rPr lang="en-US" sz="6100" b="1" dirty="0" err="1">
                <a:solidFill>
                  <a:srgbClr val="4D4D4E"/>
                </a:solidFill>
                <a:latin typeface="Myriad Pro" panose="020B0503030403020204" pitchFamily="34" charset="0"/>
              </a:rPr>
              <a:t>examinar</a:t>
            </a:r>
            <a:r>
              <a:rPr lang="en-US" sz="6100" b="1" dirty="0">
                <a:solidFill>
                  <a:srgbClr val="4D4D4E"/>
                </a:solidFill>
                <a:latin typeface="Myriad Pro" panose="020B0503030403020204" pitchFamily="34" charset="0"/>
              </a:rPr>
              <a:t> </a:t>
            </a:r>
            <a:r>
              <a:rPr lang="en-US" sz="6100" b="1" dirty="0" err="1">
                <a:solidFill>
                  <a:srgbClr val="4D4D4E"/>
                </a:solidFill>
                <a:latin typeface="Myriad Pro" panose="020B0503030403020204" pitchFamily="34" charset="0"/>
              </a:rPr>
              <a:t>su</a:t>
            </a:r>
            <a:r>
              <a:rPr lang="en-US" sz="6100" b="1" dirty="0">
                <a:solidFill>
                  <a:srgbClr val="4D4D4E"/>
                </a:solidFill>
                <a:latin typeface="Myriad Pro" panose="020B0503030403020204" pitchFamily="34" charset="0"/>
              </a:rPr>
              <a:t> casa</a:t>
            </a: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1003113" y="17165870"/>
            <a:ext cx="14419383" cy="14512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000" spc="100" dirty="0">
                <a:solidFill>
                  <a:srgbClr val="4D4D4E"/>
                </a:solidFill>
                <a:latin typeface="Myriad Pro" panose="020B0503030403020204" pitchFamily="34" charset="0"/>
              </a:rPr>
              <a:t>1-800-424-LEAD (5323) </a:t>
            </a:r>
            <a:r>
              <a:rPr lang="en-US" sz="5000" spc="100" dirty="0">
                <a:solidFill>
                  <a:srgbClr val="4D4D4E"/>
                </a:solidFill>
                <a:latin typeface="SymbolProp BT" panose="05000000000000000000" pitchFamily="2" charset="2"/>
              </a:rPr>
              <a:t>ú</a:t>
            </a:r>
            <a:r>
              <a:rPr lang="en-US" sz="5000" spc="100" dirty="0">
                <a:solidFill>
                  <a:srgbClr val="4D4D4E"/>
                </a:solidFill>
                <a:latin typeface="Myriad Pro" panose="020B0503030403020204" pitchFamily="34" charset="0"/>
              </a:rPr>
              <a:t> leadfreekids.org/</a:t>
            </a:r>
            <a:r>
              <a:rPr lang="en-US" sz="5000" spc="100" dirty="0" err="1">
                <a:solidFill>
                  <a:srgbClr val="4D4D4E"/>
                </a:solidFill>
                <a:latin typeface="Myriad Pro" panose="020B0503030403020204" pitchFamily="34" charset="0"/>
              </a:rPr>
              <a:t>espanol</a:t>
            </a:r>
            <a:endParaRPr lang="en-US" sz="5000" spc="100" dirty="0">
              <a:solidFill>
                <a:srgbClr val="4D4D4E"/>
              </a:solidFill>
              <a:latin typeface="Myriad Pro" panose="020B0503030403020204" pitchFamily="34" charset="0"/>
            </a:endParaRPr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3176448" y="14192779"/>
            <a:ext cx="10121605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6100" b="1" dirty="0">
                <a:solidFill>
                  <a:srgbClr val="4D4D4E"/>
                </a:solidFill>
                <a:latin typeface="Myriad Pro" panose="020B0503030403020204" pitchFamily="34" charset="0"/>
              </a:rPr>
              <a:t>Haga examinar a sus niños</a:t>
            </a:r>
            <a:endParaRPr lang="en-US" sz="6100" b="1" dirty="0">
              <a:solidFill>
                <a:srgbClr val="4D4D4E"/>
              </a:solidFill>
              <a:latin typeface="Myriad Pro" panose="020B0503030403020204" pitchFamily="34" charset="0"/>
            </a:endParaRPr>
          </a:p>
        </p:txBody>
      </p:sp>
      <p:sp>
        <p:nvSpPr>
          <p:cNvPr id="31" name="Subtitle 2"/>
          <p:cNvSpPr txBox="1">
            <a:spLocks/>
          </p:cNvSpPr>
          <p:nvPr/>
        </p:nvSpPr>
        <p:spPr>
          <a:xfrm>
            <a:off x="987405" y="15128718"/>
            <a:ext cx="14480907" cy="146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s-ES" sz="6100" b="1" dirty="0" smtClean="0">
                <a:solidFill>
                  <a:srgbClr val="4D4D4E"/>
                </a:solidFill>
                <a:latin typeface="Myriad Pro" panose="020B0503030403020204" pitchFamily="34" charset="0"/>
              </a:rPr>
              <a:t>Inf</a:t>
            </a:r>
            <a:r>
              <a:rPr lang="es-ES" sz="6100" b="1" dirty="0">
                <a:solidFill>
                  <a:srgbClr val="4D4D4E"/>
                </a:solidFill>
                <a:latin typeface="Myriad Pro" panose="020B0503030403020204" pitchFamily="34" charset="0"/>
              </a:rPr>
              <a:t>ó</a:t>
            </a:r>
            <a:r>
              <a:rPr lang="es-ES" sz="6100" b="1" dirty="0" smtClean="0">
                <a:solidFill>
                  <a:srgbClr val="4D4D4E"/>
                </a:solidFill>
                <a:latin typeface="Myriad Pro" panose="020B0503030403020204" pitchFamily="34" charset="0"/>
              </a:rPr>
              <a:t>rmese </a:t>
            </a:r>
            <a:r>
              <a:rPr lang="es-ES" sz="6100" b="1" dirty="0">
                <a:solidFill>
                  <a:srgbClr val="4D4D4E"/>
                </a:solidFill>
                <a:latin typeface="Myriad Pro" panose="020B0503030403020204" pitchFamily="34" charset="0"/>
              </a:rPr>
              <a:t>acerca del envenenamiento 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s-ES" sz="6100" b="1" dirty="0">
                <a:solidFill>
                  <a:srgbClr val="4D4D4E"/>
                </a:solidFill>
                <a:latin typeface="Myriad Pro" panose="020B0503030403020204" pitchFamily="34" charset="0"/>
              </a:rPr>
              <a:t>causado por plomo</a:t>
            </a:r>
            <a:endParaRPr lang="en-US" sz="6100" b="1" dirty="0">
              <a:solidFill>
                <a:srgbClr val="4D4D4E"/>
              </a:solidFill>
              <a:latin typeface="Myriad Pro" panose="020B0503030403020204" pitchFamily="34" charset="0"/>
            </a:endParaRPr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1520531" y="20138047"/>
            <a:ext cx="4861939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550" b="1" dirty="0">
                <a:solidFill>
                  <a:srgbClr val="4D4D4E"/>
                </a:solidFill>
                <a:latin typeface="Myriad Pro" panose="020B0503030403020204" pitchFamily="34" charset="0"/>
              </a:rPr>
              <a:t>cdc.gov/</a:t>
            </a:r>
            <a:r>
              <a:rPr lang="en-US" sz="2550" b="1" dirty="0" err="1">
                <a:solidFill>
                  <a:srgbClr val="4D4D4E"/>
                </a:solidFill>
                <a:latin typeface="Myriad Pro" panose="020B0503030403020204" pitchFamily="34" charset="0"/>
              </a:rPr>
              <a:t>spanish</a:t>
            </a:r>
            <a:r>
              <a:rPr lang="en-US" sz="2550" b="1" dirty="0">
                <a:solidFill>
                  <a:srgbClr val="4D4D4E"/>
                </a:solidFill>
                <a:latin typeface="Myriad Pro" panose="020B0503030403020204" pitchFamily="34" charset="0"/>
              </a:rPr>
              <a:t>/</a:t>
            </a:r>
          </a:p>
          <a:p>
            <a:pPr>
              <a:spcBef>
                <a:spcPts val="0"/>
              </a:spcBef>
            </a:pPr>
            <a:r>
              <a:rPr lang="en-US" sz="2550" b="1" dirty="0" err="1">
                <a:solidFill>
                  <a:srgbClr val="4D4D4E"/>
                </a:solidFill>
                <a:latin typeface="Myriad Pro" panose="020B0503030403020204" pitchFamily="34" charset="0"/>
              </a:rPr>
              <a:t>especialesCDC</a:t>
            </a:r>
            <a:r>
              <a:rPr lang="en-US" sz="2550" b="1" dirty="0">
                <a:solidFill>
                  <a:srgbClr val="4D4D4E"/>
                </a:solidFill>
                <a:latin typeface="Myriad Pro" panose="020B0503030403020204" pitchFamily="34" charset="0"/>
              </a:rPr>
              <a:t>/</a:t>
            </a:r>
            <a:r>
              <a:rPr lang="en-US" sz="2550" b="1" dirty="0" err="1">
                <a:solidFill>
                  <a:srgbClr val="4D4D4E"/>
                </a:solidFill>
                <a:latin typeface="Myriad Pro" panose="020B0503030403020204" pitchFamily="34" charset="0"/>
              </a:rPr>
              <a:t>PeligrosPlomo</a:t>
            </a:r>
            <a:endParaRPr lang="en-US" sz="2550" b="1" dirty="0">
              <a:solidFill>
                <a:srgbClr val="4D4D4E"/>
              </a:solidFill>
              <a:latin typeface="Myriad Pro" panose="020B0503030403020204" pitchFamily="34" charset="0"/>
            </a:endParaRP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7024452" y="20130876"/>
            <a:ext cx="2560019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50" b="1" dirty="0">
                <a:solidFill>
                  <a:srgbClr val="4D4D4E"/>
                </a:solidFill>
                <a:latin typeface="Myriad Pro" panose="020B0503030403020204" pitchFamily="34" charset="0"/>
              </a:rPr>
              <a:t>hud.gov/lead</a:t>
            </a:r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10350509" y="20123856"/>
            <a:ext cx="4860188" cy="7990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550" b="1" dirty="0" smtClean="0">
                <a:solidFill>
                  <a:srgbClr val="4D4D4E"/>
                </a:solidFill>
                <a:latin typeface="Myriad Pro" panose="020B0503030403020204" pitchFamily="34" charset="0"/>
              </a:rPr>
              <a:t>epa.gov/</a:t>
            </a:r>
            <a:r>
              <a:rPr lang="en-US" sz="2550" b="1" dirty="0" err="1" smtClean="0">
                <a:solidFill>
                  <a:srgbClr val="4D4D4E"/>
                </a:solidFill>
                <a:latin typeface="Myriad Pro" panose="020B0503030403020204" pitchFamily="34" charset="0"/>
              </a:rPr>
              <a:t>espanol</a:t>
            </a:r>
            <a:r>
              <a:rPr lang="en-US" sz="2550" b="1" dirty="0">
                <a:solidFill>
                  <a:srgbClr val="4D4D4E"/>
                </a:solidFill>
                <a:latin typeface="Myriad Pro" panose="020B0503030403020204" pitchFamily="34" charset="0"/>
              </a:rPr>
              <a:t>/</a:t>
            </a:r>
          </a:p>
          <a:p>
            <a:pPr>
              <a:spcBef>
                <a:spcPts val="0"/>
              </a:spcBef>
            </a:pPr>
            <a:r>
              <a:rPr lang="en-US" sz="2550" b="1" dirty="0" err="1">
                <a:solidFill>
                  <a:srgbClr val="4D4D4E"/>
                </a:solidFill>
                <a:latin typeface="Myriad Pro" panose="020B0503030403020204" pitchFamily="34" charset="0"/>
              </a:rPr>
              <a:t>saludhispana</a:t>
            </a:r>
            <a:r>
              <a:rPr lang="en-US" sz="2550" b="1" dirty="0">
                <a:solidFill>
                  <a:srgbClr val="4D4D4E"/>
                </a:solidFill>
                <a:latin typeface="Myriad Pro" panose="020B0503030403020204" pitchFamily="34" charset="0"/>
              </a:rPr>
              <a:t>/plomo.html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44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423</TotalTime>
  <Words>46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title</vt:lpstr>
    </vt:vector>
  </TitlesOfParts>
  <Company>Battelle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Folleto de la Semana Nacional de la Prevencion del Envenenamiento por Plomo</dc:title>
  <dc:subject>Semana Nacional de la prevencion del envenenamiento por plomo</dc:subject>
  <dc:creator>US EPA</dc:creator>
  <cp:keywords>lead, lead poisoning, National Lead Poisoning Prevention Week, leadfree kids, CDC, HUD, EPA, plomo, Semana Nacional de la prevencion del envenenamiento por plomo, Ninos Libros de plomo, Saturnismo</cp:keywords>
  <dc:description>Final Spanish Large Poster</dc:description>
  <cp:lastModifiedBy>Pivetz, Timothy</cp:lastModifiedBy>
  <cp:revision>31</cp:revision>
  <dcterms:created xsi:type="dcterms:W3CDTF">2014-06-17T18:25:27Z</dcterms:created>
  <dcterms:modified xsi:type="dcterms:W3CDTF">2014-09-12T16:09:18Z</dcterms:modified>
</cp:coreProperties>
</file>