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6459200" cy="21945600"/>
  <p:notesSz cx="6858000" cy="9144000"/>
  <p:defaultTextStyle>
    <a:defPPr>
      <a:defRPr lang="en-US"/>
    </a:defPPr>
    <a:lvl1pPr marL="0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1pPr>
    <a:lvl2pPr marL="984717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2pPr>
    <a:lvl3pPr marL="1969435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3pPr>
    <a:lvl4pPr marL="2954152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4pPr>
    <a:lvl5pPr marL="3938869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5pPr>
    <a:lvl6pPr marL="4923587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6pPr>
    <a:lvl7pPr marL="5908304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7pPr>
    <a:lvl8pPr marL="6893022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8pPr>
    <a:lvl9pPr marL="7877739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248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7" d="100"/>
          <a:sy n="17" d="100"/>
        </p:scale>
        <p:origin x="-2082" y="-156"/>
      </p:cViewPr>
      <p:guideLst>
        <p:guide orient="horz" pos="13248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3591562"/>
            <a:ext cx="13990320" cy="764032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1526522"/>
            <a:ext cx="12344400" cy="529843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1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0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168400"/>
            <a:ext cx="3549015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168400"/>
            <a:ext cx="10441305" cy="18597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6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5471167"/>
            <a:ext cx="14196060" cy="912875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4686287"/>
            <a:ext cx="14196060" cy="480059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0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5842000"/>
            <a:ext cx="699516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5842000"/>
            <a:ext cx="699516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168405"/>
            <a:ext cx="1419606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5379722"/>
            <a:ext cx="6963012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8016240"/>
            <a:ext cx="6963012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5379722"/>
            <a:ext cx="6997304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8016240"/>
            <a:ext cx="6997304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9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7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3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159765"/>
            <a:ext cx="8332470" cy="155956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0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159765"/>
            <a:ext cx="8332470" cy="155956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5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168405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0340325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9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4年10月19日 - 10月25日&#10;" title="全国铅中毒预防宣传周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459200" cy="21945600"/>
          </a:xfrm>
          <a:prstGeom prst="rect">
            <a:avLst/>
          </a:prstGeom>
        </p:spPr>
      </p:pic>
      <p:sp>
        <p:nvSpPr>
          <p:cNvPr id="4" name="Title 3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 descr="&#10;"/>
          <p:cNvSpPr>
            <a:spLocks noGrp="1"/>
          </p:cNvSpPr>
          <p:nvPr>
            <p:ph type="subTitle" idx="4294967295"/>
          </p:nvPr>
        </p:nvSpPr>
        <p:spPr>
          <a:xfrm>
            <a:off x="0" y="927100"/>
            <a:ext cx="16459200" cy="12207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9400" b="1" spc="275" dirty="0">
                <a:solidFill>
                  <a:schemeClr val="bg1"/>
                </a:solidFill>
                <a:latin typeface="Myriad Pro" panose="020B0503030403020204" pitchFamily="34" charset="0"/>
              </a:rPr>
              <a:t>全国铅中毒预防宣传周</a:t>
            </a:r>
            <a:endParaRPr lang="en-US" sz="9400" b="1" spc="275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98238" y="2539255"/>
            <a:ext cx="15055844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300" spc="-150" dirty="0">
                <a:solidFill>
                  <a:schemeClr val="bg1"/>
                </a:solidFill>
                <a:latin typeface="Myriad Pro" panose="020B0503030403020204" pitchFamily="34" charset="0"/>
              </a:rPr>
              <a:t>2014</a:t>
            </a:r>
            <a:r>
              <a:rPr lang="ja-JP" altLang="en-US" sz="6300" spc="-150" dirty="0">
                <a:solidFill>
                  <a:schemeClr val="bg1"/>
                </a:solidFill>
                <a:latin typeface="Myriad Pro" panose="020B0503030403020204" pitchFamily="34" charset="0"/>
              </a:rPr>
              <a:t>年</a:t>
            </a:r>
            <a:r>
              <a:rPr lang="en-US" altLang="ja-JP" sz="6300" spc="-150" dirty="0">
                <a:solidFill>
                  <a:schemeClr val="bg1"/>
                </a:solidFill>
                <a:latin typeface="Myriad Pro" panose="020B0503030403020204" pitchFamily="34" charset="0"/>
              </a:rPr>
              <a:t>10</a:t>
            </a:r>
            <a:r>
              <a:rPr lang="ja-JP" altLang="en-US" sz="6300" spc="-150" dirty="0">
                <a:solidFill>
                  <a:schemeClr val="bg1"/>
                </a:solidFill>
                <a:latin typeface="Myriad Pro" panose="020B0503030403020204" pitchFamily="34" charset="0"/>
              </a:rPr>
              <a:t>月</a:t>
            </a:r>
            <a:r>
              <a:rPr lang="en-US" altLang="ja-JP" sz="6300" spc="-150" dirty="0">
                <a:solidFill>
                  <a:schemeClr val="bg1"/>
                </a:solidFill>
                <a:latin typeface="Myriad Pro" panose="020B0503030403020204" pitchFamily="34" charset="0"/>
              </a:rPr>
              <a:t>19</a:t>
            </a:r>
            <a:r>
              <a:rPr lang="ja-JP" altLang="en-US" sz="6300" spc="-150" dirty="0">
                <a:solidFill>
                  <a:schemeClr val="bg1"/>
                </a:solidFill>
                <a:latin typeface="Myriad Pro" panose="020B0503030403020204" pitchFamily="34" charset="0"/>
              </a:rPr>
              <a:t>日 </a:t>
            </a:r>
            <a:r>
              <a:rPr lang="en-US" altLang="ja-JP" sz="6300" spc="-150" dirty="0">
                <a:solidFill>
                  <a:schemeClr val="bg1"/>
                </a:solidFill>
                <a:latin typeface="Myriad Pro" panose="020B0503030403020204" pitchFamily="34" charset="0"/>
              </a:rPr>
              <a:t>- 10</a:t>
            </a:r>
            <a:r>
              <a:rPr lang="ja-JP" altLang="en-US" sz="6300" spc="-150" dirty="0">
                <a:solidFill>
                  <a:schemeClr val="bg1"/>
                </a:solidFill>
                <a:latin typeface="Myriad Pro" panose="020B0503030403020204" pitchFamily="34" charset="0"/>
              </a:rPr>
              <a:t>月</a:t>
            </a:r>
            <a:r>
              <a:rPr lang="en-US" altLang="ja-JP" sz="6300" spc="-150" dirty="0">
                <a:solidFill>
                  <a:schemeClr val="bg1"/>
                </a:solidFill>
                <a:latin typeface="Myriad Pro" panose="020B0503030403020204" pitchFamily="34" charset="0"/>
              </a:rPr>
              <a:t>25</a:t>
            </a:r>
            <a:r>
              <a:rPr lang="ja-JP" altLang="en-US" sz="6300" spc="-150" dirty="0">
                <a:solidFill>
                  <a:schemeClr val="bg1"/>
                </a:solidFill>
                <a:latin typeface="Myriad Pro" panose="020B0503030403020204" pitchFamily="34" charset="0"/>
              </a:rPr>
              <a:t>日</a:t>
            </a:r>
            <a:endParaRPr lang="en-US" sz="6300" spc="-15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79456" y="13563461"/>
            <a:ext cx="15055844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7500" b="1" spc="275" dirty="0">
                <a:solidFill>
                  <a:srgbClr val="4D4D4E"/>
                </a:solidFill>
                <a:latin typeface="Myriad Pro" panose="020B0503030403020204" pitchFamily="34" charset="0"/>
              </a:rPr>
              <a:t>给您的住宅进行铅测试</a:t>
            </a:r>
          </a:p>
          <a:p>
            <a:r>
              <a:rPr lang="zh-CN" altLang="en-US" sz="7500" b="1" spc="275" dirty="0">
                <a:solidFill>
                  <a:srgbClr val="4D4D4E"/>
                </a:solidFill>
                <a:latin typeface="Myriad Pro" panose="020B0503030403020204" pitchFamily="34" charset="0"/>
              </a:rPr>
              <a:t>给您的孩子进行铅测试</a:t>
            </a:r>
          </a:p>
          <a:p>
            <a:r>
              <a:rPr lang="zh-CN" altLang="en-US" sz="7500" b="1" spc="275" dirty="0">
                <a:solidFill>
                  <a:srgbClr val="4D4D4E"/>
                </a:solidFill>
                <a:latin typeface="Myriad Pro" panose="020B0503030403020204" pitchFamily="34" charset="0"/>
              </a:rPr>
              <a:t>了解有关铅的事实</a:t>
            </a:r>
            <a:endParaRPr lang="en-US" sz="7500" b="1" spc="275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69744" y="17201685"/>
            <a:ext cx="15055844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spc="-150" dirty="0">
                <a:solidFill>
                  <a:srgbClr val="4D4D4E"/>
                </a:solidFill>
                <a:latin typeface="Myriad Pro" panose="020B0503030403020204" pitchFamily="34" charset="0"/>
              </a:rPr>
              <a:t>欲了解更多英语信息，请致电  </a:t>
            </a:r>
            <a:r>
              <a:rPr lang="en-US" altLang="zh-CN" sz="3600" spc="-150" dirty="0">
                <a:solidFill>
                  <a:srgbClr val="4D4D4E"/>
                </a:solidFill>
                <a:latin typeface="Myriad Pro" panose="020B0503030403020204" pitchFamily="34" charset="0"/>
              </a:rPr>
              <a:t>1-800-424-LEAD</a:t>
            </a:r>
            <a:r>
              <a:rPr lang="zh-CN" altLang="en-US" sz="3600" spc="-150" dirty="0">
                <a:solidFill>
                  <a:srgbClr val="4D4D4E"/>
                </a:solidFill>
                <a:latin typeface="Myriad Pro" panose="020B0503030403020204" pitchFamily="34" charset="0"/>
              </a:rPr>
              <a:t>（</a:t>
            </a:r>
            <a:r>
              <a:rPr lang="en-US" altLang="zh-CN" sz="3600" spc="-150" dirty="0">
                <a:solidFill>
                  <a:srgbClr val="4D4D4E"/>
                </a:solidFill>
                <a:latin typeface="Myriad Pro" panose="020B0503030403020204" pitchFamily="34" charset="0"/>
              </a:rPr>
              <a:t>5323</a:t>
            </a:r>
            <a:r>
              <a:rPr lang="zh-CN" altLang="en-US" sz="3600" spc="-150" dirty="0">
                <a:solidFill>
                  <a:srgbClr val="4D4D4E"/>
                </a:solidFill>
                <a:latin typeface="Myriad Pro" panose="020B0503030403020204" pitchFamily="34" charset="0"/>
              </a:rPr>
              <a:t>）</a:t>
            </a:r>
          </a:p>
          <a:p>
            <a:r>
              <a:rPr lang="zh-CN" altLang="en-US" sz="3600" spc="-150" dirty="0">
                <a:solidFill>
                  <a:srgbClr val="4D4D4E"/>
                </a:solidFill>
                <a:latin typeface="Myriad Pro" panose="020B0503030403020204" pitchFamily="34" charset="0"/>
              </a:rPr>
              <a:t>欲在线获得英文资料，请访问  </a:t>
            </a:r>
            <a:r>
              <a:rPr lang="en-US" altLang="zh-CN" sz="3600" spc="-150" dirty="0">
                <a:solidFill>
                  <a:srgbClr val="4D4D4E"/>
                </a:solidFill>
                <a:latin typeface="Myriad Pro" panose="020B0503030403020204" pitchFamily="34" charset="0"/>
              </a:rPr>
              <a:t>leadfreekids.org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474621" y="20144650"/>
            <a:ext cx="4756225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41" b="1" dirty="0">
                <a:solidFill>
                  <a:srgbClr val="4D4D4E"/>
                </a:solidFill>
                <a:latin typeface="Myriad Pro" panose="020B0503030403020204" pitchFamily="34" charset="0"/>
              </a:rPr>
              <a:t>cdc.gov/</a:t>
            </a:r>
            <a:r>
              <a:rPr lang="en-US" sz="2541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nceh</a:t>
            </a:r>
            <a:r>
              <a:rPr lang="en-US" sz="2541" b="1" dirty="0">
                <a:solidFill>
                  <a:srgbClr val="4D4D4E"/>
                </a:solidFill>
                <a:latin typeface="Myriad Pro" panose="020B0503030403020204" pitchFamily="34" charset="0"/>
              </a:rPr>
              <a:t>/lead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846782" y="20138068"/>
            <a:ext cx="4756225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41" b="1" dirty="0">
                <a:solidFill>
                  <a:srgbClr val="4D4D4E"/>
                </a:solidFill>
                <a:latin typeface="Myriad Pro" panose="020B0503030403020204" pitchFamily="34" charset="0"/>
              </a:rPr>
              <a:t>hud.gov/offices/lead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0142381" y="20128149"/>
            <a:ext cx="4756225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41" b="1" dirty="0">
                <a:solidFill>
                  <a:srgbClr val="4D4D4E"/>
                </a:solidFill>
                <a:latin typeface="Myriad Pro" panose="020B0503030403020204" pitchFamily="34" charset="0"/>
              </a:rPr>
              <a:t>epa.gov/lead</a:t>
            </a:r>
          </a:p>
        </p:txBody>
      </p:sp>
      <p:pic>
        <p:nvPicPr>
          <p:cNvPr id="25" name="Picture 24" title="CDC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802" y="18593771"/>
            <a:ext cx="2877861" cy="1380027"/>
          </a:xfrm>
          <a:prstGeom prst="rect">
            <a:avLst/>
          </a:prstGeom>
        </p:spPr>
      </p:pic>
      <p:pic>
        <p:nvPicPr>
          <p:cNvPr id="27" name="Picture 26" title="HUD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557" y="18596939"/>
            <a:ext cx="1455642" cy="1411797"/>
          </a:xfrm>
          <a:prstGeom prst="rect">
            <a:avLst/>
          </a:prstGeom>
        </p:spPr>
      </p:pic>
      <p:pic>
        <p:nvPicPr>
          <p:cNvPr id="29" name="Picture 28" title="EP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378" y="18918666"/>
            <a:ext cx="2656575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4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84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Company>Battelle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Lead Poisoning Prevention Week, October 19-October 25, 2014, 全国铅中毒 预防宣传周</dc:title>
  <dc:subject>National Lead Poisoning Prevention Week, 全国铅中毒 预防宣传周</dc:subject>
  <dc:creator>US EPA</dc:creator>
  <cp:keywords>lead, lead poisoning, National Lead Poisoning Prevention Week, leadfree kids, CDC, HUD, EPA,  全国铅中毒 预防宣传周</cp:keywords>
  <dc:description>Large Chinese 2014 LPPW Poster</dc:description>
  <cp:lastModifiedBy>Pivetz, Timothy</cp:lastModifiedBy>
  <cp:revision>32</cp:revision>
  <dcterms:created xsi:type="dcterms:W3CDTF">2014-06-17T18:25:27Z</dcterms:created>
  <dcterms:modified xsi:type="dcterms:W3CDTF">2014-09-29T12:57:11Z</dcterms:modified>
</cp:coreProperties>
</file>