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28" r:id="rId4"/>
    <p:sldId id="281" r:id="rId5"/>
    <p:sldId id="318" r:id="rId6"/>
    <p:sldId id="326" r:id="rId7"/>
    <p:sldId id="329" r:id="rId8"/>
    <p:sldId id="289" r:id="rId9"/>
    <p:sldId id="330" r:id="rId10"/>
    <p:sldId id="331" r:id="rId11"/>
    <p:sldId id="332" r:id="rId12"/>
    <p:sldId id="333" r:id="rId13"/>
    <p:sldId id="334" r:id="rId14"/>
    <p:sldId id="341" r:id="rId15"/>
    <p:sldId id="337" r:id="rId16"/>
    <p:sldId id="336" r:id="rId17"/>
    <p:sldId id="321" r:id="rId18"/>
    <p:sldId id="286" r:id="rId19"/>
    <p:sldId id="322" r:id="rId20"/>
    <p:sldId id="323" r:id="rId21"/>
    <p:sldId id="325" r:id="rId22"/>
    <p:sldId id="319" r:id="rId23"/>
    <p:sldId id="261" r:id="rId24"/>
    <p:sldId id="320" r:id="rId25"/>
    <p:sldId id="338" r:id="rId26"/>
    <p:sldId id="339" r:id="rId27"/>
    <p:sldId id="298" r:id="rId28"/>
    <p:sldId id="34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0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oject\My%20One-room%20SVOC%20model\Computer%20each%20mass-transfer%20rate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393506364852162"/>
          <c:y val="3.970203063151239E-2"/>
          <c:w val="0.72983337353315703"/>
          <c:h val="0.81911645369598163"/>
        </c:manualLayout>
      </c:layout>
      <c:scatterChart>
        <c:scatterStyle val="lineMarker"/>
        <c:ser>
          <c:idx val="3"/>
          <c:order val="0"/>
          <c:tx>
            <c:strRef>
              <c:f>'500 days_reduced data'!$O$1</c:f>
              <c:strCache>
                <c:ptCount val="1"/>
                <c:pt idx="0">
                  <c:v>Total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ln w="12700">
                <a:solidFill>
                  <a:schemeClr val="bg1"/>
                </a:solidFill>
              </a:ln>
            </c:spPr>
          </c:marker>
          <c:xVal>
            <c:numRef>
              <c:f>'500 days_reduced data'!$A$2:$A$22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225</c:v>
                </c:pt>
                <c:pt idx="11">
                  <c:v>250</c:v>
                </c:pt>
                <c:pt idx="12">
                  <c:v>275</c:v>
                </c:pt>
                <c:pt idx="13">
                  <c:v>300</c:v>
                </c:pt>
                <c:pt idx="14">
                  <c:v>325</c:v>
                </c:pt>
                <c:pt idx="15">
                  <c:v>350</c:v>
                </c:pt>
                <c:pt idx="16">
                  <c:v>375</c:v>
                </c:pt>
                <c:pt idx="17">
                  <c:v>400</c:v>
                </c:pt>
                <c:pt idx="18">
                  <c:v>425</c:v>
                </c:pt>
                <c:pt idx="19">
                  <c:v>450</c:v>
                </c:pt>
                <c:pt idx="20">
                  <c:v>475</c:v>
                </c:pt>
              </c:numCache>
            </c:numRef>
          </c:xVal>
          <c:yVal>
            <c:numRef>
              <c:f>'500 days_reduced data'!$O$2:$O$22</c:f>
              <c:numCache>
                <c:formatCode>General</c:formatCode>
                <c:ptCount val="21"/>
                <c:pt idx="0">
                  <c:v>0</c:v>
                </c:pt>
                <c:pt idx="1">
                  <c:v>16.931636715012733</c:v>
                </c:pt>
                <c:pt idx="2">
                  <c:v>17.873345314503819</c:v>
                </c:pt>
                <c:pt idx="3">
                  <c:v>18.635930172519085</c:v>
                </c:pt>
                <c:pt idx="4">
                  <c:v>19.263748738422326</c:v>
                </c:pt>
                <c:pt idx="5">
                  <c:v>19.757147500763274</c:v>
                </c:pt>
                <c:pt idx="6">
                  <c:v>20.13851692722649</c:v>
                </c:pt>
                <c:pt idx="7">
                  <c:v>20.474758929770996</c:v>
                </c:pt>
                <c:pt idx="8">
                  <c:v>20.721477560305296</c:v>
                </c:pt>
                <c:pt idx="9">
                  <c:v>20.923338258015225</c:v>
                </c:pt>
                <c:pt idx="10">
                  <c:v>21.080379521628487</c:v>
                </c:pt>
                <c:pt idx="11">
                  <c:v>21.214876322646361</c:v>
                </c:pt>
                <c:pt idx="12">
                  <c:v>21.32694415725193</c:v>
                </c:pt>
                <c:pt idx="13">
                  <c:v>21.394385051399532</c:v>
                </c:pt>
                <c:pt idx="14">
                  <c:v>21.461633451908348</c:v>
                </c:pt>
                <c:pt idx="15">
                  <c:v>21.528804854961781</c:v>
                </c:pt>
                <c:pt idx="16">
                  <c:v>21.573624289058525</c:v>
                </c:pt>
                <c:pt idx="17">
                  <c:v>21.596168751653945</c:v>
                </c:pt>
                <c:pt idx="18">
                  <c:v>21.618636216793853</c:v>
                </c:pt>
                <c:pt idx="19">
                  <c:v>21.641065183206166</c:v>
                </c:pt>
                <c:pt idx="20">
                  <c:v>21.66345565089064</c:v>
                </c:pt>
              </c:numCache>
            </c:numRef>
          </c:yVal>
        </c:ser>
        <c:ser>
          <c:idx val="2"/>
          <c:order val="3"/>
          <c:tx>
            <c:strRef>
              <c:f>'500 days_reduced data'!$N$1</c:f>
              <c:strCache>
                <c:ptCount val="1"/>
                <c:pt idx="0">
                  <c:v>Ingestion (Dust)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  <a:ln w="12700">
                <a:solidFill>
                  <a:schemeClr val="bg1"/>
                </a:solidFill>
              </a:ln>
            </c:spPr>
          </c:marker>
          <c:xVal>
            <c:numRef>
              <c:f>'500 days_reduced data'!$A$2:$A$22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225</c:v>
                </c:pt>
                <c:pt idx="11">
                  <c:v>250</c:v>
                </c:pt>
                <c:pt idx="12">
                  <c:v>275</c:v>
                </c:pt>
                <c:pt idx="13">
                  <c:v>300</c:v>
                </c:pt>
                <c:pt idx="14">
                  <c:v>325</c:v>
                </c:pt>
                <c:pt idx="15">
                  <c:v>350</c:v>
                </c:pt>
                <c:pt idx="16">
                  <c:v>375</c:v>
                </c:pt>
                <c:pt idx="17">
                  <c:v>400</c:v>
                </c:pt>
                <c:pt idx="18">
                  <c:v>425</c:v>
                </c:pt>
                <c:pt idx="19">
                  <c:v>450</c:v>
                </c:pt>
                <c:pt idx="20">
                  <c:v>475</c:v>
                </c:pt>
              </c:numCache>
            </c:numRef>
          </c:xVal>
          <c:yVal>
            <c:numRef>
              <c:f>'500 days_reduced data'!$N$2:$N$22</c:f>
              <c:numCache>
                <c:formatCode>General</c:formatCode>
                <c:ptCount val="21"/>
                <c:pt idx="0">
                  <c:v>0</c:v>
                </c:pt>
                <c:pt idx="1">
                  <c:v>16.408415000000002</c:v>
                </c:pt>
                <c:pt idx="2">
                  <c:v>17.32120100000003</c:v>
                </c:pt>
                <c:pt idx="3">
                  <c:v>18.060122999999944</c:v>
                </c:pt>
                <c:pt idx="4">
                  <c:v>18.66864699999994</c:v>
                </c:pt>
                <c:pt idx="5">
                  <c:v>19.146773</c:v>
                </c:pt>
                <c:pt idx="6">
                  <c:v>19.516234000000004</c:v>
                </c:pt>
                <c:pt idx="7">
                  <c:v>19.842228999999989</c:v>
                </c:pt>
                <c:pt idx="8">
                  <c:v>20.081291999999987</c:v>
                </c:pt>
                <c:pt idx="9">
                  <c:v>20.276889000000001</c:v>
                </c:pt>
                <c:pt idx="10">
                  <c:v>20.429019999999959</c:v>
                </c:pt>
                <c:pt idx="11">
                  <c:v>20.559418000000001</c:v>
                </c:pt>
                <c:pt idx="12">
                  <c:v>20.668083000000003</c:v>
                </c:pt>
                <c:pt idx="13">
                  <c:v>20.733282000000003</c:v>
                </c:pt>
                <c:pt idx="14">
                  <c:v>20.798480999999956</c:v>
                </c:pt>
                <c:pt idx="15">
                  <c:v>20.863680000000002</c:v>
                </c:pt>
                <c:pt idx="16">
                  <c:v>20.907145999999987</c:v>
                </c:pt>
                <c:pt idx="17">
                  <c:v>20.928879000000002</c:v>
                </c:pt>
                <c:pt idx="18">
                  <c:v>20.950611999999989</c:v>
                </c:pt>
                <c:pt idx="19">
                  <c:v>20.972344999999944</c:v>
                </c:pt>
                <c:pt idx="20">
                  <c:v>20.994078000000005</c:v>
                </c:pt>
              </c:numCache>
            </c:numRef>
          </c:yVal>
        </c:ser>
        <c:axId val="75651328"/>
        <c:axId val="75662848"/>
      </c:scatterChart>
      <c:scatterChart>
        <c:scatterStyle val="lineMarker"/>
        <c:ser>
          <c:idx val="1"/>
          <c:order val="1"/>
          <c:tx>
            <c:strRef>
              <c:f>'500 days_reduced data'!$M$1</c:f>
              <c:strCache>
                <c:ptCount val="1"/>
                <c:pt idx="0">
                  <c:v>Dermal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square"/>
            <c:size val="8"/>
            <c:spPr>
              <a:solidFill>
                <a:srgbClr val="0000FF"/>
              </a:solidFill>
              <a:ln w="12700">
                <a:solidFill>
                  <a:schemeClr val="bg1"/>
                </a:solidFill>
              </a:ln>
            </c:spPr>
          </c:marker>
          <c:xVal>
            <c:numRef>
              <c:f>'500 days_reduced data'!$A$2:$A$22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225</c:v>
                </c:pt>
                <c:pt idx="11">
                  <c:v>250</c:v>
                </c:pt>
                <c:pt idx="12">
                  <c:v>275</c:v>
                </c:pt>
                <c:pt idx="13">
                  <c:v>300</c:v>
                </c:pt>
                <c:pt idx="14">
                  <c:v>325</c:v>
                </c:pt>
                <c:pt idx="15">
                  <c:v>350</c:v>
                </c:pt>
                <c:pt idx="16">
                  <c:v>375</c:v>
                </c:pt>
                <c:pt idx="17">
                  <c:v>400</c:v>
                </c:pt>
                <c:pt idx="18">
                  <c:v>425</c:v>
                </c:pt>
                <c:pt idx="19">
                  <c:v>450</c:v>
                </c:pt>
                <c:pt idx="20">
                  <c:v>475</c:v>
                </c:pt>
              </c:numCache>
            </c:numRef>
          </c:xVal>
          <c:yVal>
            <c:numRef>
              <c:f>'500 days_reduced data'!$M$2:$M$22</c:f>
              <c:numCache>
                <c:formatCode>General</c:formatCode>
                <c:ptCount val="21"/>
                <c:pt idx="0">
                  <c:v>0</c:v>
                </c:pt>
                <c:pt idx="1">
                  <c:v>0.35105540458015261</c:v>
                </c:pt>
                <c:pt idx="2">
                  <c:v>0.37058431450381751</c:v>
                </c:pt>
                <c:pt idx="3">
                  <c:v>0.3863934320610688</c:v>
                </c:pt>
                <c:pt idx="4">
                  <c:v>0.39941270534351303</c:v>
                </c:pt>
                <c:pt idx="5">
                  <c:v>0.4096421343511451</c:v>
                </c:pt>
                <c:pt idx="6">
                  <c:v>0.41754669312977216</c:v>
                </c:pt>
                <c:pt idx="7">
                  <c:v>0.42452130381679398</c:v>
                </c:pt>
                <c:pt idx="8">
                  <c:v>0.42963601832061082</c:v>
                </c:pt>
                <c:pt idx="9">
                  <c:v>0.43382078473282609</c:v>
                </c:pt>
                <c:pt idx="10">
                  <c:v>0.43707560305343574</c:v>
                </c:pt>
                <c:pt idx="11">
                  <c:v>0.43986544732824562</c:v>
                </c:pt>
                <c:pt idx="12">
                  <c:v>0.44219031755725202</c:v>
                </c:pt>
                <c:pt idx="13">
                  <c:v>0.44358523969465741</c:v>
                </c:pt>
                <c:pt idx="14">
                  <c:v>0.44498016183206257</c:v>
                </c:pt>
                <c:pt idx="15">
                  <c:v>0.44637508396946718</c:v>
                </c:pt>
                <c:pt idx="16">
                  <c:v>0.44730503206106875</c:v>
                </c:pt>
                <c:pt idx="17">
                  <c:v>0.44777000610687046</c:v>
                </c:pt>
                <c:pt idx="18">
                  <c:v>0.44823498015267205</c:v>
                </c:pt>
                <c:pt idx="19">
                  <c:v>0.44869995419847325</c:v>
                </c:pt>
                <c:pt idx="20">
                  <c:v>0.44916492824427567</c:v>
                </c:pt>
              </c:numCache>
            </c:numRef>
          </c:yVal>
        </c:ser>
        <c:ser>
          <c:idx val="0"/>
          <c:order val="2"/>
          <c:tx>
            <c:strRef>
              <c:f>'500 days_reduced data'!$L$1</c:f>
              <c:strCache>
                <c:ptCount val="1"/>
                <c:pt idx="0">
                  <c:v>Inhalation (Air+Particle)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 w="12700">
                <a:solidFill>
                  <a:schemeClr val="bg1"/>
                </a:solidFill>
              </a:ln>
            </c:spPr>
          </c:marker>
          <c:xVal>
            <c:numRef>
              <c:f>'500 days_reduced data'!$A$2:$A$22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225</c:v>
                </c:pt>
                <c:pt idx="11">
                  <c:v>250</c:v>
                </c:pt>
                <c:pt idx="12">
                  <c:v>275</c:v>
                </c:pt>
                <c:pt idx="13">
                  <c:v>300</c:v>
                </c:pt>
                <c:pt idx="14">
                  <c:v>325</c:v>
                </c:pt>
                <c:pt idx="15">
                  <c:v>350</c:v>
                </c:pt>
                <c:pt idx="16">
                  <c:v>375</c:v>
                </c:pt>
                <c:pt idx="17">
                  <c:v>400</c:v>
                </c:pt>
                <c:pt idx="18">
                  <c:v>425</c:v>
                </c:pt>
                <c:pt idx="19">
                  <c:v>450</c:v>
                </c:pt>
                <c:pt idx="20">
                  <c:v>475</c:v>
                </c:pt>
              </c:numCache>
            </c:numRef>
          </c:xVal>
          <c:yVal>
            <c:numRef>
              <c:f>'500 days_reduced data'!$L$2:$L$22</c:f>
              <c:numCache>
                <c:formatCode>General</c:formatCode>
                <c:ptCount val="21"/>
                <c:pt idx="0">
                  <c:v>0</c:v>
                </c:pt>
                <c:pt idx="1">
                  <c:v>0.17216631043257027</c:v>
                </c:pt>
                <c:pt idx="2">
                  <c:v>0.18156000000000033</c:v>
                </c:pt>
                <c:pt idx="3">
                  <c:v>0.18941374045801568</c:v>
                </c:pt>
                <c:pt idx="4">
                  <c:v>0.19568903307888039</c:v>
                </c:pt>
                <c:pt idx="5">
                  <c:v>0.20073236641221406</c:v>
                </c:pt>
                <c:pt idx="6">
                  <c:v>0.20473623409669275</c:v>
                </c:pt>
                <c:pt idx="7">
                  <c:v>0.2080086259541985</c:v>
                </c:pt>
                <c:pt idx="8">
                  <c:v>0.21054954198473291</c:v>
                </c:pt>
                <c:pt idx="9">
                  <c:v>0.21262847328244291</c:v>
                </c:pt>
                <c:pt idx="10">
                  <c:v>0.21428391857506404</c:v>
                </c:pt>
                <c:pt idx="11">
                  <c:v>0.2155928753180662</c:v>
                </c:pt>
                <c:pt idx="12">
                  <c:v>0.2166708396946562</c:v>
                </c:pt>
                <c:pt idx="13">
                  <c:v>0.21751781170483497</c:v>
                </c:pt>
                <c:pt idx="14">
                  <c:v>0.21817229007633629</c:v>
                </c:pt>
                <c:pt idx="15">
                  <c:v>0.21874977099236712</c:v>
                </c:pt>
                <c:pt idx="16">
                  <c:v>0.21917325699745549</c:v>
                </c:pt>
                <c:pt idx="17">
                  <c:v>0.21951974554707451</c:v>
                </c:pt>
                <c:pt idx="18">
                  <c:v>0.21978923664122221</c:v>
                </c:pt>
                <c:pt idx="19">
                  <c:v>0.22002022900763366</c:v>
                </c:pt>
                <c:pt idx="20">
                  <c:v>0.22021272264631053</c:v>
                </c:pt>
              </c:numCache>
            </c:numRef>
          </c:yVal>
        </c:ser>
        <c:axId val="75999104"/>
        <c:axId val="75964416"/>
      </c:scatterChart>
      <c:valAx>
        <c:axId val="75651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/>
                  <a:t>Time (days)</a:t>
                </a:r>
              </a:p>
            </c:rich>
          </c:tx>
          <c:layout/>
        </c:title>
        <c:numFmt formatCode="General" sourceLinked="1"/>
        <c:minorTickMark val="out"/>
        <c:tickLblPos val="nextTo"/>
        <c:spPr>
          <a:ln w="25400">
            <a:solidFill>
              <a:sysClr val="windowText" lastClr="000000"/>
            </a:solidFill>
          </a:ln>
        </c:spPr>
        <c:crossAx val="75662848"/>
        <c:crosses val="autoZero"/>
        <c:crossBetween val="midCat"/>
        <c:minorUnit val="50"/>
      </c:valAx>
      <c:valAx>
        <c:axId val="756628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/>
                  <a:t>Exposure (</a:t>
                </a:r>
                <a:r>
                  <a:rPr lang="el-GR" b="0" dirty="0"/>
                  <a:t>μ</a:t>
                </a:r>
                <a:r>
                  <a:rPr lang="en-US" b="0" dirty="0"/>
                  <a:t>g/kg/day)</a:t>
                </a:r>
              </a:p>
            </c:rich>
          </c:tx>
          <c:layout>
            <c:manualLayout>
              <c:xMode val="edge"/>
              <c:yMode val="edge"/>
              <c:x val="2.3139484049643867E-2"/>
              <c:y val="0.24842915101403842"/>
            </c:manualLayout>
          </c:layout>
        </c:title>
        <c:numFmt formatCode="General" sourceLinked="1"/>
        <c:minorTickMark val="out"/>
        <c:tickLblPos val="nextTo"/>
        <c:spPr>
          <a:ln w="25400">
            <a:solidFill>
              <a:sysClr val="windowText" lastClr="000000"/>
            </a:solidFill>
          </a:ln>
        </c:spPr>
        <c:crossAx val="75651328"/>
        <c:crosses val="autoZero"/>
        <c:crossBetween val="midCat"/>
        <c:minorUnit val="2.5"/>
      </c:valAx>
      <c:valAx>
        <c:axId val="75964416"/>
        <c:scaling>
          <c:orientation val="minMax"/>
          <c:max val="0.60000000000000064"/>
        </c:scaling>
        <c:axPos val="r"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 sz="1600" b="0" dirty="0"/>
                  <a:t>Exposure (</a:t>
                </a:r>
                <a:r>
                  <a:rPr lang="el-GR" sz="1600" b="0" dirty="0"/>
                  <a:t>μ</a:t>
                </a:r>
                <a:r>
                  <a:rPr lang="en-US" sz="1600" b="0" dirty="0"/>
                  <a:t>g/kg/day)</a:t>
                </a:r>
              </a:p>
              <a:p>
                <a:pPr algn="ctr" rtl="0">
                  <a:defRPr/>
                </a:pPr>
                <a:endParaRPr lang="en-US" sz="1600" b="0" dirty="0"/>
              </a:p>
            </c:rich>
          </c:tx>
          <c:layout/>
        </c:title>
        <c:numFmt formatCode="General" sourceLinked="1"/>
        <c:minorTickMark val="out"/>
        <c:tickLblPos val="nextTo"/>
        <c:spPr>
          <a:ln w="25400">
            <a:solidFill>
              <a:prstClr val="black"/>
            </a:solidFill>
          </a:ln>
        </c:spPr>
        <c:crossAx val="75999104"/>
        <c:crosses val="max"/>
        <c:crossBetween val="midCat"/>
        <c:majorUnit val="0.1"/>
        <c:minorUnit val="5.0000000000000024E-2"/>
      </c:valAx>
      <c:valAx>
        <c:axId val="75999104"/>
        <c:scaling>
          <c:orientation val="minMax"/>
        </c:scaling>
        <c:delete val="1"/>
        <c:axPos val="b"/>
        <c:numFmt formatCode="General" sourceLinked="1"/>
        <c:tickLblPos val="none"/>
        <c:crossAx val="75964416"/>
        <c:crosses val="autoZero"/>
        <c:crossBetween val="midCat"/>
      </c:valAx>
      <c:spPr>
        <a:ln w="254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87118875083265"/>
          <c:y val="0.60416277954535758"/>
          <c:w val="0.33633952625945868"/>
          <c:h val="0.23733137648365618"/>
        </c:manualLayout>
      </c:layout>
      <c:spPr>
        <a:ln>
          <a:solidFill>
            <a:sysClr val="windowText" lastClr="000000"/>
          </a:solidFill>
        </a:ln>
      </c:spPr>
    </c:legend>
    <c:plotVisOnly val="1"/>
  </c:chart>
  <c:spPr>
    <a:ln>
      <a:noFill/>
    </a:ln>
  </c:spPr>
  <c:txPr>
    <a:bodyPr/>
    <a:lstStyle/>
    <a:p>
      <a:pPr>
        <a:defRPr sz="1600" baseline="0">
          <a:latin typeface="Arial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989936-A1EE-4808-832B-C97D1B832AD5}" type="datetimeFigureOut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109DF4-4A71-4727-A278-D9CE6BAE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3C1D-03F5-41F8-A7E2-A7C28A41643D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9DDB-0771-4194-85ED-7EC6D9D5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7B5D-4236-4098-AAAE-D09E6D85F5BA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111B-67F9-4B43-BD05-375358A3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2C01-6018-4F9E-A163-01B4719D102B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7A93-F539-41C8-B785-A3C73EE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935A6E-B22E-47E1-848B-FCB8968AA943}" type="datetime1">
              <a:rPr lang="en-US" altLang="zh-CN" smtClean="0"/>
              <a:pPr/>
              <a:t>11/8/2009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37E125-4F1D-4E00-983B-E205D4E445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29A3-58F8-4449-AA31-8466383CFD7F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7B66-1F9A-4227-A2BC-4D649BE4C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A9F7-FB8A-4102-9851-B40401427E2C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46E7-0D2B-4E98-A2E4-9F71D3E67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4C25-2771-4471-A408-552E8C711F75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8EE2-211A-4C53-A5B0-3D834D731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A62B-28EA-45D3-ABE5-5595B2627B6B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F15D-1762-46EA-97F8-CDB41A2F9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2C9C-EA1A-436E-AE0E-996BB9A5F742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9484-8802-4898-8A67-F11A8F963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E711-0425-435D-A2F2-4C9A0ABF1D10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C11C-F77A-4248-9372-F69FC42D0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E39F-520E-4C5A-B2CC-D32650D93B18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7CE6-6BCC-43C7-87CB-743B27F90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5DE2-C5BE-46C3-9D82-739D9B8521FB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6219-F8CA-4B2A-8500-CEED57490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932B0E-95CA-4A8E-BDAA-D91271A807E0}" type="datetime1">
              <a:rPr lang="en-US"/>
              <a:pPr>
                <a:defRPr/>
              </a:pPr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34EC09-40A9-4095-81F4-8093846C6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86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Indoor Air Institute Workshop: </a:t>
            </a:r>
            <a:b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SVOCs in the Indoor Environment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086600" cy="914400"/>
          </a:xfrm>
        </p:spPr>
        <p:txBody>
          <a:bodyPr/>
          <a:lstStyle/>
          <a:p>
            <a:pPr marL="225425" indent="-225425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Brief Report</a:t>
            </a:r>
          </a:p>
          <a:p>
            <a:pPr marL="225425" indent="-225425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pPr marL="225425" indent="-225425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John Little</a:t>
            </a:r>
          </a:p>
          <a:p>
            <a:pPr marL="225425" indent="-225425"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Virginia Tech</a:t>
            </a:r>
          </a:p>
          <a:p>
            <a:pPr marL="225425" indent="-225425" eaLnBrk="1" hangingPunct="1">
              <a:lnSpc>
                <a:spcPct val="80000"/>
              </a:lnSpc>
            </a:pPr>
            <a:endParaRPr lang="en-US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 eaLnBrk="1" hangingPunct="1">
              <a:lnSpc>
                <a:spcPct val="80000"/>
              </a:lnSpc>
            </a:pPr>
            <a:endParaRPr lang="en-US" sz="2000" dirty="0" smtClean="0">
              <a:solidFill>
                <a:srgbClr val="898989"/>
              </a:solidFill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52400" y="2514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152400" y="45720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Two-Room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E5112-0D1B-411D-A7CE-D700641EB18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2292" name="Picture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9094788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674C0-E342-431D-B6A7-1080E6EE6CDB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28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Partition coefficients for DEHP</a:t>
            </a:r>
          </a:p>
        </p:txBody>
      </p:sp>
      <p:graphicFrame>
        <p:nvGraphicFramePr>
          <p:cNvPr id="62467" name="Group 3"/>
          <p:cNvGraphicFramePr>
            <a:graphicFrameLocks noGrp="1"/>
          </p:cNvGraphicFramePr>
          <p:nvPr>
            <p:ph idx="1"/>
          </p:nvPr>
        </p:nvGraphicFramePr>
        <p:xfrm>
          <a:off x="685800" y="1800225"/>
          <a:ext cx="7543800" cy="2407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657600"/>
                <a:gridCol w="38862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Surface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Partition coefficient, K</a:t>
                      </a:r>
                      <a:r>
                        <a:rPr kumimoji="0" lang="en-US" altLang="zh-CN" sz="2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54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Furniture, wall and ceiling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2500 (m)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Carpet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1700 (m)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Skin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9500 (m)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4746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Airborne Particles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0.25 (m</a:t>
                      </a:r>
                      <a:r>
                        <a:rPr kumimoji="0" lang="en-US" altLang="zh-CN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altLang="zh-CN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μg</a:t>
                      </a: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house2"/>
          <p:cNvPicPr>
            <a:picLocks noChangeAspect="1" noChangeArrowheads="1"/>
          </p:cNvPicPr>
          <p:nvPr/>
        </p:nvPicPr>
        <p:blipFill>
          <a:blip r:embed="rId2" cstate="print"/>
          <a:srcRect l="11227" r="7742"/>
          <a:stretch>
            <a:fillRect/>
          </a:stretch>
        </p:blipFill>
        <p:spPr bwMode="auto">
          <a:xfrm>
            <a:off x="152400" y="11430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1A506-B5D7-476E-9788-4AD8D2A9232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1447800" y="1524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Residential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00C44-21F7-42F8-A6F0-CA79086C2CE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914400" y="762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Residential Environment</a:t>
            </a:r>
          </a:p>
        </p:txBody>
      </p:sp>
      <p:graphicFrame>
        <p:nvGraphicFramePr>
          <p:cNvPr id="17513" name="Group 105"/>
          <p:cNvGraphicFramePr>
            <a:graphicFrameLocks noGrp="1"/>
          </p:cNvGraphicFramePr>
          <p:nvPr/>
        </p:nvGraphicFramePr>
        <p:xfrm>
          <a:off x="838200" y="1143000"/>
          <a:ext cx="7238999" cy="4572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6033"/>
                <a:gridCol w="808752"/>
                <a:gridCol w="861786"/>
                <a:gridCol w="861786"/>
                <a:gridCol w="861786"/>
                <a:gridCol w="689428"/>
                <a:gridCol w="68942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Compartment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Main house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Kitchen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Bathroom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Volume  (m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Flow rate (m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/h)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oa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ok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ob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ao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ko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bo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ak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ab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ka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Surface area (m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Vinyl flooring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Walls &amp; Ceilings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34.0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Carpet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Wood floor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32.0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Hard surface furniture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5.40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Windows &amp; mirrors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1.75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1.05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Tile &amp; ceramic fixtures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TSP (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g/m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20.0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8324"/>
            <a:ext cx="9143999" cy="86497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3600" dirty="0" smtClean="0">
                <a:latin typeface="Arial Black" pitchFamily="34" charset="0"/>
                <a:ea typeface="宋体" pitchFamily="2" charset="-122"/>
              </a:rPr>
              <a:t>Residential Model Predictions</a:t>
            </a:r>
            <a:endParaRPr lang="en-US" altLang="zh-CN" sz="3600"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D171C-A569-4CE9-847B-2F21DAEEFB7A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97" y="1044446"/>
            <a:ext cx="7595674" cy="53316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8324"/>
            <a:ext cx="9143999" cy="86497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3600" dirty="0" smtClean="0">
                <a:latin typeface="Arial Black" pitchFamily="34" charset="0"/>
                <a:ea typeface="宋体" pitchFamily="2" charset="-122"/>
              </a:rPr>
              <a:t>Exposure for Child (2 to 3 yrs)</a:t>
            </a:r>
            <a:endParaRPr lang="en-US" altLang="zh-CN" sz="3600"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D171C-A569-4CE9-847B-2F21DAEEFB7A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graphicFrame>
        <p:nvGraphicFramePr>
          <p:cNvPr id="7" name="Chart 6"/>
          <p:cNvGraphicFramePr/>
          <p:nvPr/>
        </p:nvGraphicFramePr>
        <p:xfrm>
          <a:off x="785786" y="1071546"/>
          <a:ext cx="7929618" cy="553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ight Arrow 7"/>
          <p:cNvSpPr/>
          <p:nvPr/>
        </p:nvSpPr>
        <p:spPr>
          <a:xfrm>
            <a:off x="6096000" y="3886200"/>
            <a:ext cx="42862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43600" y="2362200"/>
            <a:ext cx="428628" cy="28575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071934" y="2143116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2928926" y="1857364"/>
            <a:ext cx="42862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Source to Effect Continuum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3505200"/>
          </a:xfrm>
        </p:spPr>
        <p:txBody>
          <a:bodyPr/>
          <a:lstStyle/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Sources, emissions, transport, exposure and rapid screening for exposure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John Little, Virginia Tech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Dermal absorption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Kissel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University of Washington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PBPK measurements, modeling, and metabolic reactions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Harvey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Clewell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Hamner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Institute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Organ-specific toxic effects of phthalates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Vickie Wilson, EPA, Reproductive Toxicology Division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SVOC Workshop Questions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3505200"/>
          </a:xfrm>
        </p:spPr>
        <p:txBody>
          <a:bodyPr/>
          <a:lstStyle/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characterize the source-to-effect continuum for one class of SVOCs (phthalates)?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 the overall mechanistic risk assessment approach be generalized to other SVOCs?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identify screening-level, rapid exposure assessment approaches?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958138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Indoor SVOC Dynamics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04800" y="914400"/>
            <a:ext cx="8529638" cy="1588"/>
          </a:xfrm>
          <a:prstGeom prst="line">
            <a:avLst/>
          </a:prstGeom>
          <a:noFill/>
          <a:ln w="38100">
            <a:solidFill>
              <a:srgbClr val="FFD9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27513" y="64881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Weschler and Nazaroff, Atmos. Environ.,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00"/>
                </a:solidFill>
              </a:rPr>
              <a:t>Estimating physical properties with</a:t>
            </a:r>
            <a:br>
              <a:rPr lang="en-US" sz="3600" smtClean="0">
                <a:solidFill>
                  <a:srgbClr val="CC0000"/>
                </a:solidFill>
              </a:rPr>
            </a:br>
            <a:r>
              <a:rPr lang="en-US" sz="3600" smtClean="0">
                <a:solidFill>
                  <a:srgbClr val="CC0000"/>
                </a:solidFill>
              </a:rPr>
              <a:t>structure-activity relationships (SPARC)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67200" y="6491288"/>
            <a:ext cx="385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Weschler &amp; Nazaroff, Atmos. Environ., 2008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04800" y="1295400"/>
            <a:ext cx="8529638" cy="1588"/>
          </a:xfrm>
          <a:prstGeom prst="line">
            <a:avLst/>
          </a:prstGeom>
          <a:noFill/>
          <a:ln w="38100">
            <a:solidFill>
              <a:srgbClr val="FFD9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1408113"/>
            <a:ext cx="554513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Motivation for SVOC Workshop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Semi-Volatile Organic Compounds (SVOCs) include: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Plasticizers, flame retardants, pesticides, combustion products, anti-stain agents, heat transfer fluids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SVOCs are ubiquitous indoors, redistributing from their original sources to indoor air, and subsequently to all interior surfaces including airborne particles, dust, and human skin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Concern about exposure and health effects including endocrine disruption and asthma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00"/>
                </a:solidFill>
              </a:rPr>
              <a:t>Measured vs. estimated [SVOCs] on hands</a:t>
            </a:r>
          </a:p>
        </p:txBody>
      </p:sp>
      <p:sp>
        <p:nvSpPr>
          <p:cNvPr id="21507" name="Text Box 2051"/>
          <p:cNvSpPr txBox="1">
            <a:spLocks noChangeArrowheads="1"/>
          </p:cNvSpPr>
          <p:nvPr/>
        </p:nvSpPr>
        <p:spPr bwMode="auto">
          <a:xfrm>
            <a:off x="4419600" y="6491288"/>
            <a:ext cx="385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Weschler &amp; Nazaroff, Atmos. Environ., 2008</a:t>
            </a:r>
          </a:p>
        </p:txBody>
      </p:sp>
      <p:sp>
        <p:nvSpPr>
          <p:cNvPr id="21508" name="Line 2052"/>
          <p:cNvSpPr>
            <a:spLocks noChangeShapeType="1"/>
          </p:cNvSpPr>
          <p:nvPr/>
        </p:nvSpPr>
        <p:spPr bwMode="auto">
          <a:xfrm>
            <a:off x="304800" y="914400"/>
            <a:ext cx="8529638" cy="1588"/>
          </a:xfrm>
          <a:prstGeom prst="line">
            <a:avLst/>
          </a:prstGeom>
          <a:noFill/>
          <a:ln w="38100">
            <a:solidFill>
              <a:srgbClr val="FFD9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2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0198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C0000"/>
                </a:solidFill>
              </a:rPr>
              <a:t>Measured vs. estimated [SVOCs] in dust</a:t>
            </a:r>
          </a:p>
        </p:txBody>
      </p:sp>
      <p:sp>
        <p:nvSpPr>
          <p:cNvPr id="21507" name="Text Box 2051"/>
          <p:cNvSpPr txBox="1">
            <a:spLocks noChangeArrowheads="1"/>
          </p:cNvSpPr>
          <p:nvPr/>
        </p:nvSpPr>
        <p:spPr bwMode="auto">
          <a:xfrm>
            <a:off x="4308317" y="6488668"/>
            <a:ext cx="4835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 smtClean="0"/>
              <a:t>Nazaroff</a:t>
            </a:r>
            <a:r>
              <a:rPr lang="en-US" i="1" dirty="0" smtClean="0"/>
              <a:t> &amp; </a:t>
            </a:r>
            <a:r>
              <a:rPr lang="en-US" i="1" dirty="0" err="1" smtClean="0"/>
              <a:t>Weschler</a:t>
            </a:r>
            <a:r>
              <a:rPr lang="en-US" i="1" dirty="0" smtClean="0"/>
              <a:t>, Healthy Buildings, 2009</a:t>
            </a:r>
            <a:endParaRPr lang="en-US" i="1" dirty="0"/>
          </a:p>
        </p:txBody>
      </p:sp>
      <p:sp>
        <p:nvSpPr>
          <p:cNvPr id="21508" name="Line 2052"/>
          <p:cNvSpPr>
            <a:spLocks noChangeShapeType="1"/>
          </p:cNvSpPr>
          <p:nvPr/>
        </p:nvSpPr>
        <p:spPr bwMode="auto">
          <a:xfrm>
            <a:off x="304800" y="914400"/>
            <a:ext cx="8529638" cy="1588"/>
          </a:xfrm>
          <a:prstGeom prst="line">
            <a:avLst/>
          </a:prstGeom>
          <a:noFill/>
          <a:ln w="38100">
            <a:solidFill>
              <a:srgbClr val="FFD9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t="15850"/>
          <a:stretch>
            <a:fillRect/>
          </a:stretch>
        </p:blipFill>
        <p:spPr bwMode="auto">
          <a:xfrm>
            <a:off x="-3175" y="1143000"/>
            <a:ext cx="91471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SVOC Workshop Questions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3505200"/>
          </a:xfrm>
        </p:spPr>
        <p:txBody>
          <a:bodyPr/>
          <a:lstStyle/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characterize the source-to-effect continuum for one class of SVOCs (phthalates)?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the overall mechanistic risk assessment approach be generalized to other SVOCs?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 we identify screening-level, rapid exposure assessment approaches?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Zero-Order Exposure Screening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Excretion to production ratio (EPR):</a:t>
            </a:r>
          </a:p>
          <a:p>
            <a:pPr lvl="1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Ratio of the rate of excretion from humans (urine) to the rate of manufacture provides rough exposure indicator</a:t>
            </a:r>
          </a:p>
          <a:p>
            <a:pPr lvl="1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Dietary supplements or pharmaceuticals: EPR ~ 1.0</a:t>
            </a:r>
          </a:p>
          <a:p>
            <a:pPr lvl="1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Personal care products: EPR ~ 0.01 to 1</a:t>
            </a:r>
          </a:p>
          <a:p>
            <a:pPr lvl="1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Pesticides: EPR ~ 0.0001-0.01</a:t>
            </a:r>
          </a:p>
          <a:p>
            <a:pPr lvl="1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Additives in indoor products: EPRs ~ 0.1-100 ppm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Some estimated EPRs:</a:t>
            </a:r>
          </a:p>
          <a:p>
            <a:pPr lvl="1" eaLnBrk="1" hangingPunct="1"/>
            <a:r>
              <a:rPr lang="de-DE" sz="2400" smtClean="0">
                <a:latin typeface="Arial" pitchFamily="34" charset="0"/>
                <a:cs typeface="Arial" pitchFamily="34" charset="0"/>
              </a:rPr>
              <a:t>Triclosan ~ 8000 ppm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fi-FI" sz="2400" smtClean="0">
                <a:latin typeface="Arial" pitchFamily="34" charset="0"/>
                <a:cs typeface="Arial" pitchFamily="34" charset="0"/>
              </a:rPr>
              <a:t>Pentachlorophenol ~ 500 ppm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DEHP ~ 20 ppm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First-Order Exposure Screening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Exposure to additives (e.g., plasticizers and flame retardants):</a:t>
            </a:r>
          </a:p>
          <a:p>
            <a:pPr lvl="1" eaLnBrk="1" hangingPunct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Steady state concentration y (and hence exposure) depends primarily on y</a:t>
            </a:r>
            <a:r>
              <a:rPr lang="en-US" altLang="zh-CN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, A and h</a:t>
            </a:r>
            <a:endParaRPr lang="en-US" altLang="zh-CN" sz="2400" dirty="0" smtClean="0">
              <a:latin typeface="Arial" pitchFamily="34" charset="0"/>
              <a:cs typeface="宋体"/>
            </a:endParaRPr>
          </a:p>
          <a:p>
            <a:pPr lvl="1" eaLnBrk="1" hangingPunct="1"/>
            <a:r>
              <a:rPr lang="en-US" altLang="zh-CN" sz="2400" dirty="0" smtClean="0">
                <a:latin typeface="Arial" pitchFamily="34" charset="0"/>
                <a:cs typeface="宋体"/>
              </a:rPr>
              <a:t>y</a:t>
            </a:r>
            <a:r>
              <a:rPr lang="en-US" altLang="zh-CN" sz="2400" baseline="-25000" dirty="0" smtClean="0">
                <a:latin typeface="Arial" pitchFamily="34" charset="0"/>
                <a:cs typeface="宋体"/>
              </a:rPr>
              <a:t>0</a:t>
            </a:r>
            <a:r>
              <a:rPr lang="en-US" altLang="zh-CN" sz="2400" dirty="0" smtClean="0">
                <a:latin typeface="Arial" pitchFamily="34" charset="0"/>
                <a:cs typeface="宋体"/>
              </a:rPr>
              <a:t> may be roughly equal to vapor pressure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8324"/>
            <a:ext cx="9143999" cy="86497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3600" dirty="0" smtClean="0">
                <a:latin typeface="Arial Black" pitchFamily="34" charset="0"/>
                <a:ea typeface="宋体" pitchFamily="2" charset="-122"/>
              </a:rPr>
              <a:t>At Steady State</a:t>
            </a:r>
            <a:endParaRPr lang="en-US" altLang="zh-CN" sz="3600"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D171C-A569-4CE9-847B-2F21DAEEFB7A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752600" y="1295400"/>
          <a:ext cx="1911350" cy="1012825"/>
        </p:xfrm>
        <a:graphic>
          <a:graphicData uri="http://schemas.openxmlformats.org/presentationml/2006/ole">
            <p:oleObj spid="_x0000_s39938" name="Equation" r:id="rId3" imgW="812520" imgH="43164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419600" y="1524000"/>
          <a:ext cx="2811463" cy="612775"/>
        </p:xfrm>
        <a:graphic>
          <a:graphicData uri="http://schemas.openxmlformats.org/presentationml/2006/ole">
            <p:oleObj spid="_x0000_s39939" name="Equation" r:id="rId4" imgW="1193760" imgH="253800" progId="Equation.3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2667000"/>
            <a:ext cx="4800600" cy="30289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Q~normal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(50,20)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~normal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(0.25,0.05)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TSP~normal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(20,5)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 is correlated with Q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50000 random trials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52400"/>
            <a:ext cx="9143999" cy="86497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3600" dirty="0" smtClean="0">
                <a:latin typeface="Arial Black" pitchFamily="34" charset="0"/>
                <a:ea typeface="宋体" pitchFamily="2" charset="-122"/>
              </a:rPr>
              <a:t>Variability in Predicted Steady-State Gas-Phase Concentration</a:t>
            </a:r>
            <a:endParaRPr lang="en-US" altLang="zh-CN" sz="3600"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D171C-A569-4CE9-847B-2F21DAEEFB7A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9" name="Picture 2" descr="C:\Documents and Settings\Zhe\Desktop\1.emf"/>
          <p:cNvPicPr>
            <a:picLocks noChangeAspect="1" noChangeArrowheads="1"/>
          </p:cNvPicPr>
          <p:nvPr/>
        </p:nvPicPr>
        <p:blipFill>
          <a:blip r:embed="rId2" cstate="print"/>
          <a:srcRect l="4952" t="5618" r="6723" b="1124"/>
          <a:stretch>
            <a:fillRect/>
          </a:stretch>
        </p:blipFill>
        <p:spPr bwMode="auto">
          <a:xfrm>
            <a:off x="1371600" y="1447800"/>
            <a:ext cx="6553200" cy="5083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Rapid Exposure Screening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3505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Zero-Order Screening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Excretion to production ratio (EPR)</a:t>
            </a:r>
          </a:p>
          <a:p>
            <a:pPr lvl="2" eaLnBrk="1" hangingPunct="1"/>
            <a:r>
              <a:rPr lang="de-DE" sz="2000" dirty="0" smtClean="0">
                <a:latin typeface="Arial" pitchFamily="34" charset="0"/>
                <a:cs typeface="Arial" pitchFamily="34" charset="0"/>
              </a:rPr>
              <a:t>Triclosan ~ 8000 ppm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/>
            <a:r>
              <a:rPr lang="fi-FI" sz="2000" dirty="0" smtClean="0">
                <a:latin typeface="Arial" pitchFamily="34" charset="0"/>
                <a:cs typeface="Arial" pitchFamily="34" charset="0"/>
              </a:rPr>
              <a:t>Pentachlorophenol ~ 500 ppm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DEHP ~ 20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ppm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First-Order Screening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Exposure to additives (e.g., plasticizers and flame retardants)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828800" y="4800600"/>
          <a:ext cx="1911350" cy="1012825"/>
        </p:xfrm>
        <a:graphic>
          <a:graphicData uri="http://schemas.openxmlformats.org/presentationml/2006/ole">
            <p:oleObj spid="_x0000_s41986" name="Equation" r:id="rId3" imgW="812520" imgH="43164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495800" y="5029200"/>
          <a:ext cx="2811463" cy="612775"/>
        </p:xfrm>
        <a:graphic>
          <a:graphicData uri="http://schemas.openxmlformats.org/presentationml/2006/ole">
            <p:oleObj spid="_x0000_s41987" name="Equation" r:id="rId4" imgW="11937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SVOC Workshop Outcomes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4572000"/>
          </a:xfrm>
        </p:spPr>
        <p:txBody>
          <a:bodyPr/>
          <a:lstStyle/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characterize the source-to-effect continuum for phthalates?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~Yes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the overall mechanistic approach be generalized to other SVOCs?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~Yes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identify screening-level, rapid exposure assessment approaches (and combine with info from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ToxCast</a:t>
            </a:r>
            <a:r>
              <a:rPr lang="en-US" sz="28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estimate risk)?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~Yes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Summary paper being prepared for publication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SVOC Workshop 2 planned for end of 2010 or early 2011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“Pilot” SVOC Workshop at EPA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382000" cy="5410200"/>
          </a:xfrm>
        </p:spPr>
        <p:txBody>
          <a:bodyPr/>
          <a:lstStyle/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Organizational Sponsor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Indoor Air Institute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Sponsors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EPA (NERL, HEASD – Roy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Fortmann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NCCT – Robert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Kavlock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and ACC LRI (Tina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Bahadori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Date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August 17 to 19, 2009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Co-Chairs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John Little and Elaine Cohen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Hubal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Steering Committee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Bill Fisk, Hal Levin, Tom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McKone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Bill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Nazaroff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Charlie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Weschler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Invited Participants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Harvey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Clewell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Miriam Diamond, John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Kissel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Vickie Wilson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SVOC Workshop Questions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3505200"/>
          </a:xfrm>
        </p:spPr>
        <p:txBody>
          <a:bodyPr/>
          <a:lstStyle/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characterize the source-to-effect continuum for one class of SVOCs (phthalates)?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the overall mechanistic risk assessment approach be generalized to other SVOCs?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identify screening-level, rapid exposure assessment approaches?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Series of Presentations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01000" cy="5410200"/>
          </a:xfrm>
        </p:spPr>
        <p:txBody>
          <a:bodyPr/>
          <a:lstStyle/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ToxCast</a:t>
            </a:r>
            <a:r>
              <a:rPr lang="en-US" sz="24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ExpoCast</a:t>
            </a:r>
            <a:r>
              <a:rPr lang="en-US" sz="24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prioritization and chemical evaluation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Elaine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Hubal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EPA, National Center for Computational Toxicology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Sources, emissions, transport, exposure and rapid screening for exposure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John Little, Virginia Tech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mismeasure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dermal absorption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Kissel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University of Washington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PBPK measurements, modeling, and metabolic reactions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Harvey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Clewell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Hamner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Institutes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Organ-specific toxic effects of phthalates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Vickie Wilson, EPA, Reproductive Toxicology Division</a:t>
            </a:r>
          </a:p>
          <a:p>
            <a:pPr marL="225425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 in environmental regulatory decision making</a:t>
            </a:r>
          </a:p>
          <a:p>
            <a:pPr marL="682625" lvl="1" indent="-225425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Tom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McKone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UC Berkeley and LBNL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SVOC Workshop Questions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3505200"/>
          </a:xfrm>
        </p:spPr>
        <p:txBody>
          <a:bodyPr/>
          <a:lstStyle/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 we characterize the source-to-effect continuum for one class of SVOCs (phthalates)?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the overall mechanistic risk assessment approach be generalized to other SVOCs?</a:t>
            </a: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we identify screening-level, rapid exposure assessment approaches?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SVOC Emissions model + particles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662238" y="1682750"/>
            <a:ext cx="3862387" cy="3968750"/>
          </a:xfrm>
          <a:prstGeom prst="rect">
            <a:avLst/>
          </a:prstGeom>
          <a:solidFill>
            <a:srgbClr val="FFFF99"/>
          </a:solidFill>
          <a:ln w="38100" cap="sq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287463" y="2282825"/>
            <a:ext cx="13589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6854825" y="5110163"/>
            <a:ext cx="0" cy="52387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926263" y="5100638"/>
            <a:ext cx="3619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0">
                <a:solidFill>
                  <a:srgbClr val="00206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831975" y="5375275"/>
            <a:ext cx="8143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0">
                <a:solidFill>
                  <a:srgbClr val="002060"/>
                </a:solidFill>
                <a:latin typeface="Times New Roman" pitchFamily="18" charset="0"/>
              </a:rPr>
              <a:t>x = 0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22431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y</a:t>
            </a:r>
            <a:r>
              <a:rPr lang="en-US" altLang="zh-CN" sz="2800" b="0" baseline="-25000" dirty="0">
                <a:solidFill>
                  <a:srgbClr val="002060"/>
                </a:solidFill>
                <a:latin typeface="Times New Roman" pitchFamily="18" charset="0"/>
              </a:rPr>
              <a:t>in</a:t>
            </a:r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= 0, TSP, Q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554788" y="2282825"/>
            <a:ext cx="13589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217863" y="2987675"/>
            <a:ext cx="4413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681288" y="5127625"/>
            <a:ext cx="3836987" cy="514350"/>
          </a:xfrm>
          <a:prstGeom prst="rect">
            <a:avLst/>
          </a:prstGeom>
          <a:solidFill>
            <a:srgbClr val="9999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733800" y="5106988"/>
            <a:ext cx="1522413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0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zh-CN" sz="2800" b="0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662238" y="5127625"/>
            <a:ext cx="38560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589588" y="5113338"/>
            <a:ext cx="55562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679825" y="2998788"/>
            <a:ext cx="6985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0">
                <a:solidFill>
                  <a:srgbClr val="002060"/>
                </a:solidFill>
                <a:latin typeface="Times New Roman" pitchFamily="18" charset="0"/>
              </a:rPr>
              <a:t>y(t)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1816100" y="4845050"/>
            <a:ext cx="8461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0">
                <a:solidFill>
                  <a:srgbClr val="002060"/>
                </a:solidFill>
                <a:latin typeface="Times New Roman" pitchFamily="18" charset="0"/>
              </a:rPr>
              <a:t>x = L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3230563" y="5146675"/>
            <a:ext cx="0" cy="457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3230563" y="5146675"/>
            <a:ext cx="0" cy="4857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68725" y="1690688"/>
            <a:ext cx="96838" cy="307975"/>
            <a:chOff x="2917" y="1226"/>
            <a:chExt cx="61" cy="194"/>
          </a:xfrm>
        </p:grpSpPr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 flipV="1">
              <a:off x="2917" y="1226"/>
              <a:ext cx="2" cy="172"/>
            </a:xfrm>
            <a:prstGeom prst="line">
              <a:avLst/>
            </a:prstGeom>
            <a:noFill/>
            <a:ln w="38100" cap="sq">
              <a:solidFill>
                <a:srgbClr val="333399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 rot="10800000" flipV="1">
              <a:off x="2976" y="1248"/>
              <a:ext cx="2" cy="172"/>
            </a:xfrm>
            <a:prstGeom prst="line">
              <a:avLst/>
            </a:prstGeom>
            <a:noFill/>
            <a:ln w="38100" cap="sq">
              <a:solidFill>
                <a:srgbClr val="333399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029075" y="4833938"/>
            <a:ext cx="96838" cy="307975"/>
            <a:chOff x="2917" y="1226"/>
            <a:chExt cx="61" cy="194"/>
          </a:xfrm>
        </p:grpSpPr>
        <p:sp>
          <p:nvSpPr>
            <p:cNvPr id="43031" name="Line 23"/>
            <p:cNvSpPr>
              <a:spLocks noChangeShapeType="1"/>
            </p:cNvSpPr>
            <p:nvPr/>
          </p:nvSpPr>
          <p:spPr bwMode="auto">
            <a:xfrm flipV="1">
              <a:off x="2917" y="1226"/>
              <a:ext cx="2" cy="172"/>
            </a:xfrm>
            <a:prstGeom prst="line">
              <a:avLst/>
            </a:prstGeom>
            <a:noFill/>
            <a:ln w="38100" cap="sq">
              <a:solidFill>
                <a:srgbClr val="333399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 rot="10800000" flipV="1">
              <a:off x="2976" y="1248"/>
              <a:ext cx="2" cy="172"/>
            </a:xfrm>
            <a:prstGeom prst="line">
              <a:avLst/>
            </a:prstGeom>
            <a:noFill/>
            <a:ln w="38100" cap="sq">
              <a:solidFill>
                <a:srgbClr val="333399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667000" y="4308475"/>
            <a:ext cx="3886200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5562600" y="5146675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V="1">
            <a:off x="5867400" y="4376738"/>
            <a:ext cx="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5913438" y="4430713"/>
            <a:ext cx="4127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0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1281113" y="2006600"/>
            <a:ext cx="13271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3600">
                <a:solidFill>
                  <a:srgbClr val="002060"/>
                </a:solidFill>
                <a:latin typeface="Times New Roman" pitchFamily="18" charset="0"/>
              </a:rPr>
              <a:t>…….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557963" y="2001838"/>
            <a:ext cx="13271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3600">
                <a:solidFill>
                  <a:srgbClr val="002060"/>
                </a:solidFill>
                <a:latin typeface="Times New Roman" pitchFamily="18" charset="0"/>
              </a:rPr>
              <a:t>…….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6532563" y="1681163"/>
            <a:ext cx="19256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0">
                <a:solidFill>
                  <a:srgbClr val="002060"/>
                </a:solidFill>
                <a:latin typeface="Times New Roman" pitchFamily="18" charset="0"/>
              </a:rPr>
              <a:t>y(t), TSP, Q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4779963" y="3049588"/>
            <a:ext cx="13271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3600">
                <a:solidFill>
                  <a:srgbClr val="002060"/>
                </a:solidFill>
                <a:latin typeface="Times New Roman" pitchFamily="18" charset="0"/>
              </a:rPr>
              <a:t>…….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400675" y="3162300"/>
            <a:ext cx="96838" cy="307975"/>
            <a:chOff x="2917" y="1226"/>
            <a:chExt cx="61" cy="194"/>
          </a:xfrm>
        </p:grpSpPr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flipV="1">
              <a:off x="2917" y="1226"/>
              <a:ext cx="2" cy="172"/>
            </a:xfrm>
            <a:prstGeom prst="line">
              <a:avLst/>
            </a:prstGeom>
            <a:noFill/>
            <a:ln w="38100" cap="sq">
              <a:solidFill>
                <a:srgbClr val="333399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rot="10800000" flipV="1">
              <a:off x="2976" y="1248"/>
              <a:ext cx="2" cy="172"/>
            </a:xfrm>
            <a:prstGeom prst="line">
              <a:avLst/>
            </a:prstGeom>
            <a:noFill/>
            <a:ln w="38100" cap="sq">
              <a:solidFill>
                <a:srgbClr val="333399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3195638" y="4411663"/>
            <a:ext cx="1981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altLang="zh-CN" sz="2400" b="0" baseline="-25000" dirty="0">
                <a:solidFill>
                  <a:srgbClr val="002060"/>
                </a:solidFill>
                <a:latin typeface="Times New Roman" pitchFamily="18" charset="0"/>
              </a:rPr>
              <a:t>0</a:t>
            </a:r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 = </a:t>
            </a:r>
            <a:r>
              <a:rPr lang="en-US" altLang="zh-CN" sz="2800" b="0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y</a:t>
            </a:r>
            <a:r>
              <a:rPr lang="en-US" altLang="zh-CN" sz="2800" b="0" baseline="-25000" dirty="0">
                <a:solidFill>
                  <a:srgbClr val="00206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3243263" y="1874838"/>
            <a:ext cx="15113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q = </a:t>
            </a:r>
            <a:r>
              <a:rPr lang="en-US" altLang="zh-CN" sz="2800" b="0" dirty="0" err="1" smtClean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zh-CN" sz="2800" b="0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altLang="zh-CN" sz="2800" b="0" dirty="0" err="1" smtClean="0">
                <a:solidFill>
                  <a:srgbClr val="002060"/>
                </a:solidFill>
                <a:latin typeface="Times New Roman" pitchFamily="18" charset="0"/>
              </a:rPr>
              <a:t>y</a:t>
            </a:r>
            <a:endParaRPr lang="en-US" altLang="zh-CN" sz="2800" b="0" baseline="30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4343400" y="2632075"/>
            <a:ext cx="2209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0" dirty="0" err="1">
                <a:solidFill>
                  <a:srgbClr val="002060"/>
                </a:solidFill>
                <a:latin typeface="Times New Roman" pitchFamily="18" charset="0"/>
              </a:rPr>
              <a:t>q</a:t>
            </a:r>
            <a:r>
              <a:rPr lang="en-US" altLang="zh-CN" sz="2800" b="0" baseline="-25000" dirty="0" err="1">
                <a:solidFill>
                  <a:srgbClr val="002060"/>
                </a:solidFill>
                <a:latin typeface="Times New Roman" pitchFamily="18" charset="0"/>
              </a:rPr>
              <a:t>p</a:t>
            </a:r>
            <a:r>
              <a:rPr lang="en-US" altLang="zh-CN" sz="2800" b="0" dirty="0">
                <a:solidFill>
                  <a:srgbClr val="002060"/>
                </a:solidFill>
                <a:latin typeface="Times New Roman" pitchFamily="18" charset="0"/>
              </a:rPr>
              <a:t> = </a:t>
            </a:r>
            <a:r>
              <a:rPr lang="en-US" altLang="zh-CN" sz="2800" b="0" dirty="0" err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zh-CN" sz="2800" b="0" baseline="-25000" dirty="0" err="1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altLang="zh-CN" sz="2800" b="0" dirty="0" err="1">
                <a:solidFill>
                  <a:srgbClr val="002060"/>
                </a:solidFill>
                <a:latin typeface="Times New Roman" pitchFamily="18" charset="0"/>
              </a:rPr>
              <a:t>y</a:t>
            </a:r>
            <a:r>
              <a:rPr lang="en-US" altLang="zh-CN" sz="2800" b="0" dirty="0" err="1">
                <a:solidFill>
                  <a:srgbClr val="FF0000"/>
                </a:solidFill>
                <a:latin typeface="Times New Roman" pitchFamily="18" charset="0"/>
              </a:rPr>
              <a:t>TSP</a:t>
            </a:r>
            <a:endParaRPr lang="en-US" altLang="zh-CN" sz="2800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883150" y="3560763"/>
            <a:ext cx="974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Particles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301F-9921-459B-927D-160B86C7D1B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181600" y="1676400"/>
            <a:ext cx="533399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0" dirty="0" smtClean="0">
                <a:solidFill>
                  <a:srgbClr val="002060"/>
                </a:solidFill>
                <a:latin typeface="Times New Roman" pitchFamily="18" charset="0"/>
              </a:rPr>
              <a:t>A</a:t>
            </a:r>
            <a:r>
              <a:rPr lang="en-US" altLang="zh-CN" sz="2800" baseline="-25000" dirty="0" smtClean="0">
                <a:solidFill>
                  <a:srgbClr val="002060"/>
                </a:solidFill>
                <a:latin typeface="Times New Roman" pitchFamily="18" charset="0"/>
              </a:rPr>
              <a:t>i</a:t>
            </a:r>
            <a:endParaRPr lang="en-US" altLang="zh-CN" sz="2800" b="0" baseline="-25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819400" y="4648200"/>
            <a:ext cx="533399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0" dirty="0" smtClean="0">
                <a:solidFill>
                  <a:srgbClr val="002060"/>
                </a:solidFill>
                <a:latin typeface="Times New Roman" pitchFamily="18" charset="0"/>
              </a:rPr>
              <a:t>A</a:t>
            </a:r>
            <a:endParaRPr lang="en-US" altLang="zh-CN" sz="2800" b="0" baseline="-25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43600" y="617220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cs typeface="Arial" pitchFamily="34" charset="0"/>
              </a:rPr>
              <a:t>(</a:t>
            </a:r>
            <a:r>
              <a:rPr lang="en-US" altLang="zh-CN" i="1" dirty="0" err="1" smtClean="0">
                <a:cs typeface="Arial" pitchFamily="34" charset="0"/>
              </a:rPr>
              <a:t>Xu</a:t>
            </a:r>
            <a:r>
              <a:rPr lang="en-US" altLang="zh-CN" i="1" dirty="0" smtClean="0">
                <a:cs typeface="Arial" pitchFamily="34" charset="0"/>
              </a:rPr>
              <a:t> and Little, </a:t>
            </a:r>
            <a:r>
              <a:rPr lang="en-US" i="1" dirty="0" smtClean="0">
                <a:ln w="1905"/>
                <a:cs typeface="Arial" pitchFamily="34" charset="0"/>
              </a:rPr>
              <a:t>2006</a:t>
            </a:r>
            <a:r>
              <a:rPr lang="en-US" altLang="zh-CN" i="1" dirty="0" smtClean="0">
                <a:cs typeface="Arial" pitchFamily="34" charset="0"/>
              </a:rPr>
              <a:t>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9144000" cy="11430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Emissions of DEHP from vinyl flooring</a:t>
            </a:r>
            <a:endParaRPr lang="en-US" altLang="zh-CN" dirty="0">
              <a:solidFill>
                <a:srgbClr val="00206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659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7315200" y="64008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cs typeface="Arial" pitchFamily="34" charset="0"/>
              </a:rPr>
              <a:t>Xu et al., </a:t>
            </a:r>
            <a:r>
              <a:rPr lang="en-US" i="1">
                <a:ea typeface="宋体"/>
                <a:cs typeface="Arial" pitchFamily="34" charset="0"/>
              </a:rPr>
              <a:t>2008</a:t>
            </a:r>
            <a:endParaRPr lang="en-US">
              <a:ea typeface="宋体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263525"/>
            <a:ext cx="8597900" cy="129063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rPr>
              <a:t>Make </a:t>
            </a:r>
            <a:r>
              <a:rPr lang="en-US" altLang="zh-CN" sz="3600" b="1" dirty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rPr>
              <a:t>model more representative of </a:t>
            </a:r>
            <a:r>
              <a:rPr lang="en-US" altLang="zh-CN" sz="3600" b="1" dirty="0" smtClean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rPr>
              <a:t>real </a:t>
            </a:r>
            <a:r>
              <a:rPr lang="en-US" altLang="zh-CN" sz="3600" b="1" dirty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rPr>
              <a:t>indoor environment</a:t>
            </a:r>
          </a:p>
        </p:txBody>
      </p:sp>
      <p:pic>
        <p:nvPicPr>
          <p:cNvPr id="678915" name="Picture 3" descr="catfloor13_kidsroom"/>
          <p:cNvPicPr>
            <a:picLocks noChangeAspect="1" noChangeArrowheads="1"/>
          </p:cNvPicPr>
          <p:nvPr/>
        </p:nvPicPr>
        <p:blipFill>
          <a:blip r:embed="rId2" cstate="print"/>
          <a:srcRect r="4922"/>
          <a:stretch>
            <a:fillRect/>
          </a:stretch>
        </p:blipFill>
        <p:spPr bwMode="auto">
          <a:xfrm>
            <a:off x="1095375" y="1938338"/>
            <a:ext cx="3241675" cy="38401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78916" name="Picture 4" descr="FAMILY_ROOM_004"/>
          <p:cNvPicPr>
            <a:picLocks noChangeAspect="1" noChangeArrowheads="1"/>
          </p:cNvPicPr>
          <p:nvPr/>
        </p:nvPicPr>
        <p:blipFill>
          <a:blip r:embed="rId3" cstate="print"/>
          <a:srcRect l="11250" r="19350"/>
          <a:stretch>
            <a:fillRect/>
          </a:stretch>
        </p:blipFill>
        <p:spPr bwMode="auto">
          <a:xfrm>
            <a:off x="4864100" y="1936750"/>
            <a:ext cx="3322638" cy="3890963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F2BB7-7E58-4FE4-85A7-8A9D9768989E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1000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Indoor Air Institute Workshop:  SVOCs in the Indoor Environment</vt:lpstr>
      <vt:lpstr>Motivation for SVOC Workshop</vt:lpstr>
      <vt:lpstr>“Pilot” SVOC Workshop at EPA</vt:lpstr>
      <vt:lpstr>SVOC Workshop Questions</vt:lpstr>
      <vt:lpstr>Series of Presentations</vt:lpstr>
      <vt:lpstr>SVOC Workshop Questions</vt:lpstr>
      <vt:lpstr>SVOC Emissions model + particles</vt:lpstr>
      <vt:lpstr>Slide 8</vt:lpstr>
      <vt:lpstr>Make model more representative of real indoor environment</vt:lpstr>
      <vt:lpstr>Two-Room Model</vt:lpstr>
      <vt:lpstr>Partition coefficients for DEHP</vt:lpstr>
      <vt:lpstr>Slide 12</vt:lpstr>
      <vt:lpstr>Slide 13</vt:lpstr>
      <vt:lpstr>Slide 14</vt:lpstr>
      <vt:lpstr>Slide 15</vt:lpstr>
      <vt:lpstr>Source to Effect Continuum</vt:lpstr>
      <vt:lpstr>SVOC Workshop Questions</vt:lpstr>
      <vt:lpstr>Slide 18</vt:lpstr>
      <vt:lpstr>Estimating physical properties with structure-activity relationships (SPARC)</vt:lpstr>
      <vt:lpstr>Measured vs. estimated [SVOCs] on hands</vt:lpstr>
      <vt:lpstr>Measured vs. estimated [SVOCs] in dust</vt:lpstr>
      <vt:lpstr>SVOC Workshop Questions</vt:lpstr>
      <vt:lpstr>Zero-Order Exposure Screening</vt:lpstr>
      <vt:lpstr>First-Order Exposure Screening</vt:lpstr>
      <vt:lpstr>Slide 25</vt:lpstr>
      <vt:lpstr>Slide 26</vt:lpstr>
      <vt:lpstr>Rapid Exposure Screening</vt:lpstr>
      <vt:lpstr>SVOC Workshop Outcomes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SVOC Partitioning between dust and air in indoor environments</dc:title>
  <dc:creator> </dc:creator>
  <cp:lastModifiedBy>John Little</cp:lastModifiedBy>
  <cp:revision>132</cp:revision>
  <dcterms:created xsi:type="dcterms:W3CDTF">2009-09-05T14:05:59Z</dcterms:created>
  <dcterms:modified xsi:type="dcterms:W3CDTF">2009-11-08T19:34:41Z</dcterms:modified>
</cp:coreProperties>
</file>