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9"/>
  </p:notesMasterIdLst>
  <p:handoutMasterIdLst>
    <p:handoutMasterId r:id="rId10"/>
  </p:handoutMasterIdLst>
  <p:sldIdLst>
    <p:sldId id="266" r:id="rId2"/>
    <p:sldId id="257" r:id="rId3"/>
    <p:sldId id="260" r:id="rId4"/>
    <p:sldId id="267" r:id="rId5"/>
    <p:sldId id="268" r:id="rId6"/>
    <p:sldId id="261" r:id="rId7"/>
    <p:sldId id="262" r:id="rId8"/>
  </p:sldIdLst>
  <p:sldSz cx="9144000" cy="6858000" type="screen4x3"/>
  <p:notesSz cx="69977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49" autoAdjust="0"/>
    <p:restoredTop sz="86486" autoAdjust="0"/>
  </p:normalViewPr>
  <p:slideViewPr>
    <p:cSldViewPr snapToGrid="0" showGuides="1">
      <p:cViewPr varScale="1">
        <p:scale>
          <a:sx n="73" d="100"/>
          <a:sy n="73" d="100"/>
        </p:scale>
        <p:origin x="-7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66" d="100"/>
          <a:sy n="66" d="100"/>
        </p:scale>
        <p:origin x="-3150" y="-606"/>
      </p:cViewPr>
      <p:guideLst>
        <p:guide orient="horz" pos="2920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9125" y="2730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r>
              <a:rPr lang="en-US" smtClean="0"/>
              <a:t>Chapter 5: Writing and Delivering the Report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578225" y="2730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19125" y="8548688"/>
            <a:ext cx="26670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r>
              <a:rPr lang="en-US" smtClean="0"/>
              <a:t>Lead Dust Sampling Technician Training Course</a:t>
            </a: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359150" y="8548688"/>
            <a:ext cx="30305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2C66FFA6-8784-4E37-B741-B605315C9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911781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434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Chapter 5: Writing and Delivering the Report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2" y="0"/>
            <a:ext cx="30305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5313"/>
            <a:ext cx="5133975" cy="417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3226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Lead Dust Sampling Technician Training Course</a:t>
            </a: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332287" y="8807450"/>
            <a:ext cx="26654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5-</a:t>
            </a:r>
            <a:fld id="{1C29E0E6-AFD2-4DD9-9398-DC3EE2882C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xmlns="" val="224390652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735013"/>
            <a:ext cx="4710112" cy="35321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Lead Dust Sampling Technician Training Course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5-</a:t>
            </a:r>
            <a:fld id="{1C29E0E6-AFD2-4DD9-9398-DC3EE2882CD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5: Writing and Delivering the Report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735013"/>
            <a:ext cx="4705350" cy="35290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At the end of the chapter, students will be able to:</a:t>
            </a:r>
          </a:p>
          <a:p>
            <a:pPr marL="341313" lvl="1" indent="-227013">
              <a:buFontTx/>
              <a:buChar char="•"/>
            </a:pPr>
            <a:r>
              <a:rPr lang="en-US" smtClean="0"/>
              <a:t>List the key contents of a complete lead dust clearance test report </a:t>
            </a:r>
          </a:p>
          <a:p>
            <a:pPr marL="341313" lvl="1" indent="-227013">
              <a:buFontTx/>
              <a:buChar char="•"/>
            </a:pPr>
            <a:r>
              <a:rPr lang="en-US" smtClean="0"/>
              <a:t>Describe ways to make the report easy to read</a:t>
            </a:r>
          </a:p>
          <a:p>
            <a:pPr marL="341313" lvl="1" indent="-227013">
              <a:buFontTx/>
              <a:buChar char="•"/>
            </a:pPr>
            <a:r>
              <a:rPr lang="en-US" smtClean="0"/>
              <a:t>Respond appropriately to questions that clients may ask upon receiving their report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Lead Dust Sampling Technician Training Course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5-</a:t>
            </a:r>
            <a:fld id="{1C29E0E6-AFD2-4DD9-9398-DC3EE2882CD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5: Writing and Delivering the Report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735013"/>
            <a:ext cx="4710112" cy="35321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These are the six elements of the Lead Dust Clearance Test Report.</a:t>
            </a:r>
          </a:p>
          <a:p>
            <a:pPr>
              <a:spcBef>
                <a:spcPct val="60000"/>
              </a:spcBef>
            </a:pPr>
            <a:r>
              <a:rPr lang="en-US" smtClean="0"/>
              <a:t>Blank forms that can be used for the Cover Page, Summary of Sampling Results, and Visual Inspection Results are provided in </a:t>
            </a:r>
            <a:r>
              <a:rPr lang="en-US" b="1" smtClean="0"/>
              <a:t>Appendix B</a:t>
            </a:r>
            <a:r>
              <a:rPr lang="en-US" smtClean="0"/>
              <a:t> of this course.</a:t>
            </a:r>
          </a:p>
          <a:p>
            <a:pPr>
              <a:spcBef>
                <a:spcPct val="60000"/>
              </a:spcBef>
            </a:pPr>
            <a:r>
              <a:rPr lang="en-US" smtClean="0"/>
              <a:t>A copy of the </a:t>
            </a:r>
            <a:r>
              <a:rPr lang="en-US" i="1" smtClean="0"/>
              <a:t>Renovate Right: Important Lead Hazard Information for Families, Child Care Providers and Schools</a:t>
            </a:r>
            <a:r>
              <a:rPr lang="en-US" smtClean="0"/>
              <a:t> pamphlet is also included in </a:t>
            </a:r>
            <a:r>
              <a:rPr lang="en-US" b="1" smtClean="0"/>
              <a:t>Appendix B.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Lead Dust Sampling Technician Training Course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5-</a:t>
            </a:r>
            <a:fld id="{1C29E0E6-AFD2-4DD9-9398-DC3EE2882CD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5: Writing and Delivering the Report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735013"/>
            <a:ext cx="4710112" cy="35321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Because HUD has more extensive visual inspections requirements than does the EPA rule, HUD requires more information regarding the details of a lead dust clearance test report.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Lead Dust Sampling Technician Training Course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5-</a:t>
            </a:r>
            <a:fld id="{1C29E0E6-AFD2-4DD9-9398-DC3EE2882CD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5: Writing and Delivering the Report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735013"/>
            <a:ext cx="4710112" cy="35321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Because HUD has more extensive visual inspections requirements than does the EPA rule, HUD requires more information regarding the details of a lead dust clearance test report.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Lead Dust Sampling Technician Training Course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5-</a:t>
            </a:r>
            <a:fld id="{1C29E0E6-AFD2-4DD9-9398-DC3EE2882CD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5: Writing and Delivering the Report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735013"/>
            <a:ext cx="4710112" cy="35321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Lead Dust Sampling Technician Training Course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5-</a:t>
            </a:r>
            <a:fld id="{1C29E0E6-AFD2-4DD9-9398-DC3EE2882CD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5: Writing and Delivering the Report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735013"/>
            <a:ext cx="4710112" cy="35321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7013" indent="-227013">
              <a:buFontTx/>
              <a:buChar char="•"/>
            </a:pPr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Lead Dust Sampling Technician Training Course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5-</a:t>
            </a:r>
            <a:fld id="{1C29E0E6-AFD2-4DD9-9398-DC3EE2882CD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5: Writing and Delivering the Report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1905000" y="6019800"/>
            <a:ext cx="2720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sz="1800">
              <a:latin typeface="Arial" pitchFamily="34" charset="0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 userDrawn="1"/>
        </p:nvSpPr>
        <p:spPr bwMode="auto">
          <a:xfrm>
            <a:off x="1447800" y="5791200"/>
            <a:ext cx="6172200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CC99"/>
                </a:solidFill>
                <a:cs typeface="Times New Roman" pitchFamily="18" charset="0"/>
              </a:rPr>
              <a:t>Lead Dust Sampling Technician</a:t>
            </a:r>
          </a:p>
          <a:p>
            <a:pPr algn="ctr" eaLnBrk="1" hangingPunct="1">
              <a:defRPr/>
            </a:pPr>
            <a:r>
              <a:rPr lang="en-US" dirty="0">
                <a:solidFill>
                  <a:srgbClr val="00CC99"/>
                </a:solidFill>
                <a:cs typeface="Times New Roman" pitchFamily="18" charset="0"/>
              </a:rPr>
              <a:t>June 2013</a:t>
            </a:r>
          </a:p>
        </p:txBody>
      </p:sp>
      <p:pic>
        <p:nvPicPr>
          <p:cNvPr id="6" name="Picture 11" descr="HUD 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7150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 descr="EPA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943600"/>
            <a:ext cx="1270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6"/>
          <p:cNvSpPr txBox="1">
            <a:spLocks noChangeArrowheads="1"/>
          </p:cNvSpPr>
          <p:nvPr userDrawn="1"/>
        </p:nvSpPr>
        <p:spPr bwMode="auto">
          <a:xfrm>
            <a:off x="6934200" y="304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r>
              <a:rPr lang="en-US" sz="1400">
                <a:cs typeface="Times New Roman" pitchFamily="18" charset="0"/>
              </a:rPr>
              <a:t>5-</a:t>
            </a:r>
            <a:fld id="{862681CA-8D0B-40F6-A70F-B1FB96C90159}" type="slidenum">
              <a:rPr lang="en-US" sz="1400">
                <a:cs typeface="Times New Roman" pitchFamily="18" charset="0"/>
              </a:rPr>
              <a:pPr algn="r" eaLnBrk="1" hangingPunct="1">
                <a:defRPr/>
              </a:pPr>
              <a:t>‹#›</a:t>
            </a:fld>
            <a:endParaRPr lang="en-US" sz="1400">
              <a:cs typeface="Times New Roman" pitchFamily="18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EEE38C-805F-4E3F-93BE-87C0FCE1068E}" type="datetimeFigureOut">
              <a:rPr lang="en-US"/>
              <a:pPr>
                <a:defRPr/>
              </a:pPr>
              <a:t>8/6/2013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9772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1905000" y="6019800"/>
            <a:ext cx="2720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sz="1800">
              <a:latin typeface="Arial" pitchFamily="34" charset="0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 userDrawn="1"/>
        </p:nvSpPr>
        <p:spPr bwMode="auto">
          <a:xfrm>
            <a:off x="1447800" y="5791200"/>
            <a:ext cx="61722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CC99"/>
                </a:solidFill>
                <a:cs typeface="Times New Roman" pitchFamily="18" charset="0"/>
              </a:rPr>
              <a:t>Lead Dust Sampling Technician</a:t>
            </a:r>
          </a:p>
          <a:p>
            <a:pPr algn="ctr" eaLnBrk="1" hangingPunct="1">
              <a:defRPr/>
            </a:pPr>
            <a:r>
              <a:rPr lang="en-US" dirty="0">
                <a:solidFill>
                  <a:srgbClr val="00CC99"/>
                </a:solidFill>
                <a:cs typeface="Times New Roman" pitchFamily="18" charset="0"/>
              </a:rPr>
              <a:t>March 2009</a:t>
            </a:r>
          </a:p>
        </p:txBody>
      </p:sp>
      <p:pic>
        <p:nvPicPr>
          <p:cNvPr id="6" name="Picture 11" descr="HUD 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7150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 descr="EPA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943600"/>
            <a:ext cx="1270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6"/>
          <p:cNvSpPr txBox="1">
            <a:spLocks noChangeArrowheads="1"/>
          </p:cNvSpPr>
          <p:nvPr userDrawn="1"/>
        </p:nvSpPr>
        <p:spPr bwMode="auto">
          <a:xfrm>
            <a:off x="6934200" y="304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r>
              <a:rPr lang="en-US" sz="1400">
                <a:cs typeface="Times New Roman" pitchFamily="18" charset="0"/>
              </a:rPr>
              <a:t>5-</a:t>
            </a:r>
            <a:fld id="{C4978E21-4D9F-4079-9ADF-33F4230700F2}" type="slidenum">
              <a:rPr lang="en-US" sz="1400">
                <a:cs typeface="Times New Roman" pitchFamily="18" charset="0"/>
              </a:rPr>
              <a:pPr algn="r" eaLnBrk="1" hangingPunct="1">
                <a:defRPr/>
              </a:pPr>
              <a:t>‹#›</a:t>
            </a:fld>
            <a:endParaRPr lang="en-US" sz="1400"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E1B700-E004-4C61-9EDB-1756E92B9457}" type="datetimeFigureOut">
              <a:rPr lang="en-US"/>
              <a:pPr>
                <a:defRPr/>
              </a:pPr>
              <a:t>8/6/2013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4172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1905000" y="6019800"/>
            <a:ext cx="2720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sz="1800">
              <a:latin typeface="Arial" pitchFamily="34" charset="0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 userDrawn="1"/>
        </p:nvSpPr>
        <p:spPr bwMode="auto">
          <a:xfrm>
            <a:off x="1447800" y="5791200"/>
            <a:ext cx="61722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CC99"/>
                </a:solidFill>
                <a:cs typeface="Times New Roman" pitchFamily="18" charset="0"/>
              </a:rPr>
              <a:t>Lead Dust Sampling Technician</a:t>
            </a:r>
          </a:p>
          <a:p>
            <a:pPr algn="ctr" eaLnBrk="1" hangingPunct="1">
              <a:defRPr/>
            </a:pPr>
            <a:r>
              <a:rPr lang="en-US" dirty="0">
                <a:solidFill>
                  <a:srgbClr val="00CC99"/>
                </a:solidFill>
                <a:cs typeface="Times New Roman" pitchFamily="18" charset="0"/>
              </a:rPr>
              <a:t>March 2009</a:t>
            </a:r>
          </a:p>
        </p:txBody>
      </p:sp>
      <p:pic>
        <p:nvPicPr>
          <p:cNvPr id="6" name="Picture 11" descr="HUD 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7150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 descr="EPA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943600"/>
            <a:ext cx="1270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6"/>
          <p:cNvSpPr txBox="1">
            <a:spLocks noChangeArrowheads="1"/>
          </p:cNvSpPr>
          <p:nvPr userDrawn="1"/>
        </p:nvSpPr>
        <p:spPr bwMode="auto">
          <a:xfrm>
            <a:off x="6934200" y="304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r>
              <a:rPr lang="en-US" sz="1400">
                <a:cs typeface="Times New Roman" pitchFamily="18" charset="0"/>
              </a:rPr>
              <a:t>5-</a:t>
            </a:r>
            <a:fld id="{D552A9D3-3DBB-4C0A-9B0F-E0F6FB0ADC95}" type="slidenum">
              <a:rPr lang="en-US" sz="1400">
                <a:cs typeface="Times New Roman" pitchFamily="18" charset="0"/>
              </a:rPr>
              <a:pPr algn="r" eaLnBrk="1" hangingPunct="1">
                <a:defRPr/>
              </a:pPr>
              <a:t>‹#›</a:t>
            </a:fld>
            <a:endParaRPr lang="en-US" sz="1400">
              <a:cs typeface="Times New Roman" pitchFamily="18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609600"/>
            <a:ext cx="1771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09600"/>
            <a:ext cx="51625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6403F5-A9AC-4772-A4A8-18EC5187860D}" type="datetimeFigureOut">
              <a:rPr lang="en-US"/>
              <a:pPr>
                <a:defRPr/>
              </a:pPr>
              <a:t>8/6/2013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796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 userDrawn="1"/>
        </p:nvSpPr>
        <p:spPr bwMode="auto">
          <a:xfrm>
            <a:off x="1447800" y="5695950"/>
            <a:ext cx="6172200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CC99"/>
                </a:solidFill>
                <a:cs typeface="Times New Roman" pitchFamily="18" charset="0"/>
              </a:rPr>
              <a:t>Lead Dust Sampling Technician</a:t>
            </a:r>
          </a:p>
          <a:p>
            <a:pPr algn="ctr" eaLnBrk="1" hangingPunct="1">
              <a:defRPr/>
            </a:pPr>
            <a:r>
              <a:rPr lang="en-US" dirty="0">
                <a:solidFill>
                  <a:srgbClr val="00CC99"/>
                </a:solidFill>
                <a:cs typeface="Times New Roman" pitchFamily="18" charset="0"/>
              </a:rPr>
              <a:t>June 2013</a:t>
            </a:r>
          </a:p>
        </p:txBody>
      </p:sp>
      <p:pic>
        <p:nvPicPr>
          <p:cNvPr id="5" name="Picture 11" descr="HUD 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7150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EPA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943600"/>
            <a:ext cx="1270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1"/>
            <a:ext cx="8229600" cy="4114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846F5-63C9-4226-98D8-C73AE0AE74E7}" type="datetimeFigureOut">
              <a:rPr lang="en-US"/>
              <a:pPr>
                <a:defRPr/>
              </a:pPr>
              <a:t>8/6/2013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9490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E1FE2-3191-4BAC-B798-0966D04C15A9}" type="datetimeFigureOut">
              <a:rPr lang="en-US"/>
              <a:pPr>
                <a:defRPr/>
              </a:pPr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993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05000"/>
            <a:ext cx="34671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05000"/>
            <a:ext cx="34671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62794-4AB0-42E5-8FC7-985ABBF3B0B3}" type="datetimeFigureOut">
              <a:rPr lang="en-US"/>
              <a:pPr>
                <a:defRPr/>
              </a:pPr>
              <a:t>8/6/2013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732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"/>
          <p:cNvSpPr txBox="1">
            <a:spLocks noChangeArrowheads="1"/>
          </p:cNvSpPr>
          <p:nvPr userDrawn="1"/>
        </p:nvSpPr>
        <p:spPr bwMode="auto">
          <a:xfrm>
            <a:off x="1905000" y="6019800"/>
            <a:ext cx="2720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sz="1800">
              <a:latin typeface="Arial" pitchFamily="34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1447800" y="5791200"/>
            <a:ext cx="61722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CC99"/>
                </a:solidFill>
                <a:cs typeface="Times New Roman" pitchFamily="18" charset="0"/>
              </a:rPr>
              <a:t>Lead Dust Sampling Technician</a:t>
            </a:r>
          </a:p>
          <a:p>
            <a:pPr algn="ctr" eaLnBrk="1" hangingPunct="1">
              <a:defRPr/>
            </a:pPr>
            <a:r>
              <a:rPr lang="en-US" dirty="0">
                <a:solidFill>
                  <a:srgbClr val="00CC99"/>
                </a:solidFill>
                <a:cs typeface="Times New Roman" pitchFamily="18" charset="0"/>
              </a:rPr>
              <a:t>March 2009</a:t>
            </a:r>
          </a:p>
        </p:txBody>
      </p:sp>
      <p:pic>
        <p:nvPicPr>
          <p:cNvPr id="9" name="Picture 11" descr="HUD 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7150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 descr="EPA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943600"/>
            <a:ext cx="1270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6934200" y="304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r>
              <a:rPr lang="en-US" sz="1400">
                <a:cs typeface="Times New Roman" pitchFamily="18" charset="0"/>
              </a:rPr>
              <a:t>5-</a:t>
            </a:r>
            <a:fld id="{EB0E530A-0408-4AED-8C8B-2CA2BBF22281}" type="slidenum">
              <a:rPr lang="en-US" sz="1400">
                <a:cs typeface="Times New Roman" pitchFamily="18" charset="0"/>
              </a:rPr>
              <a:pPr algn="r" eaLnBrk="1" hangingPunct="1">
                <a:defRPr/>
              </a:pPr>
              <a:t>‹#›</a:t>
            </a:fld>
            <a:endParaRPr lang="en-US" sz="1400"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F7B013-21A0-45B9-97E1-94A8423321AD}" type="datetimeFigureOut">
              <a:rPr lang="en-US"/>
              <a:pPr>
                <a:defRPr/>
              </a:pPr>
              <a:t>8/6/2013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17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 userDrawn="1"/>
        </p:nvSpPr>
        <p:spPr bwMode="auto">
          <a:xfrm>
            <a:off x="1905000" y="6019800"/>
            <a:ext cx="2720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sz="1800">
              <a:latin typeface="Arial" pitchFamily="34" charset="0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 userDrawn="1"/>
        </p:nvSpPr>
        <p:spPr bwMode="auto">
          <a:xfrm>
            <a:off x="1447800" y="5791200"/>
            <a:ext cx="61722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CC99"/>
                </a:solidFill>
                <a:cs typeface="Times New Roman" pitchFamily="18" charset="0"/>
              </a:rPr>
              <a:t>Lead Dust Sampling Technician</a:t>
            </a:r>
          </a:p>
          <a:p>
            <a:pPr algn="ctr" eaLnBrk="1" hangingPunct="1">
              <a:defRPr/>
            </a:pPr>
            <a:r>
              <a:rPr lang="en-US" dirty="0">
                <a:solidFill>
                  <a:srgbClr val="00CC99"/>
                </a:solidFill>
                <a:cs typeface="Times New Roman" pitchFamily="18" charset="0"/>
              </a:rPr>
              <a:t>March 2009</a:t>
            </a:r>
          </a:p>
        </p:txBody>
      </p:sp>
      <p:pic>
        <p:nvPicPr>
          <p:cNvPr id="5" name="Picture 11" descr="HUD 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7150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EPA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943600"/>
            <a:ext cx="1270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6934200" y="304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r>
              <a:rPr lang="en-US" sz="1400">
                <a:cs typeface="Times New Roman" pitchFamily="18" charset="0"/>
              </a:rPr>
              <a:t>5-</a:t>
            </a:r>
            <a:fld id="{91DAA65C-170E-4BDE-9860-B35B0B3D66A1}" type="slidenum">
              <a:rPr lang="en-US" sz="1400">
                <a:cs typeface="Times New Roman" pitchFamily="18" charset="0"/>
              </a:rPr>
              <a:pPr algn="r" eaLnBrk="1" hangingPunct="1">
                <a:defRPr/>
              </a:pPr>
              <a:t>‹#›</a:t>
            </a:fld>
            <a:endParaRPr lang="en-US" sz="1400"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975F84-07DE-4E1D-9FEA-B1D3930398C5}" type="datetimeFigureOut">
              <a:rPr lang="en-US"/>
              <a:pPr>
                <a:defRPr/>
              </a:pPr>
              <a:t>8/6/2013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385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 userDrawn="1"/>
        </p:nvSpPr>
        <p:spPr bwMode="auto">
          <a:xfrm>
            <a:off x="1905000" y="6019800"/>
            <a:ext cx="2720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sz="1800">
              <a:latin typeface="Arial" pitchFamily="34" charset="0"/>
            </a:endParaRPr>
          </a:p>
        </p:txBody>
      </p:sp>
      <p:sp>
        <p:nvSpPr>
          <p:cNvPr id="3" name="Text Box 10"/>
          <p:cNvSpPr txBox="1">
            <a:spLocks noChangeArrowheads="1"/>
          </p:cNvSpPr>
          <p:nvPr userDrawn="1"/>
        </p:nvSpPr>
        <p:spPr bwMode="auto">
          <a:xfrm>
            <a:off x="1447800" y="5791200"/>
            <a:ext cx="61722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CC99"/>
                </a:solidFill>
                <a:cs typeface="Times New Roman" pitchFamily="18" charset="0"/>
              </a:rPr>
              <a:t>Lead Dust Sampling Technician</a:t>
            </a:r>
          </a:p>
          <a:p>
            <a:pPr algn="ctr" eaLnBrk="1" hangingPunct="1">
              <a:defRPr/>
            </a:pPr>
            <a:r>
              <a:rPr lang="en-US" dirty="0">
                <a:solidFill>
                  <a:srgbClr val="00CC99"/>
                </a:solidFill>
                <a:cs typeface="Times New Roman" pitchFamily="18" charset="0"/>
              </a:rPr>
              <a:t>March 2009</a:t>
            </a:r>
          </a:p>
        </p:txBody>
      </p:sp>
      <p:pic>
        <p:nvPicPr>
          <p:cNvPr id="4" name="Picture 11" descr="HUD 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7150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EPA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943600"/>
            <a:ext cx="1270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 txBox="1">
            <a:spLocks noChangeArrowheads="1"/>
          </p:cNvSpPr>
          <p:nvPr userDrawn="1"/>
        </p:nvSpPr>
        <p:spPr bwMode="auto">
          <a:xfrm>
            <a:off x="6934200" y="304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r>
              <a:rPr lang="en-US" sz="1400">
                <a:cs typeface="Times New Roman" pitchFamily="18" charset="0"/>
              </a:rPr>
              <a:t>5-</a:t>
            </a:r>
            <a:fld id="{299EFB1F-5CF9-4C31-ADEB-1F4908BD65BE}" type="slidenum">
              <a:rPr lang="en-US" sz="1400">
                <a:cs typeface="Times New Roman" pitchFamily="18" charset="0"/>
              </a:rPr>
              <a:pPr algn="r" eaLnBrk="1" hangingPunct="1">
                <a:defRPr/>
              </a:pPr>
              <a:t>‹#›</a:t>
            </a:fld>
            <a:endParaRPr lang="en-US" sz="1400">
              <a:cs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87E47A-3542-4599-9D60-B233BB1F5A67}" type="datetimeFigureOut">
              <a:rPr lang="en-US"/>
              <a:pPr>
                <a:defRPr/>
              </a:pPr>
              <a:t>8/6/2013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843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1905000" y="6019800"/>
            <a:ext cx="2720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sz="1800">
              <a:latin typeface="Arial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 userDrawn="1"/>
        </p:nvSpPr>
        <p:spPr bwMode="auto">
          <a:xfrm>
            <a:off x="1447800" y="5791200"/>
            <a:ext cx="61722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CC99"/>
                </a:solidFill>
                <a:cs typeface="Times New Roman" pitchFamily="18" charset="0"/>
              </a:rPr>
              <a:t>Lead Dust Sampling Technician</a:t>
            </a:r>
          </a:p>
          <a:p>
            <a:pPr algn="ctr" eaLnBrk="1" hangingPunct="1">
              <a:defRPr/>
            </a:pPr>
            <a:r>
              <a:rPr lang="en-US" dirty="0">
                <a:solidFill>
                  <a:srgbClr val="00CC99"/>
                </a:solidFill>
                <a:cs typeface="Times New Roman" pitchFamily="18" charset="0"/>
              </a:rPr>
              <a:t>March 2009</a:t>
            </a:r>
          </a:p>
        </p:txBody>
      </p:sp>
      <p:pic>
        <p:nvPicPr>
          <p:cNvPr id="7" name="Picture 11" descr="HUD 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7150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EPA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943600"/>
            <a:ext cx="1270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"/>
          <p:cNvSpPr txBox="1">
            <a:spLocks noChangeArrowheads="1"/>
          </p:cNvSpPr>
          <p:nvPr userDrawn="1"/>
        </p:nvSpPr>
        <p:spPr bwMode="auto">
          <a:xfrm>
            <a:off x="6934200" y="304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r>
              <a:rPr lang="en-US" sz="1400">
                <a:cs typeface="Times New Roman" pitchFamily="18" charset="0"/>
              </a:rPr>
              <a:t>5-</a:t>
            </a:r>
            <a:fld id="{F05D237B-EEAD-4A34-B2B2-0FC9BCA5344A}" type="slidenum">
              <a:rPr lang="en-US" sz="1400">
                <a:cs typeface="Times New Roman" pitchFamily="18" charset="0"/>
              </a:rPr>
              <a:pPr algn="r" eaLnBrk="1" hangingPunct="1">
                <a:defRPr/>
              </a:pPr>
              <a:t>‹#›</a:t>
            </a:fld>
            <a:endParaRPr lang="en-US" sz="1400"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DF4C41-ACFC-443D-822B-F7AA2633FBDD}" type="datetimeFigureOut">
              <a:rPr lang="en-US"/>
              <a:pPr>
                <a:defRPr/>
              </a:pPr>
              <a:t>8/6/2013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742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1905000" y="6019800"/>
            <a:ext cx="2720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sz="1800">
              <a:latin typeface="Arial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 userDrawn="1"/>
        </p:nvSpPr>
        <p:spPr bwMode="auto">
          <a:xfrm>
            <a:off x="1447800" y="5791200"/>
            <a:ext cx="61722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CC99"/>
                </a:solidFill>
                <a:cs typeface="Times New Roman" pitchFamily="18" charset="0"/>
              </a:rPr>
              <a:t>Lead Dust Sampling Technician</a:t>
            </a:r>
          </a:p>
          <a:p>
            <a:pPr algn="ctr" eaLnBrk="1" hangingPunct="1">
              <a:defRPr/>
            </a:pPr>
            <a:r>
              <a:rPr lang="en-US" dirty="0">
                <a:solidFill>
                  <a:srgbClr val="00CC99"/>
                </a:solidFill>
                <a:cs typeface="Times New Roman" pitchFamily="18" charset="0"/>
              </a:rPr>
              <a:t>March 2009</a:t>
            </a:r>
          </a:p>
        </p:txBody>
      </p:sp>
      <p:pic>
        <p:nvPicPr>
          <p:cNvPr id="7" name="Picture 11" descr="HUD 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7150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EPA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943600"/>
            <a:ext cx="1270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"/>
          <p:cNvSpPr txBox="1">
            <a:spLocks noChangeArrowheads="1"/>
          </p:cNvSpPr>
          <p:nvPr userDrawn="1"/>
        </p:nvSpPr>
        <p:spPr bwMode="auto">
          <a:xfrm>
            <a:off x="6934200" y="304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r>
              <a:rPr lang="en-US" sz="1400">
                <a:cs typeface="Times New Roman" pitchFamily="18" charset="0"/>
              </a:rPr>
              <a:t>5-</a:t>
            </a:r>
            <a:fld id="{82AEC033-80FF-4858-A941-393FFB8C4547}" type="slidenum">
              <a:rPr lang="en-US" sz="1400">
                <a:cs typeface="Times New Roman" pitchFamily="18" charset="0"/>
              </a:rPr>
              <a:pPr algn="r" eaLnBrk="1" hangingPunct="1">
                <a:defRPr/>
              </a:pPr>
              <a:t>‹#›</a:t>
            </a:fld>
            <a:endParaRPr lang="en-US" sz="1400"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017BF91-9821-4C63-9884-0010C030D1B3}" type="datetimeFigureOut">
              <a:rPr lang="en-US"/>
              <a:pPr>
                <a:defRPr/>
              </a:pPr>
              <a:t>8/6/2013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6242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844773-32EA-4BC4-A2E3-E95407B590C4}" type="datetimeFigureOut">
              <a:rPr lang="en-US"/>
              <a:pPr>
                <a:defRPr/>
              </a:pPr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Text Box 8"/>
          <p:cNvSpPr txBox="1">
            <a:spLocks noChangeArrowheads="1"/>
          </p:cNvSpPr>
          <p:nvPr userDrawn="1"/>
        </p:nvSpPr>
        <p:spPr bwMode="auto">
          <a:xfrm>
            <a:off x="1905000" y="6019800"/>
            <a:ext cx="2720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sz="1800">
              <a:latin typeface="Arial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 userDrawn="1"/>
        </p:nvSpPr>
        <p:spPr bwMode="auto">
          <a:xfrm>
            <a:off x="1447800" y="5791200"/>
            <a:ext cx="61722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CC99"/>
                </a:solidFill>
                <a:cs typeface="Times New Roman" pitchFamily="18" charset="0"/>
              </a:rPr>
              <a:t>Lead Dust Sampling Technician</a:t>
            </a:r>
          </a:p>
          <a:p>
            <a:pPr algn="ctr" eaLnBrk="1" hangingPunct="1">
              <a:defRPr/>
            </a:pPr>
            <a:r>
              <a:rPr lang="en-US" dirty="0">
                <a:solidFill>
                  <a:srgbClr val="00CC99"/>
                </a:solidFill>
                <a:cs typeface="Times New Roman" pitchFamily="18" charset="0"/>
              </a:rPr>
              <a:t>March 2009</a:t>
            </a:r>
          </a:p>
        </p:txBody>
      </p:sp>
      <p:pic>
        <p:nvPicPr>
          <p:cNvPr id="1032" name="Picture 11" descr="HUD 2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7150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2" descr="EPA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943600"/>
            <a:ext cx="1270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"/>
          <p:cNvSpPr txBox="1">
            <a:spLocks noChangeArrowheads="1"/>
          </p:cNvSpPr>
          <p:nvPr userDrawn="1"/>
        </p:nvSpPr>
        <p:spPr bwMode="auto">
          <a:xfrm>
            <a:off x="6934200" y="304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defRPr/>
            </a:pPr>
            <a:r>
              <a:rPr lang="en-US" sz="1400">
                <a:cs typeface="Times New Roman" pitchFamily="18" charset="0"/>
              </a:rPr>
              <a:t>5-</a:t>
            </a:r>
            <a:fld id="{56FAE313-4FC2-4194-BF2A-D9D96E1FBAD7}" type="slidenum">
              <a:rPr lang="en-US" sz="1400">
                <a:cs typeface="Times New Roman" pitchFamily="18" charset="0"/>
              </a:rPr>
              <a:pPr algn="r" eaLnBrk="1" hangingPunct="1">
                <a:defRPr/>
              </a:pPr>
              <a:t>‹#›</a:t>
            </a:fld>
            <a:endParaRPr lang="en-US" sz="1400"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1" r:id="rId3"/>
    <p:sldLayoutId id="2147484092" r:id="rId4"/>
    <p:sldLayoutId id="2147484095" r:id="rId5"/>
    <p:sldLayoutId id="2147484096" r:id="rId6"/>
    <p:sldLayoutId id="2147484097" r:id="rId7"/>
    <p:sldLayoutId id="2147484098" r:id="rId8"/>
    <p:sldLayoutId id="2147484099" r:id="rId9"/>
    <p:sldLayoutId id="2147484100" r:id="rId10"/>
    <p:sldLayoutId id="214748410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/>
          <a:lstStyle/>
          <a:p>
            <a:pPr eaLnBrk="1" hangingPunct="1"/>
            <a:r>
              <a:rPr kumimoji="1" lang="en-US" dirty="0" smtClean="0">
                <a:latin typeface="Arial" charset="0"/>
              </a:rPr>
              <a:t>Chapter 5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/>
          <a:p>
            <a:pPr eaLnBrk="1" hangingPunct="1"/>
            <a:r>
              <a:rPr kumimoji="1" lang="en-US" dirty="0" smtClean="0">
                <a:latin typeface="Arial" charset="0"/>
              </a:rPr>
              <a:t>Writing the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798008" y="262104"/>
            <a:ext cx="7010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Objectives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2092140"/>
            <a:ext cx="7334250" cy="2731058"/>
          </a:xfrm>
        </p:spPr>
        <p:txBody>
          <a:bodyPr/>
          <a:lstStyle/>
          <a:p>
            <a:pPr eaLnBrk="1" hangingPunct="1"/>
            <a:r>
              <a:rPr lang="en-US" sz="3000" dirty="0" smtClean="0">
                <a:latin typeface="Arial" charset="0"/>
              </a:rPr>
              <a:t>List the items that make up a complete lead dust clearance test report.</a:t>
            </a:r>
          </a:p>
          <a:p>
            <a:pPr eaLnBrk="1" hangingPunct="1"/>
            <a:endParaRPr lang="en-US" sz="3000" dirty="0" smtClean="0">
              <a:latin typeface="Arial" charset="0"/>
            </a:endParaRPr>
          </a:p>
          <a:p>
            <a:pPr eaLnBrk="1" hangingPunct="1"/>
            <a:r>
              <a:rPr lang="en-US" sz="3000" dirty="0" smtClean="0">
                <a:latin typeface="Arial" charset="0"/>
              </a:rPr>
              <a:t>Make the report easy for the client to understand</a:t>
            </a:r>
            <a:r>
              <a:rPr lang="en-US" dirty="0" smtClean="0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799054" y="337258"/>
            <a:ext cx="7010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Contents of Report – EPA RRP 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2308" y="1679125"/>
            <a:ext cx="7239000" cy="3505827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sz="3000" dirty="0" smtClean="0">
                <a:latin typeface="Arial" charset="0"/>
              </a:rPr>
              <a:t>Cover Page</a:t>
            </a:r>
          </a:p>
          <a:p>
            <a:pPr marL="457200" indent="-457200" eaLnBrk="1" hangingPunct="1">
              <a:spcBef>
                <a:spcPts val="1200"/>
              </a:spcBef>
            </a:pPr>
            <a:r>
              <a:rPr lang="en-US" sz="3000" dirty="0" smtClean="0">
                <a:latin typeface="Arial" charset="0"/>
              </a:rPr>
              <a:t>Summary of Sampling Results</a:t>
            </a:r>
          </a:p>
          <a:p>
            <a:pPr marL="457200" indent="-457200" eaLnBrk="1" hangingPunct="1">
              <a:spcBef>
                <a:spcPts val="1200"/>
              </a:spcBef>
            </a:pPr>
            <a:r>
              <a:rPr lang="en-US" sz="3000" dirty="0" smtClean="0">
                <a:latin typeface="Arial" charset="0"/>
              </a:rPr>
              <a:t>Visual Inspection Results</a:t>
            </a:r>
          </a:p>
          <a:p>
            <a:pPr marL="457200" indent="-457200" eaLnBrk="1" hangingPunct="1">
              <a:spcBef>
                <a:spcPts val="1200"/>
              </a:spcBef>
            </a:pPr>
            <a:r>
              <a:rPr lang="en-US" sz="3000" dirty="0" smtClean="0">
                <a:latin typeface="Arial" charset="0"/>
              </a:rPr>
              <a:t>Laboratory Analytical Results</a:t>
            </a:r>
          </a:p>
          <a:p>
            <a:pPr marL="457200" indent="-457200" eaLnBrk="1" hangingPunct="1">
              <a:spcBef>
                <a:spcPts val="1200"/>
              </a:spcBef>
            </a:pPr>
            <a:r>
              <a:rPr lang="en-US" sz="3000" dirty="0" smtClean="0">
                <a:latin typeface="Arial" charset="0"/>
              </a:rPr>
              <a:t>Renovate Right Pamphlet</a:t>
            </a:r>
          </a:p>
          <a:p>
            <a:pPr marL="857250" lvl="1" indent="-395288" eaLnBrk="1" hangingPunct="1">
              <a:lnSpc>
                <a:spcPct val="90000"/>
              </a:lnSpc>
            </a:pPr>
            <a:r>
              <a:rPr lang="en-US" sz="3000" dirty="0" smtClean="0">
                <a:latin typeface="Arial" charset="0"/>
              </a:rPr>
              <a:t>	(Appendix 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800100" y="268996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Contents of Report – HUD LSHR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xfrm>
            <a:off x="914400" y="1418290"/>
            <a:ext cx="7305152" cy="4158552"/>
          </a:xfrm>
        </p:spPr>
        <p:txBody>
          <a:bodyPr/>
          <a:lstStyle/>
          <a:p>
            <a:r>
              <a:rPr lang="en-US" sz="3000" dirty="0" smtClean="0">
                <a:latin typeface="Arial" charset="0"/>
              </a:rPr>
              <a:t>Address of property and if multifamily, specific units and common areas affected</a:t>
            </a:r>
          </a:p>
          <a:p>
            <a:pPr>
              <a:spcBef>
                <a:spcPts val="1000"/>
              </a:spcBef>
            </a:pPr>
            <a:r>
              <a:rPr lang="en-US" sz="3000" dirty="0" smtClean="0">
                <a:latin typeface="Arial" charset="0"/>
              </a:rPr>
              <a:t>Date of clearance exam</a:t>
            </a:r>
          </a:p>
          <a:p>
            <a:pPr>
              <a:spcBef>
                <a:spcPts val="1000"/>
              </a:spcBef>
            </a:pPr>
            <a:r>
              <a:rPr lang="en-US" sz="3000" dirty="0" smtClean="0">
                <a:latin typeface="Arial" charset="0"/>
              </a:rPr>
              <a:t>Name, address and signature of person performing clearance including certification number</a:t>
            </a:r>
          </a:p>
          <a:p>
            <a:pPr>
              <a:spcBef>
                <a:spcPts val="1000"/>
              </a:spcBef>
            </a:pPr>
            <a:r>
              <a:rPr lang="en-US" sz="3000" dirty="0" smtClean="0">
                <a:latin typeface="Arial" charset="0"/>
              </a:rPr>
              <a:t>Visual inspection results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802192" y="249946"/>
            <a:ext cx="8229600" cy="1143000"/>
          </a:xfrm>
        </p:spPr>
        <p:txBody>
          <a:bodyPr/>
          <a:lstStyle/>
          <a:p>
            <a:r>
              <a:rPr lang="en-US" sz="3200" dirty="0" smtClean="0">
                <a:latin typeface="Arial" charset="0"/>
              </a:rPr>
              <a:t>Contents of Report – HUD LSHR (Cont.) 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917538" y="1459528"/>
            <a:ext cx="7322110" cy="4177602"/>
          </a:xfrm>
        </p:spPr>
        <p:txBody>
          <a:bodyPr/>
          <a:lstStyle/>
          <a:p>
            <a:r>
              <a:rPr lang="en-US" sz="2600" dirty="0" smtClean="0">
                <a:latin typeface="Arial" charset="0"/>
              </a:rPr>
              <a:t>Dust sampling results</a:t>
            </a:r>
          </a:p>
          <a:p>
            <a:pPr>
              <a:spcBef>
                <a:spcPts val="1000"/>
              </a:spcBef>
            </a:pPr>
            <a:r>
              <a:rPr lang="en-US" sz="2600" dirty="0" smtClean="0">
                <a:latin typeface="Arial" charset="0"/>
              </a:rPr>
              <a:t>Name and address of each laboratory that analyzed samples</a:t>
            </a:r>
          </a:p>
          <a:p>
            <a:pPr>
              <a:spcBef>
                <a:spcPts val="1000"/>
              </a:spcBef>
            </a:pPr>
            <a:r>
              <a:rPr lang="en-US" sz="2600" dirty="0" smtClean="0">
                <a:latin typeface="Arial" charset="0"/>
              </a:rPr>
              <a:t>Start and completion dates of work performed</a:t>
            </a:r>
          </a:p>
          <a:p>
            <a:pPr>
              <a:spcBef>
                <a:spcPts val="1000"/>
              </a:spcBef>
            </a:pPr>
            <a:r>
              <a:rPr lang="en-US" sz="2600" dirty="0" smtClean="0">
                <a:latin typeface="Arial" charset="0"/>
              </a:rPr>
              <a:t>Detailed written description of methods used during work and specific, detailed locations where work occurred</a:t>
            </a:r>
          </a:p>
          <a:p>
            <a:pPr>
              <a:spcBef>
                <a:spcPts val="1000"/>
              </a:spcBef>
            </a:pPr>
            <a:r>
              <a:rPr lang="en-US" sz="2600" dirty="0" smtClean="0">
                <a:latin typeface="Arial" charset="0"/>
              </a:rPr>
              <a:t>If soil hazards are corrected, description of location.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819150" y="318208"/>
            <a:ext cx="7010400" cy="10287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Activity: Writing the Report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5446" y="2181748"/>
            <a:ext cx="7086600" cy="245745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Refer to </a:t>
            </a:r>
            <a:r>
              <a:rPr lang="en-US" b="1" dirty="0" smtClean="0">
                <a:latin typeface="Arial" charset="0"/>
              </a:rPr>
              <a:t>Attachment 5-A and 5-B</a:t>
            </a:r>
          </a:p>
          <a:p>
            <a:pPr eaLnBrk="1" hangingPunct="1"/>
            <a:endParaRPr lang="en-US" b="1" dirty="0" smtClean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Review the blank and completed Lead Dust Clearance reports</a:t>
            </a:r>
          </a:p>
          <a:p>
            <a:pPr lvl="1"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809102" y="269014"/>
            <a:ext cx="7010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Summary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33450" y="2038350"/>
            <a:ext cx="7239000" cy="276225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The items that make up a complete lead dust clearance test report</a:t>
            </a:r>
          </a:p>
          <a:p>
            <a:pPr eaLnBrk="1" hangingPunct="1">
              <a:buFontTx/>
              <a:buNone/>
            </a:pPr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How to make a report easy for a client to understand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PA Slide Template">
  <a:themeElements>
    <a:clrScheme name="EPA Slide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PA Slide Templat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PA Slide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A Slide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A Slide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A Slide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A Slide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A Slide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A Slide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Templates:EPA Slide Template.pot</Template>
  <TotalTime>3189</TotalTime>
  <Words>465</Words>
  <Application>Microsoft Office PowerPoint</Application>
  <PresentationFormat>On-screen Show (4:3)</PresentationFormat>
  <Paragraphs>62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EPA Slide Template</vt:lpstr>
      <vt:lpstr>Chapter 5</vt:lpstr>
      <vt:lpstr>Objectives</vt:lpstr>
      <vt:lpstr>Contents of Report – EPA RRP </vt:lpstr>
      <vt:lpstr>Contents of Report – HUD LSHR</vt:lpstr>
      <vt:lpstr>Contents of Report – HUD LSHR (Cont.) </vt:lpstr>
      <vt:lpstr>Activity: Writing the Report</vt:lpstr>
      <vt:lpstr>Summary</vt:lpstr>
    </vt:vector>
  </TitlesOfParts>
  <Company>ICF Kaiser International,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LDST Refresher Course</dc:title>
  <dc:subject>LDST Refresher Course Ch. 5 Slides</dc:subject>
  <dc:creator>US EPA</dc:creator>
  <cp:keywords>Lead dust sampling technician, LDST, lead poisoning</cp:keywords>
  <cp:lastModifiedBy>Pivetz, Timothy</cp:lastModifiedBy>
  <cp:revision>164</cp:revision>
  <cp:lastPrinted>2000-06-30T16:30:52Z</cp:lastPrinted>
  <dcterms:created xsi:type="dcterms:W3CDTF">1999-07-20T16:08:14Z</dcterms:created>
  <dcterms:modified xsi:type="dcterms:W3CDTF">2013-08-06T20:09:20Z</dcterms:modified>
</cp:coreProperties>
</file>