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5"/>
  </p:notesMasterIdLst>
  <p:handoutMasterIdLst>
    <p:handoutMasterId r:id="rId16"/>
  </p:handoutMasterIdLst>
  <p:sldIdLst>
    <p:sldId id="278" r:id="rId2"/>
    <p:sldId id="257" r:id="rId3"/>
    <p:sldId id="258" r:id="rId4"/>
    <p:sldId id="259" r:id="rId5"/>
    <p:sldId id="261" r:id="rId6"/>
    <p:sldId id="263" r:id="rId7"/>
    <p:sldId id="260" r:id="rId8"/>
    <p:sldId id="283" r:id="rId9"/>
    <p:sldId id="266" r:id="rId10"/>
    <p:sldId id="281" r:id="rId11"/>
    <p:sldId id="282" r:id="rId12"/>
    <p:sldId id="275" r:id="rId13"/>
    <p:sldId id="276" r:id="rId1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98" autoAdjust="0"/>
    <p:restoredTop sz="78547" autoAdjust="0"/>
  </p:normalViewPr>
  <p:slideViewPr>
    <p:cSldViewPr snapToGrid="0" showGuides="1">
      <p:cViewPr varScale="1">
        <p:scale>
          <a:sx n="65" d="100"/>
          <a:sy n="65" d="100"/>
        </p:scale>
        <p:origin x="-96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2" d="100"/>
          <a:sy n="62" d="100"/>
        </p:scale>
        <p:origin x="-2268" y="-6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647700" y="282575"/>
            <a:ext cx="3168650" cy="481013"/>
          </a:xfrm>
          <a:prstGeom prst="rect">
            <a:avLst/>
          </a:prstGeom>
          <a:noFill/>
          <a:ln w="9525">
            <a:noFill/>
            <a:miter lim="800000"/>
            <a:headEnd/>
            <a:tailEnd/>
          </a:ln>
          <a:effectLst/>
        </p:spPr>
        <p:txBody>
          <a:bodyPr vert="horz" wrap="square" lIns="96598" tIns="48299" rIns="96598" bIns="48299" numCol="1" anchor="t" anchorCtr="0" compatLnSpc="1">
            <a:prstTxWarp prst="textNoShape">
              <a:avLst/>
            </a:prstTxWarp>
          </a:bodyPr>
          <a:lstStyle>
            <a:lvl1pPr defTabSz="966646">
              <a:defRPr sz="1200"/>
            </a:lvl1pPr>
          </a:lstStyle>
          <a:p>
            <a:pPr>
              <a:defRPr/>
            </a:pPr>
            <a:r>
              <a:rPr lang="en-US"/>
              <a:t>Chapter 4: Selecting a Laboratory and Interpreting Results</a:t>
            </a:r>
          </a:p>
        </p:txBody>
      </p:sp>
      <p:sp>
        <p:nvSpPr>
          <p:cNvPr id="15363" name="Rectangle 3"/>
          <p:cNvSpPr>
            <a:spLocks noGrp="1" noChangeArrowheads="1"/>
          </p:cNvSpPr>
          <p:nvPr>
            <p:ph type="dt" sz="quarter" idx="1"/>
          </p:nvPr>
        </p:nvSpPr>
        <p:spPr bwMode="auto">
          <a:xfrm>
            <a:off x="3816350" y="282575"/>
            <a:ext cx="3170238" cy="481013"/>
          </a:xfrm>
          <a:prstGeom prst="rect">
            <a:avLst/>
          </a:prstGeom>
          <a:noFill/>
          <a:ln w="9525">
            <a:noFill/>
            <a:miter lim="800000"/>
            <a:headEnd/>
            <a:tailEnd/>
          </a:ln>
          <a:effectLst/>
        </p:spPr>
        <p:txBody>
          <a:bodyPr vert="horz" wrap="square" lIns="96598" tIns="48299" rIns="96598" bIns="48299" numCol="1" anchor="t" anchorCtr="0" compatLnSpc="1">
            <a:prstTxWarp prst="textNoShape">
              <a:avLst/>
            </a:prstTxWarp>
          </a:bodyPr>
          <a:lstStyle>
            <a:lvl1pPr algn="r" defTabSz="966646">
              <a:defRPr sz="1300"/>
            </a:lvl1pPr>
          </a:lstStyle>
          <a:p>
            <a:pPr>
              <a:defRPr/>
            </a:pPr>
            <a:endParaRPr lang="en-US"/>
          </a:p>
        </p:txBody>
      </p:sp>
      <p:sp>
        <p:nvSpPr>
          <p:cNvPr id="15364" name="Rectangle 4"/>
          <p:cNvSpPr>
            <a:spLocks noGrp="1" noChangeArrowheads="1"/>
          </p:cNvSpPr>
          <p:nvPr>
            <p:ph type="ftr" sz="quarter" idx="2"/>
          </p:nvPr>
        </p:nvSpPr>
        <p:spPr bwMode="auto">
          <a:xfrm>
            <a:off x="647700" y="8853488"/>
            <a:ext cx="2787650" cy="481012"/>
          </a:xfrm>
          <a:prstGeom prst="rect">
            <a:avLst/>
          </a:prstGeom>
          <a:noFill/>
          <a:ln w="9525">
            <a:noFill/>
            <a:miter lim="800000"/>
            <a:headEnd/>
            <a:tailEnd/>
          </a:ln>
          <a:effectLst/>
        </p:spPr>
        <p:txBody>
          <a:bodyPr vert="horz" wrap="square" lIns="96598" tIns="48299" rIns="96598" bIns="48299" numCol="1" anchor="b" anchorCtr="0" compatLnSpc="1">
            <a:prstTxWarp prst="textNoShape">
              <a:avLst/>
            </a:prstTxWarp>
          </a:bodyPr>
          <a:lstStyle>
            <a:lvl1pPr defTabSz="966646">
              <a:defRPr sz="1200"/>
            </a:lvl1pPr>
          </a:lstStyle>
          <a:p>
            <a:pPr>
              <a:defRPr/>
            </a:pPr>
            <a:r>
              <a:rPr lang="en-US"/>
              <a:t>Lead Dust Sampling Technician Course</a:t>
            </a:r>
          </a:p>
        </p:txBody>
      </p:sp>
      <p:sp>
        <p:nvSpPr>
          <p:cNvPr id="15365" name="Rectangle 5"/>
          <p:cNvSpPr>
            <a:spLocks noGrp="1" noChangeArrowheads="1"/>
          </p:cNvSpPr>
          <p:nvPr>
            <p:ph type="sldNum" sz="quarter" idx="3"/>
          </p:nvPr>
        </p:nvSpPr>
        <p:spPr bwMode="auto">
          <a:xfrm>
            <a:off x="3511550" y="8853488"/>
            <a:ext cx="3168650" cy="481012"/>
          </a:xfrm>
          <a:prstGeom prst="rect">
            <a:avLst/>
          </a:prstGeom>
          <a:noFill/>
          <a:ln w="9525">
            <a:noFill/>
            <a:miter lim="800000"/>
            <a:headEnd/>
            <a:tailEnd/>
          </a:ln>
          <a:effectLst/>
        </p:spPr>
        <p:txBody>
          <a:bodyPr vert="horz" wrap="square" lIns="96598" tIns="48299" rIns="96598" bIns="48299" numCol="1" anchor="b" anchorCtr="0" compatLnSpc="1">
            <a:prstTxWarp prst="textNoShape">
              <a:avLst/>
            </a:prstTxWarp>
          </a:bodyPr>
          <a:lstStyle>
            <a:lvl1pPr algn="r" defTabSz="966646">
              <a:defRPr sz="1200"/>
            </a:lvl1pPr>
          </a:lstStyle>
          <a:p>
            <a:pPr>
              <a:defRPr/>
            </a:pPr>
            <a:fld id="{78E55997-DECE-432C-AA2A-72A1B4CE1752}" type="slidenum">
              <a:rPr lang="en-US"/>
              <a:pPr>
                <a:defRPr/>
              </a:pPr>
              <a:t>‹#›</a:t>
            </a:fld>
            <a:endParaRPr lang="en-US" dirty="0"/>
          </a:p>
        </p:txBody>
      </p:sp>
    </p:spTree>
    <p:extLst>
      <p:ext uri="{BB962C8B-B14F-4D97-AF65-F5344CB8AC3E}">
        <p14:creationId xmlns:p14="http://schemas.microsoft.com/office/powerpoint/2010/main" xmlns="" val="103565782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4997450" cy="479425"/>
          </a:xfrm>
          <a:prstGeom prst="rect">
            <a:avLst/>
          </a:prstGeom>
          <a:noFill/>
          <a:ln w="9525">
            <a:noFill/>
            <a:miter lim="800000"/>
            <a:headEnd/>
            <a:tailEnd/>
          </a:ln>
          <a:effectLst/>
        </p:spPr>
        <p:txBody>
          <a:bodyPr vert="horz" wrap="square" lIns="96598" tIns="48299" rIns="96598" bIns="48299" numCol="1" anchor="t" anchorCtr="0" compatLnSpc="1">
            <a:prstTxWarp prst="textNoShape">
              <a:avLst/>
            </a:prstTxWarp>
          </a:bodyPr>
          <a:lstStyle>
            <a:lvl1pPr defTabSz="966646">
              <a:defRPr sz="1200">
                <a:latin typeface="Arial" pitchFamily="34" charset="0"/>
                <a:cs typeface="Arial" pitchFamily="34" charset="0"/>
              </a:defRPr>
            </a:lvl1pPr>
          </a:lstStyle>
          <a:p>
            <a:pPr>
              <a:defRPr/>
            </a:pPr>
            <a:r>
              <a:rPr lang="en-US" dirty="0" smtClean="0"/>
              <a:t>Chapter 4: Selecting a Laboratory and Interpreting Results</a:t>
            </a:r>
            <a:endParaRPr lang="en-US" dirty="0"/>
          </a:p>
        </p:txBody>
      </p:sp>
      <p:sp>
        <p:nvSpPr>
          <p:cNvPr id="8195"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96598" tIns="48299" rIns="96598" bIns="48299" numCol="1" anchor="t" anchorCtr="0" compatLnSpc="1">
            <a:prstTxWarp prst="textNoShape">
              <a:avLst/>
            </a:prstTxWarp>
          </a:bodyPr>
          <a:lstStyle>
            <a:lvl1pPr algn="r" defTabSz="966646">
              <a:defRPr sz="1100">
                <a:latin typeface="Arial" pitchFamily="34" charset="0"/>
                <a:cs typeface="Arial" pitchFamily="34" charset="0"/>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389063" y="914400"/>
            <a:ext cx="4545012" cy="34083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974725" y="4562475"/>
            <a:ext cx="5365750" cy="4318000"/>
          </a:xfrm>
          <a:prstGeom prst="rect">
            <a:avLst/>
          </a:prstGeom>
          <a:noFill/>
          <a:ln w="9525">
            <a:noFill/>
            <a:miter lim="800000"/>
            <a:headEnd/>
            <a:tailEnd/>
          </a:ln>
          <a:effectLst/>
        </p:spPr>
        <p:txBody>
          <a:bodyPr vert="horz" wrap="square" lIns="96598" tIns="48299" rIns="96598" bIns="4829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198" name="Rectangle 6"/>
          <p:cNvSpPr>
            <a:spLocks noGrp="1" noChangeArrowheads="1"/>
          </p:cNvSpPr>
          <p:nvPr>
            <p:ph type="ftr" sz="quarter" idx="4"/>
          </p:nvPr>
        </p:nvSpPr>
        <p:spPr bwMode="auto">
          <a:xfrm>
            <a:off x="0" y="9121775"/>
            <a:ext cx="3473450" cy="479425"/>
          </a:xfrm>
          <a:prstGeom prst="rect">
            <a:avLst/>
          </a:prstGeom>
          <a:noFill/>
          <a:ln w="9525">
            <a:noFill/>
            <a:miter lim="800000"/>
            <a:headEnd/>
            <a:tailEnd/>
          </a:ln>
          <a:effectLst/>
        </p:spPr>
        <p:txBody>
          <a:bodyPr vert="horz" wrap="square" lIns="96598" tIns="48299" rIns="96598" bIns="48299" numCol="1" anchor="b" anchorCtr="0" compatLnSpc="1">
            <a:prstTxWarp prst="textNoShape">
              <a:avLst/>
            </a:prstTxWarp>
          </a:bodyPr>
          <a:lstStyle>
            <a:lvl1pPr defTabSz="966646">
              <a:defRPr sz="1100">
                <a:latin typeface="Arial" pitchFamily="34" charset="0"/>
                <a:cs typeface="Arial" pitchFamily="34" charset="0"/>
              </a:defRPr>
            </a:lvl1pPr>
          </a:lstStyle>
          <a:p>
            <a:pPr>
              <a:defRPr/>
            </a:pPr>
            <a:r>
              <a:rPr lang="en-US" dirty="0" smtClean="0"/>
              <a:t>Lead Dust Sampling Technician Training Course</a:t>
            </a:r>
            <a:endParaRPr lang="en-US" dirty="0"/>
          </a:p>
        </p:txBody>
      </p:sp>
      <p:sp>
        <p:nvSpPr>
          <p:cNvPr id="8199" name="Rectangle 7"/>
          <p:cNvSpPr>
            <a:spLocks noGrp="1" noChangeArrowheads="1"/>
          </p:cNvSpPr>
          <p:nvPr>
            <p:ph type="sldNum" sz="quarter" idx="5"/>
          </p:nvPr>
        </p:nvSpPr>
        <p:spPr bwMode="auto">
          <a:xfrm>
            <a:off x="4679950" y="9121775"/>
            <a:ext cx="2635250" cy="479425"/>
          </a:xfrm>
          <a:prstGeom prst="rect">
            <a:avLst/>
          </a:prstGeom>
          <a:noFill/>
          <a:ln w="9525">
            <a:noFill/>
            <a:miter lim="800000"/>
            <a:headEnd/>
            <a:tailEnd/>
          </a:ln>
          <a:effectLst/>
        </p:spPr>
        <p:txBody>
          <a:bodyPr vert="horz" wrap="square" lIns="96598" tIns="48299" rIns="96598" bIns="48299" numCol="1" anchor="b" anchorCtr="0" compatLnSpc="1">
            <a:prstTxWarp prst="textNoShape">
              <a:avLst/>
            </a:prstTxWarp>
          </a:bodyPr>
          <a:lstStyle>
            <a:lvl1pPr algn="r" defTabSz="966646">
              <a:defRPr sz="1100">
                <a:latin typeface="Arial" pitchFamily="34" charset="0"/>
                <a:cs typeface="Arial" pitchFamily="34" charset="0"/>
              </a:defRPr>
            </a:lvl1pPr>
          </a:lstStyle>
          <a:p>
            <a:pPr>
              <a:defRPr/>
            </a:pPr>
            <a:r>
              <a:rPr lang="en-US" dirty="0" smtClean="0"/>
              <a:t>4-</a:t>
            </a:r>
            <a:fld id="{4BE835F1-8CEE-46E1-B9DE-86607688A0C2}" type="slidenum">
              <a:rPr lang="en-US" smtClean="0"/>
              <a:pPr>
                <a:defRPr/>
              </a:pPr>
              <a:t>‹#›</a:t>
            </a:fld>
            <a:endParaRPr lang="en-US" dirty="0"/>
          </a:p>
        </p:txBody>
      </p:sp>
    </p:spTree>
    <p:extLst>
      <p:ext uri="{BB962C8B-B14F-4D97-AF65-F5344CB8AC3E}">
        <p14:creationId xmlns:p14="http://schemas.microsoft.com/office/powerpoint/2010/main" xmlns="" val="80108883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1</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10</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Composite samples determine the average of the dust lead levels on the surfaces that make up the composite.</a:t>
            </a:r>
          </a:p>
          <a:p>
            <a:pPr>
              <a:spcBef>
                <a:spcPct val="60000"/>
              </a:spcBef>
            </a:pPr>
            <a:r>
              <a:rPr lang="en-US" smtClean="0"/>
              <a:t>To minimize the chance that any individual surface included in the composite does not fail clearance, composite samples that contain more than two subsamples are compared to more stringent standards than are single-surface samples.</a:t>
            </a:r>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11</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Rot="1" noChangeAspect="1" noChangeArrowheads="1" noTextEdit="1"/>
          </p:cNvSpPr>
          <p:nvPr>
            <p:ph type="sldImg"/>
          </p:nvPr>
        </p:nvSpPr>
        <p:spPr>
          <a:xfrm>
            <a:off x="1384300" y="914400"/>
            <a:ext cx="4543425" cy="3408363"/>
          </a:xfrm>
          <a:ln/>
        </p:spPr>
      </p:sp>
      <p:sp>
        <p:nvSpPr>
          <p:cNvPr id="39942" name="Rectangle 3"/>
          <p:cNvSpPr>
            <a:spLocks noGrp="1" noChangeArrowheads="1"/>
          </p:cNvSpPr>
          <p:nvPr>
            <p:ph type="body" idx="1"/>
          </p:nvPr>
        </p:nvSpPr>
        <p:spPr>
          <a:xfrm>
            <a:off x="915988" y="4562475"/>
            <a:ext cx="5486400" cy="431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Listed above are some common mistakes you might make while performing any of the activities listed on the previous slide.</a:t>
            </a:r>
          </a:p>
          <a:p>
            <a:pPr marL="341313" lvl="1" indent="-227013">
              <a:buFontTx/>
              <a:buChar char="•"/>
            </a:pPr>
            <a:r>
              <a:rPr lang="en-US" b="1" smtClean="0"/>
              <a:t>Mistaking the units.</a:t>
            </a:r>
            <a:r>
              <a:rPr lang="en-US" smtClean="0"/>
              <a:t> One common mistake is not understanding the units of measurement provided in the lab report. When the results come from the laboratory, check whether they are provided in µg or µg/ft</a:t>
            </a:r>
            <a:r>
              <a:rPr lang="en-US" baseline="30000" smtClean="0"/>
              <a:t>2</a:t>
            </a:r>
            <a:r>
              <a:rPr lang="en-US" smtClean="0"/>
              <a:t>. If they are in µg, you must convert them to µg/ft</a:t>
            </a:r>
            <a:r>
              <a:rPr lang="en-US" baseline="30000" smtClean="0"/>
              <a:t>2</a:t>
            </a:r>
            <a:r>
              <a:rPr lang="en-US" smtClean="0"/>
              <a:t> before recording them on your report and interpreting results.  Discuss with your laboratory how results are reported.  </a:t>
            </a:r>
          </a:p>
          <a:p>
            <a:pPr marL="341313" lvl="1" indent="-227013">
              <a:buFontTx/>
              <a:buChar char="•"/>
            </a:pPr>
            <a:endParaRPr lang="en-US" smtClean="0"/>
          </a:p>
          <a:p>
            <a:pPr marL="341313" lvl="1" indent="-227013">
              <a:buFontTx/>
              <a:buChar char="•"/>
            </a:pPr>
            <a:r>
              <a:rPr lang="en-US" b="1" smtClean="0"/>
              <a:t>Failing to submit blank samples. </a:t>
            </a:r>
            <a:r>
              <a:rPr lang="en-US" smtClean="0"/>
              <a:t>Another common mistake is not submitting blank samples. Without this mechanism, you have no way of verifying if the laboratory results were uncontaminated, or that you used good sampling techniques. Submit one blank sample for every unit sampled.</a:t>
            </a:r>
          </a:p>
          <a:p>
            <a:pPr marL="341313" lvl="1" indent="-227013">
              <a:buFontTx/>
              <a:buChar char="•"/>
            </a:pPr>
            <a:endParaRPr lang="en-US" smtClean="0"/>
          </a:p>
          <a:p>
            <a:pPr marL="341313" lvl="1" indent="-227013">
              <a:buFontTx/>
              <a:buChar char="•"/>
            </a:pPr>
            <a:r>
              <a:rPr lang="en-US" b="1" smtClean="0"/>
              <a:t>Failing to maintain the chain of custody. </a:t>
            </a:r>
            <a:r>
              <a:rPr lang="en-US" smtClean="0"/>
              <a:t>This is your only mechanism to track the handling of the sample.  The chain-of-custody form must be maintained from the time you take the dust wipe sample until you transfer custody. Re-sampling is recommended if this document is not maintained. </a:t>
            </a:r>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12</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Rot="1" noChangeAspect="1" noChangeArrowheads="1" noTextEdit="1"/>
          </p:cNvSpPr>
          <p:nvPr>
            <p:ph type="sldImg"/>
          </p:nvPr>
        </p:nvSpPr>
        <p:spPr>
          <a:xfrm>
            <a:off x="1384300" y="914400"/>
            <a:ext cx="4543425" cy="3408363"/>
          </a:xfrm>
          <a:ln/>
        </p:spPr>
      </p:sp>
      <p:sp>
        <p:nvSpPr>
          <p:cNvPr id="409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0188" indent="-230188"/>
            <a:endParaRPr lang="en-US" smtClean="0"/>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13</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Rot="1" noChangeAspect="1" noChangeArrowheads="1" noTextEdit="1"/>
          </p:cNvSpPr>
          <p:nvPr>
            <p:ph type="sldImg"/>
          </p:nvPr>
        </p:nvSpPr>
        <p:spPr>
          <a:xfrm>
            <a:off x="1384300" y="914400"/>
            <a:ext cx="4543425" cy="3408363"/>
          </a:xfrm>
          <a:ln/>
        </p:spPr>
      </p:sp>
      <p:sp>
        <p:nvSpPr>
          <p:cNvPr id="297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After performing lead dust wipe sampling, you will need to submit the samples to a laboratory for analysis and interpret the laboratory results to determine the levels of lead dust in a unit. This chapter describes the steps you will need to take.</a:t>
            </a:r>
          </a:p>
          <a:p>
            <a:r>
              <a:rPr lang="en-US" smtClean="0"/>
              <a:t>At the end of this chapter, you will be able to do the following:</a:t>
            </a:r>
          </a:p>
          <a:p>
            <a:pPr marL="341313" lvl="1" indent="-227013">
              <a:buFontTx/>
              <a:buChar char="•"/>
            </a:pPr>
            <a:r>
              <a:rPr lang="en-US" smtClean="0"/>
              <a:t>Select an EPA-recognized laboratory and explain why proper selection is important</a:t>
            </a:r>
          </a:p>
          <a:p>
            <a:pPr marL="341313" lvl="1" indent="-227013">
              <a:buFontTx/>
              <a:buChar char="•"/>
            </a:pPr>
            <a:r>
              <a:rPr lang="en-US" smtClean="0"/>
              <a:t>List the important steps to ensure samples are not tampered with or lost, maintaining a chain of custody</a:t>
            </a:r>
          </a:p>
          <a:p>
            <a:pPr marL="341313" lvl="1" indent="-227013">
              <a:buFontTx/>
              <a:buChar char="•"/>
            </a:pPr>
            <a:r>
              <a:rPr lang="en-US" smtClean="0"/>
              <a:t>Review and interpret the laboratory results</a:t>
            </a:r>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2</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Rot="1" noChangeAspect="1" noChangeArrowheads="1" noTextEdit="1"/>
          </p:cNvSpPr>
          <p:nvPr>
            <p:ph type="sldImg"/>
          </p:nvPr>
        </p:nvSpPr>
        <p:spPr>
          <a:xfrm>
            <a:off x="1384300" y="914400"/>
            <a:ext cx="4543425" cy="3408363"/>
          </a:xfrm>
          <a:ln/>
        </p:spPr>
      </p:sp>
      <p:sp>
        <p:nvSpPr>
          <p:cNvPr id="30726" name="Rectangle 3"/>
          <p:cNvSpPr>
            <a:spLocks noGrp="1" noChangeArrowheads="1"/>
          </p:cNvSpPr>
          <p:nvPr>
            <p:ph type="body" idx="1"/>
          </p:nvPr>
        </p:nvSpPr>
        <p:spPr>
          <a:xfrm>
            <a:off x="974725" y="4562475"/>
            <a:ext cx="5365750" cy="445089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100" dirty="0" smtClean="0"/>
              <a:t>All samples must be submitted to a laboratory recognized by the EPA’s National Lead Laboratory Accreditation Program (NLLAP) to be proficient in lead in dust analysis.</a:t>
            </a:r>
          </a:p>
          <a:p>
            <a:pPr marL="341313" lvl="1" indent="-227013">
              <a:buFontTx/>
              <a:buChar char="•"/>
            </a:pPr>
            <a:r>
              <a:rPr lang="en-US" sz="1100" dirty="0" smtClean="0"/>
              <a:t>The NLLAP provides the public with a list of recognized laboratories for analyzing lead in dust samples. You can contact the National Lead Information Center (NLIC) Clearinghouse at 1-800-424-LEAD, or visit the EPA Web site at www.epa.gov/lead/pubs/nllap.htm for an up-to-date list of NLLAP-recognized laboratories. A technical bulletin entitled </a:t>
            </a:r>
            <a:r>
              <a:rPr lang="en-US" sz="1100" i="1" dirty="0" smtClean="0"/>
              <a:t>Selecting a Laboratory for Lead Analysis: The EPA NLLAP, </a:t>
            </a:r>
            <a:r>
              <a:rPr lang="en-US" sz="1100" dirty="0" smtClean="0"/>
              <a:t>EPA 747-G-99-002, April 1999, is also on the EPA Web site. </a:t>
            </a:r>
          </a:p>
          <a:p>
            <a:pPr marL="341313" lvl="1" indent="-227013">
              <a:buFontTx/>
              <a:buChar char="•"/>
            </a:pPr>
            <a:r>
              <a:rPr lang="en-US" sz="1100" dirty="0" smtClean="0"/>
              <a:t>For a laboratory to become EPA-NLLAP recognized, it must participate in the Environmental Lead Proficiency Analytical Testing (ELPAT) Program and undergo a quality system audit, including an onsite assessment by a laboratory outside accreditation body participating in the NLLAP, such as the American Industrial Hygiene Association.  </a:t>
            </a:r>
          </a:p>
          <a:p>
            <a:r>
              <a:rPr lang="en-US" sz="1100" dirty="0" smtClean="0"/>
              <a:t>It is important to recognize that not every recognized laboratory will meet your needs. Taking the time to select a good laboratory will save you time and effort in the long run. Knowing the costs associated with laboratory supplies and the analysis will also help you calculate the fees you will charge customers. Even if your company has selected a laboratory for you to work with, it is a good idea to ask a few simple, straightforward questions so you can find out whether the laboratory meets some basic quality criteria.</a:t>
            </a:r>
          </a:p>
          <a:p>
            <a:endParaRPr lang="en-US" sz="1000" dirty="0" smtClean="0"/>
          </a:p>
          <a:p>
            <a:r>
              <a:rPr lang="en-US" sz="1000" dirty="0" smtClean="0"/>
              <a:t>See </a:t>
            </a:r>
            <a:r>
              <a:rPr lang="en-US" b="1" dirty="0" smtClean="0"/>
              <a:t>Attachment 4-A: Questions to Ask Laboratory</a:t>
            </a:r>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3</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Rot="1" noChangeAspect="1" noChangeArrowheads="1" noTextEdit="1"/>
          </p:cNvSpPr>
          <p:nvPr>
            <p:ph type="sldImg"/>
          </p:nvPr>
        </p:nvSpPr>
        <p:spPr>
          <a:xfrm>
            <a:off x="1384300" y="914400"/>
            <a:ext cx="4543425" cy="3408363"/>
          </a:xfrm>
          <a:ln/>
        </p:spPr>
      </p:sp>
      <p:sp>
        <p:nvSpPr>
          <p:cNvPr id="317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Review </a:t>
            </a:r>
            <a:r>
              <a:rPr lang="en-US" b="1" smtClean="0"/>
              <a:t>Attachment 4-A: Questions To Ask Laboratory.</a:t>
            </a:r>
            <a:endParaRPr lang="en-US" smtClean="0"/>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4</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Rot="1" noChangeAspect="1" noChangeArrowheads="1" noTextEdit="1"/>
          </p:cNvSpPr>
          <p:nvPr>
            <p:ph type="sldImg"/>
          </p:nvPr>
        </p:nvSpPr>
        <p:spPr>
          <a:xfrm>
            <a:off x="1384300" y="914400"/>
            <a:ext cx="4543425" cy="3408363"/>
          </a:xfrm>
          <a:ln/>
        </p:spPr>
      </p:sp>
      <p:sp>
        <p:nvSpPr>
          <p:cNvPr id="327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Lead dust clearance testing and analysis require a great deal of care and precision by both you and the laboratory. Follow the steps above to help control the quality of the lab results. Each step is discussed in further detail on the following slides.</a:t>
            </a:r>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5</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Rot="1" noChangeAspect="1" noChangeArrowheads="1" noTextEdit="1"/>
          </p:cNvSpPr>
          <p:nvPr>
            <p:ph type="sldImg"/>
          </p:nvPr>
        </p:nvSpPr>
        <p:spPr>
          <a:xfrm>
            <a:off x="1384300" y="914400"/>
            <a:ext cx="4543425" cy="3408363"/>
          </a:xfrm>
          <a:ln/>
        </p:spPr>
      </p:sp>
      <p:sp>
        <p:nvSpPr>
          <p:cNvPr id="337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In </a:t>
            </a:r>
            <a:r>
              <a:rPr lang="en-US" b="1" smtClean="0"/>
              <a:t>Chapter 3,</a:t>
            </a:r>
            <a:r>
              <a:rPr lang="en-US" smtClean="0"/>
              <a:t> we described how to record sample information on the sample collection form clearly and accurately. Before you send the samples to the laboratory, you should check your sample collection form to confirm that all of the following information is recorded clearly and correctly.</a:t>
            </a:r>
          </a:p>
          <a:p>
            <a:pPr marL="341313" lvl="1" indent="-227013">
              <a:buFontTx/>
              <a:buChar char="•"/>
            </a:pPr>
            <a:r>
              <a:rPr lang="en-US" b="1" smtClean="0"/>
              <a:t>Sample numbers - </a:t>
            </a:r>
            <a:r>
              <a:rPr lang="en-US" smtClean="0"/>
              <a:t>Samples should be numbered sequentially, in the order you took them. (This information must be included accurately on the laboratory chain-of-custody form.)</a:t>
            </a:r>
          </a:p>
          <a:p>
            <a:pPr marL="341313" lvl="1" indent="-227013">
              <a:buFontTx/>
              <a:buChar char="•"/>
            </a:pPr>
            <a:r>
              <a:rPr lang="en-US" b="1" smtClean="0"/>
              <a:t>Sample locations - </a:t>
            </a:r>
            <a:r>
              <a:rPr lang="en-US" smtClean="0"/>
              <a:t>These should be precise. For example, “left window on back wall in master bedroom” is better than “bedroom window.”</a:t>
            </a:r>
          </a:p>
          <a:p>
            <a:pPr marL="341313" lvl="1" indent="-227013">
              <a:buFontTx/>
              <a:buChar char="•"/>
            </a:pPr>
            <a:r>
              <a:rPr lang="en-US" b="1" smtClean="0"/>
              <a:t>Sample dimensions for dust wipe samples - </a:t>
            </a:r>
            <a:r>
              <a:rPr lang="en-US" smtClean="0"/>
              <a:t>As discussed in </a:t>
            </a:r>
            <a:r>
              <a:rPr lang="en-US" b="1" smtClean="0"/>
              <a:t>Chapter 3,</a:t>
            </a:r>
            <a:r>
              <a:rPr lang="en-US" smtClean="0"/>
              <a:t> these dimensions are extremely important and should be recorded to the nearest 1/8 of an inch.</a:t>
            </a:r>
          </a:p>
          <a:p>
            <a:r>
              <a:rPr lang="en-US" smtClean="0"/>
              <a:t>After completing the form, it is essential that you keep a copy for your records and to note the ID numbers of your blank samples.  </a:t>
            </a:r>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6</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Rot="1" noChangeAspect="1" noChangeArrowheads="1" noTextEdit="1"/>
          </p:cNvSpPr>
          <p:nvPr>
            <p:ph type="sldImg"/>
          </p:nvPr>
        </p:nvSpPr>
        <p:spPr>
          <a:xfrm>
            <a:off x="1384300" y="914400"/>
            <a:ext cx="4543425" cy="3408363"/>
          </a:xfrm>
          <a:ln/>
        </p:spPr>
      </p:sp>
      <p:sp>
        <p:nvSpPr>
          <p:cNvPr id="34822" name="Rectangle 3"/>
          <p:cNvSpPr>
            <a:spLocks noGrp="1" noChangeArrowheads="1"/>
          </p:cNvSpPr>
          <p:nvPr>
            <p:ph type="body" idx="1"/>
          </p:nvPr>
        </p:nvSpPr>
        <p:spPr>
          <a:xfrm>
            <a:off x="762000" y="4419600"/>
            <a:ext cx="5715000" cy="4495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It is important that samples are not lost before or during the analysis process. To trace the path of the sample, you should establish a “chain of custody.” This simply means that every person who handles the sample must sign and date a form.</a:t>
            </a:r>
          </a:p>
          <a:p>
            <a:r>
              <a:rPr lang="en-US" b="1" smtClean="0"/>
              <a:t>Who is in the chain of custody?</a:t>
            </a:r>
            <a:r>
              <a:rPr lang="en-US" smtClean="0"/>
              <a:t> People in the chain of custody may include:</a:t>
            </a:r>
          </a:p>
          <a:p>
            <a:pPr marL="341313" lvl="1" indent="-227013">
              <a:buFontTx/>
              <a:buChar char="•"/>
            </a:pPr>
            <a:r>
              <a:rPr lang="en-US" smtClean="0"/>
              <a:t>Lead dust sampling technician</a:t>
            </a:r>
          </a:p>
          <a:p>
            <a:pPr marL="341313" lvl="1" indent="-227013">
              <a:buFontTx/>
              <a:buChar char="•"/>
            </a:pPr>
            <a:r>
              <a:rPr lang="en-US" smtClean="0"/>
              <a:t>Technician’s supervisor</a:t>
            </a:r>
          </a:p>
          <a:p>
            <a:pPr marL="341313" lvl="1" indent="-227013">
              <a:buFontTx/>
              <a:buChar char="•"/>
            </a:pPr>
            <a:r>
              <a:rPr lang="en-US" smtClean="0"/>
              <a:t>Person packing the samples for shipment</a:t>
            </a:r>
          </a:p>
          <a:p>
            <a:pPr marL="341313" lvl="1" indent="-227013">
              <a:buFontTx/>
              <a:buChar char="•"/>
            </a:pPr>
            <a:r>
              <a:rPr lang="en-US" smtClean="0"/>
              <a:t>Person picking up and shipping the samples</a:t>
            </a:r>
          </a:p>
          <a:p>
            <a:pPr marL="341313" lvl="1" indent="-227013">
              <a:buFontTx/>
              <a:buChar char="•"/>
            </a:pPr>
            <a:r>
              <a:rPr lang="en-US" smtClean="0"/>
              <a:t>Person receiving the shipment at the laboratory</a:t>
            </a:r>
          </a:p>
          <a:p>
            <a:r>
              <a:rPr lang="en-US" b="1" smtClean="0"/>
              <a:t>Maintaining the chain of custody - </a:t>
            </a:r>
            <a:r>
              <a:rPr lang="en-US" smtClean="0"/>
              <a:t>Ensure that the chain of custody is maintained from when you take the samples until you transfer custody of the samples.</a:t>
            </a:r>
          </a:p>
          <a:p>
            <a:pPr marL="341313" lvl="1" indent="-227013">
              <a:buFontTx/>
              <a:buChar char="•"/>
            </a:pPr>
            <a:r>
              <a:rPr lang="en-US" smtClean="0"/>
              <a:t>Space for documenting the chain of custody may be included as part of the sample collection form or you may use a separate form. There should be enough space for each individual handling the sample to sign and date the form – 5 to 7 lines should be sufficient.</a:t>
            </a:r>
          </a:p>
          <a:p>
            <a:pPr marL="341313" lvl="1" indent="-227013">
              <a:buFontTx/>
              <a:buChar char="•"/>
            </a:pPr>
            <a:r>
              <a:rPr lang="en-US" smtClean="0"/>
              <a:t>You should also keep a copy of any shipping or mailing forms documenting when the samples were sent to the laboratory.</a:t>
            </a:r>
          </a:p>
          <a:p>
            <a:pPr marL="341313" lvl="1" indent="-227013">
              <a:buFontTx/>
              <a:buChar char="•"/>
            </a:pPr>
            <a:r>
              <a:rPr lang="en-US" smtClean="0"/>
              <a:t>You should send the package with delivery confirmation and return receipt requested, or the equivalent shipping record. </a:t>
            </a:r>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7</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This form appears at the end of this chapter.  </a:t>
            </a:r>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8</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Rot="1" noChangeAspect="1" noChangeArrowheads="1" noTextEdit="1"/>
          </p:cNvSpPr>
          <p:nvPr>
            <p:ph type="sldImg"/>
          </p:nvPr>
        </p:nvSpPr>
        <p:spPr>
          <a:xfrm>
            <a:off x="1384300" y="914400"/>
            <a:ext cx="4543425" cy="3408363"/>
          </a:xfrm>
          <a:ln/>
        </p:spPr>
      </p:sp>
      <p:sp>
        <p:nvSpPr>
          <p:cNvPr id="36870" name="Rectangle 3"/>
          <p:cNvSpPr>
            <a:spLocks noGrp="1" noChangeArrowheads="1"/>
          </p:cNvSpPr>
          <p:nvPr>
            <p:ph type="body" idx="1"/>
          </p:nvPr>
        </p:nvSpPr>
        <p:spPr>
          <a:xfrm>
            <a:off x="974725" y="4419600"/>
            <a:ext cx="5365750" cy="4648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When you receive the results from the laboratory, you must interpret them to determine whether they pass or fail clearance. This section describes dust lead hazards and the process used to evaluate the sample results. Specifically, you will need to evaluate the laboratory results, converting them if necessary, and comparing them to the Federal or State standards.</a:t>
            </a:r>
          </a:p>
          <a:p>
            <a:r>
              <a:rPr lang="en-US" smtClean="0"/>
              <a:t>To evaluate the laboratory results, you may need to take the steps listed below. These steps should be implemented as follows:</a:t>
            </a:r>
          </a:p>
          <a:p>
            <a:pPr marL="112713" lvl="1"/>
            <a:r>
              <a:rPr lang="en-US" b="1" smtClean="0"/>
              <a:t>Step 1: Check the units.</a:t>
            </a:r>
            <a:r>
              <a:rPr lang="en-US" smtClean="0"/>
              <a:t>  If results are not reported in µg/ft</a:t>
            </a:r>
            <a:r>
              <a:rPr lang="en-US" baseline="30000" smtClean="0"/>
              <a:t>2</a:t>
            </a:r>
            <a:r>
              <a:rPr lang="en-US" smtClean="0"/>
              <a:t>, use the conversion table (see </a:t>
            </a:r>
            <a:r>
              <a:rPr lang="en-US" b="1" smtClean="0"/>
              <a:t>Attachment 4-C: Worksheet for Performing Mathematical Conversions for Dust Samples</a:t>
            </a:r>
            <a:r>
              <a:rPr lang="en-US" smtClean="0"/>
              <a:t>).</a:t>
            </a:r>
          </a:p>
          <a:p>
            <a:pPr marL="112713" lvl="1"/>
            <a:endParaRPr lang="en-US" smtClean="0"/>
          </a:p>
          <a:p>
            <a:pPr marL="112713" lvl="1">
              <a:spcBef>
                <a:spcPct val="50000"/>
              </a:spcBef>
            </a:pPr>
            <a:r>
              <a:rPr lang="en-US" b="1" smtClean="0"/>
              <a:t>Step 2: Compare the results to the EPA clearance standard for lead dust. </a:t>
            </a:r>
            <a:r>
              <a:rPr lang="en-US" smtClean="0"/>
              <a:t>Once you have made the necessary conversion, you can compare the laboratory results to the appropriate EPA clearance standard for lead dust. EPA clearance standards have been developed for lead dust on floors, interior windowsills, and window troughs. It is important to recognize that the levels for lead dust are different for each of these three surfaces. </a:t>
            </a:r>
            <a:r>
              <a:rPr lang="en-US" u="sng" smtClean="0"/>
              <a:t>If test results equal or exceed the standards, the unit, worksite, or common area represented by the sample fails the dust clearance test.</a:t>
            </a:r>
            <a:endParaRPr lang="en-US" smtClean="0"/>
          </a:p>
        </p:txBody>
      </p:sp>
      <p:sp>
        <p:nvSpPr>
          <p:cNvPr id="2" name="Footer Placeholder 1"/>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3" name="Slide Number Placeholder 2"/>
          <p:cNvSpPr>
            <a:spLocks noGrp="1"/>
          </p:cNvSpPr>
          <p:nvPr>
            <p:ph type="sldNum" sz="quarter" idx="11"/>
          </p:nvPr>
        </p:nvSpPr>
        <p:spPr/>
        <p:txBody>
          <a:bodyPr/>
          <a:lstStyle/>
          <a:p>
            <a:pPr>
              <a:defRPr/>
            </a:pPr>
            <a:r>
              <a:rPr lang="en-US" smtClean="0"/>
              <a:t>4-</a:t>
            </a:r>
            <a:fld id="{4BE835F1-8CEE-46E1-B9DE-86607688A0C2}" type="slidenum">
              <a:rPr lang="en-US" smtClean="0"/>
              <a:pPr>
                <a:defRPr/>
              </a:pPr>
              <a:t>9</a:t>
            </a:fld>
            <a:endParaRPr lang="en-US" dirty="0"/>
          </a:p>
        </p:txBody>
      </p:sp>
      <p:sp>
        <p:nvSpPr>
          <p:cNvPr id="4" name="Header Placeholder 3"/>
          <p:cNvSpPr>
            <a:spLocks noGrp="1"/>
          </p:cNvSpPr>
          <p:nvPr>
            <p:ph type="hdr" sz="quarter" idx="12"/>
          </p:nvPr>
        </p:nvSpPr>
        <p:spPr/>
        <p:txBody>
          <a:bodyPr/>
          <a:lstStyle/>
          <a:p>
            <a:pPr>
              <a:defRPr/>
            </a:pPr>
            <a:r>
              <a:rPr lang="en-US" smtClean="0"/>
              <a:t>Chapter 4: Selecting a Laboratory and Interpreting Results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5" name="Text Box 10"/>
          <p:cNvSpPr txBox="1">
            <a:spLocks noChangeArrowheads="1"/>
          </p:cNvSpPr>
          <p:nvPr userDrawn="1"/>
        </p:nvSpPr>
        <p:spPr bwMode="auto">
          <a:xfrm>
            <a:off x="1447800" y="5791200"/>
            <a:ext cx="6172200" cy="830263"/>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June 2013</a:t>
            </a:r>
          </a:p>
        </p:txBody>
      </p:sp>
      <p:pic>
        <p:nvPicPr>
          <p:cNvPr id="6"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08D12875-CC62-4A8B-8A25-4D9AA1C32FC5}" type="slidenum">
              <a:rPr lang="en-US" sz="1400">
                <a:cs typeface="Times New Roman" pitchFamily="18" charset="0"/>
              </a:rPr>
              <a:pPr algn="r" eaLnBrk="1" hangingPunct="1">
                <a:defRPr/>
              </a:pPr>
              <a:t>‹#›</a:t>
            </a:fld>
            <a:endParaRPr lang="en-US" sz="1400">
              <a:cs typeface="Times New Roman" pitchFamily="18" charset="0"/>
            </a:endParaRPr>
          </a:p>
        </p:txBody>
      </p:sp>
      <p:sp>
        <p:nvSpPr>
          <p:cNvPr id="179202" name="Rectangle 2"/>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179203"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accent2"/>
                </a:solidFill>
              </a:defRPr>
            </a:lvl1pPr>
          </a:lstStyle>
          <a:p>
            <a:r>
              <a:rPr lang="en-US" dirty="0"/>
              <a:t>Click to edit Master subtitle style</a:t>
            </a:r>
          </a:p>
        </p:txBody>
      </p:sp>
      <p:sp>
        <p:nvSpPr>
          <p:cNvPr id="9"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4756CB40-003D-4F12-85CF-B40998607B40}" type="datetimeFigureOut">
              <a:rPr lang="en-US"/>
              <a:pPr>
                <a:defRPr/>
              </a:pPr>
              <a:t>8/6/2013</a:t>
            </a:fld>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Tree>
    <p:extLst>
      <p:ext uri="{BB962C8B-B14F-4D97-AF65-F5344CB8AC3E}">
        <p14:creationId xmlns:p14="http://schemas.microsoft.com/office/powerpoint/2010/main" xmlns="" val="196620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5" name="Text Box 10"/>
          <p:cNvSpPr txBox="1">
            <a:spLocks noChangeArrowheads="1"/>
          </p:cNvSpPr>
          <p:nvPr userDrawn="1"/>
        </p:nvSpPr>
        <p:spPr bwMode="auto">
          <a:xfrm>
            <a:off x="1447800" y="5791200"/>
            <a:ext cx="6172200" cy="822325"/>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March 2009</a:t>
            </a:r>
          </a:p>
        </p:txBody>
      </p:sp>
      <p:pic>
        <p:nvPicPr>
          <p:cNvPr id="6"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DC6E402F-FD1D-4F47-93F9-FE1AD465D979}" type="slidenum">
              <a:rPr lang="en-US" sz="1400">
                <a:cs typeface="Times New Roman" pitchFamily="18" charset="0"/>
              </a:rPr>
              <a:pPr algn="r" eaLnBrk="1" hangingPunct="1">
                <a:defRPr/>
              </a:pPr>
              <a:t>‹#›</a:t>
            </a:fld>
            <a:endParaRPr lang="en-US" sz="1400">
              <a:cs typeface="Times New Roman"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394CBB02-73A6-4772-AFAF-5D08A4F9ED29}" type="datetimeFigureOut">
              <a:rPr lang="en-US"/>
              <a:pPr>
                <a:defRPr/>
              </a:pPr>
              <a:t>8/6/2013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318126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5" name="Text Box 10"/>
          <p:cNvSpPr txBox="1">
            <a:spLocks noChangeArrowheads="1"/>
          </p:cNvSpPr>
          <p:nvPr userDrawn="1"/>
        </p:nvSpPr>
        <p:spPr bwMode="auto">
          <a:xfrm>
            <a:off x="1447800" y="5791200"/>
            <a:ext cx="6172200" cy="822325"/>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March 2009</a:t>
            </a:r>
          </a:p>
        </p:txBody>
      </p:sp>
      <p:pic>
        <p:nvPicPr>
          <p:cNvPr id="6"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C12814F3-1D41-4B98-903D-14BE0312BBEF}" type="slidenum">
              <a:rPr lang="en-US" sz="1400">
                <a:cs typeface="Times New Roman" pitchFamily="18" charset="0"/>
              </a:rPr>
              <a:pPr algn="r" eaLnBrk="1" hangingPunct="1">
                <a:defRPr/>
              </a:pPr>
              <a:t>‹#›</a:t>
            </a:fld>
            <a:endParaRPr lang="en-US" sz="1400">
              <a:cs typeface="Times New Roman" pitchFamily="18" charset="0"/>
            </a:endParaRPr>
          </a:p>
        </p:txBody>
      </p:sp>
      <p:sp>
        <p:nvSpPr>
          <p:cNvPr id="2" name="Vertical Title 1"/>
          <p:cNvSpPr>
            <a:spLocks noGrp="1"/>
          </p:cNvSpPr>
          <p:nvPr>
            <p:ph type="title" orient="vert"/>
          </p:nvPr>
        </p:nvSpPr>
        <p:spPr>
          <a:xfrm>
            <a:off x="6610350" y="609600"/>
            <a:ext cx="1771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09600"/>
            <a:ext cx="5162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AFE9238D-05A2-49AB-9E1E-363C1FB5FDE4}" type="datetimeFigureOut">
              <a:rPr lang="en-US"/>
              <a:pPr>
                <a:defRPr/>
              </a:pPr>
              <a:t>8/6/2013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3445442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5" name="Text Box 10"/>
          <p:cNvSpPr txBox="1">
            <a:spLocks noChangeArrowheads="1"/>
          </p:cNvSpPr>
          <p:nvPr userDrawn="1"/>
        </p:nvSpPr>
        <p:spPr bwMode="auto">
          <a:xfrm>
            <a:off x="1447800" y="5791200"/>
            <a:ext cx="6172200" cy="830263"/>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June 2013</a:t>
            </a:r>
          </a:p>
        </p:txBody>
      </p:sp>
      <p:pic>
        <p:nvPicPr>
          <p:cNvPr id="6"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58C1D186-BA1A-43FA-B582-F7F6277E8360}" type="slidenum">
              <a:rPr lang="en-US" sz="1400">
                <a:cs typeface="Times New Roman" pitchFamily="18" charset="0"/>
              </a:rPr>
              <a:pPr algn="r" eaLnBrk="1" hangingPunct="1">
                <a:defRPr/>
              </a:pPr>
              <a:t>‹#›</a:t>
            </a:fld>
            <a:endParaRPr lang="en-US" sz="1400">
              <a:cs typeface="Times New Roman" pitchFamily="18" charset="0"/>
            </a:endParaRPr>
          </a:p>
        </p:txBody>
      </p:sp>
      <p:sp>
        <p:nvSpPr>
          <p:cNvPr id="2" name="Title 1"/>
          <p:cNvSpPr>
            <a:spLocks noGrp="1"/>
          </p:cNvSpPr>
          <p:nvPr>
            <p:ph type="title"/>
          </p:nvPr>
        </p:nvSpPr>
        <p:spPr>
          <a:xfrm>
            <a:off x="1371600" y="609600"/>
            <a:ext cx="7010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905000"/>
            <a:ext cx="7086600" cy="3962400"/>
          </a:xfrm>
        </p:spPr>
        <p:txBody>
          <a:bodyPr/>
          <a:lstStyle/>
          <a:p>
            <a:pPr lvl="0"/>
            <a:endParaRPr lang="en-US" noProof="0" smtClean="0"/>
          </a:p>
        </p:txBody>
      </p:sp>
      <p:sp>
        <p:nvSpPr>
          <p:cNvPr id="9"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58D61467-30B7-41B5-8B4F-5ABF48401237}" type="datetimeFigureOut">
              <a:rPr lang="en-US"/>
              <a:pPr>
                <a:defRPr/>
              </a:pPr>
              <a:t>8/6/2013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283012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5" name="Text Box 10"/>
          <p:cNvSpPr txBox="1">
            <a:spLocks noChangeArrowheads="1"/>
          </p:cNvSpPr>
          <p:nvPr userDrawn="1"/>
        </p:nvSpPr>
        <p:spPr bwMode="auto">
          <a:xfrm>
            <a:off x="1447800" y="5791200"/>
            <a:ext cx="6172200" cy="830263"/>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June 2013</a:t>
            </a:r>
          </a:p>
        </p:txBody>
      </p:sp>
      <p:pic>
        <p:nvPicPr>
          <p:cNvPr id="6"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A191432E-8F6B-4D1E-8296-28659CE32F72}" type="slidenum">
              <a:rPr lang="en-US" sz="1400">
                <a:cs typeface="Times New Roman" pitchFamily="18" charset="0"/>
              </a:rPr>
              <a:pPr algn="r" eaLnBrk="1" hangingPunct="1">
                <a:defRPr/>
              </a:pPr>
              <a:t>‹#›</a:t>
            </a:fld>
            <a:endParaRPr lang="en-US" sz="1400">
              <a:cs typeface="Times New Roman"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F5525857-3177-42F7-ABFE-BC6F8675E381}" type="datetimeFigureOut">
              <a:rPr lang="en-US"/>
              <a:pPr>
                <a:defRPr/>
              </a:pPr>
              <a:t>8/6/2013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92994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5" name="Text Box 10"/>
          <p:cNvSpPr txBox="1">
            <a:spLocks noChangeArrowheads="1"/>
          </p:cNvSpPr>
          <p:nvPr userDrawn="1"/>
        </p:nvSpPr>
        <p:spPr bwMode="auto">
          <a:xfrm>
            <a:off x="1447800" y="5791200"/>
            <a:ext cx="6172200" cy="830263"/>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June 2013</a:t>
            </a:r>
          </a:p>
        </p:txBody>
      </p:sp>
      <p:pic>
        <p:nvPicPr>
          <p:cNvPr id="6"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52F2090A-7C16-4261-BF48-03B6037A0B9C}" type="slidenum">
              <a:rPr lang="en-US" sz="1400">
                <a:cs typeface="Times New Roman" pitchFamily="18" charset="0"/>
              </a:rPr>
              <a:pPr algn="r" eaLnBrk="1" hangingPunct="1">
                <a:defRPr/>
              </a:pPr>
              <a:t>‹#›</a:t>
            </a:fld>
            <a:endParaRPr lang="en-US" sz="1400">
              <a:cs typeface="Times New Roman" pitchFamily="18"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CF293E93-C039-400C-94ED-D38B0EA4D985}" type="datetimeFigureOut">
              <a:rPr lang="en-US"/>
              <a:pPr>
                <a:defRPr/>
              </a:pPr>
              <a:t>8/6/2013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51644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6" name="Text Box 10"/>
          <p:cNvSpPr txBox="1">
            <a:spLocks noChangeArrowheads="1"/>
          </p:cNvSpPr>
          <p:nvPr userDrawn="1"/>
        </p:nvSpPr>
        <p:spPr bwMode="auto">
          <a:xfrm>
            <a:off x="1447800" y="5791200"/>
            <a:ext cx="6172200" cy="822325"/>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March 2009</a:t>
            </a:r>
          </a:p>
        </p:txBody>
      </p:sp>
      <p:pic>
        <p:nvPicPr>
          <p:cNvPr id="7"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9918E9B8-D346-4C71-8D5B-EB3D4F132EE6}" type="slidenum">
              <a:rPr lang="en-US" sz="1400">
                <a:cs typeface="Times New Roman" pitchFamily="18" charset="0"/>
              </a:rPr>
              <a:pPr algn="r" eaLnBrk="1" hangingPunct="1">
                <a:defRPr/>
              </a:pPr>
              <a:t>‹#›</a:t>
            </a:fld>
            <a:endParaRPr lang="en-US" sz="1400">
              <a:cs typeface="Times New Roman"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3467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05000"/>
            <a:ext cx="3467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FA482AF9-40A5-4AE9-AF3A-D1E497ABB7D0}" type="datetimeFigureOut">
              <a:rPr lang="en-US"/>
              <a:pPr>
                <a:defRPr/>
              </a:pPr>
              <a:t>8/6/2013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19673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8" name="Text Box 10"/>
          <p:cNvSpPr txBox="1">
            <a:spLocks noChangeArrowheads="1"/>
          </p:cNvSpPr>
          <p:nvPr userDrawn="1"/>
        </p:nvSpPr>
        <p:spPr bwMode="auto">
          <a:xfrm>
            <a:off x="1447800" y="5791200"/>
            <a:ext cx="6172200" cy="822325"/>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March 2009</a:t>
            </a:r>
          </a:p>
        </p:txBody>
      </p:sp>
      <p:pic>
        <p:nvPicPr>
          <p:cNvPr id="9"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824F14A0-608E-4D1E-97D2-4570840C0EF3}" type="slidenum">
              <a:rPr lang="en-US" sz="1400">
                <a:cs typeface="Times New Roman" pitchFamily="18" charset="0"/>
              </a:rPr>
              <a:pPr algn="r" eaLnBrk="1" hangingPunct="1">
                <a:defRPr/>
              </a:pPr>
              <a:t>‹#›</a:t>
            </a:fld>
            <a:endParaRPr lang="en-US" sz="1400">
              <a:cs typeface="Times New Roman" pitchFamily="18"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83AFCFBA-EF93-4970-9E3F-8F1C90EE9346}" type="datetimeFigureOut">
              <a:rPr lang="en-US"/>
              <a:pPr>
                <a:defRPr/>
              </a:pPr>
              <a:t>8/6/2013</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174453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4" name="Text Box 10"/>
          <p:cNvSpPr txBox="1">
            <a:spLocks noChangeArrowheads="1"/>
          </p:cNvSpPr>
          <p:nvPr userDrawn="1"/>
        </p:nvSpPr>
        <p:spPr bwMode="auto">
          <a:xfrm>
            <a:off x="1447800" y="5791200"/>
            <a:ext cx="6172200" cy="822325"/>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March 2009</a:t>
            </a:r>
          </a:p>
        </p:txBody>
      </p:sp>
      <p:pic>
        <p:nvPicPr>
          <p:cNvPr id="5"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7E1F6896-0813-4EF3-B36C-9C077E9FFF08}" type="slidenum">
              <a:rPr lang="en-US" sz="1400">
                <a:cs typeface="Times New Roman" pitchFamily="18" charset="0"/>
              </a:rPr>
              <a:pPr algn="r" eaLnBrk="1" hangingPunct="1">
                <a:defRPr/>
              </a:pPr>
              <a:t>‹#›</a:t>
            </a:fld>
            <a:endParaRPr lang="en-US" sz="1400">
              <a:cs typeface="Times New Roman"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C78883AD-AEE9-4F97-BED6-DEC27E6A642D}" type="datetimeFigureOut">
              <a:rPr lang="en-US"/>
              <a:pPr>
                <a:defRPr/>
              </a:pPr>
              <a:t>8/6/2013</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77341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3" name="Text Box 10"/>
          <p:cNvSpPr txBox="1">
            <a:spLocks noChangeArrowheads="1"/>
          </p:cNvSpPr>
          <p:nvPr userDrawn="1"/>
        </p:nvSpPr>
        <p:spPr bwMode="auto">
          <a:xfrm>
            <a:off x="1447800" y="5791200"/>
            <a:ext cx="6172200" cy="822325"/>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March 2009</a:t>
            </a:r>
          </a:p>
        </p:txBody>
      </p:sp>
      <p:pic>
        <p:nvPicPr>
          <p:cNvPr id="4"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05B5092E-A793-424B-9CD1-BFABAB9F6A93}" type="slidenum">
              <a:rPr lang="en-US" sz="1400">
                <a:cs typeface="Times New Roman" pitchFamily="18" charset="0"/>
              </a:rPr>
              <a:pPr algn="r" eaLnBrk="1" hangingPunct="1">
                <a:defRPr/>
              </a:pPr>
              <a:t>‹#›</a:t>
            </a:fld>
            <a:endParaRPr lang="en-US" sz="1400">
              <a:cs typeface="Times New Roman" pitchFamily="18" charset="0"/>
            </a:endParaRPr>
          </a:p>
        </p:txBody>
      </p:sp>
      <p:sp>
        <p:nvSpPr>
          <p:cNvPr id="7"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F7E3A417-9E2C-4B5E-BCDB-DD38B2EAB335}" type="datetimeFigureOut">
              <a:rPr lang="en-US"/>
              <a:pPr>
                <a:defRPr/>
              </a:pPr>
              <a:t>8/6/2013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420484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6" name="Text Box 10"/>
          <p:cNvSpPr txBox="1">
            <a:spLocks noChangeArrowheads="1"/>
          </p:cNvSpPr>
          <p:nvPr userDrawn="1"/>
        </p:nvSpPr>
        <p:spPr bwMode="auto">
          <a:xfrm>
            <a:off x="1447800" y="5791200"/>
            <a:ext cx="6172200" cy="822325"/>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March 2009</a:t>
            </a:r>
          </a:p>
        </p:txBody>
      </p:sp>
      <p:pic>
        <p:nvPicPr>
          <p:cNvPr id="7"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A534205E-DCB6-4B0B-8473-5DBE1536F1C4}" type="slidenum">
              <a:rPr lang="en-US" sz="1400">
                <a:cs typeface="Times New Roman" pitchFamily="18" charset="0"/>
              </a:rPr>
              <a:pPr algn="r" eaLnBrk="1" hangingPunct="1">
                <a:defRPr/>
              </a:pPr>
              <a:t>‹#›</a:t>
            </a:fld>
            <a:endParaRPr lang="en-US" sz="1400">
              <a:cs typeface="Times New Roman" pitchFamily="18"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C7278316-E21C-49B4-BB20-CEE8C411DF4A}" type="datetimeFigureOut">
              <a:rPr lang="en-US"/>
              <a:pPr>
                <a:defRPr/>
              </a:pPr>
              <a:t>8/6/2013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426713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6" name="Text Box 10"/>
          <p:cNvSpPr txBox="1">
            <a:spLocks noChangeArrowheads="1"/>
          </p:cNvSpPr>
          <p:nvPr userDrawn="1"/>
        </p:nvSpPr>
        <p:spPr bwMode="auto">
          <a:xfrm>
            <a:off x="1447800" y="5791200"/>
            <a:ext cx="6172200" cy="822325"/>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March 2009</a:t>
            </a:r>
          </a:p>
        </p:txBody>
      </p:sp>
      <p:pic>
        <p:nvPicPr>
          <p:cNvPr id="7"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0256BC74-E269-448A-AABD-9EEA8D364E1D}" type="slidenum">
              <a:rPr lang="en-US" sz="1400">
                <a:cs typeface="Times New Roman" pitchFamily="18" charset="0"/>
              </a:rPr>
              <a:pPr algn="r" eaLnBrk="1" hangingPunct="1">
                <a:defRPr/>
              </a:pPr>
              <a:t>‹#›</a:t>
            </a:fld>
            <a:endParaRPr lang="en-US" sz="1400">
              <a:cs typeface="Times New Roman" pitchFamily="18"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45AFD618-AC45-49C4-8B45-EC1620635775}" type="datetimeFigureOut">
              <a:rPr lang="en-US"/>
              <a:pPr>
                <a:defRPr/>
              </a:pPr>
              <a:t>8/6/2013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197887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5334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658EEBD-A6F3-4943-A9A6-36C84E8D7AF4}" type="datetimeFigureOut">
              <a:rPr lang="en-US"/>
              <a:pPr>
                <a:defRPr/>
              </a:pPr>
              <a:t>8/6/2013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a:p>
        </p:txBody>
      </p:sp>
      <p:sp>
        <p:nvSpPr>
          <p:cNvPr id="16"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eaLnBrk="1" hangingPunct="1">
              <a:spcBef>
                <a:spcPct val="50000"/>
              </a:spcBef>
              <a:defRPr/>
            </a:pPr>
            <a:endParaRPr lang="en-US" sz="1800">
              <a:latin typeface="Arial" pitchFamily="34" charset="0"/>
            </a:endParaRPr>
          </a:p>
        </p:txBody>
      </p:sp>
      <p:sp>
        <p:nvSpPr>
          <p:cNvPr id="17" name="Text Box 10"/>
          <p:cNvSpPr txBox="1">
            <a:spLocks noChangeArrowheads="1"/>
          </p:cNvSpPr>
          <p:nvPr userDrawn="1"/>
        </p:nvSpPr>
        <p:spPr bwMode="auto">
          <a:xfrm>
            <a:off x="1447800" y="5791200"/>
            <a:ext cx="6172200" cy="822325"/>
          </a:xfrm>
          <a:prstGeom prst="rect">
            <a:avLst/>
          </a:prstGeom>
          <a:noFill/>
          <a:ln w="9525" algn="ctr">
            <a:noFill/>
            <a:miter lim="800000"/>
            <a:headEnd/>
            <a:tailEnd/>
          </a:ln>
          <a:effectLst/>
        </p:spPr>
        <p:txBody>
          <a:bodyPr>
            <a:spAutoFit/>
          </a:bodyPr>
          <a:lstStyle/>
          <a:p>
            <a:pPr algn="ctr" eaLnBrk="1" hangingPunct="1">
              <a:defRPr/>
            </a:pPr>
            <a:r>
              <a:rPr lang="en-US" dirty="0">
                <a:solidFill>
                  <a:srgbClr val="00CC99"/>
                </a:solidFill>
                <a:cs typeface="Times New Roman" pitchFamily="18" charset="0"/>
              </a:rPr>
              <a:t>Lead Dust Sampling Technician</a:t>
            </a:r>
          </a:p>
          <a:p>
            <a:pPr algn="ctr" eaLnBrk="1" hangingPunct="1">
              <a:defRPr/>
            </a:pPr>
            <a:r>
              <a:rPr lang="en-US" dirty="0">
                <a:solidFill>
                  <a:srgbClr val="00CC99"/>
                </a:solidFill>
                <a:cs typeface="Times New Roman" pitchFamily="18" charset="0"/>
              </a:rPr>
              <a:t>March 2009</a:t>
            </a:r>
          </a:p>
        </p:txBody>
      </p:sp>
      <p:pic>
        <p:nvPicPr>
          <p:cNvPr id="2056" name="Picture 11" descr="HUD 2.JPG"/>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12" descr="EPA.JPG"/>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eaLnBrk="1" hangingPunct="1">
              <a:defRPr/>
            </a:pPr>
            <a:r>
              <a:rPr lang="en-US" sz="1400">
                <a:cs typeface="Times New Roman" pitchFamily="18" charset="0"/>
              </a:rPr>
              <a:t>4-</a:t>
            </a:r>
            <a:fld id="{A974D304-BC61-48EF-B4E7-F61292CB4A17}" type="slidenum">
              <a:rPr lang="en-US" sz="1400">
                <a:cs typeface="Times New Roman" pitchFamily="18" charset="0"/>
              </a:rPr>
              <a:pPr algn="r" eaLnBrk="1" hangingPunct="1">
                <a:defRPr/>
              </a:pPr>
              <a:t>‹#›</a:t>
            </a:fld>
            <a:endParaRPr lang="en-US" sz="140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Lst>
  <p:hf hdr="0" ftr="0" dt="0"/>
  <p:txStyles>
    <p:title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Garamond" pitchFamily="18" charset="0"/>
        </a:defRPr>
      </a:lvl2pPr>
      <a:lvl3pPr algn="l" rtl="0" eaLnBrk="0" fontAlgn="base" hangingPunct="0">
        <a:spcBef>
          <a:spcPct val="0"/>
        </a:spcBef>
        <a:spcAft>
          <a:spcPct val="0"/>
        </a:spcAft>
        <a:defRPr sz="3600" b="1">
          <a:solidFill>
            <a:schemeClr val="accent2"/>
          </a:solidFill>
          <a:latin typeface="Garamond" pitchFamily="18" charset="0"/>
        </a:defRPr>
      </a:lvl3pPr>
      <a:lvl4pPr algn="l" rtl="0" eaLnBrk="0" fontAlgn="base" hangingPunct="0">
        <a:spcBef>
          <a:spcPct val="0"/>
        </a:spcBef>
        <a:spcAft>
          <a:spcPct val="0"/>
        </a:spcAft>
        <a:defRPr sz="3600" b="1">
          <a:solidFill>
            <a:schemeClr val="accent2"/>
          </a:solidFill>
          <a:latin typeface="Garamond" pitchFamily="18" charset="0"/>
        </a:defRPr>
      </a:lvl4pPr>
      <a:lvl5pPr algn="l" rtl="0" eaLnBrk="0" fontAlgn="base" hangingPunct="0">
        <a:spcBef>
          <a:spcPct val="0"/>
        </a:spcBef>
        <a:spcAft>
          <a:spcPct val="0"/>
        </a:spcAft>
        <a:defRPr sz="3600" b="1">
          <a:solidFill>
            <a:schemeClr val="accent2"/>
          </a:solidFill>
          <a:latin typeface="Garamond" pitchFamily="18" charset="0"/>
        </a:defRPr>
      </a:lvl5pPr>
      <a:lvl6pPr marL="457200" algn="l" rtl="0" fontAlgn="base">
        <a:spcBef>
          <a:spcPct val="0"/>
        </a:spcBef>
        <a:spcAft>
          <a:spcPct val="0"/>
        </a:spcAft>
        <a:defRPr sz="3600" b="1">
          <a:solidFill>
            <a:schemeClr val="accent2"/>
          </a:solidFill>
          <a:latin typeface="Garamond" pitchFamily="18" charset="0"/>
        </a:defRPr>
      </a:lvl6pPr>
      <a:lvl7pPr marL="914400" algn="l" rtl="0" fontAlgn="base">
        <a:spcBef>
          <a:spcPct val="0"/>
        </a:spcBef>
        <a:spcAft>
          <a:spcPct val="0"/>
        </a:spcAft>
        <a:defRPr sz="3600" b="1">
          <a:solidFill>
            <a:schemeClr val="accent2"/>
          </a:solidFill>
          <a:latin typeface="Garamond" pitchFamily="18" charset="0"/>
        </a:defRPr>
      </a:lvl7pPr>
      <a:lvl8pPr marL="1371600" algn="l" rtl="0" fontAlgn="base">
        <a:spcBef>
          <a:spcPct val="0"/>
        </a:spcBef>
        <a:spcAft>
          <a:spcPct val="0"/>
        </a:spcAft>
        <a:defRPr sz="3600" b="1">
          <a:solidFill>
            <a:schemeClr val="accent2"/>
          </a:solidFill>
          <a:latin typeface="Garamond" pitchFamily="18" charset="0"/>
        </a:defRPr>
      </a:lvl8pPr>
      <a:lvl9pPr marL="1828800" algn="l" rtl="0" fontAlgn="base">
        <a:spcBef>
          <a:spcPct val="0"/>
        </a:spcBef>
        <a:spcAft>
          <a:spcPct val="0"/>
        </a:spcAft>
        <a:defRPr sz="3600" b="1">
          <a:solidFill>
            <a:schemeClr val="accent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ctrTitle"/>
          </p:nvPr>
        </p:nvSpPr>
        <p:spPr>
          <a:xfrm>
            <a:off x="685800" y="1752600"/>
            <a:ext cx="7772400" cy="1143000"/>
          </a:xfrm>
        </p:spPr>
        <p:txBody>
          <a:bodyPr/>
          <a:lstStyle/>
          <a:p>
            <a:pPr eaLnBrk="1" hangingPunct="1"/>
            <a:r>
              <a:rPr kumimoji="1" lang="en-US" dirty="0" smtClean="0">
                <a:latin typeface="Arial" charset="0"/>
              </a:rPr>
              <a:t>Chapter 4</a:t>
            </a:r>
          </a:p>
        </p:txBody>
      </p:sp>
      <p:sp>
        <p:nvSpPr>
          <p:cNvPr id="15363" name="Rectangle 1027"/>
          <p:cNvSpPr>
            <a:spLocks noGrp="1" noChangeArrowheads="1"/>
          </p:cNvSpPr>
          <p:nvPr>
            <p:ph type="subTitle" idx="1"/>
          </p:nvPr>
        </p:nvSpPr>
        <p:spPr>
          <a:xfrm>
            <a:off x="1371600" y="3200400"/>
            <a:ext cx="6400800" cy="1752600"/>
          </a:xfrm>
        </p:spPr>
        <p:txBody>
          <a:bodyPr/>
          <a:lstStyle/>
          <a:p>
            <a:pPr eaLnBrk="1" hangingPunct="1"/>
            <a:r>
              <a:rPr kumimoji="1" lang="en-US" dirty="0" smtClean="0">
                <a:latin typeface="Arial" charset="0"/>
              </a:rPr>
              <a:t>Selecting a Laboratory </a:t>
            </a:r>
          </a:p>
          <a:p>
            <a:pPr eaLnBrk="1" hangingPunct="1"/>
            <a:r>
              <a:rPr kumimoji="1" lang="en-US" dirty="0" smtClean="0">
                <a:latin typeface="Arial" charset="0"/>
              </a:rPr>
              <a:t>and Interpreting Results</a:t>
            </a:r>
          </a:p>
        </p:txBody>
      </p:sp>
      <p:sp>
        <p:nvSpPr>
          <p:cNvPr id="15364" name="Text Box 8"/>
          <p:cNvSpPr txBox="1">
            <a:spLocks noChangeArrowheads="1"/>
          </p:cNvSpPr>
          <p:nvPr/>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811117" y="496446"/>
            <a:ext cx="7391400" cy="1143000"/>
          </a:xfrm>
        </p:spPr>
        <p:txBody>
          <a:bodyPr/>
          <a:lstStyle/>
          <a:p>
            <a:pPr eaLnBrk="1" hangingPunct="1"/>
            <a:r>
              <a:rPr lang="en-US" sz="3200" dirty="0" smtClean="0">
                <a:latin typeface="Arial" charset="0"/>
              </a:rPr>
              <a:t>Activity: Interpreting Laboratory Results</a:t>
            </a:r>
          </a:p>
        </p:txBody>
      </p:sp>
      <p:sp>
        <p:nvSpPr>
          <p:cNvPr id="23555" name="Rectangle 5"/>
          <p:cNvSpPr>
            <a:spLocks noGrp="1" noChangeArrowheads="1"/>
          </p:cNvSpPr>
          <p:nvPr>
            <p:ph type="body" idx="1"/>
          </p:nvPr>
        </p:nvSpPr>
        <p:spPr>
          <a:xfrm>
            <a:off x="914400" y="2095500"/>
            <a:ext cx="7467600" cy="3105150"/>
          </a:xfrm>
        </p:spPr>
        <p:txBody>
          <a:bodyPr/>
          <a:lstStyle/>
          <a:p>
            <a:pPr eaLnBrk="1" hangingPunct="1"/>
            <a:r>
              <a:rPr lang="en-US" dirty="0" smtClean="0">
                <a:latin typeface="Arial" charset="0"/>
              </a:rPr>
              <a:t>Turn to </a:t>
            </a:r>
            <a:r>
              <a:rPr lang="en-US" b="1" dirty="0" smtClean="0">
                <a:latin typeface="Arial" charset="0"/>
              </a:rPr>
              <a:t>Attachment 4-D</a:t>
            </a:r>
          </a:p>
          <a:p>
            <a:pPr eaLnBrk="1" hangingPunct="1">
              <a:spcBef>
                <a:spcPts val="0"/>
              </a:spcBef>
            </a:pPr>
            <a:endParaRPr lang="en-US" b="1" dirty="0" smtClean="0">
              <a:latin typeface="Arial" charset="0"/>
            </a:endParaRPr>
          </a:p>
          <a:p>
            <a:pPr eaLnBrk="1" hangingPunct="1">
              <a:spcBef>
                <a:spcPts val="0"/>
              </a:spcBef>
            </a:pPr>
            <a:r>
              <a:rPr lang="en-US" dirty="0" smtClean="0">
                <a:latin typeface="Arial" charset="0"/>
              </a:rPr>
              <a:t>Answer the questions.</a:t>
            </a:r>
          </a:p>
          <a:p>
            <a:pPr eaLnBrk="1" hangingPunct="1">
              <a:spcBef>
                <a:spcPts val="0"/>
              </a:spcBef>
            </a:pPr>
            <a:endParaRPr lang="en-US" dirty="0" smtClean="0">
              <a:latin typeface="Arial" charset="0"/>
            </a:endParaRPr>
          </a:p>
          <a:p>
            <a:pPr eaLnBrk="1" hangingPunct="1">
              <a:spcBef>
                <a:spcPts val="0"/>
              </a:spcBef>
            </a:pPr>
            <a:r>
              <a:rPr lang="en-US" dirty="0" smtClean="0">
                <a:latin typeface="Arial" charset="0"/>
              </a:rPr>
              <a:t>Be prepared to explain your answers.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81050" y="496446"/>
            <a:ext cx="7277100" cy="1143000"/>
          </a:xfrm>
        </p:spPr>
        <p:txBody>
          <a:bodyPr/>
          <a:lstStyle/>
          <a:p>
            <a:pPr eaLnBrk="1" hangingPunct="1"/>
            <a:r>
              <a:rPr lang="en-US" sz="3200" dirty="0" smtClean="0">
                <a:latin typeface="Arial" charset="0"/>
              </a:rPr>
              <a:t>Evaluating Laboratory Results for Composite Samples</a:t>
            </a:r>
          </a:p>
        </p:txBody>
      </p:sp>
      <p:graphicFrame>
        <p:nvGraphicFramePr>
          <p:cNvPr id="23599" name="Group 47"/>
          <p:cNvGraphicFramePr>
            <a:graphicFrameLocks noGrp="1"/>
          </p:cNvGraphicFramePr>
          <p:nvPr>
            <p:ph idx="1"/>
            <p:extLst>
              <p:ext uri="{D42A27DB-BD31-4B8C-83A1-F6EECF244321}">
                <p14:modId xmlns:p14="http://schemas.microsoft.com/office/powerpoint/2010/main" xmlns="" val="1305875392"/>
              </p:ext>
            </p:extLst>
          </p:nvPr>
        </p:nvGraphicFramePr>
        <p:xfrm>
          <a:off x="647700" y="2000250"/>
          <a:ext cx="7848600" cy="3435351"/>
        </p:xfrm>
        <a:graphic>
          <a:graphicData uri="http://schemas.openxmlformats.org/drawingml/2006/table">
            <a:tbl>
              <a:tblPr/>
              <a:tblGrid>
                <a:gridCol w="1962150"/>
                <a:gridCol w="1962150"/>
                <a:gridCol w="1962150"/>
                <a:gridCol w="196215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Location</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2 Subsamples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3 Subsamples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4 Subsamples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966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Floors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40 µg/ft</a:t>
                      </a:r>
                      <a:r>
                        <a:rPr kumimoji="0" lang="en-US" sz="2000" b="0" i="0" u="none" strike="noStrike" cap="none" normalizeH="0" baseline="3000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27 µg/ft</a:t>
                      </a:r>
                      <a:r>
                        <a:rPr kumimoji="0" lang="en-US" sz="2000" b="0" i="0" u="none" strike="noStrike" cap="none" normalizeH="0" baseline="3000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20 µg/ft</a:t>
                      </a:r>
                      <a:r>
                        <a:rPr kumimoji="0" lang="en-US" sz="2000" b="0" i="0" u="none" strike="noStrike" cap="none" normalizeH="0" baseline="3000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Sills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250 µg/ft</a:t>
                      </a:r>
                      <a:r>
                        <a:rPr kumimoji="0" lang="en-US" sz="2000" b="0" i="0" u="none" strike="noStrike" cap="none" normalizeH="0" baseline="3000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167 µg/ft</a:t>
                      </a:r>
                      <a:r>
                        <a:rPr kumimoji="0" lang="en-US" sz="2000" b="0" i="0" u="none" strike="noStrike" cap="none" normalizeH="0" baseline="3000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125 µg/ft</a:t>
                      </a:r>
                      <a:r>
                        <a:rPr kumimoji="0" lang="en-US" sz="2000" b="0" i="0" u="none" strike="noStrike" cap="none" normalizeH="0" baseline="3000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6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Troughs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400 µg/ft</a:t>
                      </a:r>
                      <a:r>
                        <a:rPr kumimoji="0" lang="en-US" sz="2000" b="0" i="0" u="none" strike="noStrike" cap="none" normalizeH="0" baseline="30000" dirty="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267 µg/ft</a:t>
                      </a:r>
                      <a:r>
                        <a:rPr kumimoji="0" lang="en-US" sz="2000" b="0" i="0" u="none" strike="noStrike" cap="none" normalizeH="0" baseline="3000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200 µg/ft</a:t>
                      </a:r>
                      <a:r>
                        <a:rPr kumimoji="0" lang="en-US" sz="2000" b="0" i="0" u="none" strike="noStrike" cap="none" normalizeH="0" baseline="30000" dirty="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19150" y="280009"/>
            <a:ext cx="7772400" cy="1143000"/>
          </a:xfrm>
        </p:spPr>
        <p:txBody>
          <a:bodyPr/>
          <a:lstStyle/>
          <a:p>
            <a:pPr eaLnBrk="1" hangingPunct="1"/>
            <a:r>
              <a:rPr kumimoji="1" lang="en-US" dirty="0" smtClean="0">
                <a:latin typeface="Arial" charset="0"/>
              </a:rPr>
              <a:t>Avoiding Common Mistakes</a:t>
            </a:r>
          </a:p>
        </p:txBody>
      </p:sp>
      <p:sp>
        <p:nvSpPr>
          <p:cNvPr id="25603" name="Rectangle 3"/>
          <p:cNvSpPr>
            <a:spLocks noGrp="1" noChangeArrowheads="1"/>
          </p:cNvSpPr>
          <p:nvPr>
            <p:ph type="body" idx="1"/>
          </p:nvPr>
        </p:nvSpPr>
        <p:spPr>
          <a:xfrm>
            <a:off x="918303" y="1600200"/>
            <a:ext cx="7467600" cy="3829050"/>
          </a:xfrm>
        </p:spPr>
        <p:txBody>
          <a:bodyPr/>
          <a:lstStyle/>
          <a:p>
            <a:pPr eaLnBrk="1" hangingPunct="1"/>
            <a:r>
              <a:rPr kumimoji="1" lang="en-US" sz="3000" dirty="0" smtClean="0">
                <a:latin typeface="Arial" charset="0"/>
              </a:rPr>
              <a:t>Mistaking </a:t>
            </a:r>
            <a:r>
              <a:rPr kumimoji="1" lang="en-US" sz="3000" u="sng" dirty="0" smtClean="0">
                <a:latin typeface="Arial" charset="0"/>
              </a:rPr>
              <a:t>weight</a:t>
            </a:r>
            <a:r>
              <a:rPr kumimoji="1" lang="en-US" sz="3000" dirty="0" smtClean="0">
                <a:latin typeface="Arial" charset="0"/>
              </a:rPr>
              <a:t> (mass) for </a:t>
            </a:r>
            <a:r>
              <a:rPr kumimoji="1" lang="en-US" sz="3000" u="sng" dirty="0" smtClean="0">
                <a:latin typeface="Arial" charset="0"/>
              </a:rPr>
              <a:t>surface loading</a:t>
            </a:r>
            <a:r>
              <a:rPr kumimoji="1" lang="en-US" sz="3000" dirty="0" smtClean="0">
                <a:latin typeface="Arial" charset="0"/>
              </a:rPr>
              <a:t> by using incorrect units (</a:t>
            </a:r>
            <a:r>
              <a:rPr kumimoji="1" lang="en-US" sz="3000" dirty="0" smtClean="0">
                <a:latin typeface="Arial" charset="0"/>
                <a:sym typeface="Symbol" pitchFamily="18" charset="2"/>
              </a:rPr>
              <a:t></a:t>
            </a:r>
            <a:r>
              <a:rPr kumimoji="1" lang="en-US" sz="3000" dirty="0" smtClean="0">
                <a:latin typeface="Arial" charset="0"/>
              </a:rPr>
              <a:t>g for </a:t>
            </a:r>
            <a:r>
              <a:rPr kumimoji="1" lang="en-US" sz="3000" dirty="0" smtClean="0">
                <a:latin typeface="Arial" charset="0"/>
                <a:sym typeface="Symbol" pitchFamily="18" charset="2"/>
              </a:rPr>
              <a:t></a:t>
            </a:r>
            <a:r>
              <a:rPr kumimoji="1" lang="en-US" sz="3000" dirty="0" smtClean="0">
                <a:latin typeface="Arial" charset="0"/>
              </a:rPr>
              <a:t>g/ft</a:t>
            </a:r>
            <a:r>
              <a:rPr kumimoji="1" lang="en-US" sz="3000" baseline="30000" dirty="0" smtClean="0">
                <a:latin typeface="Arial" charset="0"/>
              </a:rPr>
              <a:t>2</a:t>
            </a:r>
            <a:r>
              <a:rPr kumimoji="1" lang="en-US" sz="3000" dirty="0" smtClean="0">
                <a:latin typeface="Arial" charset="0"/>
              </a:rPr>
              <a:t>)</a:t>
            </a:r>
          </a:p>
          <a:p>
            <a:pPr eaLnBrk="1" hangingPunct="1">
              <a:spcBef>
                <a:spcPts val="1000"/>
              </a:spcBef>
            </a:pPr>
            <a:r>
              <a:rPr kumimoji="1" lang="en-US" sz="3000" dirty="0" smtClean="0">
                <a:latin typeface="Arial" charset="0"/>
              </a:rPr>
              <a:t>Not submitting blank samples</a:t>
            </a:r>
          </a:p>
          <a:p>
            <a:pPr lvl="1" eaLnBrk="1" hangingPunct="1">
              <a:spcBef>
                <a:spcPts val="0"/>
              </a:spcBef>
            </a:pPr>
            <a:r>
              <a:rPr kumimoji="1" lang="en-US" sz="3000" dirty="0" smtClean="0">
                <a:latin typeface="Arial" charset="0"/>
              </a:rPr>
              <a:t>Labeling or recording in the sample log blank samples as blanks</a:t>
            </a:r>
          </a:p>
          <a:p>
            <a:pPr eaLnBrk="1" hangingPunct="1">
              <a:spcBef>
                <a:spcPts val="1000"/>
              </a:spcBef>
            </a:pPr>
            <a:r>
              <a:rPr lang="en-US" sz="3000" dirty="0" smtClean="0">
                <a:latin typeface="Arial" charset="0"/>
              </a:rPr>
              <a:t>Not maintaining a chain of custody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803084" y="277025"/>
            <a:ext cx="7010400" cy="1143000"/>
          </a:xfrm>
        </p:spPr>
        <p:txBody>
          <a:bodyPr/>
          <a:lstStyle/>
          <a:p>
            <a:pPr eaLnBrk="1" hangingPunct="1"/>
            <a:r>
              <a:rPr lang="en-US" dirty="0" smtClean="0">
                <a:latin typeface="Arial" charset="0"/>
              </a:rPr>
              <a:t>Summary</a:t>
            </a:r>
          </a:p>
        </p:txBody>
      </p:sp>
      <p:sp>
        <p:nvSpPr>
          <p:cNvPr id="26627" name="Rectangle 5"/>
          <p:cNvSpPr>
            <a:spLocks noGrp="1" noChangeArrowheads="1"/>
          </p:cNvSpPr>
          <p:nvPr>
            <p:ph type="body" idx="1"/>
          </p:nvPr>
        </p:nvSpPr>
        <p:spPr>
          <a:xfrm>
            <a:off x="895350" y="1657350"/>
            <a:ext cx="7315200" cy="3848100"/>
          </a:xfrm>
        </p:spPr>
        <p:txBody>
          <a:bodyPr/>
          <a:lstStyle/>
          <a:p>
            <a:pPr eaLnBrk="1" hangingPunct="1"/>
            <a:r>
              <a:rPr lang="en-US" dirty="0" smtClean="0">
                <a:latin typeface="Arial" charset="0"/>
              </a:rPr>
              <a:t>Select an EPA-recognized lab.</a:t>
            </a:r>
          </a:p>
          <a:p>
            <a:pPr lvl="1" eaLnBrk="1" hangingPunct="1">
              <a:spcBef>
                <a:spcPts val="300"/>
              </a:spcBef>
            </a:pPr>
            <a:r>
              <a:rPr lang="en-US" dirty="0" smtClean="0">
                <a:latin typeface="Arial" charset="0"/>
              </a:rPr>
              <a:t>Call 1-800-424-LEAD</a:t>
            </a:r>
          </a:p>
          <a:p>
            <a:pPr lvl="1" eaLnBrk="1" hangingPunct="1">
              <a:spcBef>
                <a:spcPts val="300"/>
              </a:spcBef>
            </a:pPr>
            <a:r>
              <a:rPr lang="en-US" dirty="0" smtClean="0">
                <a:latin typeface="Arial" charset="0"/>
              </a:rPr>
              <a:t>Visit www.epa.gov/lead/pubs/nllap.htm</a:t>
            </a:r>
          </a:p>
          <a:p>
            <a:pPr lvl="1" eaLnBrk="1" hangingPunct="1">
              <a:spcBef>
                <a:spcPts val="300"/>
              </a:spcBef>
            </a:pPr>
            <a:r>
              <a:rPr lang="en-US" dirty="0" smtClean="0">
                <a:latin typeface="Arial" charset="0"/>
              </a:rPr>
              <a:t>Ensure that the lab is EPA-recognized for the analysis of lead in dust.</a:t>
            </a:r>
          </a:p>
          <a:p>
            <a:pPr eaLnBrk="1" hangingPunct="1">
              <a:spcBef>
                <a:spcPts val="1000"/>
              </a:spcBef>
            </a:pPr>
            <a:r>
              <a:rPr lang="en-US" dirty="0" smtClean="0">
                <a:latin typeface="Arial" charset="0"/>
              </a:rPr>
              <a:t>Maintain a chain of custody.</a:t>
            </a:r>
          </a:p>
          <a:p>
            <a:pPr eaLnBrk="1" hangingPunct="1">
              <a:spcBef>
                <a:spcPts val="1000"/>
              </a:spcBef>
            </a:pPr>
            <a:r>
              <a:rPr lang="en-US" dirty="0" smtClean="0">
                <a:latin typeface="Arial" charset="0"/>
              </a:rPr>
              <a:t>Interpret lab results.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816166" y="274041"/>
            <a:ext cx="7010400" cy="1143000"/>
          </a:xfrm>
        </p:spPr>
        <p:txBody>
          <a:bodyPr/>
          <a:lstStyle/>
          <a:p>
            <a:pPr eaLnBrk="1" hangingPunct="1"/>
            <a:r>
              <a:rPr lang="en-US" dirty="0" smtClean="0">
                <a:latin typeface="Arial" charset="0"/>
              </a:rPr>
              <a:t>Objectives</a:t>
            </a:r>
          </a:p>
        </p:txBody>
      </p:sp>
      <p:sp>
        <p:nvSpPr>
          <p:cNvPr id="16387" name="Rectangle 5"/>
          <p:cNvSpPr>
            <a:spLocks noGrp="1" noChangeArrowheads="1"/>
          </p:cNvSpPr>
          <p:nvPr>
            <p:ph type="body" idx="1"/>
          </p:nvPr>
        </p:nvSpPr>
        <p:spPr>
          <a:xfrm>
            <a:off x="911416" y="2000250"/>
            <a:ext cx="7086600" cy="2152650"/>
          </a:xfrm>
        </p:spPr>
        <p:txBody>
          <a:bodyPr/>
          <a:lstStyle/>
          <a:p>
            <a:pPr eaLnBrk="1" hangingPunct="1"/>
            <a:r>
              <a:rPr lang="en-US" dirty="0" smtClean="0">
                <a:latin typeface="Arial" charset="0"/>
              </a:rPr>
              <a:t>Select an EPA-recognized lab</a:t>
            </a:r>
          </a:p>
          <a:p>
            <a:pPr eaLnBrk="1" hangingPunct="1">
              <a:spcBef>
                <a:spcPts val="1800"/>
              </a:spcBef>
            </a:pPr>
            <a:r>
              <a:rPr lang="en-US" dirty="0" smtClean="0">
                <a:latin typeface="Arial" charset="0"/>
              </a:rPr>
              <a:t>Maintain a chain of custody</a:t>
            </a:r>
          </a:p>
          <a:p>
            <a:pPr eaLnBrk="1" hangingPunct="1">
              <a:spcBef>
                <a:spcPts val="1800"/>
              </a:spcBef>
            </a:pPr>
            <a:r>
              <a:rPr lang="en-US" dirty="0" smtClean="0">
                <a:latin typeface="Arial" charset="0"/>
              </a:rPr>
              <a:t>Review and interpret lab results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805149" y="274041"/>
            <a:ext cx="7010400" cy="1143000"/>
          </a:xfrm>
        </p:spPr>
        <p:txBody>
          <a:bodyPr/>
          <a:lstStyle/>
          <a:p>
            <a:pPr eaLnBrk="1" hangingPunct="1"/>
            <a:r>
              <a:rPr lang="en-US" dirty="0" smtClean="0">
                <a:latin typeface="Arial" charset="0"/>
              </a:rPr>
              <a:t>Selecting a Laboratory</a:t>
            </a:r>
          </a:p>
        </p:txBody>
      </p:sp>
      <p:sp>
        <p:nvSpPr>
          <p:cNvPr id="17411" name="Rectangle 5"/>
          <p:cNvSpPr>
            <a:spLocks noGrp="1" noChangeArrowheads="1"/>
          </p:cNvSpPr>
          <p:nvPr>
            <p:ph type="body" idx="1"/>
          </p:nvPr>
        </p:nvSpPr>
        <p:spPr>
          <a:xfrm>
            <a:off x="909351" y="1543050"/>
            <a:ext cx="7391400" cy="4019550"/>
          </a:xfrm>
        </p:spPr>
        <p:txBody>
          <a:bodyPr/>
          <a:lstStyle/>
          <a:p>
            <a:pPr eaLnBrk="1" hangingPunct="1"/>
            <a:r>
              <a:rPr lang="en-US" sz="2600" dirty="0" smtClean="0">
                <a:latin typeface="Arial" charset="0"/>
              </a:rPr>
              <a:t>Submit samples to a lab recognized by EPA’s National Lead Laboratory Accreditation Program (NLLAP)</a:t>
            </a:r>
          </a:p>
          <a:p>
            <a:pPr eaLnBrk="1" hangingPunct="1">
              <a:spcBef>
                <a:spcPts val="800"/>
              </a:spcBef>
            </a:pPr>
            <a:r>
              <a:rPr lang="en-US" sz="2600" dirty="0" smtClean="0">
                <a:latin typeface="Arial" charset="0"/>
              </a:rPr>
              <a:t>To locate a lab</a:t>
            </a:r>
          </a:p>
          <a:p>
            <a:pPr lvl="1" eaLnBrk="1" hangingPunct="1">
              <a:lnSpc>
                <a:spcPct val="90000"/>
              </a:lnSpc>
            </a:pPr>
            <a:r>
              <a:rPr lang="en-US" sz="2200" dirty="0" smtClean="0">
                <a:latin typeface="Arial" charset="0"/>
              </a:rPr>
              <a:t>Call the National Lead Information Center (NLIC) at 1-800-424-LEAD</a:t>
            </a:r>
          </a:p>
          <a:p>
            <a:pPr lvl="1" eaLnBrk="1" hangingPunct="1">
              <a:lnSpc>
                <a:spcPct val="90000"/>
              </a:lnSpc>
            </a:pPr>
            <a:r>
              <a:rPr lang="en-US" sz="2200" dirty="0" smtClean="0">
                <a:latin typeface="Arial" charset="0"/>
              </a:rPr>
              <a:t>Visit the EPA Web site at www.epa.gov/lead/pubs/nllap.htm  </a:t>
            </a:r>
          </a:p>
          <a:p>
            <a:pPr eaLnBrk="1" hangingPunct="1">
              <a:spcBef>
                <a:spcPts val="800"/>
              </a:spcBef>
            </a:pPr>
            <a:r>
              <a:rPr lang="en-US" sz="2600" dirty="0" smtClean="0">
                <a:latin typeface="Arial" charset="0"/>
              </a:rPr>
              <a:t>See the fact sheet “Selecting a Lead Laboratory” at the end of this chapter.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a:xfrm>
            <a:off x="816166" y="280009"/>
            <a:ext cx="7467600" cy="1143000"/>
          </a:xfrm>
        </p:spPr>
        <p:txBody>
          <a:bodyPr/>
          <a:lstStyle/>
          <a:p>
            <a:pPr eaLnBrk="1" hangingPunct="1"/>
            <a:r>
              <a:rPr lang="en-US" dirty="0" smtClean="0">
                <a:latin typeface="Arial" charset="0"/>
              </a:rPr>
              <a:t>Questions To Ask Laboratories</a:t>
            </a:r>
          </a:p>
        </p:txBody>
      </p:sp>
      <p:sp>
        <p:nvSpPr>
          <p:cNvPr id="18435" name="Rectangle 8"/>
          <p:cNvSpPr>
            <a:spLocks noGrp="1" noChangeArrowheads="1"/>
          </p:cNvSpPr>
          <p:nvPr>
            <p:ph type="body" idx="1"/>
          </p:nvPr>
        </p:nvSpPr>
        <p:spPr>
          <a:xfrm>
            <a:off x="876300" y="1562100"/>
            <a:ext cx="7467600" cy="3886200"/>
          </a:xfrm>
        </p:spPr>
        <p:txBody>
          <a:bodyPr/>
          <a:lstStyle/>
          <a:p>
            <a:pPr eaLnBrk="1" hangingPunct="1">
              <a:spcBef>
                <a:spcPct val="0"/>
              </a:spcBef>
            </a:pPr>
            <a:r>
              <a:rPr lang="en-US" sz="2600" dirty="0" smtClean="0">
                <a:latin typeface="Arial" charset="0"/>
              </a:rPr>
              <a:t>Tell the lab you will be collecting dust wipe samples for lead.</a:t>
            </a:r>
          </a:p>
          <a:p>
            <a:pPr eaLnBrk="1" hangingPunct="1">
              <a:spcBef>
                <a:spcPts val="800"/>
              </a:spcBef>
            </a:pPr>
            <a:r>
              <a:rPr lang="en-US" sz="2600" dirty="0" smtClean="0">
                <a:latin typeface="Arial" charset="0"/>
              </a:rPr>
              <a:t>Ask:</a:t>
            </a:r>
          </a:p>
          <a:p>
            <a:pPr lvl="1" eaLnBrk="1" hangingPunct="1">
              <a:spcBef>
                <a:spcPts val="400"/>
              </a:spcBef>
            </a:pPr>
            <a:r>
              <a:rPr lang="en-US" sz="2200" dirty="0" smtClean="0">
                <a:latin typeface="Arial" charset="0"/>
              </a:rPr>
              <a:t>Is the laboratory recognized to analyze for lead in dust by NLLAP?</a:t>
            </a:r>
          </a:p>
          <a:p>
            <a:pPr lvl="1" eaLnBrk="1" hangingPunct="1">
              <a:spcBef>
                <a:spcPts val="400"/>
              </a:spcBef>
            </a:pPr>
            <a:r>
              <a:rPr lang="en-US" sz="2200" dirty="0" smtClean="0">
                <a:latin typeface="Arial" charset="0"/>
              </a:rPr>
              <a:t>Will sampling materials be provided? </a:t>
            </a:r>
          </a:p>
          <a:p>
            <a:pPr lvl="1" eaLnBrk="1" hangingPunct="1">
              <a:spcBef>
                <a:spcPts val="400"/>
              </a:spcBef>
            </a:pPr>
            <a:r>
              <a:rPr lang="en-US" sz="2200" dirty="0" smtClean="0">
                <a:latin typeface="Arial" charset="0"/>
              </a:rPr>
              <a:t>What is the turnaround time for analysis?</a:t>
            </a:r>
          </a:p>
          <a:p>
            <a:pPr lvl="1" eaLnBrk="1" hangingPunct="1">
              <a:spcBef>
                <a:spcPts val="400"/>
              </a:spcBef>
            </a:pPr>
            <a:r>
              <a:rPr lang="en-US" sz="2200" dirty="0" smtClean="0">
                <a:latin typeface="Arial" charset="0"/>
              </a:rPr>
              <a:t>Can the laboratory analyze composite samples? (If the client wants composite samples)</a:t>
            </a:r>
          </a:p>
          <a:p>
            <a:pPr lvl="1" eaLnBrk="1" hangingPunct="1">
              <a:spcBef>
                <a:spcPts val="400"/>
              </a:spcBef>
            </a:pPr>
            <a:r>
              <a:rPr lang="en-US" sz="2200" dirty="0" smtClean="0">
                <a:latin typeface="Arial" charset="0"/>
              </a:rPr>
              <a:t>What is the cost per sample?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803084" y="277025"/>
            <a:ext cx="7010400" cy="1143000"/>
          </a:xfrm>
        </p:spPr>
        <p:txBody>
          <a:bodyPr/>
          <a:lstStyle/>
          <a:p>
            <a:pPr eaLnBrk="1" hangingPunct="1"/>
            <a:r>
              <a:rPr lang="en-US" dirty="0" smtClean="0">
                <a:latin typeface="Arial" charset="0"/>
              </a:rPr>
              <a:t>Quality Control in the Field </a:t>
            </a:r>
          </a:p>
        </p:txBody>
      </p:sp>
      <p:sp>
        <p:nvSpPr>
          <p:cNvPr id="19459" name="Rectangle 5"/>
          <p:cNvSpPr>
            <a:spLocks noGrp="1" noChangeArrowheads="1"/>
          </p:cNvSpPr>
          <p:nvPr>
            <p:ph type="body" idx="1"/>
          </p:nvPr>
        </p:nvSpPr>
        <p:spPr>
          <a:xfrm>
            <a:off x="914400" y="1771650"/>
            <a:ext cx="7162800" cy="3314700"/>
          </a:xfrm>
        </p:spPr>
        <p:txBody>
          <a:bodyPr/>
          <a:lstStyle/>
          <a:p>
            <a:pPr eaLnBrk="1" hangingPunct="1">
              <a:spcBef>
                <a:spcPts val="1200"/>
              </a:spcBef>
            </a:pPr>
            <a:r>
              <a:rPr lang="en-US" sz="3000" dirty="0" smtClean="0">
                <a:latin typeface="Arial" charset="0"/>
              </a:rPr>
              <a:t>Submit blank wipe samples. </a:t>
            </a:r>
          </a:p>
          <a:p>
            <a:pPr eaLnBrk="1" hangingPunct="1">
              <a:spcBef>
                <a:spcPts val="1200"/>
              </a:spcBef>
            </a:pPr>
            <a:r>
              <a:rPr lang="en-US" sz="3000" dirty="0" smtClean="0">
                <a:latin typeface="Arial" charset="0"/>
              </a:rPr>
              <a:t>Duplicate, or side by side sampling can be used to check lab consistency.</a:t>
            </a:r>
          </a:p>
          <a:p>
            <a:pPr eaLnBrk="1" hangingPunct="1">
              <a:spcBef>
                <a:spcPts val="1200"/>
              </a:spcBef>
            </a:pPr>
            <a:r>
              <a:rPr lang="en-US" sz="3000" dirty="0" smtClean="0">
                <a:latin typeface="Arial" charset="0"/>
              </a:rPr>
              <a:t>Review all of your sample collection and chain-of-custody forms. </a:t>
            </a:r>
          </a:p>
          <a:p>
            <a:pPr eaLnBrk="1" hangingPunct="1">
              <a:spcBef>
                <a:spcPts val="1200"/>
              </a:spcBef>
            </a:pPr>
            <a:r>
              <a:rPr lang="en-US" sz="3000" dirty="0" smtClean="0">
                <a:latin typeface="Arial" charset="0"/>
              </a:rPr>
              <a:t>Carefully review all lab results</a:t>
            </a:r>
            <a:r>
              <a:rPr lang="en-US" dirty="0" smtClean="0">
                <a:latin typeface="Arial" charset="0"/>
              </a:rPr>
              <a:t>.  </a:t>
            </a:r>
            <a:endParaRPr lang="en-US" sz="3600" dirty="0" smtClean="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a:xfrm>
            <a:off x="781050" y="252007"/>
            <a:ext cx="7848600" cy="1143000"/>
          </a:xfrm>
        </p:spPr>
        <p:txBody>
          <a:bodyPr/>
          <a:lstStyle/>
          <a:p>
            <a:pPr eaLnBrk="1" hangingPunct="1"/>
            <a:r>
              <a:rPr lang="en-US" sz="3200" dirty="0" smtClean="0">
                <a:latin typeface="Arial" charset="0"/>
              </a:rPr>
              <a:t>Review Your Sample Collection Form</a:t>
            </a:r>
          </a:p>
        </p:txBody>
      </p:sp>
      <p:sp>
        <p:nvSpPr>
          <p:cNvPr id="20483" name="Rectangle 7"/>
          <p:cNvSpPr>
            <a:spLocks noGrp="1" noChangeArrowheads="1"/>
          </p:cNvSpPr>
          <p:nvPr>
            <p:ph type="body" idx="1"/>
          </p:nvPr>
        </p:nvSpPr>
        <p:spPr>
          <a:xfrm>
            <a:off x="911416" y="1714500"/>
            <a:ext cx="7219950" cy="3543300"/>
          </a:xfrm>
        </p:spPr>
        <p:txBody>
          <a:bodyPr/>
          <a:lstStyle/>
          <a:p>
            <a:pPr eaLnBrk="1" hangingPunct="1">
              <a:spcBef>
                <a:spcPts val="0"/>
              </a:spcBef>
            </a:pPr>
            <a:r>
              <a:rPr lang="en-US" sz="2800" dirty="0" smtClean="0">
                <a:latin typeface="Arial" charset="0"/>
              </a:rPr>
              <a:t>Confirm all information is recorded clearly and correctly. </a:t>
            </a:r>
          </a:p>
          <a:p>
            <a:pPr lvl="1" eaLnBrk="1" hangingPunct="1">
              <a:spcBef>
                <a:spcPts val="400"/>
              </a:spcBef>
            </a:pPr>
            <a:r>
              <a:rPr lang="en-US" dirty="0" smtClean="0">
                <a:latin typeface="Arial" charset="0"/>
              </a:rPr>
              <a:t>Sample numbers </a:t>
            </a:r>
          </a:p>
          <a:p>
            <a:pPr lvl="1" eaLnBrk="1" hangingPunct="1">
              <a:spcBef>
                <a:spcPts val="400"/>
              </a:spcBef>
            </a:pPr>
            <a:r>
              <a:rPr lang="en-US" dirty="0" smtClean="0">
                <a:latin typeface="Arial" charset="0"/>
              </a:rPr>
              <a:t>Sample locations</a:t>
            </a:r>
          </a:p>
          <a:p>
            <a:pPr lvl="1" eaLnBrk="1" hangingPunct="1">
              <a:spcBef>
                <a:spcPts val="400"/>
              </a:spcBef>
              <a:spcAft>
                <a:spcPts val="200"/>
              </a:spcAft>
            </a:pPr>
            <a:r>
              <a:rPr lang="en-US" dirty="0" smtClean="0">
                <a:latin typeface="Arial" charset="0"/>
              </a:rPr>
              <a:t>Sample dimensions</a:t>
            </a:r>
          </a:p>
          <a:p>
            <a:pPr eaLnBrk="1" hangingPunct="1">
              <a:spcBef>
                <a:spcPts val="1000"/>
              </a:spcBef>
            </a:pPr>
            <a:r>
              <a:rPr lang="en-US" sz="2800" dirty="0" smtClean="0">
                <a:latin typeface="Arial" charset="0"/>
              </a:rPr>
              <a:t>Keep a copy for your records and note blanks.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00100" y="277025"/>
            <a:ext cx="7010400" cy="1143000"/>
          </a:xfrm>
        </p:spPr>
        <p:txBody>
          <a:bodyPr/>
          <a:lstStyle/>
          <a:p>
            <a:pPr eaLnBrk="1" hangingPunct="1"/>
            <a:r>
              <a:rPr kumimoji="1" lang="en-US" dirty="0" smtClean="0">
                <a:latin typeface="Arial" charset="0"/>
              </a:rPr>
              <a:t>Chain of Custody</a:t>
            </a:r>
          </a:p>
        </p:txBody>
      </p:sp>
      <p:sp>
        <p:nvSpPr>
          <p:cNvPr id="21507" name="Rectangle 3"/>
          <p:cNvSpPr>
            <a:spLocks noGrp="1" noChangeArrowheads="1"/>
          </p:cNvSpPr>
          <p:nvPr>
            <p:ph type="body" idx="1"/>
          </p:nvPr>
        </p:nvSpPr>
        <p:spPr>
          <a:xfrm>
            <a:off x="912335" y="1695450"/>
            <a:ext cx="7524750" cy="3467100"/>
          </a:xfrm>
        </p:spPr>
        <p:txBody>
          <a:bodyPr/>
          <a:lstStyle/>
          <a:p>
            <a:pPr eaLnBrk="1" hangingPunct="1"/>
            <a:r>
              <a:rPr kumimoji="1" lang="en-US" sz="2400" dirty="0" smtClean="0">
                <a:latin typeface="Arial" charset="0"/>
              </a:rPr>
              <a:t>A record of</a:t>
            </a:r>
            <a:r>
              <a:rPr lang="en-US" sz="2400" dirty="0" smtClean="0">
                <a:latin typeface="Arial" charset="0"/>
              </a:rPr>
              <a:t> each person who handles the sample from the time it is collected until it is sent to the lab.</a:t>
            </a:r>
          </a:p>
          <a:p>
            <a:pPr eaLnBrk="1" hangingPunct="1">
              <a:spcBef>
                <a:spcPts val="1200"/>
              </a:spcBef>
            </a:pPr>
            <a:r>
              <a:rPr lang="en-US" sz="2400" dirty="0" smtClean="0">
                <a:latin typeface="Arial" charset="0"/>
              </a:rPr>
              <a:t>The lead dust sampling technician is responsible for maintaining chain of custody until he or she transfers custody of the samples.</a:t>
            </a:r>
          </a:p>
          <a:p>
            <a:pPr eaLnBrk="1" hangingPunct="1">
              <a:spcBef>
                <a:spcPts val="1200"/>
              </a:spcBef>
            </a:pPr>
            <a:r>
              <a:rPr lang="en-US" sz="2400" dirty="0" smtClean="0">
                <a:latin typeface="Arial" charset="0"/>
              </a:rPr>
              <a:t>Include information on sampling form</a:t>
            </a:r>
          </a:p>
          <a:p>
            <a:pPr eaLnBrk="1" hangingPunct="1">
              <a:spcBef>
                <a:spcPts val="1200"/>
              </a:spcBef>
            </a:pPr>
            <a:r>
              <a:rPr lang="en-US" sz="2400" dirty="0" smtClean="0">
                <a:latin typeface="Arial" charset="0"/>
              </a:rPr>
              <a:t>A sample Chain of Custody form is shown on the next page, and as an attachment to this chapter.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nvGraphicFramePr>
        <p:xfrm>
          <a:off x="133350" y="0"/>
          <a:ext cx="8877300" cy="6858000"/>
        </p:xfrm>
        <a:graphic>
          <a:graphicData uri="http://schemas.openxmlformats.org/presentationml/2006/ole">
            <p:oleObj spid="_x0000_s1037" name="Acrobat Document" r:id="rId4" imgW="19428571" imgH="15009524" progId="AcroExch.Document.7">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89083" y="504479"/>
            <a:ext cx="7524750" cy="1143000"/>
          </a:xfrm>
        </p:spPr>
        <p:txBody>
          <a:bodyPr/>
          <a:lstStyle/>
          <a:p>
            <a:pPr eaLnBrk="1" hangingPunct="1"/>
            <a:r>
              <a:rPr kumimoji="1" lang="en-US" sz="3200" dirty="0" smtClean="0">
                <a:latin typeface="Arial" charset="0"/>
              </a:rPr>
              <a:t>Evaluating Laboratory Results for Single Samples</a:t>
            </a:r>
          </a:p>
        </p:txBody>
      </p:sp>
      <p:sp>
        <p:nvSpPr>
          <p:cNvPr id="22531" name="Rectangle 3"/>
          <p:cNvSpPr>
            <a:spLocks noGrp="1" noChangeArrowheads="1"/>
          </p:cNvSpPr>
          <p:nvPr>
            <p:ph type="body" idx="1"/>
          </p:nvPr>
        </p:nvSpPr>
        <p:spPr>
          <a:xfrm>
            <a:off x="914400" y="1904081"/>
            <a:ext cx="7258050" cy="3429000"/>
          </a:xfrm>
        </p:spPr>
        <p:txBody>
          <a:bodyPr/>
          <a:lstStyle/>
          <a:p>
            <a:pPr eaLnBrk="1" hangingPunct="1"/>
            <a:r>
              <a:rPr kumimoji="1" lang="en-US" dirty="0" smtClean="0">
                <a:latin typeface="Arial" charset="0"/>
              </a:rPr>
              <a:t>Check for appropriate units (</a:t>
            </a:r>
            <a:r>
              <a:rPr lang="en-US" sz="2800" dirty="0" smtClean="0">
                <a:latin typeface="Arial" charset="0"/>
                <a:sym typeface="Symbol" pitchFamily="18" charset="2"/>
              </a:rPr>
              <a:t></a:t>
            </a:r>
            <a:r>
              <a:rPr kumimoji="1" lang="en-US" dirty="0" smtClean="0">
                <a:latin typeface="Arial" charset="0"/>
              </a:rPr>
              <a:t>g/ft</a:t>
            </a:r>
            <a:r>
              <a:rPr kumimoji="1" lang="en-US" baseline="30000" dirty="0" smtClean="0">
                <a:latin typeface="Arial" charset="0"/>
              </a:rPr>
              <a:t>2</a:t>
            </a:r>
            <a:r>
              <a:rPr kumimoji="1" lang="en-US" dirty="0" smtClean="0">
                <a:latin typeface="Arial" charset="0"/>
              </a:rPr>
              <a:t>)</a:t>
            </a:r>
          </a:p>
          <a:p>
            <a:pPr eaLnBrk="1" hangingPunct="1">
              <a:spcBef>
                <a:spcPts val="1200"/>
              </a:spcBef>
            </a:pPr>
            <a:r>
              <a:rPr kumimoji="1" lang="en-US" dirty="0" smtClean="0">
                <a:latin typeface="Arial" charset="0"/>
              </a:rPr>
              <a:t>Compare results to the EPA/HUD clearance standards for lead dust:</a:t>
            </a:r>
          </a:p>
          <a:p>
            <a:pPr lvl="1" eaLnBrk="1" hangingPunct="1">
              <a:spcBef>
                <a:spcPts val="800"/>
              </a:spcBef>
            </a:pPr>
            <a:r>
              <a:rPr kumimoji="1" lang="en-US" dirty="0" smtClean="0">
                <a:latin typeface="Arial" charset="0"/>
              </a:rPr>
              <a:t>Floors &lt; 40 </a:t>
            </a:r>
            <a:r>
              <a:rPr lang="en-US" dirty="0" smtClean="0">
                <a:latin typeface="Arial" charset="0"/>
              </a:rPr>
              <a:t>µg</a:t>
            </a:r>
            <a:r>
              <a:rPr kumimoji="1" lang="en-US" dirty="0" smtClean="0">
                <a:latin typeface="Arial" charset="0"/>
              </a:rPr>
              <a:t>/ft</a:t>
            </a:r>
            <a:r>
              <a:rPr kumimoji="1" lang="en-US" baseline="30000" dirty="0" smtClean="0">
                <a:latin typeface="Arial" charset="0"/>
              </a:rPr>
              <a:t>2  </a:t>
            </a:r>
            <a:r>
              <a:rPr kumimoji="1" lang="en-US" b="1" dirty="0" smtClean="0">
                <a:latin typeface="Arial" charset="0"/>
              </a:rPr>
              <a:t>passes </a:t>
            </a:r>
          </a:p>
          <a:p>
            <a:pPr lvl="1" eaLnBrk="1" hangingPunct="1">
              <a:spcBef>
                <a:spcPts val="800"/>
              </a:spcBef>
            </a:pPr>
            <a:r>
              <a:rPr kumimoji="1" lang="en-US" dirty="0" smtClean="0">
                <a:latin typeface="Arial" charset="0"/>
              </a:rPr>
              <a:t>Sills &lt; 250 </a:t>
            </a:r>
            <a:r>
              <a:rPr lang="en-US" dirty="0" smtClean="0">
                <a:latin typeface="Arial" charset="0"/>
              </a:rPr>
              <a:t>µg</a:t>
            </a:r>
            <a:r>
              <a:rPr kumimoji="1" lang="en-US" dirty="0" smtClean="0">
                <a:latin typeface="Arial" charset="0"/>
              </a:rPr>
              <a:t>/ft</a:t>
            </a:r>
            <a:r>
              <a:rPr kumimoji="1" lang="en-US" baseline="30000" dirty="0" smtClean="0">
                <a:latin typeface="Arial" charset="0"/>
              </a:rPr>
              <a:t>2  </a:t>
            </a:r>
            <a:r>
              <a:rPr kumimoji="1" lang="en-US" b="1" dirty="0" smtClean="0">
                <a:latin typeface="Arial" charset="0"/>
              </a:rPr>
              <a:t>passes</a:t>
            </a:r>
          </a:p>
          <a:p>
            <a:pPr lvl="1" eaLnBrk="1" hangingPunct="1">
              <a:spcBef>
                <a:spcPts val="800"/>
              </a:spcBef>
            </a:pPr>
            <a:r>
              <a:rPr kumimoji="1" lang="en-US" dirty="0" smtClean="0">
                <a:latin typeface="Arial" charset="0"/>
              </a:rPr>
              <a:t>Troughs &lt; 400 </a:t>
            </a:r>
            <a:r>
              <a:rPr lang="en-US" dirty="0" smtClean="0">
                <a:latin typeface="Arial" charset="0"/>
              </a:rPr>
              <a:t>µg</a:t>
            </a:r>
            <a:r>
              <a:rPr kumimoji="1" lang="en-US" dirty="0" smtClean="0">
                <a:latin typeface="Arial" charset="0"/>
              </a:rPr>
              <a:t>/ft</a:t>
            </a:r>
            <a:r>
              <a:rPr kumimoji="1" lang="en-US" baseline="30000" dirty="0" smtClean="0">
                <a:latin typeface="Arial" charset="0"/>
              </a:rPr>
              <a:t>2  </a:t>
            </a:r>
            <a:r>
              <a:rPr kumimoji="1" lang="en-US" b="1" dirty="0" smtClean="0">
                <a:latin typeface="Arial" charset="0"/>
              </a:rPr>
              <a:t>passes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PA Slide Template">
  <a:themeElements>
    <a:clrScheme name="EPA Slide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PA Slide 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PA Slide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PA Slide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PA Slide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PA Slide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PA Slid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PA Slid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PA Slid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X:Templates:My Templates:EPA Slide Template.pot</Template>
  <TotalTime>4005</TotalTime>
  <Words>1948</Words>
  <Application>Microsoft Office PowerPoint</Application>
  <PresentationFormat>On-screen Show (4:3)</PresentationFormat>
  <Paragraphs>160</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EPA Slide Template</vt:lpstr>
      <vt:lpstr>Acrobat Document</vt:lpstr>
      <vt:lpstr>Chapter 4</vt:lpstr>
      <vt:lpstr>Objectives</vt:lpstr>
      <vt:lpstr>Selecting a Laboratory</vt:lpstr>
      <vt:lpstr>Questions To Ask Laboratories</vt:lpstr>
      <vt:lpstr>Quality Control in the Field </vt:lpstr>
      <vt:lpstr>Review Your Sample Collection Form</vt:lpstr>
      <vt:lpstr>Chain of Custody</vt:lpstr>
      <vt:lpstr>Slide 8</vt:lpstr>
      <vt:lpstr>Evaluating Laboratory Results for Single Samples</vt:lpstr>
      <vt:lpstr>Activity: Interpreting Laboratory Results</vt:lpstr>
      <vt:lpstr>Evaluating Laboratory Results for Composite Samples</vt:lpstr>
      <vt:lpstr>Avoiding Common Mistakes</vt:lpstr>
      <vt:lpstr>Summary</vt:lpstr>
    </vt:vector>
  </TitlesOfParts>
  <Company>ICF Kaiser International,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LDST Refresher Course</dc:title>
  <dc:subject>LDST Refresher Course Ch. 4 Slides</dc:subject>
  <dc:creator>US EPA</dc:creator>
  <cp:keywords>Lead dust sampling technician, LDST, lead poisoning</cp:keywords>
  <cp:lastModifiedBy>Pivetz, Timothy</cp:lastModifiedBy>
  <cp:revision>250</cp:revision>
  <cp:lastPrinted>2000-06-30T16:17:18Z</cp:lastPrinted>
  <dcterms:created xsi:type="dcterms:W3CDTF">1999-07-20T16:08:14Z</dcterms:created>
  <dcterms:modified xsi:type="dcterms:W3CDTF">2013-08-06T20:08:27Z</dcterms:modified>
</cp:coreProperties>
</file>