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257" r:id="rId3"/>
    <p:sldId id="259" r:id="rId4"/>
    <p:sldId id="260" r:id="rId5"/>
    <p:sldId id="261" r:id="rId6"/>
    <p:sldId id="293" r:id="rId7"/>
    <p:sldId id="304" r:id="rId8"/>
    <p:sldId id="305" r:id="rId9"/>
    <p:sldId id="306" r:id="rId10"/>
    <p:sldId id="262" r:id="rId11"/>
    <p:sldId id="263" r:id="rId12"/>
    <p:sldId id="264" r:id="rId13"/>
    <p:sldId id="295" r:id="rId14"/>
    <p:sldId id="266" r:id="rId15"/>
    <p:sldId id="267" r:id="rId16"/>
    <p:sldId id="268" r:id="rId17"/>
    <p:sldId id="269" r:id="rId18"/>
    <p:sldId id="270" r:id="rId19"/>
    <p:sldId id="271" r:id="rId20"/>
    <p:sldId id="272" r:id="rId21"/>
    <p:sldId id="273" r:id="rId22"/>
    <p:sldId id="300" r:id="rId23"/>
    <p:sldId id="301" r:id="rId24"/>
    <p:sldId id="302" r:id="rId25"/>
    <p:sldId id="274" r:id="rId26"/>
    <p:sldId id="275" r:id="rId27"/>
    <p:sldId id="276" r:id="rId28"/>
    <p:sldId id="277" r:id="rId29"/>
    <p:sldId id="303" r:id="rId30"/>
    <p:sldId id="278" r:id="rId31"/>
    <p:sldId id="286" r:id="rId32"/>
    <p:sldId id="279" r:id="rId33"/>
    <p:sldId id="280" r:id="rId34"/>
    <p:sldId id="281" r:id="rId35"/>
    <p:sldId id="282" r:id="rId36"/>
    <p:sldId id="283" r:id="rId37"/>
    <p:sldId id="288" r:id="rId38"/>
    <p:sldId id="289" r:id="rId39"/>
    <p:sldId id="298" r:id="rId40"/>
    <p:sldId id="299" r:id="rId41"/>
    <p:sldId id="291" r:id="rId42"/>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3333CC"/>
    <a:srgbClr val="00FF99"/>
    <a:srgbClr val="66FFCC"/>
    <a:srgbClr val="99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500" autoAdjust="0"/>
    <p:restoredTop sz="84152" autoAdjust="0"/>
  </p:normalViewPr>
  <p:slideViewPr>
    <p:cSldViewPr snapToGrid="0" showGuides="1">
      <p:cViewPr varScale="1">
        <p:scale>
          <a:sx n="85" d="100"/>
          <a:sy n="85" d="100"/>
        </p:scale>
        <p:origin x="-123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p:scale>
          <a:sx n="75" d="100"/>
          <a:sy n="75" d="100"/>
        </p:scale>
        <p:origin x="-1980" y="696"/>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169699" cy="480060"/>
          </a:xfrm>
          <a:prstGeom prst="rect">
            <a:avLst/>
          </a:prstGeom>
          <a:noFill/>
          <a:ln w="9525">
            <a:noFill/>
            <a:miter lim="800000"/>
            <a:headEnd/>
            <a:tailEnd/>
          </a:ln>
        </p:spPr>
        <p:txBody>
          <a:bodyPr vert="horz" wrap="square" lIns="91438" tIns="45719" rIns="91438" bIns="45719" numCol="1" anchor="t" anchorCtr="0" compatLnSpc="1">
            <a:prstTxWarp prst="textNoShape">
              <a:avLst/>
            </a:prstTxWarp>
          </a:bodyPr>
          <a:lstStyle>
            <a:lvl1pPr defTabSz="914478">
              <a:defRPr sz="1200"/>
            </a:lvl1pPr>
          </a:lstStyle>
          <a:p>
            <a:pPr>
              <a:defRPr/>
            </a:pPr>
            <a:endParaRPr lang="en-US"/>
          </a:p>
        </p:txBody>
      </p:sp>
      <p:sp>
        <p:nvSpPr>
          <p:cNvPr id="3" name="Date Placeholder 2"/>
          <p:cNvSpPr>
            <a:spLocks noGrp="1"/>
          </p:cNvSpPr>
          <p:nvPr>
            <p:ph type="dt" sz="quarter" idx="1"/>
          </p:nvPr>
        </p:nvSpPr>
        <p:spPr bwMode="auto">
          <a:xfrm>
            <a:off x="4143843" y="0"/>
            <a:ext cx="3169699" cy="480060"/>
          </a:xfrm>
          <a:prstGeom prst="rect">
            <a:avLst/>
          </a:prstGeom>
          <a:noFill/>
          <a:ln w="9525">
            <a:noFill/>
            <a:miter lim="800000"/>
            <a:headEnd/>
            <a:tailEnd/>
          </a:ln>
        </p:spPr>
        <p:txBody>
          <a:bodyPr vert="horz" wrap="square" lIns="91438" tIns="45719" rIns="91438" bIns="45719" numCol="1" anchor="t" anchorCtr="0" compatLnSpc="1">
            <a:prstTxWarp prst="textNoShape">
              <a:avLst/>
            </a:prstTxWarp>
          </a:bodyPr>
          <a:lstStyle>
            <a:lvl1pPr algn="r" defTabSz="914478">
              <a:defRPr sz="1200"/>
            </a:lvl1pPr>
          </a:lstStyle>
          <a:p>
            <a:pPr>
              <a:defRPr/>
            </a:pPr>
            <a:fld id="{3840B2B9-1166-4F22-93F9-870B1D0E44E1}" type="datetimeFigureOut">
              <a:rPr lang="en-US"/>
              <a:pPr>
                <a:defRPr/>
              </a:pPr>
              <a:t>8/6/2013</a:t>
            </a:fld>
            <a:endParaRPr lang="en-US"/>
          </a:p>
        </p:txBody>
      </p:sp>
      <p:sp>
        <p:nvSpPr>
          <p:cNvPr id="4" name="Footer Placeholder 3"/>
          <p:cNvSpPr>
            <a:spLocks noGrp="1"/>
          </p:cNvSpPr>
          <p:nvPr>
            <p:ph type="ftr" sz="quarter" idx="2"/>
          </p:nvPr>
        </p:nvSpPr>
        <p:spPr bwMode="auto">
          <a:xfrm>
            <a:off x="0" y="9119496"/>
            <a:ext cx="3169699" cy="480060"/>
          </a:xfrm>
          <a:prstGeom prst="rect">
            <a:avLst/>
          </a:prstGeom>
          <a:noFill/>
          <a:ln w="9525">
            <a:noFill/>
            <a:miter lim="800000"/>
            <a:headEnd/>
            <a:tailEnd/>
          </a:ln>
        </p:spPr>
        <p:txBody>
          <a:bodyPr vert="horz" wrap="square" lIns="91438" tIns="45719" rIns="91438" bIns="45719" numCol="1" anchor="b" anchorCtr="0" compatLnSpc="1">
            <a:prstTxWarp prst="textNoShape">
              <a:avLst/>
            </a:prstTxWarp>
          </a:bodyPr>
          <a:lstStyle>
            <a:lvl1pPr defTabSz="914478">
              <a:defRPr sz="1200"/>
            </a:lvl1pPr>
          </a:lstStyle>
          <a:p>
            <a:pPr>
              <a:defRPr/>
            </a:pPr>
            <a:endParaRPr lang="en-US"/>
          </a:p>
        </p:txBody>
      </p:sp>
      <p:sp>
        <p:nvSpPr>
          <p:cNvPr id="5" name="Slide Number Placeholder 4"/>
          <p:cNvSpPr>
            <a:spLocks noGrp="1"/>
          </p:cNvSpPr>
          <p:nvPr>
            <p:ph type="sldNum" sz="quarter" idx="3"/>
          </p:nvPr>
        </p:nvSpPr>
        <p:spPr bwMode="auto">
          <a:xfrm>
            <a:off x="4143843" y="9119496"/>
            <a:ext cx="3169699" cy="480060"/>
          </a:xfrm>
          <a:prstGeom prst="rect">
            <a:avLst/>
          </a:prstGeom>
          <a:noFill/>
          <a:ln w="9525">
            <a:noFill/>
            <a:miter lim="800000"/>
            <a:headEnd/>
            <a:tailEnd/>
          </a:ln>
        </p:spPr>
        <p:txBody>
          <a:bodyPr vert="horz" wrap="square" lIns="91438" tIns="45719" rIns="91438" bIns="45719" numCol="1" anchor="b" anchorCtr="0" compatLnSpc="1">
            <a:prstTxWarp prst="textNoShape">
              <a:avLst/>
            </a:prstTxWarp>
          </a:bodyPr>
          <a:lstStyle>
            <a:lvl1pPr algn="r" defTabSz="914478">
              <a:defRPr sz="1200"/>
            </a:lvl1pPr>
          </a:lstStyle>
          <a:p>
            <a:pPr>
              <a:defRPr/>
            </a:pPr>
            <a:fld id="{0D49D86D-72C3-45D9-8E8B-4F5484E866C9}" type="slidenum">
              <a:rPr lang="en-US"/>
              <a:pPr>
                <a:defRPr/>
              </a:pPr>
              <a:t>‹#›</a:t>
            </a:fld>
            <a:endParaRPr lang="en-US"/>
          </a:p>
        </p:txBody>
      </p:sp>
    </p:spTree>
    <p:extLst>
      <p:ext uri="{BB962C8B-B14F-4D97-AF65-F5344CB8AC3E}">
        <p14:creationId xmlns:p14="http://schemas.microsoft.com/office/powerpoint/2010/main" xmlns="" val="371240217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171358" cy="478416"/>
          </a:xfrm>
          <a:prstGeom prst="rect">
            <a:avLst/>
          </a:prstGeom>
          <a:noFill/>
          <a:ln w="9525">
            <a:noFill/>
            <a:miter lim="800000"/>
            <a:headEnd/>
            <a:tailEnd/>
          </a:ln>
        </p:spPr>
        <p:txBody>
          <a:bodyPr vert="horz" wrap="square" lIns="96659" tIns="48330" rIns="96659" bIns="48330" numCol="1" anchor="t" anchorCtr="0" compatLnSpc="1">
            <a:prstTxWarp prst="textNoShape">
              <a:avLst/>
            </a:prstTxWarp>
          </a:bodyPr>
          <a:lstStyle>
            <a:lvl1pPr defTabSz="914478">
              <a:defRPr sz="1100">
                <a:latin typeface="Arial" pitchFamily="34" charset="0"/>
                <a:cs typeface="Arial" pitchFamily="34" charset="0"/>
              </a:defRPr>
            </a:lvl1pPr>
          </a:lstStyle>
          <a:p>
            <a:pPr>
              <a:defRPr/>
            </a:pPr>
            <a:r>
              <a:rPr lang="en-US" dirty="0" smtClean="0"/>
              <a:t>Chapter 3: Lead Dust Wipe Sampling</a:t>
            </a:r>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100508" tIns="50255" rIns="100508" bIns="50255" rtlCol="0" anchor="ctr"/>
          <a:lstStyle/>
          <a:p>
            <a:pPr lvl="0"/>
            <a:endParaRPr lang="en-US" noProof="0"/>
          </a:p>
        </p:txBody>
      </p:sp>
      <p:sp>
        <p:nvSpPr>
          <p:cNvPr id="5" name="Notes Placeholder 4"/>
          <p:cNvSpPr>
            <a:spLocks noGrp="1"/>
          </p:cNvSpPr>
          <p:nvPr>
            <p:ph type="body" sz="quarter" idx="3"/>
          </p:nvPr>
        </p:nvSpPr>
        <p:spPr bwMode="auto">
          <a:xfrm>
            <a:off x="731853" y="4560570"/>
            <a:ext cx="5851496" cy="4320540"/>
          </a:xfrm>
          <a:prstGeom prst="rect">
            <a:avLst/>
          </a:prstGeom>
          <a:noFill/>
          <a:ln w="9525">
            <a:noFill/>
            <a:miter lim="800000"/>
            <a:headEnd/>
            <a:tailEnd/>
          </a:ln>
        </p:spPr>
        <p:txBody>
          <a:bodyPr vert="horz" wrap="square" lIns="96659" tIns="48330" rIns="96659" bIns="4833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bwMode="auto">
          <a:xfrm>
            <a:off x="0" y="9121140"/>
            <a:ext cx="3352247" cy="480060"/>
          </a:xfrm>
          <a:prstGeom prst="rect">
            <a:avLst/>
          </a:prstGeom>
          <a:noFill/>
          <a:ln w="9525">
            <a:noFill/>
            <a:miter lim="800000"/>
            <a:headEnd/>
            <a:tailEnd/>
          </a:ln>
        </p:spPr>
        <p:txBody>
          <a:bodyPr vert="horz" wrap="square" lIns="96659" tIns="48330" rIns="96659" bIns="48330" numCol="1" anchor="b" anchorCtr="0" compatLnSpc="1">
            <a:prstTxWarp prst="textNoShape">
              <a:avLst/>
            </a:prstTxWarp>
          </a:bodyPr>
          <a:lstStyle>
            <a:lvl1pPr defTabSz="914478">
              <a:defRPr sz="1100">
                <a:latin typeface="Arial" pitchFamily="34" charset="0"/>
                <a:cs typeface="Arial" pitchFamily="34" charset="0"/>
              </a:defRPr>
            </a:lvl1pPr>
          </a:lstStyle>
          <a:p>
            <a:pPr>
              <a:defRPr/>
            </a:pPr>
            <a:r>
              <a:rPr lang="en-US" dirty="0" smtClean="0"/>
              <a:t>Lead Dust Sampling Technician Training Course</a:t>
            </a:r>
            <a:endParaRPr lang="en-US" dirty="0"/>
          </a:p>
        </p:txBody>
      </p:sp>
      <p:sp>
        <p:nvSpPr>
          <p:cNvPr id="7" name="Slide Number Placeholder 6"/>
          <p:cNvSpPr>
            <a:spLocks noGrp="1"/>
          </p:cNvSpPr>
          <p:nvPr>
            <p:ph type="sldNum" sz="quarter" idx="5"/>
          </p:nvPr>
        </p:nvSpPr>
        <p:spPr bwMode="auto">
          <a:xfrm>
            <a:off x="4145501" y="9121140"/>
            <a:ext cx="3169699" cy="480060"/>
          </a:xfrm>
          <a:prstGeom prst="rect">
            <a:avLst/>
          </a:prstGeom>
          <a:noFill/>
          <a:ln w="9525">
            <a:noFill/>
            <a:miter lim="800000"/>
            <a:headEnd/>
            <a:tailEnd/>
          </a:ln>
        </p:spPr>
        <p:txBody>
          <a:bodyPr vert="horz" wrap="square" lIns="96659" tIns="48330" rIns="96659" bIns="48330" numCol="1" anchor="b" anchorCtr="0" compatLnSpc="1">
            <a:prstTxWarp prst="textNoShape">
              <a:avLst/>
            </a:prstTxWarp>
          </a:bodyPr>
          <a:lstStyle>
            <a:lvl1pPr algn="r" defTabSz="914478">
              <a:defRPr sz="1100">
                <a:latin typeface="Arial" pitchFamily="34" charset="0"/>
                <a:cs typeface="Arial" pitchFamily="34" charset="0"/>
              </a:defRPr>
            </a:lvl1pPr>
          </a:lstStyle>
          <a:p>
            <a:pPr>
              <a:defRPr/>
            </a:pPr>
            <a:r>
              <a:rPr lang="en-US" dirty="0" smtClean="0"/>
              <a:t>3-</a:t>
            </a:r>
            <a:fld id="{927E8C80-60FE-47F2-B0B7-6E1DC54119EA}" type="slidenum">
              <a:rPr lang="en-US" smtClean="0"/>
              <a:pPr>
                <a:defRPr/>
              </a:pPr>
              <a:t>‹#›</a:t>
            </a:fld>
            <a:endParaRPr lang="en-US" dirty="0"/>
          </a:p>
        </p:txBody>
      </p:sp>
      <p:sp>
        <p:nvSpPr>
          <p:cNvPr id="8" name="Date Placeholder 7"/>
          <p:cNvSpPr>
            <a:spLocks noGrp="1"/>
          </p:cNvSpPr>
          <p:nvPr>
            <p:ph type="dt" idx="1"/>
          </p:nvPr>
        </p:nvSpPr>
        <p:spPr bwMode="auto">
          <a:xfrm>
            <a:off x="4143843" y="0"/>
            <a:ext cx="3169699" cy="480060"/>
          </a:xfrm>
          <a:prstGeom prst="rect">
            <a:avLst/>
          </a:prstGeom>
          <a:noFill/>
          <a:ln w="9525">
            <a:noFill/>
            <a:miter lim="800000"/>
            <a:headEnd/>
            <a:tailEnd/>
          </a:ln>
        </p:spPr>
        <p:txBody>
          <a:bodyPr vert="horz" wrap="square" lIns="91438" tIns="45719" rIns="91438" bIns="45719" numCol="1" anchor="t" anchorCtr="0" compatLnSpc="1">
            <a:prstTxWarp prst="textNoShape">
              <a:avLst/>
            </a:prstTxWarp>
          </a:bodyPr>
          <a:lstStyle>
            <a:lvl1pPr algn="r" defTabSz="914478">
              <a:defRPr sz="1100"/>
            </a:lvl1pPr>
          </a:lstStyle>
          <a:p>
            <a:pPr>
              <a:defRPr/>
            </a:pPr>
            <a:fld id="{20D48162-319D-41A1-A1E4-4E0CD270593E}" type="datetimeFigureOut">
              <a:rPr lang="en-US" smtClean="0"/>
              <a:pPr>
                <a:defRPr/>
              </a:pPr>
              <a:t>8/6/2013</a:t>
            </a:fld>
            <a:endParaRPr lang="en-US" dirty="0"/>
          </a:p>
        </p:txBody>
      </p:sp>
    </p:spTree>
    <p:extLst>
      <p:ext uri="{BB962C8B-B14F-4D97-AF65-F5344CB8AC3E}">
        <p14:creationId xmlns:p14="http://schemas.microsoft.com/office/powerpoint/2010/main" xmlns="" val="2699821873"/>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1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1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1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1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1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632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smtClean="0"/>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1</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553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smtClean="0"/>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10</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6563" name="Notes Placeholder 2"/>
          <p:cNvSpPr>
            <a:spLocks noGrp="1"/>
          </p:cNvSpPr>
          <p:nvPr>
            <p:ph type="body" idx="1"/>
          </p:nvPr>
        </p:nvSpPr>
        <p:spPr>
          <a:xfrm>
            <a:off x="731853" y="4560570"/>
            <a:ext cx="5851496" cy="308483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ts val="455"/>
              </a:spcBef>
              <a:tabLst>
                <a:tab pos="0" algn="l"/>
                <a:tab pos="292100" algn="l"/>
                <a:tab pos="1003300" algn="l"/>
                <a:tab pos="1506538" algn="l"/>
                <a:tab pos="2008188" algn="l"/>
                <a:tab pos="2511425" algn="l"/>
                <a:tab pos="3013075" algn="l"/>
                <a:tab pos="3516313" algn="l"/>
                <a:tab pos="4017963" algn="l"/>
                <a:tab pos="4522788" algn="l"/>
                <a:tab pos="5024438" algn="l"/>
                <a:tab pos="5526088" algn="l"/>
                <a:tab pos="6029325" algn="l"/>
                <a:tab pos="6530975" algn="l"/>
                <a:tab pos="7034213" algn="l"/>
                <a:tab pos="7535863" algn="l"/>
                <a:tab pos="8039100" algn="l"/>
                <a:tab pos="8540750" algn="l"/>
                <a:tab pos="9045575" algn="l"/>
                <a:tab pos="9547225" algn="l"/>
                <a:tab pos="10048875" algn="l"/>
              </a:tabLst>
            </a:pPr>
            <a:r>
              <a:rPr lang="en-US" dirty="0" smtClean="0">
                <a:ea typeface="Lucida Sans Unicode" pitchFamily="34" charset="0"/>
              </a:rPr>
              <a:t>Key supplies are listed above. Check with your analytical lab, because they will often provide some of these materials.</a:t>
            </a:r>
          </a:p>
          <a:p>
            <a:pPr marL="342900" lvl="1" indent="-342900" eaLnBrk="1" hangingPunct="1">
              <a:spcBef>
                <a:spcPts val="416"/>
              </a:spcBef>
              <a:buFont typeface="Times New Roman" pitchFamily="18" charset="0"/>
              <a:buChar char="•"/>
              <a:tabLst>
                <a:tab pos="0" algn="l"/>
                <a:tab pos="292100" algn="l"/>
                <a:tab pos="1003300" algn="l"/>
                <a:tab pos="1506538" algn="l"/>
                <a:tab pos="2008188" algn="l"/>
                <a:tab pos="2511425" algn="l"/>
                <a:tab pos="3013075" algn="l"/>
                <a:tab pos="3516313" algn="l"/>
                <a:tab pos="4017963" algn="l"/>
                <a:tab pos="4522788" algn="l"/>
                <a:tab pos="5024438" algn="l"/>
                <a:tab pos="5526088" algn="l"/>
                <a:tab pos="6029325" algn="l"/>
                <a:tab pos="6530975" algn="l"/>
                <a:tab pos="7034213" algn="l"/>
                <a:tab pos="7535863" algn="l"/>
                <a:tab pos="8039100" algn="l"/>
                <a:tab pos="8540750" algn="l"/>
                <a:tab pos="9045575" algn="l"/>
                <a:tab pos="9547225" algn="l"/>
                <a:tab pos="10048875" algn="l"/>
              </a:tabLst>
            </a:pPr>
            <a:r>
              <a:rPr lang="en-US" sz="1100" b="1" dirty="0">
                <a:ea typeface="Lucida Sans Unicode" pitchFamily="34" charset="0"/>
              </a:rPr>
              <a:t>Disposable lead dust wipes. </a:t>
            </a:r>
            <a:r>
              <a:rPr lang="en-US" sz="1100" dirty="0">
                <a:ea typeface="Lucida Sans Unicode" pitchFamily="34" charset="0"/>
              </a:rPr>
              <a:t>Use individually packaged wipes (laboratories often provide these). The wipes should meet ASTM Standard E1792-03. Do not use any wipes that contain aloe or lanolin. </a:t>
            </a:r>
          </a:p>
          <a:p>
            <a:pPr marL="342900" lvl="1" indent="-342900" eaLnBrk="1" hangingPunct="1">
              <a:spcBef>
                <a:spcPts val="416"/>
              </a:spcBef>
              <a:buFont typeface="Times New Roman" pitchFamily="18" charset="0"/>
              <a:buChar char="•"/>
              <a:tabLst>
                <a:tab pos="0" algn="l"/>
                <a:tab pos="292100" algn="l"/>
                <a:tab pos="1003300" algn="l"/>
                <a:tab pos="1506538" algn="l"/>
                <a:tab pos="2008188" algn="l"/>
                <a:tab pos="2511425" algn="l"/>
                <a:tab pos="3013075" algn="l"/>
                <a:tab pos="3516313" algn="l"/>
                <a:tab pos="4017963" algn="l"/>
                <a:tab pos="4522788" algn="l"/>
                <a:tab pos="5024438" algn="l"/>
                <a:tab pos="5526088" algn="l"/>
                <a:tab pos="6029325" algn="l"/>
                <a:tab pos="6530975" algn="l"/>
                <a:tab pos="7034213" algn="l"/>
                <a:tab pos="7535863" algn="l"/>
                <a:tab pos="8039100" algn="l"/>
                <a:tab pos="8540750" algn="l"/>
                <a:tab pos="9045575" algn="l"/>
                <a:tab pos="9547225" algn="l"/>
                <a:tab pos="10048875" algn="l"/>
              </a:tabLst>
            </a:pPr>
            <a:r>
              <a:rPr lang="en-US" sz="1100" b="1" dirty="0">
                <a:ea typeface="Lucida Sans Unicode" pitchFamily="34" charset="0"/>
              </a:rPr>
              <a:t>Disposable gloves. </a:t>
            </a:r>
            <a:r>
              <a:rPr lang="en-US" sz="1100" dirty="0">
                <a:ea typeface="Lucida Sans Unicode" pitchFamily="34" charset="0"/>
              </a:rPr>
              <a:t>Gloves should be disposable. Non-sterilized and non-powdered gloves are recommended because powder on gloves may contaminate the sample (laboratories often provide them).</a:t>
            </a:r>
          </a:p>
          <a:p>
            <a:pPr marL="342900" lvl="1" indent="-342900" eaLnBrk="1" hangingPunct="1">
              <a:spcBef>
                <a:spcPts val="416"/>
              </a:spcBef>
              <a:buFont typeface="Times New Roman" pitchFamily="18" charset="0"/>
              <a:buChar char="•"/>
              <a:tabLst>
                <a:tab pos="0" algn="l"/>
                <a:tab pos="292100" algn="l"/>
                <a:tab pos="1003300" algn="l"/>
                <a:tab pos="1506538" algn="l"/>
                <a:tab pos="2008188" algn="l"/>
                <a:tab pos="2511425" algn="l"/>
                <a:tab pos="3013075" algn="l"/>
                <a:tab pos="3516313" algn="l"/>
                <a:tab pos="4017963" algn="l"/>
                <a:tab pos="4522788" algn="l"/>
                <a:tab pos="5024438" algn="l"/>
                <a:tab pos="5526088" algn="l"/>
                <a:tab pos="6029325" algn="l"/>
                <a:tab pos="6530975" algn="l"/>
                <a:tab pos="7034213" algn="l"/>
                <a:tab pos="7535863" algn="l"/>
                <a:tab pos="8039100" algn="l"/>
                <a:tab pos="8540750" algn="l"/>
                <a:tab pos="9045575" algn="l"/>
                <a:tab pos="9547225" algn="l"/>
                <a:tab pos="10048875" algn="l"/>
              </a:tabLst>
            </a:pPr>
            <a:r>
              <a:rPr lang="en-US" sz="1100" b="1" dirty="0">
                <a:ea typeface="Lucida Sans Unicode" pitchFamily="34" charset="0"/>
              </a:rPr>
              <a:t>Disposable shoe covers. </a:t>
            </a:r>
            <a:r>
              <a:rPr lang="en-US" sz="1100" dirty="0">
                <a:ea typeface="Lucida Sans Unicode" pitchFamily="34" charset="0"/>
              </a:rPr>
              <a:t>Use of disposable shoe covers between buildings and the removal of shoe covers before entering your vehicle can be helpful in minimizing the inadvertent transfer of settled dust from one location to another.</a:t>
            </a:r>
          </a:p>
          <a:p>
            <a:pPr marL="342900" lvl="1" indent="-342900" eaLnBrk="1" hangingPunct="1">
              <a:spcBef>
                <a:spcPts val="416"/>
              </a:spcBef>
              <a:buFont typeface="Times New Roman" pitchFamily="18" charset="0"/>
              <a:buChar char="•"/>
              <a:tabLst>
                <a:tab pos="0" algn="l"/>
                <a:tab pos="292100" algn="l"/>
                <a:tab pos="1003300" algn="l"/>
                <a:tab pos="1506538" algn="l"/>
                <a:tab pos="2008188" algn="l"/>
                <a:tab pos="2511425" algn="l"/>
                <a:tab pos="3013075" algn="l"/>
                <a:tab pos="3516313" algn="l"/>
                <a:tab pos="4017963" algn="l"/>
                <a:tab pos="4522788" algn="l"/>
                <a:tab pos="5024438" algn="l"/>
                <a:tab pos="5526088" algn="l"/>
                <a:tab pos="6029325" algn="l"/>
                <a:tab pos="6530975" algn="l"/>
                <a:tab pos="7034213" algn="l"/>
                <a:tab pos="7535863" algn="l"/>
                <a:tab pos="8039100" algn="l"/>
                <a:tab pos="8540750" algn="l"/>
                <a:tab pos="9045575" algn="l"/>
                <a:tab pos="9547225" algn="l"/>
                <a:tab pos="10048875" algn="l"/>
              </a:tabLst>
            </a:pPr>
            <a:r>
              <a:rPr lang="en-US" sz="1100" b="1" dirty="0">
                <a:ea typeface="Lucida Sans Unicode" pitchFamily="34" charset="0"/>
              </a:rPr>
              <a:t>Centrifuge tubes or other hard plastic, non-glass container. </a:t>
            </a:r>
            <a:r>
              <a:rPr lang="en-US" sz="1100" dirty="0">
                <a:ea typeface="Lucida Sans Unicode" pitchFamily="34" charset="0"/>
              </a:rPr>
              <a:t>They should be non-sterilized, plastic tubes equipped with a sealable lid.</a:t>
            </a:r>
          </a:p>
          <a:p>
            <a:pPr marL="342900" lvl="1" indent="-342900" eaLnBrk="1" hangingPunct="1">
              <a:spcBef>
                <a:spcPts val="416"/>
              </a:spcBef>
              <a:buFont typeface="Times New Roman" pitchFamily="18" charset="0"/>
              <a:buChar char="•"/>
              <a:tabLst>
                <a:tab pos="0" algn="l"/>
                <a:tab pos="292100" algn="l"/>
                <a:tab pos="1003300" algn="l"/>
                <a:tab pos="1506538" algn="l"/>
                <a:tab pos="2008188" algn="l"/>
                <a:tab pos="2511425" algn="l"/>
                <a:tab pos="3013075" algn="l"/>
                <a:tab pos="3516313" algn="l"/>
                <a:tab pos="4017963" algn="l"/>
                <a:tab pos="4522788" algn="l"/>
                <a:tab pos="5024438" algn="l"/>
                <a:tab pos="5526088" algn="l"/>
                <a:tab pos="6029325" algn="l"/>
                <a:tab pos="6530975" algn="l"/>
                <a:tab pos="7034213" algn="l"/>
                <a:tab pos="7535863" algn="l"/>
                <a:tab pos="8039100" algn="l"/>
                <a:tab pos="8540750" algn="l"/>
                <a:tab pos="9045575" algn="l"/>
                <a:tab pos="9547225" algn="l"/>
                <a:tab pos="10048875" algn="l"/>
              </a:tabLst>
            </a:pPr>
            <a:r>
              <a:rPr lang="en-US" sz="1100" b="1" dirty="0">
                <a:ea typeface="Lucida Sans Unicode" pitchFamily="34" charset="0"/>
              </a:rPr>
              <a:t>Reusable templates. </a:t>
            </a:r>
            <a:r>
              <a:rPr lang="en-US" sz="1100" dirty="0">
                <a:ea typeface="Lucida Sans Unicode" pitchFamily="34" charset="0"/>
              </a:rPr>
              <a:t>A 12”x12” reusable plastic or disposable cardboard template is best. </a:t>
            </a:r>
          </a:p>
          <a:p>
            <a:pPr marL="501807" lvl="1" indent="-374705" eaLnBrk="1" hangingPunct="1">
              <a:spcBef>
                <a:spcPts val="416"/>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endParaRPr lang="en-US" sz="1100" dirty="0">
              <a:latin typeface="Times New Roman" pitchFamily="18" charset="0"/>
              <a:ea typeface="Lucida Sans Unicode" pitchFamily="34" charset="0"/>
              <a:cs typeface="Lucida Sans Unicode" pitchFamily="34" charset="0"/>
            </a:endParaRPr>
          </a:p>
          <a:p>
            <a:pPr eaLnBrk="1" hangingPunct="1">
              <a:spcBef>
                <a:spcPct val="0"/>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endParaRPr lang="en-US" dirty="0" smtClean="0"/>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11</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758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ts val="455"/>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a:ea typeface="Lucida Sans Unicode" pitchFamily="34" charset="0"/>
              </a:rPr>
              <a:t>Key supplies are listed above. Check with your analytical lab, because they will often provide some of these materials.</a:t>
            </a:r>
          </a:p>
          <a:p>
            <a:pPr eaLnBrk="1" hangingPunct="1">
              <a:spcBef>
                <a:spcPts val="416"/>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endParaRPr lang="en-US" b="1" dirty="0" smtClean="0">
              <a:ea typeface="Lucida Sans Unicode" pitchFamily="34" charset="0"/>
            </a:endParaRPr>
          </a:p>
          <a:p>
            <a:pPr eaLnBrk="1" hangingPunct="1">
              <a:spcBef>
                <a:spcPts val="416"/>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b="1" dirty="0" smtClean="0">
                <a:ea typeface="Lucida Sans Unicode" pitchFamily="34" charset="0"/>
              </a:rPr>
              <a:t>Tape. </a:t>
            </a:r>
            <a:r>
              <a:rPr lang="en-US" dirty="0" smtClean="0">
                <a:ea typeface="Lucida Sans Unicode" pitchFamily="34" charset="0"/>
              </a:rPr>
              <a:t>Painter’s or masking tape works well. Tape is used to secure templates while taking dust samples and to outline sample areas when templates are not available.</a:t>
            </a:r>
          </a:p>
          <a:p>
            <a:pPr eaLnBrk="1" hangingPunct="1">
              <a:spcBef>
                <a:spcPts val="416"/>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b="1" dirty="0" smtClean="0">
                <a:ea typeface="Lucida Sans Unicode" pitchFamily="34" charset="0"/>
              </a:rPr>
              <a:t>Ruler. </a:t>
            </a:r>
            <a:r>
              <a:rPr lang="en-US" dirty="0" smtClean="0">
                <a:ea typeface="Lucida Sans Unicode" pitchFamily="34" charset="0"/>
              </a:rPr>
              <a:t>To measure sampling areas if templates are not available.</a:t>
            </a:r>
          </a:p>
          <a:p>
            <a:pPr eaLnBrk="1" hangingPunct="1">
              <a:spcBef>
                <a:spcPts val="416"/>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b="1" dirty="0" smtClean="0">
                <a:ea typeface="Lucida Sans Unicode" pitchFamily="34" charset="0"/>
              </a:rPr>
              <a:t>Sample collection forms and chain-of-custody forms. </a:t>
            </a:r>
            <a:r>
              <a:rPr lang="en-US" dirty="0" smtClean="0">
                <a:ea typeface="Lucida Sans Unicode" pitchFamily="34" charset="0"/>
              </a:rPr>
              <a:t>Laboratories will generally provide their own forms.</a:t>
            </a:r>
          </a:p>
          <a:p>
            <a:pPr eaLnBrk="1" hangingPunct="1">
              <a:spcBef>
                <a:spcPts val="416"/>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b="1" dirty="0" smtClean="0">
                <a:ea typeface="Lucida Sans Unicode" pitchFamily="34" charset="0"/>
              </a:rPr>
              <a:t>Labeling and cleanup supplies. </a:t>
            </a:r>
            <a:r>
              <a:rPr lang="en-US" dirty="0" smtClean="0">
                <a:ea typeface="Lucida Sans Unicode" pitchFamily="34" charset="0"/>
              </a:rPr>
              <a:t>Permanent markers, trash bags, labels, re-sealable storage bags, and sanitary wipes for face and hands if no access to warm and soapy water.</a:t>
            </a:r>
          </a:p>
          <a:p>
            <a:pPr eaLnBrk="1" hangingPunct="1">
              <a:spcBef>
                <a:spcPts val="416"/>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b="1" dirty="0" smtClean="0">
                <a:ea typeface="Lucida Sans Unicode" pitchFamily="34" charset="0"/>
              </a:rPr>
              <a:t>Pen. </a:t>
            </a:r>
            <a:r>
              <a:rPr lang="en-US" dirty="0" smtClean="0">
                <a:ea typeface="Lucida Sans Unicode" pitchFamily="34" charset="0"/>
              </a:rPr>
              <a:t>A pen should be used to complete the sample collection form, label tubes, and write down notes.</a:t>
            </a:r>
          </a:p>
          <a:p>
            <a:pPr eaLnBrk="1" hangingPunct="1">
              <a:spcBef>
                <a:spcPts val="416"/>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b="1" dirty="0" smtClean="0">
                <a:ea typeface="Lucida Sans Unicode" pitchFamily="34" charset="0"/>
              </a:rPr>
              <a:t>Calculator.  </a:t>
            </a:r>
            <a:r>
              <a:rPr lang="en-US" dirty="0" smtClean="0">
                <a:ea typeface="Lucida Sans Unicode" pitchFamily="34" charset="0"/>
              </a:rPr>
              <a:t>A calculator should be used to assist in the calculation of sampling area </a:t>
            </a:r>
            <a:r>
              <a:rPr lang="en-US" dirty="0">
                <a:ea typeface="Lucida Sans Unicode" pitchFamily="34" charset="0"/>
              </a:rPr>
              <a:t>dimensions</a:t>
            </a:r>
            <a:r>
              <a:rPr lang="en-US" dirty="0" smtClean="0">
                <a:ea typeface="Lucida Sans Unicode" pitchFamily="34" charset="0"/>
              </a:rPr>
              <a:t>.</a:t>
            </a:r>
          </a:p>
          <a:p>
            <a:pPr eaLnBrk="1" hangingPunct="1">
              <a:spcBef>
                <a:spcPts val="416"/>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b="1" dirty="0" smtClean="0">
                <a:ea typeface="Lucida Sans Unicode" pitchFamily="34" charset="0"/>
              </a:rPr>
              <a:t>Sanitary </a:t>
            </a:r>
            <a:r>
              <a:rPr lang="en-US" b="1" dirty="0">
                <a:ea typeface="Lucida Sans Unicode" pitchFamily="34" charset="0"/>
              </a:rPr>
              <a:t>Wipes</a:t>
            </a:r>
            <a:r>
              <a:rPr lang="en-US" b="1" dirty="0" smtClean="0">
                <a:ea typeface="Lucida Sans Unicode" pitchFamily="34" charset="0"/>
              </a:rPr>
              <a:t>.  </a:t>
            </a:r>
            <a:r>
              <a:rPr lang="en-US" dirty="0" smtClean="0">
                <a:ea typeface="Lucida Sans Unicode" pitchFamily="34" charset="0"/>
              </a:rPr>
              <a:t>To be used for cleanup if no access to warm, soapy water.</a:t>
            </a:r>
          </a:p>
          <a:p>
            <a:pPr eaLnBrk="1" hangingPunct="1">
              <a:spcBef>
                <a:spcPct val="0"/>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endParaRPr lang="en-US" dirty="0" smtClean="0"/>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12</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8611" name="Notes Placeholder 2"/>
          <p:cNvSpPr>
            <a:spLocks noGrp="1"/>
          </p:cNvSpPr>
          <p:nvPr>
            <p:ph type="body" idx="1"/>
          </p:nvPr>
        </p:nvSpPr>
        <p:spPr>
          <a:xfrm>
            <a:off x="736600" y="4571131"/>
            <a:ext cx="6096000" cy="419160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nSpc>
                <a:spcPts val="1144"/>
              </a:lnSpc>
              <a:spcBef>
                <a:spcPts val="208"/>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sz="900" dirty="0"/>
              <a:t>Blank samples are new, unused wipes that are sent to the laboratory to determine whether the sampling media are contaminated by providing a “clean” (assumed lead-free) wipe for comparison. Because you should prepare blank samples on every job, you should factor the costs associated with these samples into your fee. Submitting blank samples is important to test the accuracy of your sampling techniques, the sampling media, and the laboratory’s analysis.</a:t>
            </a:r>
          </a:p>
          <a:p>
            <a:pPr>
              <a:lnSpc>
                <a:spcPts val="1144"/>
              </a:lnSpc>
              <a:spcBef>
                <a:spcPts val="208"/>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sz="900" b="1" dirty="0"/>
              <a:t>Preparing blank samples.</a:t>
            </a:r>
            <a:r>
              <a:rPr lang="en-US" sz="900" dirty="0"/>
              <a:t> You should prepare blank samples in the same manner as other dust wipes.</a:t>
            </a:r>
          </a:p>
          <a:p>
            <a:pPr lvl="1" indent="-228600">
              <a:lnSpc>
                <a:spcPts val="1144"/>
              </a:lnSpc>
              <a:spcBef>
                <a:spcPts val="208"/>
              </a:spcBef>
              <a:buFontTx/>
              <a:buChar char="•"/>
              <a:tabLst>
                <a:tab pos="0" algn="l"/>
                <a:tab pos="228600" algn="l"/>
                <a:tab pos="1003300" algn="l"/>
                <a:tab pos="1506538" algn="l"/>
                <a:tab pos="2008188" algn="l"/>
                <a:tab pos="2511425" algn="l"/>
                <a:tab pos="3013075" algn="l"/>
                <a:tab pos="3516313" algn="l"/>
                <a:tab pos="4017963" algn="l"/>
                <a:tab pos="4522788" algn="l"/>
                <a:tab pos="5024438" algn="l"/>
                <a:tab pos="5526088" algn="l"/>
                <a:tab pos="6029325" algn="l"/>
                <a:tab pos="6530975" algn="l"/>
                <a:tab pos="7034213" algn="l"/>
                <a:tab pos="7535863" algn="l"/>
                <a:tab pos="8039100" algn="l"/>
                <a:tab pos="8540750" algn="l"/>
                <a:tab pos="9045575" algn="l"/>
                <a:tab pos="9547225" algn="l"/>
                <a:tab pos="10048875" algn="l"/>
              </a:tabLst>
            </a:pPr>
            <a:r>
              <a:rPr lang="en-US" sz="900" dirty="0"/>
              <a:t>Prepare blank samples at the end of a job – </a:t>
            </a:r>
            <a:r>
              <a:rPr lang="en-US" sz="900" u="sng" dirty="0"/>
              <a:t>after</a:t>
            </a:r>
            <a:r>
              <a:rPr lang="en-US" sz="900" dirty="0"/>
              <a:t> collecting all of your dust wipe samples.</a:t>
            </a:r>
          </a:p>
          <a:p>
            <a:pPr lvl="1" indent="-228600">
              <a:lnSpc>
                <a:spcPts val="1144"/>
              </a:lnSpc>
              <a:spcBef>
                <a:spcPts val="208"/>
              </a:spcBef>
              <a:buFontTx/>
              <a:buChar char="•"/>
              <a:tabLst>
                <a:tab pos="0" algn="l"/>
                <a:tab pos="228600" algn="l"/>
                <a:tab pos="1003300" algn="l"/>
                <a:tab pos="1506538" algn="l"/>
                <a:tab pos="2008188" algn="l"/>
                <a:tab pos="2511425" algn="l"/>
                <a:tab pos="3013075" algn="l"/>
                <a:tab pos="3516313" algn="l"/>
                <a:tab pos="4017963" algn="l"/>
                <a:tab pos="4522788" algn="l"/>
                <a:tab pos="5024438" algn="l"/>
                <a:tab pos="5526088" algn="l"/>
                <a:tab pos="6029325" algn="l"/>
                <a:tab pos="6530975" algn="l"/>
                <a:tab pos="7034213" algn="l"/>
                <a:tab pos="7535863" algn="l"/>
                <a:tab pos="8039100" algn="l"/>
                <a:tab pos="8540750" algn="l"/>
                <a:tab pos="9045575" algn="l"/>
                <a:tab pos="9547225" algn="l"/>
                <a:tab pos="10048875" algn="l"/>
              </a:tabLst>
            </a:pPr>
            <a:r>
              <a:rPr lang="en-US" sz="900" dirty="0"/>
              <a:t>Remove a new wipe from the container with a new glove, shake the wipe open, and refold it as you would if you were taking a dust sample.</a:t>
            </a:r>
          </a:p>
          <a:p>
            <a:pPr lvl="1" indent="-228600">
              <a:lnSpc>
                <a:spcPts val="1144"/>
              </a:lnSpc>
              <a:spcBef>
                <a:spcPts val="208"/>
              </a:spcBef>
              <a:buFontTx/>
              <a:buChar char="•"/>
              <a:tabLst>
                <a:tab pos="0" algn="l"/>
                <a:tab pos="228600" algn="l"/>
                <a:tab pos="1003300" algn="l"/>
                <a:tab pos="1506538" algn="l"/>
                <a:tab pos="2008188" algn="l"/>
                <a:tab pos="2511425" algn="l"/>
                <a:tab pos="3013075" algn="l"/>
                <a:tab pos="3516313" algn="l"/>
                <a:tab pos="4017963" algn="l"/>
                <a:tab pos="4522788" algn="l"/>
                <a:tab pos="5024438" algn="l"/>
                <a:tab pos="5526088" algn="l"/>
                <a:tab pos="6029325" algn="l"/>
                <a:tab pos="6530975" algn="l"/>
                <a:tab pos="7034213" algn="l"/>
                <a:tab pos="7535863" algn="l"/>
                <a:tab pos="8039100" algn="l"/>
                <a:tab pos="8540750" algn="l"/>
                <a:tab pos="9045575" algn="l"/>
                <a:tab pos="9547225" algn="l"/>
                <a:tab pos="10048875" algn="l"/>
              </a:tabLst>
            </a:pPr>
            <a:r>
              <a:rPr lang="en-US" sz="900" dirty="0"/>
              <a:t>Insert the </a:t>
            </a:r>
            <a:r>
              <a:rPr lang="en-US" sz="900" u="sng" dirty="0"/>
              <a:t>unused</a:t>
            </a:r>
            <a:r>
              <a:rPr lang="en-US" sz="900" dirty="0"/>
              <a:t> wipe into a sampling container without touching any surfaces.</a:t>
            </a:r>
          </a:p>
          <a:p>
            <a:pPr>
              <a:lnSpc>
                <a:spcPts val="1144"/>
              </a:lnSpc>
              <a:spcBef>
                <a:spcPts val="208"/>
              </a:spcBef>
              <a:tabLst>
                <a:tab pos="0" algn="l"/>
                <a:tab pos="228600" algn="l"/>
                <a:tab pos="1003300" algn="l"/>
                <a:tab pos="1506538" algn="l"/>
                <a:tab pos="2008188" algn="l"/>
                <a:tab pos="2511425" algn="l"/>
                <a:tab pos="3013075" algn="l"/>
                <a:tab pos="3516313" algn="l"/>
                <a:tab pos="4017963" algn="l"/>
                <a:tab pos="4522788" algn="l"/>
                <a:tab pos="5024438" algn="l"/>
                <a:tab pos="5526088" algn="l"/>
                <a:tab pos="6029325" algn="l"/>
                <a:tab pos="6530975" algn="l"/>
                <a:tab pos="7034213" algn="l"/>
                <a:tab pos="7535863" algn="l"/>
                <a:tab pos="8039100" algn="l"/>
                <a:tab pos="8540750" algn="l"/>
                <a:tab pos="9045575" algn="l"/>
                <a:tab pos="9547225" algn="l"/>
                <a:tab pos="10048875" algn="l"/>
              </a:tabLst>
            </a:pPr>
            <a:r>
              <a:rPr lang="en-US" sz="900" b="1" dirty="0"/>
              <a:t>Labeling and submitting blank samples. </a:t>
            </a:r>
            <a:r>
              <a:rPr lang="en-US" sz="900" dirty="0"/>
              <a:t>Blank samples should be labeled so you can identify them, but the lab cannot. Do not label blank samples as “blank.”</a:t>
            </a:r>
          </a:p>
          <a:p>
            <a:pPr lvl="1" indent="-228600">
              <a:lnSpc>
                <a:spcPts val="1144"/>
              </a:lnSpc>
              <a:spcBef>
                <a:spcPts val="208"/>
              </a:spcBef>
              <a:buFontTx/>
              <a:buChar char="•"/>
              <a:tabLst>
                <a:tab pos="0" algn="l"/>
                <a:tab pos="228600" algn="l"/>
                <a:tab pos="1003300" algn="l"/>
                <a:tab pos="1506538" algn="l"/>
                <a:tab pos="2008188" algn="l"/>
                <a:tab pos="2511425" algn="l"/>
                <a:tab pos="3013075" algn="l"/>
                <a:tab pos="3516313" algn="l"/>
                <a:tab pos="4017963" algn="l"/>
                <a:tab pos="4522788" algn="l"/>
                <a:tab pos="5024438" algn="l"/>
                <a:tab pos="5526088" algn="l"/>
                <a:tab pos="6029325" algn="l"/>
                <a:tab pos="6530975" algn="l"/>
                <a:tab pos="7034213" algn="l"/>
                <a:tab pos="7535863" algn="l"/>
                <a:tab pos="8039100" algn="l"/>
                <a:tab pos="8540750" algn="l"/>
                <a:tab pos="9045575" algn="l"/>
                <a:tab pos="9547225" algn="l"/>
                <a:tab pos="10048875" algn="l"/>
              </a:tabLst>
            </a:pPr>
            <a:r>
              <a:rPr lang="en-US" sz="900" dirty="0"/>
              <a:t>Give the sample a fictitious number that looks like your other sample numbers and provide a fictitious sample location and measurements to the lab.</a:t>
            </a:r>
          </a:p>
          <a:p>
            <a:pPr lvl="1" indent="-228600">
              <a:lnSpc>
                <a:spcPts val="1144"/>
              </a:lnSpc>
              <a:spcBef>
                <a:spcPts val="208"/>
              </a:spcBef>
              <a:buFontTx/>
              <a:buChar char="•"/>
              <a:tabLst>
                <a:tab pos="0" algn="l"/>
                <a:tab pos="228600" algn="l"/>
                <a:tab pos="1003300" algn="l"/>
                <a:tab pos="1506538" algn="l"/>
                <a:tab pos="2008188" algn="l"/>
                <a:tab pos="2511425" algn="l"/>
                <a:tab pos="3013075" algn="l"/>
                <a:tab pos="3516313" algn="l"/>
                <a:tab pos="4017963" algn="l"/>
                <a:tab pos="4522788" algn="l"/>
                <a:tab pos="5024438" algn="l"/>
                <a:tab pos="5526088" algn="l"/>
                <a:tab pos="6029325" algn="l"/>
                <a:tab pos="6530975" algn="l"/>
                <a:tab pos="7034213" algn="l"/>
                <a:tab pos="7535863" algn="l"/>
                <a:tab pos="8039100" algn="l"/>
                <a:tab pos="8540750" algn="l"/>
                <a:tab pos="9045575" algn="l"/>
                <a:tab pos="9547225" algn="l"/>
                <a:tab pos="10048875" algn="l"/>
              </a:tabLst>
            </a:pPr>
            <a:r>
              <a:rPr lang="en-US" sz="900" dirty="0"/>
              <a:t>Keep notes in your records identifying the blank sample number.</a:t>
            </a:r>
          </a:p>
          <a:p>
            <a:pPr lvl="1" indent="-228600">
              <a:lnSpc>
                <a:spcPts val="1144"/>
              </a:lnSpc>
              <a:spcBef>
                <a:spcPts val="208"/>
              </a:spcBef>
              <a:buFontTx/>
              <a:buChar char="•"/>
              <a:tabLst>
                <a:tab pos="0" algn="l"/>
                <a:tab pos="228600" algn="l"/>
                <a:tab pos="1003300" algn="l"/>
                <a:tab pos="1506538" algn="l"/>
                <a:tab pos="2008188" algn="l"/>
                <a:tab pos="2511425" algn="l"/>
                <a:tab pos="3013075" algn="l"/>
                <a:tab pos="3516313" algn="l"/>
                <a:tab pos="4017963" algn="l"/>
                <a:tab pos="4522788" algn="l"/>
                <a:tab pos="5024438" algn="l"/>
                <a:tab pos="5526088" algn="l"/>
                <a:tab pos="6029325" algn="l"/>
                <a:tab pos="6530975" algn="l"/>
                <a:tab pos="7034213" algn="l"/>
                <a:tab pos="7535863" algn="l"/>
                <a:tab pos="8039100" algn="l"/>
                <a:tab pos="8540750" algn="l"/>
                <a:tab pos="9045575" algn="l"/>
                <a:tab pos="9547225" algn="l"/>
                <a:tab pos="10048875" algn="l"/>
              </a:tabLst>
            </a:pPr>
            <a:r>
              <a:rPr lang="en-US" sz="900" dirty="0"/>
              <a:t>Submit one blank sample for each unit sampled. Additionally, one blank should be included from each wipe lot used to ensure that the lots are not contaminated. The wipe lot number is usually found on the bottom of the wipe container.</a:t>
            </a:r>
          </a:p>
          <a:p>
            <a:pPr lvl="1" indent="-228600">
              <a:lnSpc>
                <a:spcPts val="1144"/>
              </a:lnSpc>
              <a:spcBef>
                <a:spcPts val="208"/>
              </a:spcBef>
              <a:buFontTx/>
              <a:buChar char="•"/>
              <a:tabLst>
                <a:tab pos="0" algn="l"/>
                <a:tab pos="228600" algn="l"/>
                <a:tab pos="1003300" algn="l"/>
                <a:tab pos="1506538" algn="l"/>
                <a:tab pos="2008188" algn="l"/>
                <a:tab pos="2511425" algn="l"/>
                <a:tab pos="3013075" algn="l"/>
                <a:tab pos="3516313" algn="l"/>
                <a:tab pos="4017963" algn="l"/>
                <a:tab pos="4522788" algn="l"/>
                <a:tab pos="5024438" algn="l"/>
                <a:tab pos="5526088" algn="l"/>
                <a:tab pos="6029325" algn="l"/>
                <a:tab pos="6530975" algn="l"/>
                <a:tab pos="7034213" algn="l"/>
                <a:tab pos="7535863" algn="l"/>
                <a:tab pos="8039100" algn="l"/>
                <a:tab pos="8540750" algn="l"/>
                <a:tab pos="9045575" algn="l"/>
                <a:tab pos="9547225" algn="l"/>
                <a:tab pos="10048875" algn="l"/>
              </a:tabLst>
            </a:pPr>
            <a:r>
              <a:rPr lang="en-US" sz="900" dirty="0"/>
              <a:t>It is improper to label blanks as such because of the unavoidable potential for biasing the laboratory analysts; it is poor practice to have all blanks at the same portion of each unit’s (and each wipe lot’s) samples.</a:t>
            </a:r>
            <a:endParaRPr lang="en-US" sz="900" b="1" dirty="0"/>
          </a:p>
          <a:p>
            <a:pPr>
              <a:lnSpc>
                <a:spcPts val="1144"/>
              </a:lnSpc>
              <a:spcBef>
                <a:spcPts val="208"/>
              </a:spcBef>
              <a:tabLst>
                <a:tab pos="0" algn="l"/>
                <a:tab pos="228600" algn="l"/>
                <a:tab pos="1003300" algn="l"/>
                <a:tab pos="1506538" algn="l"/>
                <a:tab pos="2008188" algn="l"/>
                <a:tab pos="2511425" algn="l"/>
                <a:tab pos="3013075" algn="l"/>
                <a:tab pos="3516313" algn="l"/>
                <a:tab pos="4017963" algn="l"/>
                <a:tab pos="4522788" algn="l"/>
                <a:tab pos="5024438" algn="l"/>
                <a:tab pos="5526088" algn="l"/>
                <a:tab pos="6029325" algn="l"/>
                <a:tab pos="6530975" algn="l"/>
                <a:tab pos="7034213" algn="l"/>
                <a:tab pos="7535863" algn="l"/>
                <a:tab pos="8039100" algn="l"/>
                <a:tab pos="8540750" algn="l"/>
                <a:tab pos="9045575" algn="l"/>
                <a:tab pos="9547225" algn="l"/>
                <a:tab pos="10048875" algn="l"/>
              </a:tabLst>
            </a:pPr>
            <a:r>
              <a:rPr lang="en-US" sz="900" b="1" dirty="0"/>
              <a:t>Interpreting blank samples. </a:t>
            </a:r>
            <a:r>
              <a:rPr lang="en-US" sz="900" dirty="0"/>
              <a:t>If the laboratory detects more than 10 µg/wipe, one of three errors may have occurred:</a:t>
            </a:r>
          </a:p>
          <a:p>
            <a:pPr lvl="1" indent="-228600">
              <a:lnSpc>
                <a:spcPts val="1144"/>
              </a:lnSpc>
              <a:spcBef>
                <a:spcPts val="208"/>
              </a:spcBef>
              <a:buFontTx/>
              <a:buChar char="•"/>
              <a:tabLst>
                <a:tab pos="0" algn="l"/>
                <a:tab pos="228600" algn="l"/>
                <a:tab pos="1003300" algn="l"/>
                <a:tab pos="1506538" algn="l"/>
                <a:tab pos="2008188" algn="l"/>
                <a:tab pos="2511425" algn="l"/>
                <a:tab pos="3013075" algn="l"/>
                <a:tab pos="3516313" algn="l"/>
                <a:tab pos="4017963" algn="l"/>
                <a:tab pos="4522788" algn="l"/>
                <a:tab pos="5024438" algn="l"/>
                <a:tab pos="5526088" algn="l"/>
                <a:tab pos="6029325" algn="l"/>
                <a:tab pos="6530975" algn="l"/>
                <a:tab pos="7034213" algn="l"/>
                <a:tab pos="7535863" algn="l"/>
                <a:tab pos="8039100" algn="l"/>
                <a:tab pos="8540750" algn="l"/>
                <a:tab pos="9045575" algn="l"/>
                <a:tab pos="9547225" algn="l"/>
                <a:tab pos="10048875" algn="l"/>
              </a:tabLst>
            </a:pPr>
            <a:r>
              <a:rPr lang="en-US" sz="900" dirty="0"/>
              <a:t>The dust wipes were contaminated before you began using them;</a:t>
            </a:r>
          </a:p>
          <a:p>
            <a:pPr lvl="1" indent="-228600">
              <a:lnSpc>
                <a:spcPts val="1144"/>
              </a:lnSpc>
              <a:spcBef>
                <a:spcPts val="208"/>
              </a:spcBef>
              <a:buFontTx/>
              <a:buChar char="•"/>
              <a:tabLst>
                <a:tab pos="0" algn="l"/>
                <a:tab pos="228600" algn="l"/>
                <a:tab pos="1003300" algn="l"/>
                <a:tab pos="1506538" algn="l"/>
                <a:tab pos="2008188" algn="l"/>
                <a:tab pos="2511425" algn="l"/>
                <a:tab pos="3013075" algn="l"/>
                <a:tab pos="3516313" algn="l"/>
                <a:tab pos="4017963" algn="l"/>
                <a:tab pos="4522788" algn="l"/>
                <a:tab pos="5024438" algn="l"/>
                <a:tab pos="5526088" algn="l"/>
                <a:tab pos="6029325" algn="l"/>
                <a:tab pos="6530975" algn="l"/>
                <a:tab pos="7034213" algn="l"/>
                <a:tab pos="7535863" algn="l"/>
                <a:tab pos="8039100" algn="l"/>
                <a:tab pos="8540750" algn="l"/>
                <a:tab pos="9045575" algn="l"/>
                <a:tab pos="9547225" algn="l"/>
                <a:tab pos="10048875" algn="l"/>
              </a:tabLst>
            </a:pPr>
            <a:r>
              <a:rPr lang="en-US" sz="900" dirty="0"/>
              <a:t>You contaminated the wipes during your sampling; or </a:t>
            </a:r>
          </a:p>
          <a:p>
            <a:pPr lvl="1" indent="-228600">
              <a:lnSpc>
                <a:spcPts val="1144"/>
              </a:lnSpc>
              <a:spcBef>
                <a:spcPts val="208"/>
              </a:spcBef>
              <a:buFontTx/>
              <a:buChar char="•"/>
              <a:tabLst>
                <a:tab pos="0" algn="l"/>
                <a:tab pos="228600" algn="l"/>
                <a:tab pos="1003300" algn="l"/>
                <a:tab pos="1506538" algn="l"/>
                <a:tab pos="2008188" algn="l"/>
                <a:tab pos="2511425" algn="l"/>
                <a:tab pos="3013075" algn="l"/>
                <a:tab pos="3516313" algn="l"/>
                <a:tab pos="4017963" algn="l"/>
                <a:tab pos="4522788" algn="l"/>
                <a:tab pos="5024438" algn="l"/>
                <a:tab pos="5526088" algn="l"/>
                <a:tab pos="6029325" algn="l"/>
                <a:tab pos="6530975" algn="l"/>
                <a:tab pos="7034213" algn="l"/>
                <a:tab pos="7535863" algn="l"/>
                <a:tab pos="8039100" algn="l"/>
                <a:tab pos="8540750" algn="l"/>
                <a:tab pos="9045575" algn="l"/>
                <a:tab pos="9547225" algn="l"/>
                <a:tab pos="10048875" algn="l"/>
              </a:tabLst>
            </a:pPr>
            <a:r>
              <a:rPr lang="en-US" sz="900" dirty="0"/>
              <a:t>The laboratory contaminated them during the analysis.</a:t>
            </a:r>
          </a:p>
          <a:p>
            <a:pPr>
              <a:lnSpc>
                <a:spcPts val="1144"/>
              </a:lnSpc>
              <a:spcBef>
                <a:spcPts val="208"/>
              </a:spcBef>
              <a:tabLst>
                <a:tab pos="0" algn="l"/>
                <a:tab pos="228600" algn="l"/>
                <a:tab pos="1003300" algn="l"/>
                <a:tab pos="1506538" algn="l"/>
                <a:tab pos="2008188" algn="l"/>
                <a:tab pos="2511425" algn="l"/>
                <a:tab pos="3013075" algn="l"/>
                <a:tab pos="3516313" algn="l"/>
                <a:tab pos="4017963" algn="l"/>
                <a:tab pos="4522788" algn="l"/>
                <a:tab pos="5024438" algn="l"/>
                <a:tab pos="5526088" algn="l"/>
                <a:tab pos="6029325" algn="l"/>
                <a:tab pos="6530975" algn="l"/>
                <a:tab pos="7034213" algn="l"/>
                <a:tab pos="7535863" algn="l"/>
                <a:tab pos="8039100" algn="l"/>
                <a:tab pos="8540750" algn="l"/>
                <a:tab pos="9045575" algn="l"/>
                <a:tab pos="9547225" algn="l"/>
                <a:tab pos="10048875" algn="l"/>
              </a:tabLst>
            </a:pPr>
            <a:r>
              <a:rPr lang="en-US" sz="900" dirty="0"/>
              <a:t>If the blank sample is contaminated, then the data should not be used and the unit in question should be re-sampled.</a:t>
            </a:r>
          </a:p>
        </p:txBody>
      </p:sp>
      <p:sp>
        <p:nvSpPr>
          <p:cNvPr id="68614" name="Slide Number Placeholder 7"/>
          <p:cNvSpPr txBox="1">
            <a:spLocks noGrp="1"/>
          </p:cNvSpPr>
          <p:nvPr/>
        </p:nvSpPr>
        <p:spPr bwMode="auto">
          <a:xfrm>
            <a:off x="3810277" y="8762739"/>
            <a:ext cx="3169699" cy="4800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6659" tIns="48330" rIns="96659" bIns="48330" anchor="b"/>
          <a:lstStyle>
            <a:lvl1pPr defTabSz="879475" eaLnBrk="0" hangingPunct="0">
              <a:defRPr>
                <a:solidFill>
                  <a:schemeClr val="tx1"/>
                </a:solidFill>
                <a:latin typeface="Arial" charset="0"/>
              </a:defRPr>
            </a:lvl1pPr>
            <a:lvl2pPr marL="742950" indent="-285750" defTabSz="879475" eaLnBrk="0" hangingPunct="0">
              <a:defRPr>
                <a:solidFill>
                  <a:schemeClr val="tx1"/>
                </a:solidFill>
                <a:latin typeface="Arial" charset="0"/>
              </a:defRPr>
            </a:lvl2pPr>
            <a:lvl3pPr marL="1143000" indent="-228600" defTabSz="879475" eaLnBrk="0" hangingPunct="0">
              <a:defRPr>
                <a:solidFill>
                  <a:schemeClr val="tx1"/>
                </a:solidFill>
                <a:latin typeface="Arial" charset="0"/>
              </a:defRPr>
            </a:lvl3pPr>
            <a:lvl4pPr marL="1600200" indent="-228600" defTabSz="879475" eaLnBrk="0" hangingPunct="0">
              <a:defRPr>
                <a:solidFill>
                  <a:schemeClr val="tx1"/>
                </a:solidFill>
                <a:latin typeface="Arial" charset="0"/>
              </a:defRPr>
            </a:lvl4pPr>
            <a:lvl5pPr marL="2057400" indent="-228600" defTabSz="879475" eaLnBrk="0" hangingPunct="0">
              <a:defRPr>
                <a:solidFill>
                  <a:schemeClr val="tx1"/>
                </a:solidFill>
                <a:latin typeface="Arial" charset="0"/>
              </a:defRPr>
            </a:lvl5pPr>
            <a:lvl6pPr marL="2514600" indent="-228600" defTabSz="879475" eaLnBrk="0" fontAlgn="base" hangingPunct="0">
              <a:spcBef>
                <a:spcPct val="0"/>
              </a:spcBef>
              <a:spcAft>
                <a:spcPct val="0"/>
              </a:spcAft>
              <a:defRPr>
                <a:solidFill>
                  <a:schemeClr val="tx1"/>
                </a:solidFill>
                <a:latin typeface="Arial" charset="0"/>
              </a:defRPr>
            </a:lvl6pPr>
            <a:lvl7pPr marL="2971800" indent="-228600" defTabSz="879475" eaLnBrk="0" fontAlgn="base" hangingPunct="0">
              <a:spcBef>
                <a:spcPct val="0"/>
              </a:spcBef>
              <a:spcAft>
                <a:spcPct val="0"/>
              </a:spcAft>
              <a:defRPr>
                <a:solidFill>
                  <a:schemeClr val="tx1"/>
                </a:solidFill>
                <a:latin typeface="Arial" charset="0"/>
              </a:defRPr>
            </a:lvl7pPr>
            <a:lvl8pPr marL="3429000" indent="-228600" defTabSz="879475" eaLnBrk="0" fontAlgn="base" hangingPunct="0">
              <a:spcBef>
                <a:spcPct val="0"/>
              </a:spcBef>
              <a:spcAft>
                <a:spcPct val="0"/>
              </a:spcAft>
              <a:defRPr>
                <a:solidFill>
                  <a:schemeClr val="tx1"/>
                </a:solidFill>
                <a:latin typeface="Arial" charset="0"/>
              </a:defRPr>
            </a:lvl8pPr>
            <a:lvl9pPr marL="3886200" indent="-228600" defTabSz="879475" eaLnBrk="0" fontAlgn="base" hangingPunct="0">
              <a:spcBef>
                <a:spcPct val="0"/>
              </a:spcBef>
              <a:spcAft>
                <a:spcPct val="0"/>
              </a:spcAft>
              <a:defRPr>
                <a:solidFill>
                  <a:schemeClr val="tx1"/>
                </a:solidFill>
                <a:latin typeface="Arial" charset="0"/>
              </a:defRPr>
            </a:lvl9pPr>
          </a:lstStyle>
          <a:p>
            <a:pPr algn="r" eaLnBrk="1" hangingPunct="1"/>
            <a:endParaRPr lang="en-US" sz="1200">
              <a:latin typeface="Times New Roman" pitchFamily="18" charset="0"/>
              <a:cs typeface="Times New Roman" pitchFamily="18" charset="0"/>
            </a:endParaRPr>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13</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963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ts val="455"/>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This slide presents an overview of the dust sample collection process, which has seven key steps. Each of these steps is presented here and in more detail later in this training.</a:t>
            </a:r>
          </a:p>
          <a:p>
            <a:pPr eaLnBrk="1" hangingPunct="1">
              <a:spcBef>
                <a:spcPts val="455"/>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b="1" dirty="0" smtClean="0">
                <a:ea typeface="Lucida Sans Unicode" pitchFamily="34" charset="0"/>
              </a:rPr>
              <a:t>Step 1: Put on disposable shoe covers and lay out the sample area. </a:t>
            </a:r>
            <a:r>
              <a:rPr lang="en-US" dirty="0" smtClean="0">
                <a:ea typeface="Lucida Sans Unicode" pitchFamily="34" charset="0"/>
              </a:rPr>
              <a:t>Carefully outline the area you will sample using a template or tape.</a:t>
            </a:r>
          </a:p>
          <a:p>
            <a:pPr eaLnBrk="1" hangingPunct="1">
              <a:spcBef>
                <a:spcPts val="455"/>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b="1" dirty="0" smtClean="0">
                <a:ea typeface="Lucida Sans Unicode" pitchFamily="34" charset="0"/>
              </a:rPr>
              <a:t>Step 2: Prepare the tubes. </a:t>
            </a:r>
            <a:r>
              <a:rPr lang="en-US" dirty="0" smtClean="0">
                <a:ea typeface="Lucida Sans Unicode" pitchFamily="34" charset="0"/>
              </a:rPr>
              <a:t>Label the tubes and place partially opened tubes near the spot you will sample. </a:t>
            </a:r>
          </a:p>
          <a:p>
            <a:pPr eaLnBrk="1" hangingPunct="1">
              <a:spcBef>
                <a:spcPts val="455"/>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b="1" dirty="0" smtClean="0">
                <a:ea typeface="Lucida Sans Unicode" pitchFamily="34" charset="0"/>
              </a:rPr>
              <a:t>Step 3: Put on clean gloves. </a:t>
            </a:r>
            <a:r>
              <a:rPr lang="en-US" dirty="0" smtClean="0">
                <a:ea typeface="Lucida Sans Unicode" pitchFamily="34" charset="0"/>
              </a:rPr>
              <a:t>Put on clean gloves before collecting </a:t>
            </a:r>
            <a:r>
              <a:rPr lang="en-US" u="sng" dirty="0" smtClean="0">
                <a:ea typeface="Lucida Sans Unicode" pitchFamily="34" charset="0"/>
              </a:rPr>
              <a:t>each</a:t>
            </a:r>
            <a:r>
              <a:rPr lang="en-US" dirty="0" smtClean="0">
                <a:ea typeface="Lucida Sans Unicode" pitchFamily="34" charset="0"/>
              </a:rPr>
              <a:t> sample. This helps minimize contamination.</a:t>
            </a:r>
          </a:p>
          <a:p>
            <a:pPr eaLnBrk="1" hangingPunct="1">
              <a:spcBef>
                <a:spcPts val="455"/>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b="1" dirty="0" smtClean="0">
                <a:ea typeface="Lucida Sans Unicode" pitchFamily="34" charset="0"/>
              </a:rPr>
              <a:t>Step 4: Wipe sample area. </a:t>
            </a:r>
            <a:r>
              <a:rPr lang="en-US" dirty="0" smtClean="0">
                <a:ea typeface="Lucida Sans Unicode" pitchFamily="34" charset="0"/>
              </a:rPr>
              <a:t>Wipe the entire area you laid out with disposable wipe for the sample. Fold the wipe and place it in the appropriate tube.</a:t>
            </a:r>
          </a:p>
          <a:p>
            <a:pPr eaLnBrk="1" hangingPunct="1">
              <a:spcBef>
                <a:spcPts val="455"/>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b="1" dirty="0" smtClean="0">
                <a:ea typeface="Lucida Sans Unicode" pitchFamily="34" charset="0"/>
              </a:rPr>
              <a:t>Step 5: Measure the sample area. </a:t>
            </a:r>
            <a:r>
              <a:rPr lang="en-US" dirty="0" smtClean="0">
                <a:ea typeface="Lucida Sans Unicode" pitchFamily="34" charset="0"/>
              </a:rPr>
              <a:t>Measure the area sampled.</a:t>
            </a:r>
          </a:p>
          <a:p>
            <a:pPr eaLnBrk="1" hangingPunct="1">
              <a:spcBef>
                <a:spcPts val="455"/>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b="1" dirty="0" smtClean="0">
                <a:ea typeface="Lucida Sans Unicode" pitchFamily="34" charset="0"/>
              </a:rPr>
              <a:t>Step 6: Record sample area on forms.</a:t>
            </a:r>
            <a:r>
              <a:rPr lang="en-US" dirty="0" smtClean="0">
                <a:ea typeface="Lucida Sans Unicode" pitchFamily="34" charset="0"/>
              </a:rPr>
              <a:t> Record measurement on sample collection form and chain-of-custody form.</a:t>
            </a:r>
          </a:p>
          <a:p>
            <a:pPr eaLnBrk="1" hangingPunct="1">
              <a:spcBef>
                <a:spcPts val="455"/>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b="1" dirty="0" smtClean="0">
                <a:ea typeface="Lucida Sans Unicode" pitchFamily="34" charset="0"/>
              </a:rPr>
              <a:t>Step 7: Clean up. </a:t>
            </a:r>
            <a:r>
              <a:rPr lang="en-US" dirty="0" smtClean="0">
                <a:ea typeface="Lucida Sans Unicode" pitchFamily="34" charset="0"/>
              </a:rPr>
              <a:t>Sampling materials must be cleaned or removed from the site because they may be contaminated.</a:t>
            </a:r>
          </a:p>
          <a:p>
            <a:pPr eaLnBrk="1" hangingPunct="1">
              <a:spcBef>
                <a:spcPct val="0"/>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endParaRPr lang="en-US" dirty="0" smtClean="0"/>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14</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0659" name="Notes Placeholder 2"/>
          <p:cNvSpPr>
            <a:spLocks noGrp="1"/>
          </p:cNvSpPr>
          <p:nvPr>
            <p:ph type="body" idx="1"/>
          </p:nvPr>
        </p:nvSpPr>
        <p:spPr>
          <a:xfrm>
            <a:off x="710279" y="4484944"/>
            <a:ext cx="5851496" cy="441918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ts val="312"/>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b="1" dirty="0" smtClean="0">
                <a:ea typeface="Lucida Sans Unicode" pitchFamily="34" charset="0"/>
              </a:rPr>
              <a:t>Step 1: Put on Disposable Shoe Covers and Lay Out the Sample Area</a:t>
            </a:r>
          </a:p>
          <a:p>
            <a:pPr eaLnBrk="1" hangingPunct="1">
              <a:spcBef>
                <a:spcPts val="312"/>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The following describes how to lay out the sample area using a template. Whenever possible, use a template to avoid measurement errors. </a:t>
            </a:r>
            <a:r>
              <a:rPr lang="en-US" b="1" dirty="0" smtClean="0">
                <a:ea typeface="Lucida Sans Unicode" pitchFamily="34" charset="0"/>
              </a:rPr>
              <a:t>(*Make sure you clean the template before following sampling protocol.)</a:t>
            </a:r>
          </a:p>
          <a:p>
            <a:pPr eaLnBrk="1" hangingPunct="1">
              <a:spcBef>
                <a:spcPts val="312"/>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The templates will vary in their dimensions:</a:t>
            </a:r>
          </a:p>
          <a:p>
            <a:pPr marL="308678" lvl="1" indent="-184876" eaLnBrk="1" hangingPunct="1">
              <a:spcBef>
                <a:spcPts val="312"/>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The floor template should have a 144-square inch or 1-square foot opening (12 inches = 1 foot) or an alternative area that has accurately known dimensions. A square foot is the basic measurement used by EPA-recommended guidance for lead dust clearance testing.</a:t>
            </a:r>
          </a:p>
          <a:p>
            <a:pPr marL="308678" lvl="1" indent="-184876" eaLnBrk="1" hangingPunct="1">
              <a:spcBef>
                <a:spcPts val="312"/>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The interior windowsill or window trough template should have an opening of at least 16 square inches (approximately 2” x 8”).  Interior sills can vary in width.</a:t>
            </a:r>
          </a:p>
          <a:p>
            <a:pPr marL="308678" lvl="1" indent="-184876" eaLnBrk="1" hangingPunct="1">
              <a:spcBef>
                <a:spcPts val="312"/>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Tape the template to the appropriate surface (floor, interior sill, or interior trough) using masking or painter’s tape.  Be careful to avoid placing your hands in the sample area, as this might remove or add lead dust and give you a misleading result.</a:t>
            </a:r>
          </a:p>
          <a:p>
            <a:pPr marL="308678" lvl="1" indent="-184876" eaLnBrk="1" hangingPunct="1">
              <a:spcBef>
                <a:spcPts val="312"/>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If using tape, ensure that the tape is laid out squarely so that an accurate area can be determined for the sample size.  It is very difficult to measure the area if the tape is not laid out in a square or rectangle.  </a:t>
            </a:r>
          </a:p>
          <a:p>
            <a:pPr eaLnBrk="1" hangingPunct="1">
              <a:spcBef>
                <a:spcPts val="312"/>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Do not touch or otherwise disturb the area inside the measured sample area. This could remove or add lead dust and give you a misleading result. (You will measure the exact area of the sample area </a:t>
            </a:r>
            <a:r>
              <a:rPr lang="en-US" u="sng" dirty="0" smtClean="0">
                <a:ea typeface="Lucida Sans Unicode" pitchFamily="34" charset="0"/>
              </a:rPr>
              <a:t>after</a:t>
            </a:r>
            <a:r>
              <a:rPr lang="en-US" dirty="0" smtClean="0">
                <a:ea typeface="Lucida Sans Unicode" pitchFamily="34" charset="0"/>
              </a:rPr>
              <a:t> collecting the dust sample.)</a:t>
            </a:r>
          </a:p>
          <a:p>
            <a:pPr eaLnBrk="1" hangingPunct="1">
              <a:spcBef>
                <a:spcPct val="0"/>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endParaRPr lang="en-US" dirty="0" smtClean="0"/>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15</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168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ts val="494"/>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Here is an example of how the sampling area is laid out when you have a template. Note how it is taped to the floor.</a:t>
            </a:r>
          </a:p>
          <a:p>
            <a:pPr eaLnBrk="1" hangingPunct="1">
              <a:spcBef>
                <a:spcPts val="494"/>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b="1" dirty="0" smtClean="0">
                <a:ea typeface="Lucida Sans Unicode" pitchFamily="34" charset="0"/>
              </a:rPr>
              <a:t>*Be sure to clean reusable templates. </a:t>
            </a:r>
            <a:r>
              <a:rPr lang="en-US" dirty="0" smtClean="0">
                <a:ea typeface="Lucida Sans Unicode" pitchFamily="34" charset="0"/>
              </a:rPr>
              <a:t>Tape corners at 45 degree angle away from the corner.</a:t>
            </a:r>
          </a:p>
          <a:p>
            <a:pPr eaLnBrk="1" hangingPunct="1">
              <a:spcBef>
                <a:spcPts val="494"/>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b="1" dirty="0" smtClean="0">
                <a:ea typeface="Lucida Sans Unicode" pitchFamily="34" charset="0"/>
              </a:rPr>
              <a:t>*Be sure not to touch the inside of the sample area.</a:t>
            </a:r>
          </a:p>
          <a:p>
            <a:pPr eaLnBrk="1" hangingPunct="1">
              <a:spcBef>
                <a:spcPct val="0"/>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endParaRPr lang="en-US" dirty="0" smtClean="0"/>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16</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270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defTabSz="1003615" eaLnBrk="1" hangingPunct="1">
              <a:spcBef>
                <a:spcPct val="0"/>
              </a:spcBef>
            </a:pPr>
            <a:r>
              <a:rPr lang="en-US" dirty="0" smtClean="0">
                <a:ea typeface="Lucida Sans Unicode" pitchFamily="34" charset="0"/>
              </a:rPr>
              <a:t>Here is an example of using tape to outline the sample area on a floor when a template is not available.  Make sure that the tape is laid at right angle to ensure a that the area outlined as close to a perfect square as possible.  Doing so will make measure the area of the sample much easier and more accurate.  </a:t>
            </a:r>
          </a:p>
          <a:p>
            <a:pPr defTabSz="1003615" eaLnBrk="1" hangingPunct="1">
              <a:spcBef>
                <a:spcPct val="0"/>
              </a:spcBef>
            </a:pPr>
            <a:endParaRPr lang="en-US" dirty="0" smtClean="0"/>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17</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373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ts val="494"/>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If a template for a sill or trough is not available, lay out the sampling area with painter’s tape. Place tape perpendicular to the edge of the sill or trough. The sample area will be calculated </a:t>
            </a:r>
            <a:r>
              <a:rPr lang="en-US" u="sng" dirty="0" smtClean="0">
                <a:ea typeface="Lucida Sans Unicode" pitchFamily="34" charset="0"/>
              </a:rPr>
              <a:t>after</a:t>
            </a:r>
            <a:r>
              <a:rPr lang="en-US" dirty="0" smtClean="0">
                <a:ea typeface="Lucida Sans Unicode" pitchFamily="34" charset="0"/>
              </a:rPr>
              <a:t> taking the sample to avoid contaminating the area.  </a:t>
            </a:r>
          </a:p>
          <a:p>
            <a:pPr eaLnBrk="1" hangingPunct="1">
              <a:spcBef>
                <a:spcPts val="494"/>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endParaRPr lang="en-US" dirty="0" smtClean="0">
              <a:ea typeface="Lucida Sans Unicode" pitchFamily="34" charset="0"/>
            </a:endParaRPr>
          </a:p>
          <a:p>
            <a:pPr eaLnBrk="1" hangingPunct="1">
              <a:spcBef>
                <a:spcPts val="494"/>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If the sill or trough is </a:t>
            </a:r>
            <a:r>
              <a:rPr lang="en-US" u="sng" dirty="0" smtClean="0">
                <a:ea typeface="Lucida Sans Unicode" pitchFamily="34" charset="0"/>
              </a:rPr>
              <a:t>not</a:t>
            </a:r>
            <a:r>
              <a:rPr lang="en-US" dirty="0" smtClean="0">
                <a:ea typeface="Lucida Sans Unicode" pitchFamily="34" charset="0"/>
              </a:rPr>
              <a:t> taped, the width of the sample area varies from front-to-back when the ends of the sill or trough are not parallel straight lines, so the area of the sample will be difficult to determine.   </a:t>
            </a:r>
          </a:p>
          <a:p>
            <a:pPr eaLnBrk="1" hangingPunct="1">
              <a:spcBef>
                <a:spcPts val="494"/>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endParaRPr lang="en-US" dirty="0" smtClean="0">
              <a:ea typeface="Lucida Sans Unicode" pitchFamily="34" charset="0"/>
            </a:endParaRPr>
          </a:p>
          <a:p>
            <a:pPr eaLnBrk="1" hangingPunct="1">
              <a:spcBef>
                <a:spcPts val="494"/>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Make sure the area you are sampling is at least 16 square inches. Try to sample at least 8” of sill width.  </a:t>
            </a:r>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18</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475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ts val="494"/>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b="1" dirty="0" smtClean="0">
                <a:ea typeface="Lucida Sans Unicode" pitchFamily="34" charset="0"/>
              </a:rPr>
              <a:t>Step 2: Prepare the Tubes</a:t>
            </a:r>
          </a:p>
          <a:p>
            <a:pPr eaLnBrk="1" hangingPunct="1">
              <a:spcBef>
                <a:spcPts val="494"/>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Tubes must be prepared so that they are properly labeled and are accessible to you when you are ready to put your samples in them.</a:t>
            </a:r>
          </a:p>
          <a:p>
            <a:pPr marL="371404" lvl="1" indent="-247602" eaLnBrk="1" hangingPunct="1">
              <a:spcBef>
                <a:spcPts val="494"/>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Label each tube with an identification number.</a:t>
            </a:r>
          </a:p>
          <a:p>
            <a:pPr marL="371404" lvl="1" indent="-247602" eaLnBrk="1" hangingPunct="1">
              <a:spcBef>
                <a:spcPts val="494"/>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Record the identification number on the sample collection form and chain-of-custody form.</a:t>
            </a:r>
          </a:p>
          <a:p>
            <a:pPr marL="371404" lvl="1" indent="-247602" eaLnBrk="1" hangingPunct="1">
              <a:spcBef>
                <a:spcPts val="494"/>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Partially unscrew the cap on the tube to be sure you can open it easily.</a:t>
            </a:r>
          </a:p>
          <a:p>
            <a:pPr marL="371404" lvl="1" indent="-247602" eaLnBrk="1" hangingPunct="1">
              <a:spcBef>
                <a:spcPts val="494"/>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Place the tube near the area you plan to sample. This avoids possible contamination of the wipe and loss of sampled dust between the time you collect the sample and place it in the tube.</a:t>
            </a:r>
          </a:p>
          <a:p>
            <a:pPr marL="371404" lvl="1" indent="-247602" eaLnBrk="1" hangingPunct="1">
              <a:spcBef>
                <a:spcPts val="494"/>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Organizing tubes in a portable test tube rack may be helpful.</a:t>
            </a:r>
          </a:p>
          <a:p>
            <a:pPr eaLnBrk="1" hangingPunct="1">
              <a:spcBef>
                <a:spcPct val="0"/>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endParaRPr lang="en-US" dirty="0" smtClean="0"/>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19</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73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smtClean="0"/>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2</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57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ts val="494"/>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b="1" dirty="0" smtClean="0">
                <a:ea typeface="Lucida Sans Unicode" pitchFamily="34" charset="0"/>
              </a:rPr>
              <a:t>Step 3: Put on Clean Gloves</a:t>
            </a:r>
          </a:p>
          <a:p>
            <a:pPr eaLnBrk="1" hangingPunct="1">
              <a:spcBef>
                <a:spcPts val="494"/>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Wearing clean gloves avoids transferring lead dust from your hands to the wipe.</a:t>
            </a:r>
          </a:p>
          <a:p>
            <a:pPr marL="371404" lvl="1" indent="-247602" eaLnBrk="1" hangingPunct="1">
              <a:spcBef>
                <a:spcPts val="494"/>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Use disposable gloves.</a:t>
            </a:r>
          </a:p>
          <a:p>
            <a:pPr marL="371404" lvl="1" indent="-247602" eaLnBrk="1" hangingPunct="1">
              <a:spcBef>
                <a:spcPts val="494"/>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Use new gloves for each sample collected.</a:t>
            </a:r>
          </a:p>
          <a:p>
            <a:pPr marL="371404" lvl="1" indent="-247602" eaLnBrk="1" hangingPunct="1">
              <a:spcBef>
                <a:spcPts val="494"/>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Do not put on the gloves until you are ready to take the sample. You can contaminate the gloves if you touch other surfaces, such as when measuring the sample area.</a:t>
            </a:r>
          </a:p>
          <a:p>
            <a:pPr marL="371404" lvl="1" indent="-247602" eaLnBrk="1" hangingPunct="1">
              <a:spcBef>
                <a:spcPts val="494"/>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After putting on the gloves, do NOT touch anything else before you pick up the wipe.</a:t>
            </a:r>
          </a:p>
          <a:p>
            <a:pPr eaLnBrk="1" hangingPunct="1">
              <a:spcBef>
                <a:spcPct val="0"/>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endParaRPr lang="en-US" dirty="0" smtClean="0"/>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20</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680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endParaRPr lang="en-US" smtClean="0"/>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21</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782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lnSpc>
                <a:spcPct val="90000"/>
              </a:lnSpc>
              <a:spcBef>
                <a:spcPts val="416"/>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b="1" dirty="0" smtClean="0">
                <a:ea typeface="Lucida Sans Unicode" pitchFamily="34" charset="0"/>
              </a:rPr>
              <a:t>Step 4: Sampling Procedure for Floors </a:t>
            </a:r>
          </a:p>
          <a:p>
            <a:pPr marL="371404" lvl="1" indent="-247602" eaLnBrk="1" hangingPunct="1">
              <a:lnSpc>
                <a:spcPct val="90000"/>
              </a:lnSpc>
              <a:spcBef>
                <a:spcPts val="416"/>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Do not touch other objects. They can contaminate the wipe.</a:t>
            </a:r>
          </a:p>
          <a:p>
            <a:pPr marL="371404" lvl="1" indent="-247602" eaLnBrk="1" hangingPunct="1">
              <a:lnSpc>
                <a:spcPct val="90000"/>
              </a:lnSpc>
              <a:spcBef>
                <a:spcPts val="416"/>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Press the wipe down firmly (with fingers, not the palm of the hand) at an upper corner of the sample area.</a:t>
            </a:r>
          </a:p>
          <a:p>
            <a:pPr marL="371404" lvl="1" indent="-247602" eaLnBrk="1" hangingPunct="1">
              <a:lnSpc>
                <a:spcPct val="90000"/>
              </a:lnSpc>
              <a:spcBef>
                <a:spcPts val="416"/>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Make as many “S”-like motions as needed to wipe the entire sample area, moving from side to side. Do not cross the outer border of the tape or template.</a:t>
            </a:r>
          </a:p>
          <a:p>
            <a:pPr marL="371404" lvl="1" indent="-247602" eaLnBrk="1" hangingPunct="1">
              <a:lnSpc>
                <a:spcPct val="90000"/>
              </a:lnSpc>
              <a:spcBef>
                <a:spcPts val="416"/>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Fold the wipe in half, keeping the dirty side in, and repeat the wiping procedure (“S” motion). This helps to prevent the loss of any collected dust.</a:t>
            </a:r>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22</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885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lnSpc>
                <a:spcPct val="90000"/>
              </a:lnSpc>
              <a:spcBef>
                <a:spcPts val="416"/>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b="1" dirty="0" smtClean="0">
                <a:ea typeface="Lucida Sans Unicode" pitchFamily="34" charset="0"/>
              </a:rPr>
              <a:t>Step 4: Sampling Procedure for Floors </a:t>
            </a:r>
          </a:p>
          <a:p>
            <a:pPr marL="371404" lvl="1" indent="-247602" eaLnBrk="1" hangingPunct="1">
              <a:lnSpc>
                <a:spcPct val="90000"/>
              </a:lnSpc>
              <a:spcBef>
                <a:spcPts val="416"/>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Fold the wipe in half again, keeping all the dust in the wipe, and repeat the wiping procedure one more time, concentrating on collecting dust from the corners within the selected surface area.</a:t>
            </a:r>
          </a:p>
          <a:p>
            <a:pPr marL="371404" lvl="1" indent="-247602" eaLnBrk="1" hangingPunct="1">
              <a:lnSpc>
                <a:spcPct val="90000"/>
              </a:lnSpc>
              <a:spcBef>
                <a:spcPts val="416"/>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Wipes are folded to keep the collected dust within the wipe, avoid dust losses, and to expose a clean wipe surface for further collection.</a:t>
            </a:r>
          </a:p>
          <a:p>
            <a:pPr marL="371404" lvl="1" indent="-247602" eaLnBrk="1" hangingPunct="1">
              <a:lnSpc>
                <a:spcPct val="90000"/>
              </a:lnSpc>
              <a:spcBef>
                <a:spcPts val="416"/>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endParaRPr lang="en-US" dirty="0" smtClean="0">
              <a:ea typeface="Lucida Sans Unicode" pitchFamily="34" charset="0"/>
            </a:endParaRPr>
          </a:p>
          <a:p>
            <a:pPr eaLnBrk="1" hangingPunct="1">
              <a:lnSpc>
                <a:spcPct val="90000"/>
              </a:lnSpc>
              <a:spcBef>
                <a:spcPts val="416"/>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Students should refer to </a:t>
            </a:r>
            <a:r>
              <a:rPr lang="en-US" b="1" dirty="0" smtClean="0">
                <a:ea typeface="Lucida Sans Unicode" pitchFamily="34" charset="0"/>
              </a:rPr>
              <a:t>Attachment 3-A: Sample Collection Form</a:t>
            </a:r>
            <a:r>
              <a:rPr lang="en-US" dirty="0" smtClean="0">
                <a:ea typeface="Lucida Sans Unicode" pitchFamily="34" charset="0"/>
              </a:rPr>
              <a:t> and </a:t>
            </a:r>
            <a:r>
              <a:rPr lang="en-US" b="1" dirty="0" smtClean="0">
                <a:ea typeface="Lucida Sans Unicode" pitchFamily="34" charset="0"/>
              </a:rPr>
              <a:t>Attachment 3-B: Completed Sample Collection Form.</a:t>
            </a:r>
            <a:r>
              <a:rPr lang="en-US" dirty="0" smtClean="0">
                <a:ea typeface="Lucida Sans Unicode" pitchFamily="34" charset="0"/>
              </a:rPr>
              <a:t> A checklist of the key steps involved in taking a dust sample can be found in </a:t>
            </a:r>
            <a:r>
              <a:rPr lang="en-US" b="1" dirty="0" smtClean="0">
                <a:ea typeface="Lucida Sans Unicode" pitchFamily="34" charset="0"/>
              </a:rPr>
              <a:t>Attachment 3-D: Lead Dust Wipe Checklist </a:t>
            </a:r>
            <a:r>
              <a:rPr lang="en-US" dirty="0" smtClean="0">
                <a:ea typeface="Lucida Sans Unicode" pitchFamily="34" charset="0"/>
              </a:rPr>
              <a:t>and</a:t>
            </a:r>
            <a:r>
              <a:rPr lang="en-US" b="1" dirty="0" smtClean="0">
                <a:ea typeface="Lucida Sans Unicode" pitchFamily="34" charset="0"/>
              </a:rPr>
              <a:t> </a:t>
            </a:r>
            <a:r>
              <a:rPr lang="en-US" dirty="0" smtClean="0">
                <a:ea typeface="Lucida Sans Unicode" pitchFamily="34" charset="0"/>
              </a:rPr>
              <a:t>the </a:t>
            </a:r>
            <a:r>
              <a:rPr lang="en-US" b="1" i="1" dirty="0" smtClean="0">
                <a:ea typeface="Lucida Sans Unicode" pitchFamily="34" charset="0"/>
              </a:rPr>
              <a:t>Lead Dust Sampling Technician Field Guide.</a:t>
            </a:r>
          </a:p>
          <a:p>
            <a:pPr eaLnBrk="1" hangingPunct="1">
              <a:spcBef>
                <a:spcPct val="0"/>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endParaRPr lang="en-US" dirty="0" smtClean="0"/>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23</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987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lnSpc>
                <a:spcPct val="90000"/>
              </a:lnSpc>
              <a:spcBef>
                <a:spcPts val="416"/>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b="1" dirty="0" smtClean="0"/>
              <a:t>Step 4: Sampling Procedure for Floors </a:t>
            </a:r>
          </a:p>
          <a:p>
            <a:pPr marL="371404" lvl="1" indent="-247602" eaLnBrk="1" hangingPunct="1">
              <a:lnSpc>
                <a:spcPct val="90000"/>
              </a:lnSpc>
              <a:spcBef>
                <a:spcPts val="416"/>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t>Fold the wipe again with the sample side folded in, and place the folded wipe into the sample tube.  Avoid contact with other surfaces.  Wipes should be stored only in their original container or in the tube.  Do not use plastic bags or other items to hold wipes. </a:t>
            </a:r>
            <a:r>
              <a:rPr lang="en-US" dirty="0" smtClean="0">
                <a:solidFill>
                  <a:srgbClr val="000000"/>
                </a:solidFill>
              </a:rPr>
              <a:t>Blank wipes should also be used.  Blanks should be assigned sample numbers and locations so that the laboratory does not know they are blanks.  Only your copy of the sample collection form should identify which samples are blanks</a:t>
            </a:r>
            <a:endParaRPr lang="en-US" dirty="0" smtClean="0"/>
          </a:p>
          <a:p>
            <a:pPr marL="371404" lvl="1" indent="-247602" eaLnBrk="1" hangingPunct="1">
              <a:lnSpc>
                <a:spcPct val="90000"/>
              </a:lnSpc>
              <a:spcBef>
                <a:spcPts val="416"/>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t>Cap the container.  Discard the gloves into a trash bag.  </a:t>
            </a:r>
          </a:p>
          <a:p>
            <a:pPr marL="371404" lvl="1" indent="-247602" eaLnBrk="1" hangingPunct="1">
              <a:lnSpc>
                <a:spcPct val="90000"/>
              </a:lnSpc>
              <a:spcBef>
                <a:spcPts val="416"/>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endParaRPr lang="en-US" dirty="0" smtClean="0"/>
          </a:p>
          <a:p>
            <a:pPr eaLnBrk="1" hangingPunct="1">
              <a:lnSpc>
                <a:spcPct val="90000"/>
              </a:lnSpc>
              <a:spcBef>
                <a:spcPts val="416"/>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t>Students should refer to </a:t>
            </a:r>
            <a:r>
              <a:rPr lang="en-US" b="1" dirty="0" smtClean="0"/>
              <a:t>Attachment 3-A: Sample Collection Form</a:t>
            </a:r>
            <a:r>
              <a:rPr lang="en-US" dirty="0" smtClean="0"/>
              <a:t> and </a:t>
            </a:r>
            <a:r>
              <a:rPr lang="en-US" b="1" dirty="0" smtClean="0"/>
              <a:t>Attachment 3-B: Completed Sample Collection Form.</a:t>
            </a:r>
            <a:r>
              <a:rPr lang="en-US" dirty="0" smtClean="0"/>
              <a:t> A checklist of the key steps involved in taking a dust sample can be found in </a:t>
            </a:r>
            <a:r>
              <a:rPr lang="en-US" b="1" dirty="0" smtClean="0"/>
              <a:t>Attachment 3-D: Lead Dust Wipe Checklist </a:t>
            </a:r>
            <a:r>
              <a:rPr lang="en-US" dirty="0" smtClean="0"/>
              <a:t>and</a:t>
            </a:r>
            <a:r>
              <a:rPr lang="en-US" b="1" dirty="0" smtClean="0"/>
              <a:t> </a:t>
            </a:r>
            <a:r>
              <a:rPr lang="en-US" dirty="0" smtClean="0"/>
              <a:t>the </a:t>
            </a:r>
            <a:r>
              <a:rPr lang="en-US" b="1" i="1" dirty="0" smtClean="0"/>
              <a:t>Lead Dust Sampling Technician Field Guide.</a:t>
            </a:r>
          </a:p>
          <a:p>
            <a:pPr eaLnBrk="1" hangingPunct="1">
              <a:spcBef>
                <a:spcPct val="0"/>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endParaRPr lang="en-US" dirty="0" smtClean="0"/>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24</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089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smtClean="0"/>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25</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192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smtClean="0"/>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26</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29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smtClean="0"/>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27</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39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ts val="494"/>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b="1" dirty="0" smtClean="0">
                <a:ea typeface="Lucida Sans Unicode" pitchFamily="34" charset="0"/>
              </a:rPr>
              <a:t>Special Considerations for Interior Windowsills and Troughs</a:t>
            </a:r>
          </a:p>
          <a:p>
            <a:pPr eaLnBrk="1" hangingPunct="1">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t>Window troughs may contain pre-existing dust lead hazards. If possible, LDSTs should discuss the window trough sampling requirements with the certified renovator before the renovation begins. If the windows in the work area remain closed and covered with plastic during the renovation, window trough sampling will not be necessary. </a:t>
            </a:r>
          </a:p>
          <a:p>
            <a:pPr eaLnBrk="1" hangingPunct="1">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endParaRPr lang="en-US" b="1" dirty="0" smtClean="0">
              <a:ea typeface="Lucida Sans Unicode" pitchFamily="34" charset="0"/>
            </a:endParaRPr>
          </a:p>
          <a:p>
            <a:pPr eaLnBrk="1" hangingPunct="1">
              <a:spcBef>
                <a:spcPts val="494"/>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u="sng" dirty="0" smtClean="0">
                <a:ea typeface="Lucida Sans Unicode" pitchFamily="34" charset="0"/>
              </a:rPr>
              <a:t>Sampling Procedure for Windowsills and Troughs:</a:t>
            </a:r>
          </a:p>
          <a:p>
            <a:pPr marL="457200" indent="-228600" eaLnBrk="1" hangingPunct="1">
              <a:spcBef>
                <a:spcPts val="494"/>
              </a:spcBef>
              <a:buSzPct val="65000"/>
              <a:buFont typeface="Times New Roman" pitchFamily="18" charset="0"/>
              <a:buChar char="•"/>
              <a:tabLst>
                <a:tab pos="228600" algn="l"/>
                <a:tab pos="457200" algn="l"/>
                <a:tab pos="1003300" algn="l"/>
                <a:tab pos="1506538" algn="l"/>
                <a:tab pos="2008188" algn="l"/>
                <a:tab pos="2511425" algn="l"/>
                <a:tab pos="3013075" algn="l"/>
                <a:tab pos="3516313" algn="l"/>
                <a:tab pos="4017963" algn="l"/>
                <a:tab pos="4522788" algn="l"/>
                <a:tab pos="5024438" algn="l"/>
                <a:tab pos="5526088" algn="l"/>
                <a:tab pos="6029325" algn="l"/>
                <a:tab pos="6530975" algn="l"/>
                <a:tab pos="7034213" algn="l"/>
                <a:tab pos="7535863" algn="l"/>
                <a:tab pos="8039100" algn="l"/>
                <a:tab pos="8540750" algn="l"/>
                <a:tab pos="9045575" algn="l"/>
                <a:tab pos="9547225" algn="l"/>
                <a:tab pos="10048875" algn="l"/>
              </a:tabLst>
            </a:pPr>
            <a:r>
              <a:rPr lang="en-US" dirty="0" smtClean="0">
                <a:ea typeface="Lucida Sans Unicode" pitchFamily="34" charset="0"/>
              </a:rPr>
              <a:t>Holding the fingers together and flat against the selected surface area, wipe the measured surface in one direction in a single pass.  Apply pressure to the fingers while wiping the surface.  This will avoid overloading the wipe on the first pass.  </a:t>
            </a:r>
          </a:p>
          <a:p>
            <a:pPr marL="457200" indent="-228600" eaLnBrk="1" hangingPunct="1">
              <a:spcBef>
                <a:spcPts val="494"/>
              </a:spcBef>
              <a:buSzPct val="65000"/>
              <a:buFont typeface="Times New Roman" pitchFamily="18" charset="0"/>
              <a:buChar char="•"/>
              <a:tabLst>
                <a:tab pos="228600" algn="l"/>
                <a:tab pos="457200" algn="l"/>
                <a:tab pos="1003300" algn="l"/>
                <a:tab pos="1506538" algn="l"/>
                <a:tab pos="2008188" algn="l"/>
                <a:tab pos="2511425" algn="l"/>
                <a:tab pos="3013075" algn="l"/>
                <a:tab pos="3516313" algn="l"/>
                <a:tab pos="4017963" algn="l"/>
                <a:tab pos="4522788" algn="l"/>
                <a:tab pos="5024438" algn="l"/>
                <a:tab pos="5526088" algn="l"/>
                <a:tab pos="6029325" algn="l"/>
                <a:tab pos="6530975" algn="l"/>
                <a:tab pos="7034213" algn="l"/>
                <a:tab pos="7535863" algn="l"/>
                <a:tab pos="8039100" algn="l"/>
                <a:tab pos="8540750" algn="l"/>
                <a:tab pos="9045575" algn="l"/>
                <a:tab pos="9547225" algn="l"/>
                <a:tab pos="10048875" algn="l"/>
              </a:tabLst>
            </a:pPr>
            <a:r>
              <a:rPr lang="en-US" dirty="0" smtClean="0">
                <a:ea typeface="Lucida Sans Unicode" pitchFamily="34" charset="0"/>
              </a:rPr>
              <a:t>Fold the wipe in half with the sample side folded in, and repeat the preceding wiping procedure in both directions within the selected surface area on one side of the folded wipe.</a:t>
            </a:r>
          </a:p>
          <a:p>
            <a:pPr marL="457200" indent="-228600" eaLnBrk="1" hangingPunct="1">
              <a:spcBef>
                <a:spcPts val="494"/>
              </a:spcBef>
              <a:buSzPct val="65000"/>
              <a:buFont typeface="Times New Roman" pitchFamily="18" charset="0"/>
              <a:buChar char="•"/>
              <a:tabLst>
                <a:tab pos="228600" algn="l"/>
                <a:tab pos="457200" algn="l"/>
                <a:tab pos="1003300" algn="l"/>
                <a:tab pos="1506538" algn="l"/>
                <a:tab pos="2008188" algn="l"/>
                <a:tab pos="2511425" algn="l"/>
                <a:tab pos="3013075" algn="l"/>
                <a:tab pos="3516313" algn="l"/>
                <a:tab pos="4017963" algn="l"/>
                <a:tab pos="4522788" algn="l"/>
                <a:tab pos="5024438" algn="l"/>
                <a:tab pos="5526088" algn="l"/>
                <a:tab pos="6029325" algn="l"/>
                <a:tab pos="6530975" algn="l"/>
                <a:tab pos="7034213" algn="l"/>
                <a:tab pos="7535863" algn="l"/>
                <a:tab pos="8039100" algn="l"/>
                <a:tab pos="8540750" algn="l"/>
                <a:tab pos="9045575" algn="l"/>
                <a:tab pos="9547225" algn="l"/>
                <a:tab pos="10048875" algn="l"/>
              </a:tabLst>
            </a:pPr>
            <a:r>
              <a:rPr lang="en-US" dirty="0" smtClean="0">
                <a:ea typeface="Lucida Sans Unicode" pitchFamily="34" charset="0"/>
              </a:rPr>
              <a:t>Fold the wipe in half with the sample side folded in, and repeat the preceding wiping procedure one more time, concentrating on collecting settled dust from the corners within the selected surface area.</a:t>
            </a:r>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28</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499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ts val="494"/>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b="1" dirty="0" smtClean="0">
                <a:ea typeface="Lucida Sans Unicode" pitchFamily="34" charset="0"/>
              </a:rPr>
              <a:t>Special Considerations for Interior Windowsills and Troughs</a:t>
            </a:r>
          </a:p>
          <a:p>
            <a:pPr eaLnBrk="1" hangingPunct="1">
              <a:spcBef>
                <a:spcPts val="494"/>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u="sng" dirty="0" smtClean="0">
                <a:ea typeface="Lucida Sans Unicode" pitchFamily="34" charset="0"/>
              </a:rPr>
              <a:t>Sampling Procedure for Windowsills and Troughs:</a:t>
            </a:r>
          </a:p>
          <a:p>
            <a:pPr marL="457200" indent="-228600" eaLnBrk="1" hangingPunct="1">
              <a:spcBef>
                <a:spcPts val="494"/>
              </a:spcBef>
              <a:buSzPct val="65000"/>
              <a:buFont typeface="Times New Roman" pitchFamily="18" charset="0"/>
              <a:buChar char="•"/>
              <a:tabLst>
                <a:tab pos="457200" algn="l"/>
                <a:tab pos="501650" algn="l"/>
                <a:tab pos="1003300" algn="l"/>
                <a:tab pos="1506538" algn="l"/>
                <a:tab pos="2008188" algn="l"/>
                <a:tab pos="2511425" algn="l"/>
                <a:tab pos="3013075" algn="l"/>
                <a:tab pos="3516313" algn="l"/>
                <a:tab pos="4017963" algn="l"/>
                <a:tab pos="4522788" algn="l"/>
                <a:tab pos="5024438" algn="l"/>
                <a:tab pos="5526088" algn="l"/>
                <a:tab pos="6029325" algn="l"/>
                <a:tab pos="6530975" algn="l"/>
                <a:tab pos="7034213" algn="l"/>
                <a:tab pos="7535863" algn="l"/>
                <a:tab pos="8039100" algn="l"/>
                <a:tab pos="8540750" algn="l"/>
                <a:tab pos="9045575" algn="l"/>
                <a:tab pos="9547225" algn="l"/>
                <a:tab pos="10048875" algn="l"/>
              </a:tabLst>
            </a:pPr>
            <a:r>
              <a:rPr lang="en-US" dirty="0" smtClean="0">
                <a:ea typeface="Lucida Sans Unicode" pitchFamily="34" charset="0"/>
              </a:rPr>
              <a:t>Fold the wipe again with the sample side folded in, and insert the folded wipe into the tube and cap it.  </a:t>
            </a:r>
          </a:p>
          <a:p>
            <a:pPr marL="457200" indent="-228600" eaLnBrk="1" hangingPunct="1">
              <a:spcBef>
                <a:spcPts val="494"/>
              </a:spcBef>
              <a:buSzPct val="65000"/>
              <a:buFont typeface="Times New Roman" pitchFamily="18" charset="0"/>
              <a:buChar char="•"/>
              <a:tabLst>
                <a:tab pos="457200" algn="l"/>
                <a:tab pos="501650" algn="l"/>
                <a:tab pos="1003300" algn="l"/>
                <a:tab pos="1506538" algn="l"/>
                <a:tab pos="2008188" algn="l"/>
                <a:tab pos="2511425" algn="l"/>
                <a:tab pos="3013075" algn="l"/>
                <a:tab pos="3516313" algn="l"/>
                <a:tab pos="4017963" algn="l"/>
                <a:tab pos="4522788" algn="l"/>
                <a:tab pos="5024438" algn="l"/>
                <a:tab pos="5526088" algn="l"/>
                <a:tab pos="6029325" algn="l"/>
                <a:tab pos="6530975" algn="l"/>
                <a:tab pos="7034213" algn="l"/>
                <a:tab pos="7535863" algn="l"/>
                <a:tab pos="8039100" algn="l"/>
                <a:tab pos="8540750" algn="l"/>
                <a:tab pos="9045575" algn="l"/>
                <a:tab pos="9547225" algn="l"/>
                <a:tab pos="10048875" algn="l"/>
              </a:tabLst>
            </a:pPr>
            <a:r>
              <a:rPr lang="en-US" dirty="0" smtClean="0">
                <a:ea typeface="Lucida Sans Unicode" pitchFamily="34" charset="0"/>
              </a:rPr>
              <a:t>Label the tube with sufficient information to uniquely identify the sample.  </a:t>
            </a:r>
          </a:p>
          <a:p>
            <a:pPr marL="457200" indent="-228600" eaLnBrk="1" hangingPunct="1">
              <a:spcBef>
                <a:spcPts val="494"/>
              </a:spcBef>
              <a:buSzPct val="65000"/>
              <a:buFont typeface="Times New Roman" pitchFamily="18" charset="0"/>
              <a:buChar char="•"/>
              <a:tabLst>
                <a:tab pos="457200" algn="l"/>
                <a:tab pos="501650" algn="l"/>
                <a:tab pos="1003300" algn="l"/>
                <a:tab pos="1506538" algn="l"/>
                <a:tab pos="2008188" algn="l"/>
                <a:tab pos="2511425" algn="l"/>
                <a:tab pos="3013075" algn="l"/>
                <a:tab pos="3516313" algn="l"/>
                <a:tab pos="4017963" algn="l"/>
                <a:tab pos="4522788" algn="l"/>
                <a:tab pos="5024438" algn="l"/>
                <a:tab pos="5526088" algn="l"/>
                <a:tab pos="6029325" algn="l"/>
                <a:tab pos="6530975" algn="l"/>
                <a:tab pos="7034213" algn="l"/>
                <a:tab pos="7535863" algn="l"/>
                <a:tab pos="8039100" algn="l"/>
                <a:tab pos="8540750" algn="l"/>
                <a:tab pos="9045575" algn="l"/>
                <a:tab pos="9547225" algn="l"/>
                <a:tab pos="10048875" algn="l"/>
              </a:tabLst>
            </a:pPr>
            <a:r>
              <a:rPr lang="en-US" dirty="0" smtClean="0">
                <a:ea typeface="Lucida Sans Unicode" pitchFamily="34" charset="0"/>
              </a:rPr>
              <a:t>Measure and record the dimensions of the selected sampling area (the area actually wiped during sample collection).  Discard the gloves into a trash bag.  </a:t>
            </a:r>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29</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83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ts val="494"/>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A dust wipe measures the total amount of lead dust on a specific surface area. This measurement is called lead “loading.” Lead loading is a good indicator of the amount of lead to which a child is exposed.</a:t>
            </a:r>
          </a:p>
          <a:p>
            <a:pPr eaLnBrk="1" hangingPunct="1">
              <a:spcBef>
                <a:spcPts val="494"/>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		</a:t>
            </a:r>
          </a:p>
          <a:p>
            <a:pPr marL="501807" lvl="1" indent="-374705" eaLnBrk="1" hangingPunct="1">
              <a:spcBef>
                <a:spcPts val="494"/>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Dust wipes measure lead dust at a particular point in time.</a:t>
            </a:r>
          </a:p>
          <a:p>
            <a:pPr marL="501807" lvl="1" indent="-374705" eaLnBrk="1" hangingPunct="1">
              <a:spcBef>
                <a:spcPts val="494"/>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Lead levels can change as the amount of lead dust on the surface changes.</a:t>
            </a:r>
          </a:p>
          <a:p>
            <a:pPr marL="501807" lvl="1" indent="-374705" eaLnBrk="1" hangingPunct="1">
              <a:spcBef>
                <a:spcPts val="494"/>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Lead levels also can change depending on the activity in the house, including activities that disturb lead-based paint and the frequency of cleaning.</a:t>
            </a:r>
          </a:p>
          <a:p>
            <a:pPr marL="501807" lvl="1" indent="-374705" eaLnBrk="1" hangingPunct="1">
              <a:spcBef>
                <a:spcPts val="494"/>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The measurement tells you how much lead existed when the sample was collected; it does </a:t>
            </a:r>
            <a:r>
              <a:rPr lang="en-US" u="sng" dirty="0" smtClean="0">
                <a:ea typeface="Lucida Sans Unicode" pitchFamily="34" charset="0"/>
              </a:rPr>
              <a:t>not</a:t>
            </a:r>
            <a:r>
              <a:rPr lang="en-US" dirty="0" smtClean="0">
                <a:ea typeface="Lucida Sans Unicode" pitchFamily="34" charset="0"/>
              </a:rPr>
              <a:t> tell you about past or likely future lead levels.</a:t>
            </a:r>
          </a:p>
          <a:p>
            <a:pPr eaLnBrk="1" hangingPunct="1">
              <a:spcBef>
                <a:spcPct val="0"/>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endParaRPr lang="en-US" dirty="0" smtClean="0"/>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3</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601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ts val="494"/>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Note how the lead dust sampling technician is holding the wipe and moving across the windowsill. </a:t>
            </a:r>
          </a:p>
          <a:p>
            <a:pPr eaLnBrk="1" hangingPunct="1">
              <a:spcBef>
                <a:spcPts val="494"/>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endParaRPr lang="en-US" dirty="0" smtClean="0">
              <a:latin typeface="Times New Roman" pitchFamily="18" charset="0"/>
              <a:ea typeface="Lucida Sans Unicode" pitchFamily="34" charset="0"/>
              <a:cs typeface="Lucida Sans Unicode" pitchFamily="34" charset="0"/>
            </a:endParaRPr>
          </a:p>
          <a:p>
            <a:pPr eaLnBrk="1" hangingPunct="1">
              <a:spcBef>
                <a:spcPct val="0"/>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endParaRPr lang="en-US" dirty="0" smtClean="0"/>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30</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70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defTabSz="1003615" eaLnBrk="1" hangingPunct="1">
              <a:spcBef>
                <a:spcPct val="0"/>
              </a:spcBef>
            </a:pPr>
            <a:r>
              <a:rPr lang="en-US" dirty="0" smtClean="0">
                <a:ea typeface="Lucida Sans Unicode" pitchFamily="34" charset="0"/>
              </a:rPr>
              <a:t>Here is an example of how to sample a window trough. The trough is not taped because its area is less than 16 inches, so sample the entire trough and determine its area. Measure carefully and down to 1/8 of an inch.  Make sure the window trough has been adequately cleaned before sampling.</a:t>
            </a:r>
          </a:p>
          <a:p>
            <a:pPr defTabSz="1003615" eaLnBrk="1" hangingPunct="1">
              <a:spcBef>
                <a:spcPct val="0"/>
              </a:spcBef>
            </a:pPr>
            <a:endParaRPr lang="en-US" dirty="0" smtClean="0"/>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31</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806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ts val="494"/>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b="1" dirty="0" smtClean="0">
                <a:ea typeface="Lucida Sans Unicode" pitchFamily="34" charset="0"/>
              </a:rPr>
              <a:t>Step 5: Measure the Sample Area</a:t>
            </a:r>
          </a:p>
          <a:p>
            <a:pPr eaLnBrk="1" hangingPunct="1">
              <a:spcBef>
                <a:spcPts val="494"/>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If a template was used, record the dimensions of the template on the lab collection form. If a template was not used, you must measure the sample area.</a:t>
            </a:r>
          </a:p>
          <a:p>
            <a:pPr marL="371404" lvl="1" indent="-247602" eaLnBrk="1" hangingPunct="1">
              <a:spcBef>
                <a:spcPts val="494"/>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Measure the exact length and width of the sample area with a tape measure </a:t>
            </a:r>
            <a:r>
              <a:rPr lang="en-US" u="sng" dirty="0" smtClean="0">
                <a:ea typeface="Lucida Sans Unicode" pitchFamily="34" charset="0"/>
              </a:rPr>
              <a:t>after</a:t>
            </a:r>
            <a:r>
              <a:rPr lang="en-US" dirty="0" smtClean="0">
                <a:ea typeface="Lucida Sans Unicode" pitchFamily="34" charset="0"/>
              </a:rPr>
              <a:t> the dust sample has been taken. This allows you to get an accurate measurement without contaminating the sample area.</a:t>
            </a:r>
          </a:p>
          <a:p>
            <a:pPr marL="371404" lvl="1" indent="-247602" eaLnBrk="1" hangingPunct="1">
              <a:spcBef>
                <a:spcPts val="494"/>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Make sure you measure the area inside the tape, not the outside border.</a:t>
            </a:r>
          </a:p>
          <a:p>
            <a:pPr marL="371404" lvl="1" indent="-247602" eaLnBrk="1" hangingPunct="1">
              <a:spcBef>
                <a:spcPts val="494"/>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Always measure to an eighth of an inch (1/8”). Sloppy measurement can produce inaccurate results.</a:t>
            </a:r>
          </a:p>
          <a:p>
            <a:pPr eaLnBrk="1" hangingPunct="1">
              <a:spcBef>
                <a:spcPct val="0"/>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endParaRPr lang="en-US" dirty="0" smtClean="0"/>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32</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909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defTabSz="1003615" eaLnBrk="1" hangingPunct="1">
              <a:spcBef>
                <a:spcPct val="0"/>
              </a:spcBef>
            </a:pPr>
            <a:r>
              <a:rPr lang="en-US" dirty="0" smtClean="0">
                <a:ea typeface="Lucida Sans Unicode" pitchFamily="34" charset="0"/>
              </a:rPr>
              <a:t>When the wiping is done, measure the area wiped, unless you used a template and know the dimensions already. Measure the length and width of the area wiped.</a:t>
            </a:r>
          </a:p>
          <a:p>
            <a:pPr defTabSz="1003615" eaLnBrk="1" hangingPunct="1">
              <a:spcBef>
                <a:spcPct val="0"/>
              </a:spcBef>
            </a:pPr>
            <a:endParaRPr lang="en-US" dirty="0" smtClean="0">
              <a:ea typeface="Lucida Sans Unicode" pitchFamily="34" charset="0"/>
            </a:endParaRPr>
          </a:p>
          <a:p>
            <a:pPr defTabSz="1003615" eaLnBrk="1" hangingPunct="1">
              <a:spcBef>
                <a:spcPct val="0"/>
              </a:spcBef>
            </a:pPr>
            <a:r>
              <a:rPr lang="en-US" b="1" dirty="0" smtClean="0">
                <a:ea typeface="Lucida Sans Unicode" pitchFamily="34" charset="0"/>
              </a:rPr>
              <a:t>Note:</a:t>
            </a:r>
            <a:r>
              <a:rPr lang="en-US" dirty="0" smtClean="0">
                <a:ea typeface="Lucida Sans Unicode" pitchFamily="34" charset="0"/>
              </a:rPr>
              <a:t> The ruler does not have additional space between where the measurements begin and the edge of the ruler.</a:t>
            </a:r>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33</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011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177800" indent="-177800" eaLnBrk="1" hangingPunct="1">
              <a:spcBef>
                <a:spcPct val="0"/>
              </a:spcBef>
              <a:buFontTx/>
              <a:buChar char="•"/>
            </a:pPr>
            <a:r>
              <a:rPr lang="en-US" dirty="0" smtClean="0"/>
              <a:t>See </a:t>
            </a:r>
            <a:r>
              <a:rPr lang="en-US" b="1" dirty="0" smtClean="0"/>
              <a:t>Attachment 3-A: Sample Collection Form</a:t>
            </a:r>
            <a:r>
              <a:rPr lang="en-US" dirty="0" smtClean="0"/>
              <a:t> and </a:t>
            </a:r>
            <a:r>
              <a:rPr lang="en-US" b="1" dirty="0" smtClean="0"/>
              <a:t>Attachment 3-B: Completed Sample Collection Form.</a:t>
            </a:r>
          </a:p>
          <a:p>
            <a:pPr marL="177800" indent="-177800" eaLnBrk="1" hangingPunct="1">
              <a:spcBef>
                <a:spcPct val="0"/>
              </a:spcBef>
              <a:buFontTx/>
              <a:buChar char="•"/>
            </a:pPr>
            <a:r>
              <a:rPr lang="en-US" dirty="0" smtClean="0"/>
              <a:t>Instructors should pull out </a:t>
            </a:r>
            <a:r>
              <a:rPr lang="en-US" b="1" dirty="0" smtClean="0"/>
              <a:t>Attachment 3-C: Worksheet for Performing Mathematical Calculations from Fractions to Decimals</a:t>
            </a:r>
            <a:r>
              <a:rPr lang="en-US" dirty="0" smtClean="0"/>
              <a:t> and review with the class.  A few simple calculations for the class may be very useful.  </a:t>
            </a:r>
          </a:p>
          <a:p>
            <a:pPr eaLnBrk="1" hangingPunct="1">
              <a:lnSpc>
                <a:spcPct val="80000"/>
              </a:lnSpc>
              <a:spcBef>
                <a:spcPts val="598"/>
              </a:spcBef>
              <a:buFont typeface="Garamond" pitchFamily="18" charset="0"/>
              <a:buChar char="•"/>
            </a:pPr>
            <a:endParaRPr lang="en-US" dirty="0" smtClean="0">
              <a:latin typeface="Times New Roman" pitchFamily="18" charset="0"/>
            </a:endParaRPr>
          </a:p>
          <a:p>
            <a:pPr eaLnBrk="1" hangingPunct="1">
              <a:spcBef>
                <a:spcPct val="0"/>
              </a:spcBef>
            </a:pPr>
            <a:endParaRPr lang="en-US" dirty="0" smtClean="0"/>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34</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113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ts val="494"/>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b="1" dirty="0" smtClean="0">
                <a:ea typeface="Lucida Sans Unicode" pitchFamily="34" charset="0"/>
              </a:rPr>
              <a:t>Step 7: Clean Up</a:t>
            </a:r>
          </a:p>
          <a:p>
            <a:pPr eaLnBrk="1" hangingPunct="1">
              <a:spcBef>
                <a:spcPts val="494"/>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Sampling materials may be contaminated and therefore must be cleaned or removed from the site.</a:t>
            </a:r>
          </a:p>
          <a:p>
            <a:pPr marL="371404" lvl="1" indent="-247602" eaLnBrk="1" hangingPunct="1">
              <a:spcBef>
                <a:spcPts val="494"/>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Clean the template with a clean wipe and place it in a re-sealable plastic bag for storage. This decontaminates the template between uses and helps avoid contamination when it is not being used. Throw wipe away in trash bag.</a:t>
            </a:r>
          </a:p>
          <a:p>
            <a:pPr marL="371404" lvl="1" indent="-247602" eaLnBrk="1" hangingPunct="1">
              <a:spcBef>
                <a:spcPts val="494"/>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Be sure you have recorded the location and dimensions of the sample area before removing tape.</a:t>
            </a:r>
          </a:p>
          <a:p>
            <a:pPr marL="371404" lvl="1" indent="-247602" eaLnBrk="1" hangingPunct="1">
              <a:spcBef>
                <a:spcPts val="494"/>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Remove gloves, tape, and shoe covers. Throw them away in trash bag.</a:t>
            </a:r>
          </a:p>
          <a:p>
            <a:pPr marL="371404" lvl="1" indent="-247602" eaLnBrk="1" hangingPunct="1">
              <a:spcBef>
                <a:spcPts val="494"/>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Clean face and hands with warm, soapy water. (Use sanitary wipes if no access to warm, soapy water.)</a:t>
            </a:r>
          </a:p>
          <a:p>
            <a:pPr eaLnBrk="1" hangingPunct="1">
              <a:spcBef>
                <a:spcPts val="494"/>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Refer to the </a:t>
            </a:r>
            <a:r>
              <a:rPr lang="en-US" i="1" dirty="0" smtClean="0">
                <a:ea typeface="Lucida Sans Unicode" pitchFamily="34" charset="0"/>
              </a:rPr>
              <a:t>Lead Dust Sampling Technician</a:t>
            </a:r>
            <a:r>
              <a:rPr lang="en-US" dirty="0" smtClean="0">
                <a:ea typeface="Lucida Sans Unicode" pitchFamily="34" charset="0"/>
              </a:rPr>
              <a:t> </a:t>
            </a:r>
            <a:r>
              <a:rPr lang="en-US" i="1" dirty="0" smtClean="0">
                <a:ea typeface="Lucida Sans Unicode" pitchFamily="34" charset="0"/>
              </a:rPr>
              <a:t>Field Guide</a:t>
            </a:r>
            <a:r>
              <a:rPr lang="en-US" dirty="0" smtClean="0">
                <a:ea typeface="Lucida Sans Unicode" pitchFamily="34" charset="0"/>
              </a:rPr>
              <a:t> and </a:t>
            </a:r>
            <a:r>
              <a:rPr lang="en-US" b="1" dirty="0" smtClean="0">
                <a:ea typeface="Lucida Sans Unicode" pitchFamily="34" charset="0"/>
              </a:rPr>
              <a:t>Attachment 3-D: Lead Dust Wipe Checklist, </a:t>
            </a:r>
            <a:r>
              <a:rPr lang="en-US" dirty="0" smtClean="0">
                <a:ea typeface="Lucida Sans Unicode" pitchFamily="34" charset="0"/>
              </a:rPr>
              <a:t>which summarizes all the steps just described.</a:t>
            </a:r>
          </a:p>
          <a:p>
            <a:pPr eaLnBrk="1" hangingPunct="1">
              <a:spcBef>
                <a:spcPct val="0"/>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endParaRPr lang="en-US" dirty="0" smtClean="0"/>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35</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216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defTabSz="1003615" eaLnBrk="1" hangingPunct="1">
              <a:spcBef>
                <a:spcPct val="0"/>
              </a:spcBef>
            </a:pPr>
            <a:r>
              <a:rPr lang="en-US" b="1" dirty="0" smtClean="0">
                <a:ea typeface="Lucida Sans Unicode" pitchFamily="34" charset="0"/>
              </a:rPr>
              <a:t>Activity:</a:t>
            </a:r>
            <a:r>
              <a:rPr lang="en-US" dirty="0" smtClean="0">
                <a:ea typeface="Lucida Sans Unicode" pitchFamily="34" charset="0"/>
              </a:rPr>
              <a:t> Take samples on a variety of surfaces – windowsills, troughs, and floors.</a:t>
            </a:r>
          </a:p>
          <a:p>
            <a:pPr defTabSz="1003615" eaLnBrk="1" hangingPunct="1">
              <a:spcBef>
                <a:spcPct val="0"/>
              </a:spcBef>
            </a:pPr>
            <a:endParaRPr lang="en-US" dirty="0" smtClean="0"/>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36</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3187" name="Notes Placeholder 2"/>
          <p:cNvSpPr>
            <a:spLocks noGrp="1"/>
          </p:cNvSpPr>
          <p:nvPr>
            <p:ph type="body" idx="1"/>
          </p:nvPr>
        </p:nvSpPr>
        <p:spPr>
          <a:xfrm>
            <a:off x="731853" y="4401099"/>
            <a:ext cx="5851496" cy="460320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lnSpc>
                <a:spcPts val="1183"/>
              </a:lnSpc>
              <a:spcBef>
                <a:spcPts val="325"/>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sz="1000" dirty="0">
                <a:ea typeface="Lucida Sans Unicode" pitchFamily="34" charset="0"/>
              </a:rPr>
              <a:t>If the lead dust sampling technician makes any of the following common mistakes, the technician could get incorrect results:</a:t>
            </a:r>
          </a:p>
          <a:p>
            <a:pPr eaLnBrk="1" hangingPunct="1">
              <a:lnSpc>
                <a:spcPts val="1183"/>
              </a:lnSpc>
              <a:spcBef>
                <a:spcPts val="325"/>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sz="1000" b="1" dirty="0">
                <a:ea typeface="Lucida Sans Unicode" pitchFamily="34" charset="0"/>
              </a:rPr>
              <a:t>Incorrect measurement. </a:t>
            </a:r>
            <a:r>
              <a:rPr lang="en-US" sz="1000" dirty="0">
                <a:ea typeface="Lucida Sans Unicode" pitchFamily="34" charset="0"/>
              </a:rPr>
              <a:t>Small mistakes in reading the tape measure can produce misleading results. Being off by half an inch can make the difference between passing or failing the EPA/HUD standards for lead in dust.</a:t>
            </a:r>
          </a:p>
          <a:p>
            <a:pPr eaLnBrk="1" hangingPunct="1">
              <a:lnSpc>
                <a:spcPts val="1183"/>
              </a:lnSpc>
              <a:spcBef>
                <a:spcPts val="325"/>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sz="1000" b="1" dirty="0">
                <a:ea typeface="Lucida Sans Unicode" pitchFamily="34" charset="0"/>
              </a:rPr>
              <a:t>Wipe is contaminated. </a:t>
            </a:r>
            <a:r>
              <a:rPr lang="en-US" sz="1000" dirty="0">
                <a:ea typeface="Lucida Sans Unicode" pitchFamily="34" charset="0"/>
              </a:rPr>
              <a:t>It is important that the wipe is clean before you collect the sample and that you do not lose any dust before putting the wipe in the tube. Common sources of contamination include the following:</a:t>
            </a:r>
          </a:p>
          <a:p>
            <a:pPr marL="308678" lvl="1" indent="-184876" eaLnBrk="1" hangingPunct="1">
              <a:lnSpc>
                <a:spcPts val="1183"/>
              </a:lnSpc>
              <a:spcBef>
                <a:spcPts val="325"/>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sz="1000" dirty="0">
                <a:ea typeface="Lucida Sans Unicode" pitchFamily="34" charset="0"/>
              </a:rPr>
              <a:t>Wipe touches the floor or window before you place it in the tube.</a:t>
            </a:r>
          </a:p>
          <a:p>
            <a:pPr marL="308678" lvl="1" indent="-184876" eaLnBrk="1" hangingPunct="1">
              <a:lnSpc>
                <a:spcPts val="1183"/>
              </a:lnSpc>
              <a:spcBef>
                <a:spcPts val="325"/>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sz="1000" dirty="0">
                <a:ea typeface="Lucida Sans Unicode" pitchFamily="34" charset="0"/>
              </a:rPr>
              <a:t>Wipe falls to the floor before wiping and you do not get a new one.</a:t>
            </a:r>
          </a:p>
          <a:p>
            <a:pPr marL="308678" lvl="1" indent="-184876" eaLnBrk="1" hangingPunct="1">
              <a:lnSpc>
                <a:spcPts val="1183"/>
              </a:lnSpc>
              <a:spcBef>
                <a:spcPts val="325"/>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sz="1000" dirty="0">
                <a:ea typeface="Lucida Sans Unicode" pitchFamily="34" charset="0"/>
              </a:rPr>
              <a:t>Wiping motions go beyond the template outline or taped area, collecting added dust or debris.</a:t>
            </a:r>
          </a:p>
          <a:p>
            <a:pPr marL="308678" lvl="1" indent="-184876" eaLnBrk="1" hangingPunct="1">
              <a:lnSpc>
                <a:spcPts val="1183"/>
              </a:lnSpc>
              <a:spcBef>
                <a:spcPts val="325"/>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sz="1000" dirty="0">
                <a:ea typeface="Lucida Sans Unicode" pitchFamily="34" charset="0"/>
              </a:rPr>
              <a:t>Wipe is placed on the floor or interior sill while unscrewing the tube cap, collecting dust.</a:t>
            </a:r>
          </a:p>
          <a:p>
            <a:pPr eaLnBrk="1" hangingPunct="1">
              <a:lnSpc>
                <a:spcPts val="1183"/>
              </a:lnSpc>
              <a:spcBef>
                <a:spcPts val="325"/>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sz="1000" b="1" dirty="0">
                <a:ea typeface="Lucida Sans Unicode" pitchFamily="34" charset="0"/>
              </a:rPr>
              <a:t>Gloves are contaminated.</a:t>
            </a:r>
            <a:r>
              <a:rPr lang="en-US" sz="1000" dirty="0">
                <a:ea typeface="Lucida Sans Unicode" pitchFamily="34" charset="0"/>
              </a:rPr>
              <a:t> The gloves can contaminate the sample if they are not clean.</a:t>
            </a:r>
          </a:p>
          <a:p>
            <a:pPr marL="308678" lvl="1" indent="-184876" eaLnBrk="1" hangingPunct="1">
              <a:lnSpc>
                <a:spcPts val="1183"/>
              </a:lnSpc>
              <a:spcBef>
                <a:spcPts val="325"/>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sz="1000" dirty="0">
                <a:ea typeface="Lucida Sans Unicode" pitchFamily="34" charset="0"/>
              </a:rPr>
              <a:t>Gloves are put on too early and you touch dust on other surfaces.</a:t>
            </a:r>
          </a:p>
          <a:p>
            <a:pPr marL="308678" lvl="1" indent="-184876" eaLnBrk="1" hangingPunct="1">
              <a:lnSpc>
                <a:spcPts val="1183"/>
              </a:lnSpc>
              <a:spcBef>
                <a:spcPts val="325"/>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sz="1000" dirty="0">
                <a:ea typeface="Lucida Sans Unicode" pitchFamily="34" charset="0"/>
              </a:rPr>
              <a:t>Gloves are not changed for each sample. Previously used gloves can carry lead dust from the previous sample.</a:t>
            </a:r>
          </a:p>
          <a:p>
            <a:pPr eaLnBrk="1" hangingPunct="1">
              <a:lnSpc>
                <a:spcPts val="1183"/>
              </a:lnSpc>
              <a:spcBef>
                <a:spcPts val="325"/>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sz="1000" b="1" dirty="0">
                <a:ea typeface="Lucida Sans Unicode" pitchFamily="34" charset="0"/>
              </a:rPr>
              <a:t>Sample area is disturbed. </a:t>
            </a:r>
            <a:r>
              <a:rPr lang="en-US" sz="1000" dirty="0">
                <a:ea typeface="Lucida Sans Unicode" pitchFamily="34" charset="0"/>
              </a:rPr>
              <a:t>Contamination may remove or add lead dust to sample area before you wipe the area. The lead dust sampling technician should select a new area to sample.</a:t>
            </a:r>
          </a:p>
          <a:p>
            <a:pPr marL="308678" lvl="1" indent="-184876" eaLnBrk="1" hangingPunct="1">
              <a:lnSpc>
                <a:spcPts val="1183"/>
              </a:lnSpc>
              <a:spcBef>
                <a:spcPts val="325"/>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sz="1000" dirty="0">
                <a:ea typeface="Lucida Sans Unicode" pitchFamily="34" charset="0"/>
              </a:rPr>
              <a:t>Place hand or tape measure inside sample area before you wipe it.</a:t>
            </a:r>
          </a:p>
          <a:p>
            <a:pPr marL="308678" lvl="1" indent="-184876" eaLnBrk="1" hangingPunct="1">
              <a:lnSpc>
                <a:spcPts val="1183"/>
              </a:lnSpc>
              <a:spcBef>
                <a:spcPts val="325"/>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sz="1000" dirty="0">
                <a:ea typeface="Lucida Sans Unicode" pitchFamily="34" charset="0"/>
              </a:rPr>
              <a:t>Place hand inside sample area while taping down template to the floor.</a:t>
            </a:r>
          </a:p>
          <a:p>
            <a:pPr marL="308678" lvl="1" indent="-184876" eaLnBrk="1" hangingPunct="1">
              <a:lnSpc>
                <a:spcPts val="1183"/>
              </a:lnSpc>
              <a:spcBef>
                <a:spcPts val="325"/>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sz="1000" dirty="0">
                <a:ea typeface="Lucida Sans Unicode" pitchFamily="34" charset="0"/>
              </a:rPr>
              <a:t>Slide template across sample area as you tape it down.</a:t>
            </a:r>
          </a:p>
          <a:p>
            <a:pPr marL="308678" lvl="1" indent="-184876" eaLnBrk="1" hangingPunct="1">
              <a:lnSpc>
                <a:spcPts val="1183"/>
              </a:lnSpc>
              <a:spcBef>
                <a:spcPts val="325"/>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sz="1000" dirty="0">
                <a:ea typeface="Lucida Sans Unicode" pitchFamily="34" charset="0"/>
              </a:rPr>
              <a:t>Use template that has not been cleaned.</a:t>
            </a:r>
          </a:p>
          <a:p>
            <a:pPr eaLnBrk="1" hangingPunct="1">
              <a:lnSpc>
                <a:spcPts val="1183"/>
              </a:lnSpc>
              <a:spcBef>
                <a:spcPts val="325"/>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sz="1000" b="1" dirty="0">
                <a:ea typeface="Lucida Sans Unicode" pitchFamily="34" charset="0"/>
              </a:rPr>
              <a:t>Sample area is recorded incorrectly. </a:t>
            </a:r>
            <a:r>
              <a:rPr lang="en-US" sz="1000" dirty="0">
                <a:ea typeface="Lucida Sans Unicode" pitchFamily="34" charset="0"/>
              </a:rPr>
              <a:t>To avoid errors:</a:t>
            </a:r>
          </a:p>
          <a:p>
            <a:pPr marL="308678" lvl="1" indent="-184876" eaLnBrk="1" hangingPunct="1">
              <a:lnSpc>
                <a:spcPts val="1183"/>
              </a:lnSpc>
              <a:spcBef>
                <a:spcPts val="325"/>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sz="1000" dirty="0">
                <a:ea typeface="Lucida Sans Unicode" pitchFamily="34" charset="0"/>
              </a:rPr>
              <a:t>Record measurements for interior sills and troughs immediately </a:t>
            </a:r>
            <a:r>
              <a:rPr lang="en-US" sz="1000" u="sng" dirty="0">
                <a:ea typeface="Lucida Sans Unicode" pitchFamily="34" charset="0"/>
              </a:rPr>
              <a:t>after</a:t>
            </a:r>
            <a:r>
              <a:rPr lang="en-US" sz="1000" dirty="0">
                <a:ea typeface="Lucida Sans Unicode" pitchFamily="34" charset="0"/>
              </a:rPr>
              <a:t> measuring the area.</a:t>
            </a:r>
          </a:p>
          <a:p>
            <a:pPr marL="308678" lvl="1" indent="-184876" eaLnBrk="1" hangingPunct="1">
              <a:lnSpc>
                <a:spcPts val="1183"/>
              </a:lnSpc>
              <a:spcBef>
                <a:spcPts val="325"/>
              </a:spcBef>
              <a:buFont typeface="Times New Roman" pitchFamily="18" charset="0"/>
              <a:buChar char="•"/>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sz="1000" dirty="0">
                <a:ea typeface="Lucida Sans Unicode" pitchFamily="34" charset="0"/>
              </a:rPr>
              <a:t>Review forms before you submit them to double-check measurements.</a:t>
            </a:r>
          </a:p>
          <a:p>
            <a:pPr eaLnBrk="1" hangingPunct="1">
              <a:lnSpc>
                <a:spcPct val="80000"/>
              </a:lnSpc>
              <a:spcBef>
                <a:spcPct val="0"/>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endParaRPr lang="en-US" sz="900" dirty="0"/>
          </a:p>
          <a:p>
            <a:pPr eaLnBrk="1" hangingPunct="1">
              <a:lnSpc>
                <a:spcPct val="80000"/>
              </a:lnSpc>
              <a:spcBef>
                <a:spcPct val="0"/>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endParaRPr lang="en-US" sz="900" dirty="0"/>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37</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421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ts val="494"/>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EPA allows composite samples during lead dust clearance testing. You may receive a request to take a composite sample during lead dust clearance testing.  HUD discourages composite sampling for clearance.  Analytical laboratories often have difficulty processing composite samples.  Contact your laboratory before taking any composite samples.</a:t>
            </a:r>
          </a:p>
          <a:p>
            <a:pPr eaLnBrk="1" hangingPunct="1">
              <a:spcBef>
                <a:spcPts val="494"/>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endParaRPr lang="en-US" dirty="0" smtClean="0">
              <a:ea typeface="Lucida Sans Unicode" pitchFamily="34" charset="0"/>
            </a:endParaRPr>
          </a:p>
          <a:p>
            <a:pPr eaLnBrk="1" hangingPunct="1">
              <a:spcBef>
                <a:spcPts val="494"/>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A composite is a sample that holds up to four dust wipes in one container. Each wipe is called a subsample.</a:t>
            </a:r>
          </a:p>
          <a:p>
            <a:pPr eaLnBrk="1" hangingPunct="1">
              <a:spcBef>
                <a:spcPts val="494"/>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A composite tells you the average amount of lead dust across all the areas you sampled. This provides a measure of average exposure. Subsamples need to be collected from </a:t>
            </a:r>
            <a:r>
              <a:rPr lang="en-US" u="sng" dirty="0" smtClean="0">
                <a:ea typeface="Lucida Sans Unicode" pitchFamily="34" charset="0"/>
              </a:rPr>
              <a:t>areas of equal size</a:t>
            </a:r>
            <a:r>
              <a:rPr lang="en-US" dirty="0" smtClean="0">
                <a:ea typeface="Lucida Sans Unicode" pitchFamily="34" charset="0"/>
              </a:rPr>
              <a:t> for the results to be an average.</a:t>
            </a:r>
          </a:p>
          <a:p>
            <a:pPr eaLnBrk="1" hangingPunct="1">
              <a:spcBef>
                <a:spcPts val="494"/>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ea typeface="Lucida Sans Unicode" pitchFamily="34" charset="0"/>
              </a:rPr>
              <a:t>In contrast to single wipe samples, composite samples do not define the location of lead dust, if it exists. Rather, they simply identify that lead dust exists </a:t>
            </a:r>
            <a:r>
              <a:rPr lang="en-US" u="sng" dirty="0" smtClean="0">
                <a:ea typeface="Lucida Sans Unicode" pitchFamily="34" charset="0"/>
              </a:rPr>
              <a:t>somewhere</a:t>
            </a:r>
            <a:r>
              <a:rPr lang="en-US" dirty="0" smtClean="0">
                <a:ea typeface="Lucida Sans Unicode" pitchFamily="34" charset="0"/>
              </a:rPr>
              <a:t> in the sampled area.</a:t>
            </a:r>
          </a:p>
          <a:p>
            <a:pPr eaLnBrk="1" hangingPunct="1">
              <a:spcBef>
                <a:spcPct val="0"/>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endParaRPr lang="en-US" dirty="0" smtClean="0"/>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38</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523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defTabSz="1003615" eaLnBrk="1" hangingPunct="1">
              <a:spcBef>
                <a:spcPct val="0"/>
              </a:spcBef>
            </a:pPr>
            <a:r>
              <a:rPr lang="en-US" dirty="0" smtClean="0"/>
              <a:t>Make sure the areas sampled for each of the subsamples are the same size. If you include wipes that collected dust from areas with varying sizes, you will not get an accurate reading of the average levels. This should not be a problem if templates are used.</a:t>
            </a:r>
          </a:p>
          <a:p>
            <a:pPr lvl="1" indent="-228600" defTabSz="1003615" eaLnBrk="1" hangingPunct="1">
              <a:buSzPct val="65000"/>
              <a:buFont typeface="Wingdings" pitchFamily="2" charset="2"/>
              <a:buChar char="§"/>
            </a:pPr>
            <a:r>
              <a:rPr lang="en-US" b="1" dirty="0" smtClean="0"/>
              <a:t>Floors.</a:t>
            </a:r>
            <a:r>
              <a:rPr lang="en-US" dirty="0" smtClean="0"/>
              <a:t> Use a 12” x 12” sample area. Use a template or tape outline.</a:t>
            </a:r>
          </a:p>
          <a:p>
            <a:pPr lvl="1" indent="-228600" defTabSz="1003615" eaLnBrk="1" hangingPunct="1">
              <a:buSzPct val="65000"/>
              <a:buFont typeface="Wingdings" pitchFamily="2" charset="2"/>
              <a:buChar char="§"/>
            </a:pPr>
            <a:r>
              <a:rPr lang="en-US" b="1" dirty="0" smtClean="0"/>
              <a:t>Interior windowsills and window troughs.</a:t>
            </a:r>
            <a:r>
              <a:rPr lang="en-US" dirty="0" smtClean="0"/>
              <a:t> Identify the smallest interior windowsill and/or trough you plan to sample. Measure the length and width after you lay down the template or tape and take the dust sample. Use these measurements to outline the same sample area for all of the other interior sills and/or troughs. This will guarantee that all the interior sills or troughs sampled are the same size.</a:t>
            </a:r>
          </a:p>
          <a:p>
            <a:pPr defTabSz="1003615" eaLnBrk="1" hangingPunct="1">
              <a:spcBef>
                <a:spcPts val="455"/>
              </a:spcBef>
            </a:pPr>
            <a:r>
              <a:rPr lang="en-US" dirty="0" smtClean="0"/>
              <a:t>Do not combine subsamples across units. A composite sample can only include dust wipes from a single unit.  Do not use more than four wipes in a composite sample.  It is difficult for labs to analyze composites holding more than four wipes.  Check that your lab has experience analyzing composite wipes. </a:t>
            </a:r>
          </a:p>
        </p:txBody>
      </p:sp>
      <p:sp>
        <p:nvSpPr>
          <p:cNvPr id="95238" name="Slide Number Placeholder 7"/>
          <p:cNvSpPr txBox="1">
            <a:spLocks noGrp="1"/>
          </p:cNvSpPr>
          <p:nvPr/>
        </p:nvSpPr>
        <p:spPr bwMode="auto">
          <a:xfrm>
            <a:off x="3810277" y="8762739"/>
            <a:ext cx="3169699" cy="4800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6659" tIns="48330" rIns="96659" bIns="48330" anchor="b"/>
          <a:lstStyle>
            <a:lvl1pPr defTabSz="879475" eaLnBrk="0" hangingPunct="0">
              <a:defRPr>
                <a:solidFill>
                  <a:schemeClr val="tx1"/>
                </a:solidFill>
                <a:latin typeface="Arial" charset="0"/>
              </a:defRPr>
            </a:lvl1pPr>
            <a:lvl2pPr marL="742950" indent="-285750" defTabSz="879475" eaLnBrk="0" hangingPunct="0">
              <a:defRPr>
                <a:solidFill>
                  <a:schemeClr val="tx1"/>
                </a:solidFill>
                <a:latin typeface="Arial" charset="0"/>
              </a:defRPr>
            </a:lvl2pPr>
            <a:lvl3pPr marL="1143000" indent="-228600" defTabSz="879475" eaLnBrk="0" hangingPunct="0">
              <a:defRPr>
                <a:solidFill>
                  <a:schemeClr val="tx1"/>
                </a:solidFill>
                <a:latin typeface="Arial" charset="0"/>
              </a:defRPr>
            </a:lvl3pPr>
            <a:lvl4pPr marL="1600200" indent="-228600" defTabSz="879475" eaLnBrk="0" hangingPunct="0">
              <a:defRPr>
                <a:solidFill>
                  <a:schemeClr val="tx1"/>
                </a:solidFill>
                <a:latin typeface="Arial" charset="0"/>
              </a:defRPr>
            </a:lvl4pPr>
            <a:lvl5pPr marL="2057400" indent="-228600" defTabSz="879475" eaLnBrk="0" hangingPunct="0">
              <a:defRPr>
                <a:solidFill>
                  <a:schemeClr val="tx1"/>
                </a:solidFill>
                <a:latin typeface="Arial" charset="0"/>
              </a:defRPr>
            </a:lvl5pPr>
            <a:lvl6pPr marL="2514600" indent="-228600" defTabSz="879475" eaLnBrk="0" fontAlgn="base" hangingPunct="0">
              <a:spcBef>
                <a:spcPct val="0"/>
              </a:spcBef>
              <a:spcAft>
                <a:spcPct val="0"/>
              </a:spcAft>
              <a:defRPr>
                <a:solidFill>
                  <a:schemeClr val="tx1"/>
                </a:solidFill>
                <a:latin typeface="Arial" charset="0"/>
              </a:defRPr>
            </a:lvl6pPr>
            <a:lvl7pPr marL="2971800" indent="-228600" defTabSz="879475" eaLnBrk="0" fontAlgn="base" hangingPunct="0">
              <a:spcBef>
                <a:spcPct val="0"/>
              </a:spcBef>
              <a:spcAft>
                <a:spcPct val="0"/>
              </a:spcAft>
              <a:defRPr>
                <a:solidFill>
                  <a:schemeClr val="tx1"/>
                </a:solidFill>
                <a:latin typeface="Arial" charset="0"/>
              </a:defRPr>
            </a:lvl7pPr>
            <a:lvl8pPr marL="3429000" indent="-228600" defTabSz="879475" eaLnBrk="0" fontAlgn="base" hangingPunct="0">
              <a:spcBef>
                <a:spcPct val="0"/>
              </a:spcBef>
              <a:spcAft>
                <a:spcPct val="0"/>
              </a:spcAft>
              <a:defRPr>
                <a:solidFill>
                  <a:schemeClr val="tx1"/>
                </a:solidFill>
                <a:latin typeface="Arial" charset="0"/>
              </a:defRPr>
            </a:lvl8pPr>
            <a:lvl9pPr marL="3886200" indent="-228600" defTabSz="879475" eaLnBrk="0" fontAlgn="base" hangingPunct="0">
              <a:spcBef>
                <a:spcPct val="0"/>
              </a:spcBef>
              <a:spcAft>
                <a:spcPct val="0"/>
              </a:spcAft>
              <a:defRPr>
                <a:solidFill>
                  <a:schemeClr val="tx1"/>
                </a:solidFill>
                <a:latin typeface="Arial" charset="0"/>
              </a:defRPr>
            </a:lvl9pPr>
          </a:lstStyle>
          <a:p>
            <a:pPr algn="r" eaLnBrk="1" hangingPunct="1"/>
            <a:endParaRPr lang="en-US" sz="1200">
              <a:latin typeface="Times New Roman" pitchFamily="18" charset="0"/>
              <a:cs typeface="Times New Roman" pitchFamily="18" charset="0"/>
            </a:endParaRPr>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39</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939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defTabSz="1003615" eaLnBrk="1" hangingPunct="1">
              <a:spcBef>
                <a:spcPct val="0"/>
              </a:spcBef>
            </a:pPr>
            <a:r>
              <a:rPr lang="en-US" dirty="0" smtClean="0">
                <a:ea typeface="Lucida Sans Unicode" pitchFamily="34" charset="0"/>
              </a:rPr>
              <a:t>You must wait a minimum of 1 hour after the final cleanup is completed before collecting dust wipe samples. This allows time for the dust to settle out of the air and onto surfaces.</a:t>
            </a:r>
          </a:p>
          <a:p>
            <a:pPr defTabSz="1003615" eaLnBrk="1" hangingPunct="1">
              <a:spcBef>
                <a:spcPct val="0"/>
              </a:spcBef>
            </a:pPr>
            <a:endParaRPr lang="en-US" dirty="0" smtClean="0"/>
          </a:p>
          <a:p>
            <a:pPr defTabSz="1003615" eaLnBrk="1" hangingPunct="1">
              <a:spcBef>
                <a:spcPts val="494"/>
              </a:spcBef>
            </a:pPr>
            <a:r>
              <a:rPr lang="en-US" dirty="0" smtClean="0">
                <a:ea typeface="Lucida Sans Unicode" pitchFamily="34" charset="0"/>
              </a:rPr>
              <a:t>Single-surface dust wipe samples contain one wipe from one surface.</a:t>
            </a:r>
          </a:p>
          <a:p>
            <a:pPr defTabSz="1003615" eaLnBrk="1" hangingPunct="1">
              <a:spcBef>
                <a:spcPts val="494"/>
              </a:spcBef>
            </a:pPr>
            <a:r>
              <a:rPr lang="en-US" dirty="0" smtClean="0">
                <a:ea typeface="Lucida Sans Unicode" pitchFamily="34" charset="0"/>
              </a:rPr>
              <a:t>– They measure lead dust from a specific surface, such as a floor or an interior windowsill.</a:t>
            </a:r>
          </a:p>
          <a:p>
            <a:pPr defTabSz="1003615" eaLnBrk="1" hangingPunct="1">
              <a:spcBef>
                <a:spcPts val="494"/>
              </a:spcBef>
            </a:pPr>
            <a:r>
              <a:rPr lang="en-US" dirty="0" smtClean="0">
                <a:ea typeface="Lucida Sans Unicode" pitchFamily="34" charset="0"/>
              </a:rPr>
              <a:t>– They measure the total lead in the surface area.</a:t>
            </a:r>
          </a:p>
          <a:p>
            <a:pPr defTabSz="1003615" eaLnBrk="1" hangingPunct="1">
              <a:spcBef>
                <a:spcPts val="494"/>
              </a:spcBef>
            </a:pPr>
            <a:r>
              <a:rPr lang="en-US" dirty="0" smtClean="0">
                <a:ea typeface="Lucida Sans Unicode" pitchFamily="34" charset="0"/>
              </a:rPr>
              <a:t>– They do </a:t>
            </a:r>
            <a:r>
              <a:rPr lang="en-US" u="sng" dirty="0" smtClean="0">
                <a:ea typeface="Lucida Sans Unicode" pitchFamily="34" charset="0"/>
              </a:rPr>
              <a:t>not</a:t>
            </a:r>
            <a:r>
              <a:rPr lang="en-US" dirty="0" smtClean="0">
                <a:ea typeface="Lucida Sans Unicode" pitchFamily="34" charset="0"/>
              </a:rPr>
              <a:t> tell you about dust lead levels in other places on the same surface. Dust lead levels can vary substantially.</a:t>
            </a:r>
          </a:p>
          <a:p>
            <a:pPr defTabSz="1003615" eaLnBrk="1" hangingPunct="1">
              <a:spcBef>
                <a:spcPts val="494"/>
              </a:spcBef>
            </a:pPr>
            <a:endParaRPr lang="en-US" dirty="0" smtClean="0">
              <a:ea typeface="Lucida Sans Unicode" pitchFamily="34" charset="0"/>
            </a:endParaRPr>
          </a:p>
          <a:p>
            <a:pPr defTabSz="1003615" eaLnBrk="1" hangingPunct="1">
              <a:spcBef>
                <a:spcPts val="494"/>
              </a:spcBef>
            </a:pPr>
            <a:r>
              <a:rPr lang="en-US" dirty="0" smtClean="0">
                <a:ea typeface="Lucida Sans Unicode" pitchFamily="34" charset="0"/>
              </a:rPr>
              <a:t>When planning a sampling strategy, consider your sample numbering scheme and prepare for the number of samples you expect to take.  Try to capture the sampling locations near dust-generating tasks that occurred during the job.  </a:t>
            </a:r>
            <a:endParaRPr lang="en-US" dirty="0" smtClean="0"/>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4</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625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457200" indent="-228600" defTabSz="1003615" eaLnBrk="1" hangingPunct="1">
              <a:buFontTx/>
              <a:buChar char="•"/>
            </a:pPr>
            <a:r>
              <a:rPr lang="en-US" dirty="0" smtClean="0"/>
              <a:t>Whenever possible, use a template when collecting composite samples. If a template is not available, outline the areas you plan to wipe before collecting the subsamples. Remember that the sample size must be the same for all subsamples included in a composite sample.</a:t>
            </a:r>
          </a:p>
          <a:p>
            <a:pPr marL="457200" indent="-228600" defTabSz="1003615" eaLnBrk="1" hangingPunct="1">
              <a:buFontTx/>
              <a:buChar char="•"/>
            </a:pPr>
            <a:r>
              <a:rPr lang="en-US" dirty="0" smtClean="0"/>
              <a:t>Use a separate wipe for each subsample area wiped.</a:t>
            </a:r>
          </a:p>
          <a:p>
            <a:pPr marL="457200" indent="-228600" defTabSz="1003615" eaLnBrk="1" hangingPunct="1">
              <a:buFontTx/>
              <a:buChar char="•"/>
            </a:pPr>
            <a:r>
              <a:rPr lang="en-US" dirty="0" smtClean="0"/>
              <a:t>Follow the single-wipe sampling procedures.</a:t>
            </a:r>
          </a:p>
          <a:p>
            <a:pPr marL="457200" indent="-228600" defTabSz="1003615" eaLnBrk="1" hangingPunct="1">
              <a:buFontTx/>
              <a:buChar char="•"/>
            </a:pPr>
            <a:r>
              <a:rPr lang="en-US" dirty="0" smtClean="0"/>
              <a:t>You can use one set of gloves for all subsamples in the composite. However, if your glove touches an area outside the sample area, put on a new one.</a:t>
            </a:r>
          </a:p>
          <a:p>
            <a:pPr marL="457200" indent="-228600" defTabSz="1003615" eaLnBrk="1" hangingPunct="1">
              <a:buFontTx/>
              <a:buChar char="•"/>
            </a:pPr>
            <a:r>
              <a:rPr lang="en-US" dirty="0" smtClean="0"/>
              <a:t>After wiping each subsample area, carefully place the wipe into the tube.</a:t>
            </a:r>
          </a:p>
          <a:p>
            <a:pPr defTabSz="1003615" eaLnBrk="1" hangingPunct="1">
              <a:spcBef>
                <a:spcPct val="0"/>
              </a:spcBef>
            </a:pPr>
            <a:endParaRPr lang="en-US" dirty="0" smtClean="0"/>
          </a:p>
        </p:txBody>
      </p:sp>
      <p:sp>
        <p:nvSpPr>
          <p:cNvPr id="96262" name="Slide Number Placeholder 7"/>
          <p:cNvSpPr txBox="1">
            <a:spLocks noGrp="1"/>
          </p:cNvSpPr>
          <p:nvPr/>
        </p:nvSpPr>
        <p:spPr bwMode="auto">
          <a:xfrm>
            <a:off x="3810277" y="8762739"/>
            <a:ext cx="3169699" cy="4800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6659" tIns="48330" rIns="96659" bIns="48330" anchor="b"/>
          <a:lstStyle>
            <a:lvl1pPr defTabSz="879475" eaLnBrk="0" hangingPunct="0">
              <a:defRPr>
                <a:solidFill>
                  <a:schemeClr val="tx1"/>
                </a:solidFill>
                <a:latin typeface="Arial" charset="0"/>
              </a:defRPr>
            </a:lvl1pPr>
            <a:lvl2pPr marL="742950" indent="-285750" defTabSz="879475" eaLnBrk="0" hangingPunct="0">
              <a:defRPr>
                <a:solidFill>
                  <a:schemeClr val="tx1"/>
                </a:solidFill>
                <a:latin typeface="Arial" charset="0"/>
              </a:defRPr>
            </a:lvl2pPr>
            <a:lvl3pPr marL="1143000" indent="-228600" defTabSz="879475" eaLnBrk="0" hangingPunct="0">
              <a:defRPr>
                <a:solidFill>
                  <a:schemeClr val="tx1"/>
                </a:solidFill>
                <a:latin typeface="Arial" charset="0"/>
              </a:defRPr>
            </a:lvl3pPr>
            <a:lvl4pPr marL="1600200" indent="-228600" defTabSz="879475" eaLnBrk="0" hangingPunct="0">
              <a:defRPr>
                <a:solidFill>
                  <a:schemeClr val="tx1"/>
                </a:solidFill>
                <a:latin typeface="Arial" charset="0"/>
              </a:defRPr>
            </a:lvl4pPr>
            <a:lvl5pPr marL="2057400" indent="-228600" defTabSz="879475" eaLnBrk="0" hangingPunct="0">
              <a:defRPr>
                <a:solidFill>
                  <a:schemeClr val="tx1"/>
                </a:solidFill>
                <a:latin typeface="Arial" charset="0"/>
              </a:defRPr>
            </a:lvl5pPr>
            <a:lvl6pPr marL="2514600" indent="-228600" defTabSz="879475" eaLnBrk="0" fontAlgn="base" hangingPunct="0">
              <a:spcBef>
                <a:spcPct val="0"/>
              </a:spcBef>
              <a:spcAft>
                <a:spcPct val="0"/>
              </a:spcAft>
              <a:defRPr>
                <a:solidFill>
                  <a:schemeClr val="tx1"/>
                </a:solidFill>
                <a:latin typeface="Arial" charset="0"/>
              </a:defRPr>
            </a:lvl6pPr>
            <a:lvl7pPr marL="2971800" indent="-228600" defTabSz="879475" eaLnBrk="0" fontAlgn="base" hangingPunct="0">
              <a:spcBef>
                <a:spcPct val="0"/>
              </a:spcBef>
              <a:spcAft>
                <a:spcPct val="0"/>
              </a:spcAft>
              <a:defRPr>
                <a:solidFill>
                  <a:schemeClr val="tx1"/>
                </a:solidFill>
                <a:latin typeface="Arial" charset="0"/>
              </a:defRPr>
            </a:lvl7pPr>
            <a:lvl8pPr marL="3429000" indent="-228600" defTabSz="879475" eaLnBrk="0" fontAlgn="base" hangingPunct="0">
              <a:spcBef>
                <a:spcPct val="0"/>
              </a:spcBef>
              <a:spcAft>
                <a:spcPct val="0"/>
              </a:spcAft>
              <a:defRPr>
                <a:solidFill>
                  <a:schemeClr val="tx1"/>
                </a:solidFill>
                <a:latin typeface="Arial" charset="0"/>
              </a:defRPr>
            </a:lvl8pPr>
            <a:lvl9pPr marL="3886200" indent="-228600" defTabSz="879475" eaLnBrk="0" fontAlgn="base" hangingPunct="0">
              <a:spcBef>
                <a:spcPct val="0"/>
              </a:spcBef>
              <a:spcAft>
                <a:spcPct val="0"/>
              </a:spcAft>
              <a:defRPr>
                <a:solidFill>
                  <a:schemeClr val="tx1"/>
                </a:solidFill>
                <a:latin typeface="Arial" charset="0"/>
              </a:defRPr>
            </a:lvl9pPr>
          </a:lstStyle>
          <a:p>
            <a:pPr algn="r" eaLnBrk="1" hangingPunct="1"/>
            <a:endParaRPr lang="en-US" sz="1200">
              <a:latin typeface="Times New Roman" pitchFamily="18" charset="0"/>
              <a:cs typeface="Times New Roman" pitchFamily="18" charset="0"/>
            </a:endParaRPr>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40</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728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smtClean="0"/>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41</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041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t>Although cleaning verification is not performed on carpeted floors, dust clearance sampling is.  LDSTs should not avoid sampling carpeted floors.  </a:t>
            </a:r>
          </a:p>
          <a:p>
            <a:pPr eaLnBrk="1" hangingPunct="1">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endParaRPr lang="en-US" dirty="0" smtClean="0"/>
          </a:p>
          <a:p>
            <a:pPr eaLnBrk="1" hangingPunct="1">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t>If the work area includes more than 4 rooms, hallways, or stairwells, only 4 must be sampled.  A windowsill sample and a floor sample must be collected from each of 4 rooms, hallways, or stairways within the work area.</a:t>
            </a:r>
          </a:p>
          <a:p>
            <a:pPr eaLnBrk="1" hangingPunct="1">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endParaRPr lang="en-US" dirty="0" smtClean="0"/>
          </a:p>
          <a:p>
            <a:pPr eaLnBrk="1" hangingPunct="1">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t>The RRP Rule requires all objects and surfaces, including floors, within 2 feet of the work area to be cleaned after the work has been completed.  Floor samples required to be collected outside of the work area must be collected outside of the cleaned area surrounding the work area.  </a:t>
            </a:r>
          </a:p>
          <a:p>
            <a:pPr eaLnBrk="1" hangingPunct="1">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endParaRPr lang="en-US" dirty="0" smtClean="0"/>
          </a:p>
          <a:p>
            <a:pPr eaLnBrk="1" hangingPunct="1">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t>Window troughs may contain pre-existing dust lead hazards. If possible, LDSTs should discuss the window trough sampling requirements with the certified renovator before the renovation begins. If the windows in the work area remain closed and covered with plastic during the renovation, window trough sampling will not be necessary. </a:t>
            </a:r>
          </a:p>
          <a:p>
            <a:pPr eaLnBrk="1" hangingPunct="1">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endParaRPr lang="en-US" dirty="0" smtClean="0"/>
          </a:p>
          <a:p>
            <a:pPr eaLnBrk="1" hangingPunct="1">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r>
              <a:rPr lang="en-US" dirty="0" smtClean="0"/>
              <a:t>The next few slides on sampling apply to HUD as well</a:t>
            </a:r>
            <a:r>
              <a:rPr lang="en-US" dirty="0" smtClean="0">
                <a:latin typeface="Times New Roman" pitchFamily="18" charset="0"/>
                <a:cs typeface="Times New Roman" pitchFamily="18" charset="0"/>
              </a:rPr>
              <a:t>.</a:t>
            </a:r>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5</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tabLst>
                <a:tab pos="0" algn="l"/>
                <a:tab pos="501807" algn="l"/>
                <a:tab pos="1003615" algn="l"/>
                <a:tab pos="1507074" algn="l"/>
                <a:tab pos="2008881" algn="l"/>
                <a:tab pos="2512339" algn="l"/>
                <a:tab pos="3014146" algn="l"/>
                <a:tab pos="3517605" algn="l"/>
                <a:tab pos="4019412" algn="l"/>
                <a:tab pos="4522870" algn="l"/>
                <a:tab pos="5024678" algn="l"/>
                <a:tab pos="5526485" algn="l"/>
                <a:tab pos="6029944" algn="l"/>
                <a:tab pos="6531751" algn="l"/>
                <a:tab pos="7035209" algn="l"/>
                <a:tab pos="7537016" algn="l"/>
                <a:tab pos="8040475" algn="l"/>
                <a:tab pos="8542282" algn="l"/>
                <a:tab pos="9045740" algn="l"/>
                <a:tab pos="9547548" algn="l"/>
                <a:tab pos="10049355" algn="l"/>
              </a:tabLst>
            </a:pPr>
            <a:endParaRPr lang="en-US" smtClean="0"/>
          </a:p>
        </p:txBody>
      </p:sp>
      <p:sp>
        <p:nvSpPr>
          <p:cNvPr id="61446" name="Slide Number Placeholder 7"/>
          <p:cNvSpPr txBox="1">
            <a:spLocks noGrp="1"/>
          </p:cNvSpPr>
          <p:nvPr/>
        </p:nvSpPr>
        <p:spPr bwMode="auto">
          <a:xfrm>
            <a:off x="3810277" y="8762739"/>
            <a:ext cx="3169699" cy="4800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6659" tIns="48330" rIns="96659" bIns="48330" anchor="b"/>
          <a:lstStyle>
            <a:lvl1pPr defTabSz="879475" eaLnBrk="0" hangingPunct="0">
              <a:defRPr>
                <a:solidFill>
                  <a:schemeClr val="tx1"/>
                </a:solidFill>
                <a:latin typeface="Arial" charset="0"/>
              </a:defRPr>
            </a:lvl1pPr>
            <a:lvl2pPr marL="742950" indent="-285750" defTabSz="879475" eaLnBrk="0" hangingPunct="0">
              <a:defRPr>
                <a:solidFill>
                  <a:schemeClr val="tx1"/>
                </a:solidFill>
                <a:latin typeface="Arial" charset="0"/>
              </a:defRPr>
            </a:lvl2pPr>
            <a:lvl3pPr marL="1143000" indent="-228600" defTabSz="879475" eaLnBrk="0" hangingPunct="0">
              <a:defRPr>
                <a:solidFill>
                  <a:schemeClr val="tx1"/>
                </a:solidFill>
                <a:latin typeface="Arial" charset="0"/>
              </a:defRPr>
            </a:lvl3pPr>
            <a:lvl4pPr marL="1600200" indent="-228600" defTabSz="879475" eaLnBrk="0" hangingPunct="0">
              <a:defRPr>
                <a:solidFill>
                  <a:schemeClr val="tx1"/>
                </a:solidFill>
                <a:latin typeface="Arial" charset="0"/>
              </a:defRPr>
            </a:lvl4pPr>
            <a:lvl5pPr marL="2057400" indent="-228600" defTabSz="879475" eaLnBrk="0" hangingPunct="0">
              <a:defRPr>
                <a:solidFill>
                  <a:schemeClr val="tx1"/>
                </a:solidFill>
                <a:latin typeface="Arial" charset="0"/>
              </a:defRPr>
            </a:lvl5pPr>
            <a:lvl6pPr marL="2514600" indent="-228600" defTabSz="879475" eaLnBrk="0" fontAlgn="base" hangingPunct="0">
              <a:spcBef>
                <a:spcPct val="0"/>
              </a:spcBef>
              <a:spcAft>
                <a:spcPct val="0"/>
              </a:spcAft>
              <a:defRPr>
                <a:solidFill>
                  <a:schemeClr val="tx1"/>
                </a:solidFill>
                <a:latin typeface="Arial" charset="0"/>
              </a:defRPr>
            </a:lvl6pPr>
            <a:lvl7pPr marL="2971800" indent="-228600" defTabSz="879475" eaLnBrk="0" fontAlgn="base" hangingPunct="0">
              <a:spcBef>
                <a:spcPct val="0"/>
              </a:spcBef>
              <a:spcAft>
                <a:spcPct val="0"/>
              </a:spcAft>
              <a:defRPr>
                <a:solidFill>
                  <a:schemeClr val="tx1"/>
                </a:solidFill>
                <a:latin typeface="Arial" charset="0"/>
              </a:defRPr>
            </a:lvl7pPr>
            <a:lvl8pPr marL="3429000" indent="-228600" defTabSz="879475" eaLnBrk="0" fontAlgn="base" hangingPunct="0">
              <a:spcBef>
                <a:spcPct val="0"/>
              </a:spcBef>
              <a:spcAft>
                <a:spcPct val="0"/>
              </a:spcAft>
              <a:defRPr>
                <a:solidFill>
                  <a:schemeClr val="tx1"/>
                </a:solidFill>
                <a:latin typeface="Arial" charset="0"/>
              </a:defRPr>
            </a:lvl8pPr>
            <a:lvl9pPr marL="3886200" indent="-228600" defTabSz="879475" eaLnBrk="0" fontAlgn="base" hangingPunct="0">
              <a:spcBef>
                <a:spcPct val="0"/>
              </a:spcBef>
              <a:spcAft>
                <a:spcPct val="0"/>
              </a:spcAft>
              <a:defRPr>
                <a:solidFill>
                  <a:schemeClr val="tx1"/>
                </a:solidFill>
                <a:latin typeface="Arial" charset="0"/>
              </a:defRPr>
            </a:lvl9pPr>
          </a:lstStyle>
          <a:p>
            <a:pPr algn="r" eaLnBrk="1" hangingPunct="1"/>
            <a:endParaRPr lang="en-US" sz="1200">
              <a:latin typeface="Times New Roman" pitchFamily="18" charset="0"/>
              <a:cs typeface="Times New Roman" pitchFamily="18" charset="0"/>
            </a:endParaRPr>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6</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2467" name="Rectangle 3"/>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ts val="0"/>
              </a:spcBef>
            </a:pPr>
            <a:r>
              <a:rPr lang="en-US" dirty="0" smtClean="0"/>
              <a:t>HUD has different requirements than EPA for clearance.  Although EPA’s post-renovation clearance protocol is similar to HUD’s allowed protocol for worksite-only clearance, HUD has additional requirements to use this sampling strategy. Although the sampling requirements are very important for Federally-funded renovation activity, these units will represent a relatively small percentage of all renovation projects performed nationwide.  Because most of the renovation jobs that are expected to occur in U.S. housing will </a:t>
            </a:r>
            <a:r>
              <a:rPr lang="en-US" u="sng" dirty="0" smtClean="0"/>
              <a:t>not</a:t>
            </a:r>
            <a:r>
              <a:rPr lang="en-US" dirty="0" smtClean="0"/>
              <a:t> be funded with Federal housing assistance, details on HUD sampling are provided attached to the curriculum in the optional sampling exercise for HUD-assisted work and in the HUD sampling appendix.  All LDSTs should discuss sampling plans with the renovator before work begins; with particular attention to whether the project is receiving Federal housing assistance, so the proper sampling strategy can be used to comply with the Lead Safe Housing Rule.</a:t>
            </a:r>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7</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349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8</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45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 name="Footer Placeholder 1"/>
          <p:cNvSpPr>
            <a:spLocks noGrp="1"/>
          </p:cNvSpPr>
          <p:nvPr>
            <p:ph type="ftr" sz="quarter" idx="10"/>
          </p:nvPr>
        </p:nvSpPr>
        <p:spPr/>
        <p:txBody>
          <a:bodyPr/>
          <a:lstStyle/>
          <a:p>
            <a:pPr>
              <a:defRPr/>
            </a:pPr>
            <a:r>
              <a:rPr lang="en-US" smtClean="0"/>
              <a:t>Lead Dust Sampling Technician Training Course</a:t>
            </a:r>
            <a:endParaRPr lang="en-US" dirty="0"/>
          </a:p>
        </p:txBody>
      </p:sp>
      <p:sp>
        <p:nvSpPr>
          <p:cNvPr id="3" name="Slide Number Placeholder 2"/>
          <p:cNvSpPr>
            <a:spLocks noGrp="1"/>
          </p:cNvSpPr>
          <p:nvPr>
            <p:ph type="sldNum" sz="quarter" idx="11"/>
          </p:nvPr>
        </p:nvSpPr>
        <p:spPr/>
        <p:txBody>
          <a:bodyPr/>
          <a:lstStyle/>
          <a:p>
            <a:pPr>
              <a:defRPr/>
            </a:pPr>
            <a:r>
              <a:rPr lang="en-US" smtClean="0"/>
              <a:t>3-</a:t>
            </a:r>
            <a:fld id="{927E8C80-60FE-47F2-B0B7-6E1DC54119EA}" type="slidenum">
              <a:rPr lang="en-US" smtClean="0"/>
              <a:pPr>
                <a:defRPr/>
              </a:pPr>
              <a:t>9</a:t>
            </a:fld>
            <a:endParaRPr lang="en-US" dirty="0"/>
          </a:p>
        </p:txBody>
      </p:sp>
      <p:sp>
        <p:nvSpPr>
          <p:cNvPr id="4" name="Header Placeholder 3"/>
          <p:cNvSpPr>
            <a:spLocks noGrp="1"/>
          </p:cNvSpPr>
          <p:nvPr>
            <p:ph type="hdr" sz="quarter" idx="12"/>
          </p:nvPr>
        </p:nvSpPr>
        <p:spPr/>
        <p:txBody>
          <a:bodyPr/>
          <a:lstStyle/>
          <a:p>
            <a:pPr>
              <a:defRPr/>
            </a:pPr>
            <a:r>
              <a:rPr lang="en-US" smtClean="0"/>
              <a:t>Chapter 3: Lead Dust Wipe Sampling</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8"/>
          <p:cNvSpPr txBox="1">
            <a:spLocks noChangeArrowheads="1"/>
          </p:cNvSpPr>
          <p:nvPr userDrawn="1"/>
        </p:nvSpPr>
        <p:spPr bwMode="auto">
          <a:xfrm>
            <a:off x="1905000" y="6019800"/>
            <a:ext cx="2720975" cy="457200"/>
          </a:xfrm>
          <a:prstGeom prst="rect">
            <a:avLst/>
          </a:prstGeom>
          <a:noFill/>
          <a:ln w="9525">
            <a:noFill/>
            <a:miter lim="800000"/>
            <a:headEnd/>
            <a:tailEnd/>
          </a:ln>
          <a:effectLst/>
        </p:spPr>
        <p:txBody>
          <a:bodyPr>
            <a:spAutoFit/>
          </a:bodyPr>
          <a:lstStyle/>
          <a:p>
            <a:pPr>
              <a:spcBef>
                <a:spcPct val="50000"/>
              </a:spcBef>
              <a:defRPr/>
            </a:pPr>
            <a:endParaRPr lang="en-US">
              <a:latin typeface="Arial" pitchFamily="34" charset="0"/>
            </a:endParaRPr>
          </a:p>
        </p:txBody>
      </p:sp>
      <p:sp>
        <p:nvSpPr>
          <p:cNvPr id="5" name="Text Box 10"/>
          <p:cNvSpPr txBox="1">
            <a:spLocks noChangeArrowheads="1"/>
          </p:cNvSpPr>
          <p:nvPr userDrawn="1"/>
        </p:nvSpPr>
        <p:spPr bwMode="auto">
          <a:xfrm>
            <a:off x="1447800" y="5791200"/>
            <a:ext cx="6172200" cy="830263"/>
          </a:xfrm>
          <a:prstGeom prst="rect">
            <a:avLst/>
          </a:prstGeom>
          <a:noFill/>
          <a:ln w="9525" algn="ctr">
            <a:noFill/>
            <a:miter lim="800000"/>
            <a:headEnd/>
            <a:tailEnd/>
          </a:ln>
          <a:effectLst/>
        </p:spPr>
        <p:txBody>
          <a:bodyPr>
            <a:spAutoFit/>
          </a:bodyPr>
          <a:lstStyle/>
          <a:p>
            <a:pPr algn="ctr">
              <a:defRPr/>
            </a:pPr>
            <a:r>
              <a:rPr lang="en-US" sz="2400" dirty="0">
                <a:solidFill>
                  <a:srgbClr val="00CC99"/>
                </a:solidFill>
                <a:latin typeface="Times New Roman" pitchFamily="18" charset="0"/>
                <a:cs typeface="Times New Roman" pitchFamily="18" charset="0"/>
              </a:rPr>
              <a:t>Lead Dust Sampling Technician</a:t>
            </a:r>
          </a:p>
          <a:p>
            <a:pPr algn="ctr">
              <a:defRPr/>
            </a:pPr>
            <a:r>
              <a:rPr lang="en-US" sz="2400" dirty="0">
                <a:solidFill>
                  <a:srgbClr val="00CC99"/>
                </a:solidFill>
                <a:latin typeface="Times New Roman" pitchFamily="18" charset="0"/>
                <a:cs typeface="Times New Roman" pitchFamily="18" charset="0"/>
              </a:rPr>
              <a:t>June 2013</a:t>
            </a:r>
          </a:p>
        </p:txBody>
      </p:sp>
      <p:pic>
        <p:nvPicPr>
          <p:cNvPr id="6" name="Picture 11" descr="HUD 2.JP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7620000" y="5715000"/>
            <a:ext cx="9144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12" descr="EPA.JPG"/>
          <p:cNvPicPr>
            <a:picLocks noChangeAspect="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685800" y="5943600"/>
            <a:ext cx="12700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6"/>
          <p:cNvSpPr txBox="1">
            <a:spLocks noChangeArrowheads="1"/>
          </p:cNvSpPr>
          <p:nvPr userDrawn="1"/>
        </p:nvSpPr>
        <p:spPr bwMode="auto">
          <a:xfrm>
            <a:off x="6934200" y="304800"/>
            <a:ext cx="1905000" cy="457200"/>
          </a:xfrm>
          <a:prstGeom prst="rect">
            <a:avLst/>
          </a:prstGeom>
          <a:noFill/>
          <a:ln w="9525">
            <a:noFill/>
            <a:miter lim="800000"/>
            <a:headEnd/>
            <a:tailEnd/>
          </a:ln>
          <a:effectLst/>
        </p:spPr>
        <p:txBody>
          <a:bodyPr/>
          <a:lstStyle/>
          <a:p>
            <a:pPr algn="r">
              <a:defRPr/>
            </a:pPr>
            <a:r>
              <a:rPr lang="en-US" sz="1400">
                <a:latin typeface="Times New Roman" pitchFamily="18" charset="0"/>
                <a:cs typeface="Times New Roman" pitchFamily="18" charset="0"/>
              </a:rPr>
              <a:t>3-</a:t>
            </a:r>
            <a:fld id="{EA490F8C-74D7-41F8-AF48-471CCC13700C}" type="slidenum">
              <a:rPr lang="en-US" sz="1400">
                <a:latin typeface="Times New Roman" pitchFamily="18" charset="0"/>
                <a:cs typeface="Times New Roman" pitchFamily="18" charset="0"/>
              </a:rPr>
              <a:pPr algn="r">
                <a:defRPr/>
              </a:pPr>
              <a:t>‹#›</a:t>
            </a:fld>
            <a:endParaRPr lang="en-US" sz="1400">
              <a:latin typeface="Times New Roman" pitchFamily="18" charset="0"/>
              <a:cs typeface="Times New Roman" pitchFamily="18" charset="0"/>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9" name="Date Placeholder 3"/>
          <p:cNvSpPr>
            <a:spLocks noGrp="1"/>
          </p:cNvSpPr>
          <p:nvPr>
            <p:ph type="dt" sz="half" idx="10"/>
          </p:nvPr>
        </p:nvSpPr>
        <p:spPr/>
        <p:txBody>
          <a:bodyPr/>
          <a:lstStyle>
            <a:lvl1pPr algn="l" fontAlgn="auto">
              <a:spcBef>
                <a:spcPts val="0"/>
              </a:spcBef>
              <a:spcAft>
                <a:spcPts val="0"/>
              </a:spcAft>
              <a:defRPr sz="1200">
                <a:solidFill>
                  <a:schemeClr val="tx1">
                    <a:tint val="75000"/>
                  </a:schemeClr>
                </a:solidFill>
                <a:latin typeface="+mn-lt"/>
              </a:defRPr>
            </a:lvl1pPr>
          </a:lstStyle>
          <a:p>
            <a:pPr>
              <a:defRPr/>
            </a:pPr>
            <a:fld id="{372D8221-3752-4FB0-A38A-E2C2C9249EC0}" type="datetimeFigureOut">
              <a:rPr lang="en-US"/>
              <a:pPr>
                <a:defRPr/>
              </a:pPr>
              <a:t>8/6/2013</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xmlns="" val="3643463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4" name="Text Box 8"/>
          <p:cNvSpPr txBox="1">
            <a:spLocks noChangeArrowheads="1"/>
          </p:cNvSpPr>
          <p:nvPr userDrawn="1"/>
        </p:nvSpPr>
        <p:spPr bwMode="auto">
          <a:xfrm>
            <a:off x="1905000" y="6019800"/>
            <a:ext cx="2720975" cy="457200"/>
          </a:xfrm>
          <a:prstGeom prst="rect">
            <a:avLst/>
          </a:prstGeom>
          <a:noFill/>
          <a:ln w="9525">
            <a:noFill/>
            <a:miter lim="800000"/>
            <a:headEnd/>
            <a:tailEnd/>
          </a:ln>
          <a:effectLst/>
        </p:spPr>
        <p:txBody>
          <a:bodyPr>
            <a:spAutoFit/>
          </a:bodyPr>
          <a:lstStyle/>
          <a:p>
            <a:pPr>
              <a:spcBef>
                <a:spcPct val="50000"/>
              </a:spcBef>
              <a:defRPr/>
            </a:pPr>
            <a:endParaRPr lang="en-US">
              <a:latin typeface="Arial" pitchFamily="34" charset="0"/>
            </a:endParaRPr>
          </a:p>
        </p:txBody>
      </p:sp>
      <p:sp>
        <p:nvSpPr>
          <p:cNvPr id="5" name="Text Box 10"/>
          <p:cNvSpPr txBox="1">
            <a:spLocks noChangeArrowheads="1"/>
          </p:cNvSpPr>
          <p:nvPr userDrawn="1"/>
        </p:nvSpPr>
        <p:spPr bwMode="auto">
          <a:xfrm>
            <a:off x="1447800" y="5791200"/>
            <a:ext cx="6172200" cy="822325"/>
          </a:xfrm>
          <a:prstGeom prst="rect">
            <a:avLst/>
          </a:prstGeom>
          <a:noFill/>
          <a:ln w="9525" algn="ctr">
            <a:noFill/>
            <a:miter lim="800000"/>
            <a:headEnd/>
            <a:tailEnd/>
          </a:ln>
          <a:effectLst/>
        </p:spPr>
        <p:txBody>
          <a:bodyPr>
            <a:spAutoFit/>
          </a:bodyPr>
          <a:lstStyle/>
          <a:p>
            <a:pPr algn="ctr">
              <a:defRPr/>
            </a:pPr>
            <a:r>
              <a:rPr lang="en-US" sz="2400" dirty="0">
                <a:solidFill>
                  <a:srgbClr val="00CC99"/>
                </a:solidFill>
                <a:latin typeface="Times New Roman" pitchFamily="18" charset="0"/>
                <a:cs typeface="Times New Roman" pitchFamily="18" charset="0"/>
              </a:rPr>
              <a:t>Lead Dust Sampling Technician</a:t>
            </a:r>
          </a:p>
          <a:p>
            <a:pPr algn="ctr">
              <a:defRPr/>
            </a:pPr>
            <a:r>
              <a:rPr lang="en-US" sz="2400" dirty="0">
                <a:solidFill>
                  <a:srgbClr val="00CC99"/>
                </a:solidFill>
                <a:latin typeface="Times New Roman" pitchFamily="18" charset="0"/>
                <a:cs typeface="Times New Roman" pitchFamily="18" charset="0"/>
              </a:rPr>
              <a:t>March 2009</a:t>
            </a:r>
          </a:p>
        </p:txBody>
      </p:sp>
      <p:pic>
        <p:nvPicPr>
          <p:cNvPr id="6" name="Picture 11" descr="HUD 2.JP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7620000" y="5715000"/>
            <a:ext cx="9144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12" descr="EPA.JPG"/>
          <p:cNvPicPr>
            <a:picLocks noChangeAspect="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685800" y="5943600"/>
            <a:ext cx="12700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6"/>
          <p:cNvSpPr txBox="1">
            <a:spLocks noChangeArrowheads="1"/>
          </p:cNvSpPr>
          <p:nvPr userDrawn="1"/>
        </p:nvSpPr>
        <p:spPr bwMode="auto">
          <a:xfrm>
            <a:off x="6934200" y="304800"/>
            <a:ext cx="1905000" cy="457200"/>
          </a:xfrm>
          <a:prstGeom prst="rect">
            <a:avLst/>
          </a:prstGeom>
          <a:noFill/>
          <a:ln w="9525">
            <a:noFill/>
            <a:miter lim="800000"/>
            <a:headEnd/>
            <a:tailEnd/>
          </a:ln>
          <a:effectLst/>
        </p:spPr>
        <p:txBody>
          <a:bodyPr/>
          <a:lstStyle/>
          <a:p>
            <a:pPr algn="r">
              <a:defRPr/>
            </a:pPr>
            <a:r>
              <a:rPr lang="en-US" sz="1400">
                <a:latin typeface="Times New Roman" pitchFamily="18" charset="0"/>
                <a:cs typeface="Times New Roman" pitchFamily="18" charset="0"/>
              </a:rPr>
              <a:t>3-</a:t>
            </a:r>
            <a:fld id="{7AC7B12A-2283-4C20-AC66-763675822335}" type="slidenum">
              <a:rPr lang="en-US" sz="1400">
                <a:latin typeface="Times New Roman" pitchFamily="18" charset="0"/>
                <a:cs typeface="Times New Roman" pitchFamily="18" charset="0"/>
              </a:rPr>
              <a:pPr algn="r">
                <a:defRPr/>
              </a:pPr>
              <a:t>‹#›</a:t>
            </a:fld>
            <a:endParaRPr lang="en-US" sz="140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3"/>
          <p:cNvSpPr>
            <a:spLocks noGrp="1"/>
          </p:cNvSpPr>
          <p:nvPr>
            <p:ph type="dt" sz="half" idx="10"/>
          </p:nvPr>
        </p:nvSpPr>
        <p:spPr/>
        <p:txBody>
          <a:bodyPr/>
          <a:lstStyle>
            <a:lvl1pPr algn="l" fontAlgn="auto">
              <a:spcBef>
                <a:spcPts val="0"/>
              </a:spcBef>
              <a:spcAft>
                <a:spcPts val="0"/>
              </a:spcAft>
              <a:defRPr sz="1200">
                <a:solidFill>
                  <a:schemeClr val="tx1">
                    <a:tint val="75000"/>
                  </a:schemeClr>
                </a:solidFill>
                <a:latin typeface="+mn-lt"/>
              </a:defRPr>
            </a:lvl1pPr>
          </a:lstStyle>
          <a:p>
            <a:pPr>
              <a:defRPr/>
            </a:pPr>
            <a:fld id="{31B54247-7225-4D08-8E54-7A0C467D57A1}" type="datetimeFigureOut">
              <a:rPr lang="en-US"/>
              <a:pPr>
                <a:defRPr/>
              </a:pPr>
              <a:t>8/6/2013</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xmlns="" val="1437436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Text Box 8"/>
          <p:cNvSpPr txBox="1">
            <a:spLocks noChangeArrowheads="1"/>
          </p:cNvSpPr>
          <p:nvPr userDrawn="1"/>
        </p:nvSpPr>
        <p:spPr bwMode="auto">
          <a:xfrm>
            <a:off x="1905000" y="6019800"/>
            <a:ext cx="2720975" cy="457200"/>
          </a:xfrm>
          <a:prstGeom prst="rect">
            <a:avLst/>
          </a:prstGeom>
          <a:noFill/>
          <a:ln w="9525">
            <a:noFill/>
            <a:miter lim="800000"/>
            <a:headEnd/>
            <a:tailEnd/>
          </a:ln>
          <a:effectLst/>
        </p:spPr>
        <p:txBody>
          <a:bodyPr>
            <a:spAutoFit/>
          </a:bodyPr>
          <a:lstStyle/>
          <a:p>
            <a:pPr>
              <a:spcBef>
                <a:spcPct val="50000"/>
              </a:spcBef>
              <a:defRPr/>
            </a:pPr>
            <a:endParaRPr lang="en-US">
              <a:latin typeface="Arial" pitchFamily="34" charset="0"/>
            </a:endParaRPr>
          </a:p>
        </p:txBody>
      </p:sp>
      <p:sp>
        <p:nvSpPr>
          <p:cNvPr id="5" name="Text Box 10"/>
          <p:cNvSpPr txBox="1">
            <a:spLocks noChangeArrowheads="1"/>
          </p:cNvSpPr>
          <p:nvPr userDrawn="1"/>
        </p:nvSpPr>
        <p:spPr bwMode="auto">
          <a:xfrm>
            <a:off x="1447800" y="5791200"/>
            <a:ext cx="6172200" cy="822325"/>
          </a:xfrm>
          <a:prstGeom prst="rect">
            <a:avLst/>
          </a:prstGeom>
          <a:noFill/>
          <a:ln w="9525" algn="ctr">
            <a:noFill/>
            <a:miter lim="800000"/>
            <a:headEnd/>
            <a:tailEnd/>
          </a:ln>
          <a:effectLst/>
        </p:spPr>
        <p:txBody>
          <a:bodyPr>
            <a:spAutoFit/>
          </a:bodyPr>
          <a:lstStyle/>
          <a:p>
            <a:pPr algn="ctr">
              <a:defRPr/>
            </a:pPr>
            <a:r>
              <a:rPr lang="en-US" sz="2400" dirty="0">
                <a:solidFill>
                  <a:srgbClr val="00CC99"/>
                </a:solidFill>
                <a:latin typeface="Times New Roman" pitchFamily="18" charset="0"/>
                <a:cs typeface="Times New Roman" pitchFamily="18" charset="0"/>
              </a:rPr>
              <a:t>Lead Dust Sampling Technician</a:t>
            </a:r>
          </a:p>
          <a:p>
            <a:pPr algn="ctr">
              <a:defRPr/>
            </a:pPr>
            <a:r>
              <a:rPr lang="en-US" sz="2400" dirty="0">
                <a:solidFill>
                  <a:srgbClr val="00CC99"/>
                </a:solidFill>
                <a:latin typeface="Times New Roman" pitchFamily="18" charset="0"/>
                <a:cs typeface="Times New Roman" pitchFamily="18" charset="0"/>
              </a:rPr>
              <a:t>March 2009</a:t>
            </a:r>
          </a:p>
        </p:txBody>
      </p:sp>
      <p:pic>
        <p:nvPicPr>
          <p:cNvPr id="6" name="Picture 11" descr="HUD 2.JP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7620000" y="5715000"/>
            <a:ext cx="9144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12" descr="EPA.JPG"/>
          <p:cNvPicPr>
            <a:picLocks noChangeAspect="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685800" y="5943600"/>
            <a:ext cx="12700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6"/>
          <p:cNvSpPr txBox="1">
            <a:spLocks noChangeArrowheads="1"/>
          </p:cNvSpPr>
          <p:nvPr userDrawn="1"/>
        </p:nvSpPr>
        <p:spPr bwMode="auto">
          <a:xfrm>
            <a:off x="6934200" y="304800"/>
            <a:ext cx="1905000" cy="457200"/>
          </a:xfrm>
          <a:prstGeom prst="rect">
            <a:avLst/>
          </a:prstGeom>
          <a:noFill/>
          <a:ln w="9525">
            <a:noFill/>
            <a:miter lim="800000"/>
            <a:headEnd/>
            <a:tailEnd/>
          </a:ln>
          <a:effectLst/>
        </p:spPr>
        <p:txBody>
          <a:bodyPr/>
          <a:lstStyle/>
          <a:p>
            <a:pPr algn="r">
              <a:defRPr/>
            </a:pPr>
            <a:r>
              <a:rPr lang="en-US" sz="1400">
                <a:latin typeface="Times New Roman" pitchFamily="18" charset="0"/>
                <a:cs typeface="Times New Roman" pitchFamily="18" charset="0"/>
              </a:rPr>
              <a:t>3-</a:t>
            </a:r>
            <a:fld id="{7057D579-854B-4651-A4AF-7A62767D0D70}" type="slidenum">
              <a:rPr lang="en-US" sz="1400">
                <a:latin typeface="Times New Roman" pitchFamily="18" charset="0"/>
                <a:cs typeface="Times New Roman" pitchFamily="18" charset="0"/>
              </a:rPr>
              <a:pPr algn="r">
                <a:defRPr/>
              </a:pPr>
              <a:t>‹#›</a:t>
            </a:fld>
            <a:endParaRPr lang="en-US" sz="1400">
              <a:latin typeface="Times New Roman" pitchFamily="18" charset="0"/>
              <a:cs typeface="Times New Roman" pitchFamily="18" charset="0"/>
            </a:endParaRPr>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3"/>
          <p:cNvSpPr>
            <a:spLocks noGrp="1"/>
          </p:cNvSpPr>
          <p:nvPr>
            <p:ph type="dt" sz="half" idx="10"/>
          </p:nvPr>
        </p:nvSpPr>
        <p:spPr/>
        <p:txBody>
          <a:bodyPr/>
          <a:lstStyle>
            <a:lvl1pPr algn="l" fontAlgn="auto">
              <a:spcBef>
                <a:spcPts val="0"/>
              </a:spcBef>
              <a:spcAft>
                <a:spcPts val="0"/>
              </a:spcAft>
              <a:defRPr sz="1200">
                <a:solidFill>
                  <a:schemeClr val="tx1">
                    <a:tint val="75000"/>
                  </a:schemeClr>
                </a:solidFill>
                <a:latin typeface="+mn-lt"/>
              </a:defRPr>
            </a:lvl1pPr>
          </a:lstStyle>
          <a:p>
            <a:pPr>
              <a:defRPr/>
            </a:pPr>
            <a:fld id="{CEDEF11E-86A0-44F3-B386-2FD7974243FB}" type="datetimeFigureOut">
              <a:rPr lang="en-US"/>
              <a:pPr>
                <a:defRPr/>
              </a:pPr>
              <a:t>8/6/2013</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xmlns="" val="1680359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Text Box 8"/>
          <p:cNvSpPr txBox="1">
            <a:spLocks noChangeArrowheads="1"/>
          </p:cNvSpPr>
          <p:nvPr userDrawn="1"/>
        </p:nvSpPr>
        <p:spPr bwMode="auto">
          <a:xfrm>
            <a:off x="1905000" y="6019800"/>
            <a:ext cx="2720975" cy="457200"/>
          </a:xfrm>
          <a:prstGeom prst="rect">
            <a:avLst/>
          </a:prstGeom>
          <a:noFill/>
          <a:ln w="9525">
            <a:noFill/>
            <a:miter lim="800000"/>
            <a:headEnd/>
            <a:tailEnd/>
          </a:ln>
          <a:effectLst/>
        </p:spPr>
        <p:txBody>
          <a:bodyPr>
            <a:spAutoFit/>
          </a:bodyPr>
          <a:lstStyle/>
          <a:p>
            <a:pPr>
              <a:spcBef>
                <a:spcPct val="50000"/>
              </a:spcBef>
              <a:defRPr/>
            </a:pPr>
            <a:endParaRPr lang="en-US">
              <a:latin typeface="Arial" pitchFamily="34" charset="0"/>
            </a:endParaRPr>
          </a:p>
        </p:txBody>
      </p:sp>
      <p:sp>
        <p:nvSpPr>
          <p:cNvPr id="5" name="Text Box 10"/>
          <p:cNvSpPr txBox="1">
            <a:spLocks noChangeArrowheads="1"/>
          </p:cNvSpPr>
          <p:nvPr userDrawn="1"/>
        </p:nvSpPr>
        <p:spPr bwMode="auto">
          <a:xfrm>
            <a:off x="1447800" y="5791200"/>
            <a:ext cx="6172200" cy="830263"/>
          </a:xfrm>
          <a:prstGeom prst="rect">
            <a:avLst/>
          </a:prstGeom>
          <a:noFill/>
          <a:ln w="9525" algn="ctr">
            <a:noFill/>
            <a:miter lim="800000"/>
            <a:headEnd/>
            <a:tailEnd/>
          </a:ln>
          <a:effectLst/>
        </p:spPr>
        <p:txBody>
          <a:bodyPr>
            <a:spAutoFit/>
          </a:bodyPr>
          <a:lstStyle/>
          <a:p>
            <a:pPr algn="ctr">
              <a:defRPr/>
            </a:pPr>
            <a:r>
              <a:rPr lang="en-US" sz="2400" dirty="0">
                <a:solidFill>
                  <a:srgbClr val="00CC99"/>
                </a:solidFill>
                <a:latin typeface="Times New Roman" pitchFamily="18" charset="0"/>
                <a:cs typeface="Times New Roman" pitchFamily="18" charset="0"/>
              </a:rPr>
              <a:t>Lead Dust Sampling Technician</a:t>
            </a:r>
          </a:p>
          <a:p>
            <a:pPr algn="ctr">
              <a:defRPr/>
            </a:pPr>
            <a:r>
              <a:rPr lang="en-US" sz="2400" dirty="0">
                <a:solidFill>
                  <a:srgbClr val="00CC99"/>
                </a:solidFill>
                <a:latin typeface="Times New Roman" pitchFamily="18" charset="0"/>
                <a:cs typeface="Times New Roman" pitchFamily="18" charset="0"/>
              </a:rPr>
              <a:t>June 2013</a:t>
            </a:r>
          </a:p>
        </p:txBody>
      </p:sp>
      <p:pic>
        <p:nvPicPr>
          <p:cNvPr id="6" name="Picture 11" descr="HUD 2.JP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7620000" y="5715000"/>
            <a:ext cx="9144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12" descr="EPA.JPG"/>
          <p:cNvPicPr>
            <a:picLocks noChangeAspect="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685800" y="5943600"/>
            <a:ext cx="12700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6"/>
          <p:cNvSpPr txBox="1">
            <a:spLocks noChangeArrowheads="1"/>
          </p:cNvSpPr>
          <p:nvPr userDrawn="1"/>
        </p:nvSpPr>
        <p:spPr bwMode="auto">
          <a:xfrm>
            <a:off x="6934200" y="304800"/>
            <a:ext cx="1905000" cy="457200"/>
          </a:xfrm>
          <a:prstGeom prst="rect">
            <a:avLst/>
          </a:prstGeom>
          <a:noFill/>
          <a:ln w="9525">
            <a:noFill/>
            <a:miter lim="800000"/>
            <a:headEnd/>
            <a:tailEnd/>
          </a:ln>
          <a:effectLst/>
        </p:spPr>
        <p:txBody>
          <a:bodyPr/>
          <a:lstStyle/>
          <a:p>
            <a:pPr algn="r">
              <a:defRPr/>
            </a:pPr>
            <a:r>
              <a:rPr lang="en-US" sz="1400">
                <a:latin typeface="Times New Roman" pitchFamily="18" charset="0"/>
                <a:cs typeface="Times New Roman" pitchFamily="18" charset="0"/>
              </a:rPr>
              <a:t>3-</a:t>
            </a:r>
            <a:fld id="{0797952E-67FA-4EA8-9024-70C0BEE31367}" type="slidenum">
              <a:rPr lang="en-US" sz="1400">
                <a:latin typeface="Times New Roman" pitchFamily="18" charset="0"/>
                <a:cs typeface="Times New Roman" pitchFamily="18" charset="0"/>
              </a:rPr>
              <a:pPr algn="r">
                <a:defRPr/>
              </a:pPr>
              <a:t>‹#›</a:t>
            </a:fld>
            <a:endParaRPr lang="en-US" sz="140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3"/>
          <p:cNvSpPr>
            <a:spLocks noGrp="1"/>
          </p:cNvSpPr>
          <p:nvPr>
            <p:ph type="dt" sz="half" idx="10"/>
          </p:nvPr>
        </p:nvSpPr>
        <p:spPr/>
        <p:txBody>
          <a:bodyPr/>
          <a:lstStyle>
            <a:lvl1pPr algn="l" fontAlgn="auto">
              <a:spcBef>
                <a:spcPts val="0"/>
              </a:spcBef>
              <a:spcAft>
                <a:spcPts val="0"/>
              </a:spcAft>
              <a:defRPr sz="1200">
                <a:solidFill>
                  <a:schemeClr val="tx1">
                    <a:tint val="75000"/>
                  </a:schemeClr>
                </a:solidFill>
                <a:latin typeface="+mn-lt"/>
              </a:defRPr>
            </a:lvl1pPr>
          </a:lstStyle>
          <a:p>
            <a:pPr>
              <a:defRPr/>
            </a:pPr>
            <a:fld id="{CD152C43-FAA1-44A0-9486-A00A5946B9CD}" type="datetimeFigureOut">
              <a:rPr lang="en-US"/>
              <a:pPr>
                <a:defRPr/>
              </a:pPr>
              <a:t>8/6/2013</a:t>
            </a:fld>
            <a:endParaRPr lang="en-US"/>
          </a:p>
        </p:txBody>
      </p:sp>
      <p:sp>
        <p:nvSpPr>
          <p:cNvPr id="10" name="Footer Placeholder 4"/>
          <p:cNvSpPr>
            <a:spLocks noGrp="1"/>
          </p:cNvSpPr>
          <p:nvPr>
            <p:ph type="ftr" sz="quarter" idx="11"/>
          </p:nvPr>
        </p:nvSpPr>
        <p:spPr/>
        <p:txBody>
          <a:bodyPr/>
          <a:lstStyle>
            <a:lvl1pPr>
              <a:defRPr dirty="0"/>
            </a:lvl1pPr>
          </a:lstStyle>
          <a:p>
            <a:pPr>
              <a:defRPr/>
            </a:pPr>
            <a:endParaRPr lang="en-US"/>
          </a:p>
        </p:txBody>
      </p:sp>
    </p:spTree>
    <p:extLst>
      <p:ext uri="{BB962C8B-B14F-4D97-AF65-F5344CB8AC3E}">
        <p14:creationId xmlns:p14="http://schemas.microsoft.com/office/powerpoint/2010/main" xmlns="" val="2002044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Text Box 8"/>
          <p:cNvSpPr txBox="1">
            <a:spLocks noChangeArrowheads="1"/>
          </p:cNvSpPr>
          <p:nvPr userDrawn="1"/>
        </p:nvSpPr>
        <p:spPr bwMode="auto">
          <a:xfrm>
            <a:off x="1905000" y="6019800"/>
            <a:ext cx="2720975" cy="457200"/>
          </a:xfrm>
          <a:prstGeom prst="rect">
            <a:avLst/>
          </a:prstGeom>
          <a:noFill/>
          <a:ln w="9525">
            <a:noFill/>
            <a:miter lim="800000"/>
            <a:headEnd/>
            <a:tailEnd/>
          </a:ln>
          <a:effectLst/>
        </p:spPr>
        <p:txBody>
          <a:bodyPr>
            <a:spAutoFit/>
          </a:bodyPr>
          <a:lstStyle/>
          <a:p>
            <a:pPr>
              <a:spcBef>
                <a:spcPct val="50000"/>
              </a:spcBef>
              <a:defRPr/>
            </a:pPr>
            <a:endParaRPr lang="en-US">
              <a:latin typeface="Arial" pitchFamily="34" charset="0"/>
            </a:endParaRPr>
          </a:p>
        </p:txBody>
      </p:sp>
      <p:sp>
        <p:nvSpPr>
          <p:cNvPr id="5" name="Text Box 10"/>
          <p:cNvSpPr txBox="1">
            <a:spLocks noChangeArrowheads="1"/>
          </p:cNvSpPr>
          <p:nvPr userDrawn="1"/>
        </p:nvSpPr>
        <p:spPr bwMode="auto">
          <a:xfrm>
            <a:off x="1447800" y="5791200"/>
            <a:ext cx="6172200" cy="822325"/>
          </a:xfrm>
          <a:prstGeom prst="rect">
            <a:avLst/>
          </a:prstGeom>
          <a:noFill/>
          <a:ln w="9525" algn="ctr">
            <a:noFill/>
            <a:miter lim="800000"/>
            <a:headEnd/>
            <a:tailEnd/>
          </a:ln>
          <a:effectLst/>
        </p:spPr>
        <p:txBody>
          <a:bodyPr>
            <a:spAutoFit/>
          </a:bodyPr>
          <a:lstStyle/>
          <a:p>
            <a:pPr algn="ctr">
              <a:defRPr/>
            </a:pPr>
            <a:r>
              <a:rPr lang="en-US" sz="2400" dirty="0">
                <a:solidFill>
                  <a:srgbClr val="00CC99"/>
                </a:solidFill>
                <a:latin typeface="Times New Roman" pitchFamily="18" charset="0"/>
                <a:cs typeface="Times New Roman" pitchFamily="18" charset="0"/>
              </a:rPr>
              <a:t>Lead Dust Sampling Technician</a:t>
            </a:r>
          </a:p>
          <a:p>
            <a:pPr algn="ctr">
              <a:defRPr/>
            </a:pPr>
            <a:r>
              <a:rPr lang="en-US" sz="2400" dirty="0">
                <a:solidFill>
                  <a:srgbClr val="00CC99"/>
                </a:solidFill>
                <a:latin typeface="Times New Roman" pitchFamily="18" charset="0"/>
                <a:cs typeface="Times New Roman" pitchFamily="18" charset="0"/>
              </a:rPr>
              <a:t>March 2009</a:t>
            </a:r>
          </a:p>
        </p:txBody>
      </p:sp>
      <p:pic>
        <p:nvPicPr>
          <p:cNvPr id="6" name="Picture 11" descr="HUD 2.JP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7620000" y="5715000"/>
            <a:ext cx="9144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12" descr="EPA.JPG"/>
          <p:cNvPicPr>
            <a:picLocks noChangeAspect="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685800" y="5943600"/>
            <a:ext cx="12700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6"/>
          <p:cNvSpPr txBox="1">
            <a:spLocks noChangeArrowheads="1"/>
          </p:cNvSpPr>
          <p:nvPr userDrawn="1"/>
        </p:nvSpPr>
        <p:spPr bwMode="auto">
          <a:xfrm>
            <a:off x="6934200" y="304800"/>
            <a:ext cx="1905000" cy="457200"/>
          </a:xfrm>
          <a:prstGeom prst="rect">
            <a:avLst/>
          </a:prstGeom>
          <a:noFill/>
          <a:ln w="9525">
            <a:noFill/>
            <a:miter lim="800000"/>
            <a:headEnd/>
            <a:tailEnd/>
          </a:ln>
          <a:effectLst/>
        </p:spPr>
        <p:txBody>
          <a:bodyPr/>
          <a:lstStyle/>
          <a:p>
            <a:pPr algn="r">
              <a:defRPr/>
            </a:pPr>
            <a:r>
              <a:rPr lang="en-US" sz="1400">
                <a:latin typeface="Times New Roman" pitchFamily="18" charset="0"/>
                <a:cs typeface="Times New Roman" pitchFamily="18" charset="0"/>
              </a:rPr>
              <a:t>3-</a:t>
            </a:r>
            <a:fld id="{6D01A15A-8D2D-407F-A6E0-31CC7E52E7D7}" type="slidenum">
              <a:rPr lang="en-US" sz="1400">
                <a:latin typeface="Times New Roman" pitchFamily="18" charset="0"/>
                <a:cs typeface="Times New Roman" pitchFamily="18" charset="0"/>
              </a:rPr>
              <a:pPr algn="r">
                <a:defRPr/>
              </a:pPr>
              <a:t>‹#›</a:t>
            </a:fld>
            <a:endParaRPr lang="en-US" sz="1400">
              <a:latin typeface="Times New Roman" pitchFamily="18" charset="0"/>
              <a:cs typeface="Times New Roman" pitchFamily="18" charset="0"/>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p:txBody>
          <a:bodyPr/>
          <a:lstStyle>
            <a:lvl1pPr algn="l" fontAlgn="auto">
              <a:spcBef>
                <a:spcPts val="0"/>
              </a:spcBef>
              <a:spcAft>
                <a:spcPts val="0"/>
              </a:spcAft>
              <a:defRPr sz="1200">
                <a:solidFill>
                  <a:schemeClr val="tx1">
                    <a:tint val="75000"/>
                  </a:schemeClr>
                </a:solidFill>
                <a:latin typeface="+mn-lt"/>
              </a:defRPr>
            </a:lvl1pPr>
          </a:lstStyle>
          <a:p>
            <a:pPr>
              <a:defRPr/>
            </a:pPr>
            <a:fld id="{616CAF03-0BAC-47B0-8340-9BEC05A34939}" type="datetimeFigureOut">
              <a:rPr lang="en-US"/>
              <a:pPr>
                <a:defRPr/>
              </a:pPr>
              <a:t>8/6/2013</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xmlns="" val="1366502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Text Box 8"/>
          <p:cNvSpPr txBox="1">
            <a:spLocks noChangeArrowheads="1"/>
          </p:cNvSpPr>
          <p:nvPr userDrawn="1"/>
        </p:nvSpPr>
        <p:spPr bwMode="auto">
          <a:xfrm>
            <a:off x="1905000" y="6019800"/>
            <a:ext cx="2720975" cy="457200"/>
          </a:xfrm>
          <a:prstGeom prst="rect">
            <a:avLst/>
          </a:prstGeom>
          <a:noFill/>
          <a:ln w="9525">
            <a:noFill/>
            <a:miter lim="800000"/>
            <a:headEnd/>
            <a:tailEnd/>
          </a:ln>
          <a:effectLst/>
        </p:spPr>
        <p:txBody>
          <a:bodyPr>
            <a:spAutoFit/>
          </a:bodyPr>
          <a:lstStyle/>
          <a:p>
            <a:pPr>
              <a:spcBef>
                <a:spcPct val="50000"/>
              </a:spcBef>
              <a:defRPr/>
            </a:pPr>
            <a:endParaRPr lang="en-US">
              <a:latin typeface="Arial" pitchFamily="34" charset="0"/>
            </a:endParaRPr>
          </a:p>
        </p:txBody>
      </p:sp>
      <p:sp>
        <p:nvSpPr>
          <p:cNvPr id="6" name="Text Box 10"/>
          <p:cNvSpPr txBox="1">
            <a:spLocks noChangeArrowheads="1"/>
          </p:cNvSpPr>
          <p:nvPr userDrawn="1"/>
        </p:nvSpPr>
        <p:spPr bwMode="auto">
          <a:xfrm>
            <a:off x="1447800" y="5791200"/>
            <a:ext cx="6172200" cy="822325"/>
          </a:xfrm>
          <a:prstGeom prst="rect">
            <a:avLst/>
          </a:prstGeom>
          <a:noFill/>
          <a:ln w="9525" algn="ctr">
            <a:noFill/>
            <a:miter lim="800000"/>
            <a:headEnd/>
            <a:tailEnd/>
          </a:ln>
          <a:effectLst/>
        </p:spPr>
        <p:txBody>
          <a:bodyPr>
            <a:spAutoFit/>
          </a:bodyPr>
          <a:lstStyle/>
          <a:p>
            <a:pPr algn="ctr">
              <a:defRPr/>
            </a:pPr>
            <a:r>
              <a:rPr lang="en-US" sz="2400" dirty="0">
                <a:solidFill>
                  <a:srgbClr val="00CC99"/>
                </a:solidFill>
                <a:latin typeface="Times New Roman" pitchFamily="18" charset="0"/>
                <a:cs typeface="Times New Roman" pitchFamily="18" charset="0"/>
              </a:rPr>
              <a:t>Lead Dust Sampling Technician</a:t>
            </a:r>
          </a:p>
          <a:p>
            <a:pPr algn="ctr">
              <a:defRPr/>
            </a:pPr>
            <a:r>
              <a:rPr lang="en-US" sz="2400" dirty="0">
                <a:solidFill>
                  <a:srgbClr val="00CC99"/>
                </a:solidFill>
                <a:latin typeface="Times New Roman" pitchFamily="18" charset="0"/>
                <a:cs typeface="Times New Roman" pitchFamily="18" charset="0"/>
              </a:rPr>
              <a:t>March 2009</a:t>
            </a:r>
          </a:p>
        </p:txBody>
      </p:sp>
      <p:pic>
        <p:nvPicPr>
          <p:cNvPr id="7" name="Picture 11" descr="HUD 2.JP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7620000" y="5715000"/>
            <a:ext cx="9144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12" descr="EPA.JPG"/>
          <p:cNvPicPr>
            <a:picLocks noChangeAspect="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685800" y="5943600"/>
            <a:ext cx="12700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Rectangle 6"/>
          <p:cNvSpPr txBox="1">
            <a:spLocks noChangeArrowheads="1"/>
          </p:cNvSpPr>
          <p:nvPr userDrawn="1"/>
        </p:nvSpPr>
        <p:spPr bwMode="auto">
          <a:xfrm>
            <a:off x="6934200" y="304800"/>
            <a:ext cx="1905000" cy="457200"/>
          </a:xfrm>
          <a:prstGeom prst="rect">
            <a:avLst/>
          </a:prstGeom>
          <a:noFill/>
          <a:ln w="9525">
            <a:noFill/>
            <a:miter lim="800000"/>
            <a:headEnd/>
            <a:tailEnd/>
          </a:ln>
          <a:effectLst/>
        </p:spPr>
        <p:txBody>
          <a:bodyPr/>
          <a:lstStyle/>
          <a:p>
            <a:pPr algn="r">
              <a:defRPr/>
            </a:pPr>
            <a:r>
              <a:rPr lang="en-US" sz="1400">
                <a:latin typeface="Times New Roman" pitchFamily="18" charset="0"/>
                <a:cs typeface="Times New Roman" pitchFamily="18" charset="0"/>
              </a:rPr>
              <a:t>3-</a:t>
            </a:r>
            <a:fld id="{71D63291-A7F9-4D82-8742-8C5672A1E947}" type="slidenum">
              <a:rPr lang="en-US" sz="1400">
                <a:latin typeface="Times New Roman" pitchFamily="18" charset="0"/>
                <a:cs typeface="Times New Roman" pitchFamily="18" charset="0"/>
              </a:rPr>
              <a:pPr algn="r">
                <a:defRPr/>
              </a:pPr>
              <a:t>‹#›</a:t>
            </a:fld>
            <a:endParaRPr lang="en-US" sz="140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3"/>
          <p:cNvSpPr>
            <a:spLocks noGrp="1"/>
          </p:cNvSpPr>
          <p:nvPr>
            <p:ph type="dt" sz="half" idx="10"/>
          </p:nvPr>
        </p:nvSpPr>
        <p:spPr/>
        <p:txBody>
          <a:bodyPr/>
          <a:lstStyle>
            <a:lvl1pPr algn="l" fontAlgn="auto">
              <a:spcBef>
                <a:spcPts val="0"/>
              </a:spcBef>
              <a:spcAft>
                <a:spcPts val="0"/>
              </a:spcAft>
              <a:defRPr sz="1200">
                <a:solidFill>
                  <a:schemeClr val="tx1">
                    <a:tint val="75000"/>
                  </a:schemeClr>
                </a:solidFill>
                <a:latin typeface="+mn-lt"/>
              </a:defRPr>
            </a:lvl1pPr>
          </a:lstStyle>
          <a:p>
            <a:pPr>
              <a:defRPr/>
            </a:pPr>
            <a:fld id="{889981C8-FF61-4CFE-8997-EFEECCED1204}" type="datetimeFigureOut">
              <a:rPr lang="en-US"/>
              <a:pPr>
                <a:defRPr/>
              </a:pPr>
              <a:t>8/6/2013</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xmlns="" val="4063168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Text Box 8"/>
          <p:cNvSpPr txBox="1">
            <a:spLocks noChangeArrowheads="1"/>
          </p:cNvSpPr>
          <p:nvPr userDrawn="1"/>
        </p:nvSpPr>
        <p:spPr bwMode="auto">
          <a:xfrm>
            <a:off x="1905000" y="6019800"/>
            <a:ext cx="2720975" cy="457200"/>
          </a:xfrm>
          <a:prstGeom prst="rect">
            <a:avLst/>
          </a:prstGeom>
          <a:noFill/>
          <a:ln w="9525">
            <a:noFill/>
            <a:miter lim="800000"/>
            <a:headEnd/>
            <a:tailEnd/>
          </a:ln>
          <a:effectLst/>
        </p:spPr>
        <p:txBody>
          <a:bodyPr>
            <a:spAutoFit/>
          </a:bodyPr>
          <a:lstStyle/>
          <a:p>
            <a:pPr>
              <a:spcBef>
                <a:spcPct val="50000"/>
              </a:spcBef>
              <a:defRPr/>
            </a:pPr>
            <a:endParaRPr lang="en-US">
              <a:latin typeface="Arial" pitchFamily="34" charset="0"/>
            </a:endParaRPr>
          </a:p>
        </p:txBody>
      </p:sp>
      <p:sp>
        <p:nvSpPr>
          <p:cNvPr id="8" name="Text Box 10"/>
          <p:cNvSpPr txBox="1">
            <a:spLocks noChangeArrowheads="1"/>
          </p:cNvSpPr>
          <p:nvPr userDrawn="1"/>
        </p:nvSpPr>
        <p:spPr bwMode="auto">
          <a:xfrm>
            <a:off x="1447800" y="5791200"/>
            <a:ext cx="6172200" cy="822325"/>
          </a:xfrm>
          <a:prstGeom prst="rect">
            <a:avLst/>
          </a:prstGeom>
          <a:noFill/>
          <a:ln w="9525" algn="ctr">
            <a:noFill/>
            <a:miter lim="800000"/>
            <a:headEnd/>
            <a:tailEnd/>
          </a:ln>
          <a:effectLst/>
        </p:spPr>
        <p:txBody>
          <a:bodyPr>
            <a:spAutoFit/>
          </a:bodyPr>
          <a:lstStyle/>
          <a:p>
            <a:pPr algn="ctr">
              <a:defRPr/>
            </a:pPr>
            <a:r>
              <a:rPr lang="en-US" sz="2400" dirty="0">
                <a:solidFill>
                  <a:srgbClr val="00CC99"/>
                </a:solidFill>
                <a:latin typeface="Times New Roman" pitchFamily="18" charset="0"/>
                <a:cs typeface="Times New Roman" pitchFamily="18" charset="0"/>
              </a:rPr>
              <a:t>Lead Dust Sampling Technician</a:t>
            </a:r>
          </a:p>
          <a:p>
            <a:pPr algn="ctr">
              <a:defRPr/>
            </a:pPr>
            <a:r>
              <a:rPr lang="en-US" sz="2400" dirty="0">
                <a:solidFill>
                  <a:srgbClr val="00CC99"/>
                </a:solidFill>
                <a:latin typeface="Times New Roman" pitchFamily="18" charset="0"/>
                <a:cs typeface="Times New Roman" pitchFamily="18" charset="0"/>
              </a:rPr>
              <a:t>March 2009</a:t>
            </a:r>
          </a:p>
        </p:txBody>
      </p:sp>
      <p:pic>
        <p:nvPicPr>
          <p:cNvPr id="9" name="Picture 11" descr="HUD 2.JP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7620000" y="5715000"/>
            <a:ext cx="9144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Picture 12" descr="EPA.JPG"/>
          <p:cNvPicPr>
            <a:picLocks noChangeAspect="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685800" y="5943600"/>
            <a:ext cx="12700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Rectangle 6"/>
          <p:cNvSpPr txBox="1">
            <a:spLocks noChangeArrowheads="1"/>
          </p:cNvSpPr>
          <p:nvPr userDrawn="1"/>
        </p:nvSpPr>
        <p:spPr bwMode="auto">
          <a:xfrm>
            <a:off x="6934200" y="304800"/>
            <a:ext cx="1905000" cy="457200"/>
          </a:xfrm>
          <a:prstGeom prst="rect">
            <a:avLst/>
          </a:prstGeom>
          <a:noFill/>
          <a:ln w="9525">
            <a:noFill/>
            <a:miter lim="800000"/>
            <a:headEnd/>
            <a:tailEnd/>
          </a:ln>
          <a:effectLst/>
        </p:spPr>
        <p:txBody>
          <a:bodyPr/>
          <a:lstStyle/>
          <a:p>
            <a:pPr algn="r">
              <a:defRPr/>
            </a:pPr>
            <a:r>
              <a:rPr lang="en-US" sz="1400">
                <a:latin typeface="Times New Roman" pitchFamily="18" charset="0"/>
                <a:cs typeface="Times New Roman" pitchFamily="18" charset="0"/>
              </a:rPr>
              <a:t>3-</a:t>
            </a:r>
            <a:fld id="{E3E289E4-A517-4C0D-AE4A-8C4FF31040D1}" type="slidenum">
              <a:rPr lang="en-US" sz="1400">
                <a:latin typeface="Times New Roman" pitchFamily="18" charset="0"/>
                <a:cs typeface="Times New Roman" pitchFamily="18" charset="0"/>
              </a:rPr>
              <a:pPr algn="r">
                <a:defRPr/>
              </a:pPr>
              <a:t>‹#›</a:t>
            </a:fld>
            <a:endParaRPr lang="en-US" sz="1400">
              <a:latin typeface="Times New Roman" pitchFamily="18" charset="0"/>
              <a:cs typeface="Times New Roman" pitchFamily="18"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3"/>
          <p:cNvSpPr>
            <a:spLocks noGrp="1"/>
          </p:cNvSpPr>
          <p:nvPr>
            <p:ph type="dt" sz="half" idx="10"/>
          </p:nvPr>
        </p:nvSpPr>
        <p:spPr/>
        <p:txBody>
          <a:bodyPr/>
          <a:lstStyle>
            <a:lvl1pPr algn="l" fontAlgn="auto">
              <a:spcBef>
                <a:spcPts val="0"/>
              </a:spcBef>
              <a:spcAft>
                <a:spcPts val="0"/>
              </a:spcAft>
              <a:defRPr sz="1200">
                <a:solidFill>
                  <a:schemeClr val="tx1">
                    <a:tint val="75000"/>
                  </a:schemeClr>
                </a:solidFill>
                <a:latin typeface="+mn-lt"/>
              </a:defRPr>
            </a:lvl1pPr>
          </a:lstStyle>
          <a:p>
            <a:pPr>
              <a:defRPr/>
            </a:pPr>
            <a:fld id="{FE452295-53B5-4300-A8B8-164F6D9B5AB4}" type="datetimeFigureOut">
              <a:rPr lang="en-US"/>
              <a:pPr>
                <a:defRPr/>
              </a:pPr>
              <a:t>8/6/2013</a:t>
            </a:fld>
            <a:endParaRPr lang="en-US"/>
          </a:p>
        </p:txBody>
      </p:sp>
      <p:sp>
        <p:nvSpPr>
          <p:cNvPr id="13"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xmlns="" val="335189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Text Box 8"/>
          <p:cNvSpPr txBox="1">
            <a:spLocks noChangeArrowheads="1"/>
          </p:cNvSpPr>
          <p:nvPr userDrawn="1"/>
        </p:nvSpPr>
        <p:spPr bwMode="auto">
          <a:xfrm>
            <a:off x="1905000" y="6019800"/>
            <a:ext cx="2720975" cy="457200"/>
          </a:xfrm>
          <a:prstGeom prst="rect">
            <a:avLst/>
          </a:prstGeom>
          <a:noFill/>
          <a:ln w="9525">
            <a:noFill/>
            <a:miter lim="800000"/>
            <a:headEnd/>
            <a:tailEnd/>
          </a:ln>
          <a:effectLst/>
        </p:spPr>
        <p:txBody>
          <a:bodyPr>
            <a:spAutoFit/>
          </a:bodyPr>
          <a:lstStyle/>
          <a:p>
            <a:pPr>
              <a:spcBef>
                <a:spcPct val="50000"/>
              </a:spcBef>
              <a:defRPr/>
            </a:pPr>
            <a:endParaRPr lang="en-US">
              <a:latin typeface="Arial" pitchFamily="34" charset="0"/>
            </a:endParaRPr>
          </a:p>
        </p:txBody>
      </p:sp>
      <p:sp>
        <p:nvSpPr>
          <p:cNvPr id="4" name="Text Box 10"/>
          <p:cNvSpPr txBox="1">
            <a:spLocks noChangeArrowheads="1"/>
          </p:cNvSpPr>
          <p:nvPr userDrawn="1"/>
        </p:nvSpPr>
        <p:spPr bwMode="auto">
          <a:xfrm>
            <a:off x="1447800" y="5791200"/>
            <a:ext cx="6172200" cy="822325"/>
          </a:xfrm>
          <a:prstGeom prst="rect">
            <a:avLst/>
          </a:prstGeom>
          <a:noFill/>
          <a:ln w="9525" algn="ctr">
            <a:noFill/>
            <a:miter lim="800000"/>
            <a:headEnd/>
            <a:tailEnd/>
          </a:ln>
          <a:effectLst/>
        </p:spPr>
        <p:txBody>
          <a:bodyPr>
            <a:spAutoFit/>
          </a:bodyPr>
          <a:lstStyle/>
          <a:p>
            <a:pPr algn="ctr">
              <a:defRPr/>
            </a:pPr>
            <a:r>
              <a:rPr lang="en-US" sz="2400" dirty="0">
                <a:solidFill>
                  <a:srgbClr val="00CC99"/>
                </a:solidFill>
                <a:latin typeface="Times New Roman" pitchFamily="18" charset="0"/>
                <a:cs typeface="Times New Roman" pitchFamily="18" charset="0"/>
              </a:rPr>
              <a:t>Lead Dust Sampling Technician</a:t>
            </a:r>
          </a:p>
          <a:p>
            <a:pPr algn="ctr">
              <a:defRPr/>
            </a:pPr>
            <a:r>
              <a:rPr lang="en-US" sz="2400" dirty="0">
                <a:solidFill>
                  <a:srgbClr val="00CC99"/>
                </a:solidFill>
                <a:latin typeface="Times New Roman" pitchFamily="18" charset="0"/>
                <a:cs typeface="Times New Roman" pitchFamily="18" charset="0"/>
              </a:rPr>
              <a:t>March 2009</a:t>
            </a:r>
          </a:p>
        </p:txBody>
      </p:sp>
      <p:pic>
        <p:nvPicPr>
          <p:cNvPr id="5" name="Picture 11" descr="HUD 2.JP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7620000" y="5715000"/>
            <a:ext cx="9144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12" descr="EPA.JPG"/>
          <p:cNvPicPr>
            <a:picLocks noChangeAspect="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685800" y="5943600"/>
            <a:ext cx="12700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6"/>
          <p:cNvSpPr txBox="1">
            <a:spLocks noChangeArrowheads="1"/>
          </p:cNvSpPr>
          <p:nvPr userDrawn="1"/>
        </p:nvSpPr>
        <p:spPr bwMode="auto">
          <a:xfrm>
            <a:off x="6934200" y="304800"/>
            <a:ext cx="1905000" cy="457200"/>
          </a:xfrm>
          <a:prstGeom prst="rect">
            <a:avLst/>
          </a:prstGeom>
          <a:noFill/>
          <a:ln w="9525">
            <a:noFill/>
            <a:miter lim="800000"/>
            <a:headEnd/>
            <a:tailEnd/>
          </a:ln>
          <a:effectLst/>
        </p:spPr>
        <p:txBody>
          <a:bodyPr/>
          <a:lstStyle/>
          <a:p>
            <a:pPr algn="r">
              <a:defRPr/>
            </a:pPr>
            <a:r>
              <a:rPr lang="en-US" sz="1400">
                <a:latin typeface="Times New Roman" pitchFamily="18" charset="0"/>
                <a:cs typeface="Times New Roman" pitchFamily="18" charset="0"/>
              </a:rPr>
              <a:t>3-</a:t>
            </a:r>
            <a:fld id="{69249F9B-C5CB-4922-819B-51057DA0503A}" type="slidenum">
              <a:rPr lang="en-US" sz="1400">
                <a:latin typeface="Times New Roman" pitchFamily="18" charset="0"/>
                <a:cs typeface="Times New Roman" pitchFamily="18" charset="0"/>
              </a:rPr>
              <a:pPr algn="r">
                <a:defRPr/>
              </a:pPr>
              <a:t>‹#›</a:t>
            </a:fld>
            <a:endParaRPr lang="en-US" sz="140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Date Placeholder 3"/>
          <p:cNvSpPr>
            <a:spLocks noGrp="1"/>
          </p:cNvSpPr>
          <p:nvPr>
            <p:ph type="dt" sz="half" idx="10"/>
          </p:nvPr>
        </p:nvSpPr>
        <p:spPr/>
        <p:txBody>
          <a:bodyPr/>
          <a:lstStyle>
            <a:lvl1pPr algn="l" fontAlgn="auto">
              <a:spcBef>
                <a:spcPts val="0"/>
              </a:spcBef>
              <a:spcAft>
                <a:spcPts val="0"/>
              </a:spcAft>
              <a:defRPr sz="1200">
                <a:solidFill>
                  <a:schemeClr val="tx1">
                    <a:tint val="75000"/>
                  </a:schemeClr>
                </a:solidFill>
                <a:latin typeface="+mn-lt"/>
              </a:defRPr>
            </a:lvl1pPr>
          </a:lstStyle>
          <a:p>
            <a:pPr>
              <a:defRPr/>
            </a:pPr>
            <a:fld id="{A66D725C-5031-4824-8B16-8F070572E576}" type="datetimeFigureOut">
              <a:rPr lang="en-US"/>
              <a:pPr>
                <a:defRPr/>
              </a:pPr>
              <a:t>8/6/2013</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xmlns="" val="88352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Text Box 8"/>
          <p:cNvSpPr txBox="1">
            <a:spLocks noChangeArrowheads="1"/>
          </p:cNvSpPr>
          <p:nvPr userDrawn="1"/>
        </p:nvSpPr>
        <p:spPr bwMode="auto">
          <a:xfrm>
            <a:off x="1905000" y="6019800"/>
            <a:ext cx="2720975" cy="457200"/>
          </a:xfrm>
          <a:prstGeom prst="rect">
            <a:avLst/>
          </a:prstGeom>
          <a:noFill/>
          <a:ln w="9525">
            <a:noFill/>
            <a:miter lim="800000"/>
            <a:headEnd/>
            <a:tailEnd/>
          </a:ln>
          <a:effectLst/>
        </p:spPr>
        <p:txBody>
          <a:bodyPr>
            <a:spAutoFit/>
          </a:bodyPr>
          <a:lstStyle/>
          <a:p>
            <a:pPr>
              <a:spcBef>
                <a:spcPct val="50000"/>
              </a:spcBef>
              <a:defRPr/>
            </a:pPr>
            <a:endParaRPr lang="en-US">
              <a:latin typeface="Arial" pitchFamily="34" charset="0"/>
            </a:endParaRPr>
          </a:p>
        </p:txBody>
      </p:sp>
      <p:sp>
        <p:nvSpPr>
          <p:cNvPr id="3" name="Text Box 10"/>
          <p:cNvSpPr txBox="1">
            <a:spLocks noChangeArrowheads="1"/>
          </p:cNvSpPr>
          <p:nvPr userDrawn="1"/>
        </p:nvSpPr>
        <p:spPr bwMode="auto">
          <a:xfrm>
            <a:off x="1447800" y="5791200"/>
            <a:ext cx="6172200" cy="830263"/>
          </a:xfrm>
          <a:prstGeom prst="rect">
            <a:avLst/>
          </a:prstGeom>
          <a:noFill/>
          <a:ln w="9525" algn="ctr">
            <a:noFill/>
            <a:miter lim="800000"/>
            <a:headEnd/>
            <a:tailEnd/>
          </a:ln>
          <a:effectLst/>
        </p:spPr>
        <p:txBody>
          <a:bodyPr>
            <a:spAutoFit/>
          </a:bodyPr>
          <a:lstStyle/>
          <a:p>
            <a:pPr algn="ctr">
              <a:defRPr/>
            </a:pPr>
            <a:r>
              <a:rPr lang="en-US" sz="2400" dirty="0">
                <a:solidFill>
                  <a:srgbClr val="00CC99"/>
                </a:solidFill>
                <a:latin typeface="Times New Roman" pitchFamily="18" charset="0"/>
                <a:cs typeface="Times New Roman" pitchFamily="18" charset="0"/>
              </a:rPr>
              <a:t>Lead Dust Sampling Technician</a:t>
            </a:r>
          </a:p>
          <a:p>
            <a:pPr algn="ctr">
              <a:defRPr/>
            </a:pPr>
            <a:r>
              <a:rPr lang="en-US" sz="2400" dirty="0">
                <a:solidFill>
                  <a:srgbClr val="00CC99"/>
                </a:solidFill>
                <a:latin typeface="Times New Roman" pitchFamily="18" charset="0"/>
                <a:cs typeface="Times New Roman" pitchFamily="18" charset="0"/>
              </a:rPr>
              <a:t>June 2013</a:t>
            </a:r>
          </a:p>
        </p:txBody>
      </p:sp>
      <p:pic>
        <p:nvPicPr>
          <p:cNvPr id="4" name="Picture 11" descr="HUD 2.JP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7620000" y="5715000"/>
            <a:ext cx="9144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12" descr="EPA.JPG"/>
          <p:cNvPicPr>
            <a:picLocks noChangeAspect="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685800" y="5943600"/>
            <a:ext cx="12700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ectangle 6"/>
          <p:cNvSpPr txBox="1">
            <a:spLocks noChangeArrowheads="1"/>
          </p:cNvSpPr>
          <p:nvPr userDrawn="1"/>
        </p:nvSpPr>
        <p:spPr bwMode="auto">
          <a:xfrm>
            <a:off x="6934200" y="304800"/>
            <a:ext cx="1905000" cy="457200"/>
          </a:xfrm>
          <a:prstGeom prst="rect">
            <a:avLst/>
          </a:prstGeom>
          <a:noFill/>
          <a:ln w="9525">
            <a:noFill/>
            <a:miter lim="800000"/>
            <a:headEnd/>
            <a:tailEnd/>
          </a:ln>
          <a:effectLst/>
        </p:spPr>
        <p:txBody>
          <a:bodyPr/>
          <a:lstStyle/>
          <a:p>
            <a:pPr algn="r">
              <a:defRPr/>
            </a:pPr>
            <a:r>
              <a:rPr lang="en-US" sz="1400">
                <a:latin typeface="Times New Roman" pitchFamily="18" charset="0"/>
                <a:cs typeface="Times New Roman" pitchFamily="18" charset="0"/>
              </a:rPr>
              <a:t>3-</a:t>
            </a:r>
            <a:fld id="{02D578F1-6690-4847-A4F4-4C4EA33EC2B8}" type="slidenum">
              <a:rPr lang="en-US" sz="1400">
                <a:latin typeface="Times New Roman" pitchFamily="18" charset="0"/>
                <a:cs typeface="Times New Roman" pitchFamily="18" charset="0"/>
              </a:rPr>
              <a:pPr algn="r">
                <a:defRPr/>
              </a:pPr>
              <a:t>‹#›</a:t>
            </a:fld>
            <a:endParaRPr lang="en-US" sz="1400">
              <a:latin typeface="Times New Roman" pitchFamily="18" charset="0"/>
              <a:cs typeface="Times New Roman" pitchFamily="18" charset="0"/>
            </a:endParaRPr>
          </a:p>
        </p:txBody>
      </p:sp>
      <p:sp>
        <p:nvSpPr>
          <p:cNvPr id="7" name="Date Placeholder 3"/>
          <p:cNvSpPr>
            <a:spLocks noGrp="1"/>
          </p:cNvSpPr>
          <p:nvPr>
            <p:ph type="dt" sz="half" idx="10"/>
          </p:nvPr>
        </p:nvSpPr>
        <p:spPr/>
        <p:txBody>
          <a:bodyPr/>
          <a:lstStyle>
            <a:lvl1pPr algn="l" fontAlgn="auto">
              <a:spcBef>
                <a:spcPts val="0"/>
              </a:spcBef>
              <a:spcAft>
                <a:spcPts val="0"/>
              </a:spcAft>
              <a:defRPr sz="1200">
                <a:solidFill>
                  <a:schemeClr val="tx1">
                    <a:tint val="75000"/>
                  </a:schemeClr>
                </a:solidFill>
                <a:latin typeface="+mn-lt"/>
              </a:defRPr>
            </a:lvl1pPr>
          </a:lstStyle>
          <a:p>
            <a:pPr>
              <a:defRPr/>
            </a:pPr>
            <a:fld id="{BA5E7E6C-09C8-4CE2-AAAF-75A7578A0D6D}" type="datetimeFigureOut">
              <a:rPr lang="en-US"/>
              <a:pPr>
                <a:defRPr/>
              </a:pPr>
              <a:t>8/6/2013</a:t>
            </a:fld>
            <a:endParaRPr lang="en-US"/>
          </a:p>
        </p:txBody>
      </p:sp>
      <p:sp>
        <p:nvSpPr>
          <p:cNvPr id="8" name="Footer Placeholder 4"/>
          <p:cNvSpPr>
            <a:spLocks noGrp="1"/>
          </p:cNvSpPr>
          <p:nvPr>
            <p:ph type="ftr" sz="quarter" idx="11"/>
          </p:nvPr>
        </p:nvSpPr>
        <p:spPr/>
        <p:txBody>
          <a:bodyPr/>
          <a:lstStyle>
            <a:lvl1pPr>
              <a:defRPr dirty="0"/>
            </a:lvl1pPr>
          </a:lstStyle>
          <a:p>
            <a:pPr>
              <a:defRPr/>
            </a:pPr>
            <a:endParaRPr lang="en-US"/>
          </a:p>
        </p:txBody>
      </p:sp>
    </p:spTree>
    <p:extLst>
      <p:ext uri="{BB962C8B-B14F-4D97-AF65-F5344CB8AC3E}">
        <p14:creationId xmlns:p14="http://schemas.microsoft.com/office/powerpoint/2010/main" xmlns="" val="1030904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Text Box 8"/>
          <p:cNvSpPr txBox="1">
            <a:spLocks noChangeArrowheads="1"/>
          </p:cNvSpPr>
          <p:nvPr userDrawn="1"/>
        </p:nvSpPr>
        <p:spPr bwMode="auto">
          <a:xfrm>
            <a:off x="1905000" y="6019800"/>
            <a:ext cx="2720975" cy="457200"/>
          </a:xfrm>
          <a:prstGeom prst="rect">
            <a:avLst/>
          </a:prstGeom>
          <a:noFill/>
          <a:ln w="9525">
            <a:noFill/>
            <a:miter lim="800000"/>
            <a:headEnd/>
            <a:tailEnd/>
          </a:ln>
          <a:effectLst/>
        </p:spPr>
        <p:txBody>
          <a:bodyPr>
            <a:spAutoFit/>
          </a:bodyPr>
          <a:lstStyle/>
          <a:p>
            <a:pPr>
              <a:spcBef>
                <a:spcPct val="50000"/>
              </a:spcBef>
              <a:defRPr/>
            </a:pPr>
            <a:endParaRPr lang="en-US">
              <a:latin typeface="Arial" pitchFamily="34" charset="0"/>
            </a:endParaRPr>
          </a:p>
        </p:txBody>
      </p:sp>
      <p:sp>
        <p:nvSpPr>
          <p:cNvPr id="6" name="Text Box 10"/>
          <p:cNvSpPr txBox="1">
            <a:spLocks noChangeArrowheads="1"/>
          </p:cNvSpPr>
          <p:nvPr userDrawn="1"/>
        </p:nvSpPr>
        <p:spPr bwMode="auto">
          <a:xfrm>
            <a:off x="1447800" y="5791200"/>
            <a:ext cx="6172200" cy="822325"/>
          </a:xfrm>
          <a:prstGeom prst="rect">
            <a:avLst/>
          </a:prstGeom>
          <a:noFill/>
          <a:ln w="9525" algn="ctr">
            <a:noFill/>
            <a:miter lim="800000"/>
            <a:headEnd/>
            <a:tailEnd/>
          </a:ln>
          <a:effectLst/>
        </p:spPr>
        <p:txBody>
          <a:bodyPr>
            <a:spAutoFit/>
          </a:bodyPr>
          <a:lstStyle/>
          <a:p>
            <a:pPr algn="ctr">
              <a:defRPr/>
            </a:pPr>
            <a:r>
              <a:rPr lang="en-US" sz="2400" dirty="0">
                <a:solidFill>
                  <a:srgbClr val="00CC99"/>
                </a:solidFill>
                <a:latin typeface="Times New Roman" pitchFamily="18" charset="0"/>
                <a:cs typeface="Times New Roman" pitchFamily="18" charset="0"/>
              </a:rPr>
              <a:t>Lead Dust Sampling Technician</a:t>
            </a:r>
          </a:p>
          <a:p>
            <a:pPr algn="ctr">
              <a:defRPr/>
            </a:pPr>
            <a:r>
              <a:rPr lang="en-US" sz="2400" dirty="0">
                <a:solidFill>
                  <a:srgbClr val="00CC99"/>
                </a:solidFill>
                <a:latin typeface="Times New Roman" pitchFamily="18" charset="0"/>
                <a:cs typeface="Times New Roman" pitchFamily="18" charset="0"/>
              </a:rPr>
              <a:t>March 2009</a:t>
            </a:r>
          </a:p>
        </p:txBody>
      </p:sp>
      <p:pic>
        <p:nvPicPr>
          <p:cNvPr id="7" name="Picture 11" descr="HUD 2.JP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7620000" y="5715000"/>
            <a:ext cx="9144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12" descr="EPA.JPG"/>
          <p:cNvPicPr>
            <a:picLocks noChangeAspect="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685800" y="5943600"/>
            <a:ext cx="12700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Rectangle 6"/>
          <p:cNvSpPr txBox="1">
            <a:spLocks noChangeArrowheads="1"/>
          </p:cNvSpPr>
          <p:nvPr userDrawn="1"/>
        </p:nvSpPr>
        <p:spPr bwMode="auto">
          <a:xfrm>
            <a:off x="6934200" y="304800"/>
            <a:ext cx="1905000" cy="457200"/>
          </a:xfrm>
          <a:prstGeom prst="rect">
            <a:avLst/>
          </a:prstGeom>
          <a:noFill/>
          <a:ln w="9525">
            <a:noFill/>
            <a:miter lim="800000"/>
            <a:headEnd/>
            <a:tailEnd/>
          </a:ln>
          <a:effectLst/>
        </p:spPr>
        <p:txBody>
          <a:bodyPr/>
          <a:lstStyle/>
          <a:p>
            <a:pPr algn="r">
              <a:defRPr/>
            </a:pPr>
            <a:r>
              <a:rPr lang="en-US" sz="1400">
                <a:latin typeface="Times New Roman" pitchFamily="18" charset="0"/>
                <a:cs typeface="Times New Roman" pitchFamily="18" charset="0"/>
              </a:rPr>
              <a:t>3-</a:t>
            </a:r>
            <a:fld id="{17FEA716-FA36-4955-B976-A82093CCDABB}" type="slidenum">
              <a:rPr lang="en-US" sz="1400">
                <a:latin typeface="Times New Roman" pitchFamily="18" charset="0"/>
                <a:cs typeface="Times New Roman" pitchFamily="18" charset="0"/>
              </a:rPr>
              <a:pPr algn="r">
                <a:defRPr/>
              </a:pPr>
              <a:t>‹#›</a:t>
            </a:fld>
            <a:endParaRPr lang="en-US" sz="1400">
              <a:latin typeface="Times New Roman" pitchFamily="18" charset="0"/>
              <a:cs typeface="Times New Roman" pitchFamily="18" charset="0"/>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lgn="l" fontAlgn="auto">
              <a:spcBef>
                <a:spcPts val="0"/>
              </a:spcBef>
              <a:spcAft>
                <a:spcPts val="0"/>
              </a:spcAft>
              <a:defRPr sz="1200">
                <a:solidFill>
                  <a:schemeClr val="tx1">
                    <a:tint val="75000"/>
                  </a:schemeClr>
                </a:solidFill>
                <a:latin typeface="+mn-lt"/>
              </a:defRPr>
            </a:lvl1pPr>
          </a:lstStyle>
          <a:p>
            <a:pPr>
              <a:defRPr/>
            </a:pPr>
            <a:fld id="{8329237B-8C0E-4091-B21E-5F54412B52EA}" type="datetimeFigureOut">
              <a:rPr lang="en-US"/>
              <a:pPr>
                <a:defRPr/>
              </a:pPr>
              <a:t>8/6/2013</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xmlns="" val="619815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Text Box 8"/>
          <p:cNvSpPr txBox="1">
            <a:spLocks noChangeArrowheads="1"/>
          </p:cNvSpPr>
          <p:nvPr userDrawn="1"/>
        </p:nvSpPr>
        <p:spPr bwMode="auto">
          <a:xfrm>
            <a:off x="1905000" y="6019800"/>
            <a:ext cx="2720975" cy="457200"/>
          </a:xfrm>
          <a:prstGeom prst="rect">
            <a:avLst/>
          </a:prstGeom>
          <a:noFill/>
          <a:ln w="9525">
            <a:noFill/>
            <a:miter lim="800000"/>
            <a:headEnd/>
            <a:tailEnd/>
          </a:ln>
          <a:effectLst/>
        </p:spPr>
        <p:txBody>
          <a:bodyPr>
            <a:spAutoFit/>
          </a:bodyPr>
          <a:lstStyle/>
          <a:p>
            <a:pPr>
              <a:spcBef>
                <a:spcPct val="50000"/>
              </a:spcBef>
              <a:defRPr/>
            </a:pPr>
            <a:endParaRPr lang="en-US">
              <a:latin typeface="Arial" pitchFamily="34" charset="0"/>
            </a:endParaRPr>
          </a:p>
        </p:txBody>
      </p:sp>
      <p:sp>
        <p:nvSpPr>
          <p:cNvPr id="6" name="Text Box 10"/>
          <p:cNvSpPr txBox="1">
            <a:spLocks noChangeArrowheads="1"/>
          </p:cNvSpPr>
          <p:nvPr userDrawn="1"/>
        </p:nvSpPr>
        <p:spPr bwMode="auto">
          <a:xfrm>
            <a:off x="1447800" y="5791200"/>
            <a:ext cx="6172200" cy="822325"/>
          </a:xfrm>
          <a:prstGeom prst="rect">
            <a:avLst/>
          </a:prstGeom>
          <a:noFill/>
          <a:ln w="9525" algn="ctr">
            <a:noFill/>
            <a:miter lim="800000"/>
            <a:headEnd/>
            <a:tailEnd/>
          </a:ln>
          <a:effectLst/>
        </p:spPr>
        <p:txBody>
          <a:bodyPr>
            <a:spAutoFit/>
          </a:bodyPr>
          <a:lstStyle/>
          <a:p>
            <a:pPr algn="ctr">
              <a:defRPr/>
            </a:pPr>
            <a:r>
              <a:rPr lang="en-US" sz="2400" dirty="0">
                <a:solidFill>
                  <a:srgbClr val="00CC99"/>
                </a:solidFill>
                <a:latin typeface="Times New Roman" pitchFamily="18" charset="0"/>
                <a:cs typeface="Times New Roman" pitchFamily="18" charset="0"/>
              </a:rPr>
              <a:t>Lead Dust Sampling Technician</a:t>
            </a:r>
          </a:p>
          <a:p>
            <a:pPr algn="ctr">
              <a:defRPr/>
            </a:pPr>
            <a:r>
              <a:rPr lang="en-US" sz="2400" dirty="0">
                <a:solidFill>
                  <a:srgbClr val="00CC99"/>
                </a:solidFill>
                <a:latin typeface="Times New Roman" pitchFamily="18" charset="0"/>
                <a:cs typeface="Times New Roman" pitchFamily="18" charset="0"/>
              </a:rPr>
              <a:t>March 2009</a:t>
            </a:r>
          </a:p>
        </p:txBody>
      </p:sp>
      <p:pic>
        <p:nvPicPr>
          <p:cNvPr id="7" name="Picture 11" descr="HUD 2.JP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7620000" y="5715000"/>
            <a:ext cx="9144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12" descr="EPA.JPG"/>
          <p:cNvPicPr>
            <a:picLocks noChangeAspect="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685800" y="5943600"/>
            <a:ext cx="12700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Rectangle 6"/>
          <p:cNvSpPr txBox="1">
            <a:spLocks noChangeArrowheads="1"/>
          </p:cNvSpPr>
          <p:nvPr userDrawn="1"/>
        </p:nvSpPr>
        <p:spPr bwMode="auto">
          <a:xfrm>
            <a:off x="6934200" y="304800"/>
            <a:ext cx="1905000" cy="457200"/>
          </a:xfrm>
          <a:prstGeom prst="rect">
            <a:avLst/>
          </a:prstGeom>
          <a:noFill/>
          <a:ln w="9525">
            <a:noFill/>
            <a:miter lim="800000"/>
            <a:headEnd/>
            <a:tailEnd/>
          </a:ln>
          <a:effectLst/>
        </p:spPr>
        <p:txBody>
          <a:bodyPr/>
          <a:lstStyle/>
          <a:p>
            <a:pPr algn="r">
              <a:defRPr/>
            </a:pPr>
            <a:r>
              <a:rPr lang="en-US" sz="1400">
                <a:latin typeface="Times New Roman" pitchFamily="18" charset="0"/>
                <a:cs typeface="Times New Roman" pitchFamily="18" charset="0"/>
              </a:rPr>
              <a:t>3-</a:t>
            </a:r>
            <a:fld id="{8A7FBCF9-8C33-47E0-9D7C-3A12E1C77890}" type="slidenum">
              <a:rPr lang="en-US" sz="1400">
                <a:latin typeface="Times New Roman" pitchFamily="18" charset="0"/>
                <a:cs typeface="Times New Roman" pitchFamily="18" charset="0"/>
              </a:rPr>
              <a:pPr algn="r">
                <a:defRPr/>
              </a:pPr>
              <a:t>‹#›</a:t>
            </a:fld>
            <a:endParaRPr lang="en-US" sz="1400">
              <a:latin typeface="Times New Roman" pitchFamily="18" charset="0"/>
              <a:cs typeface="Times New Roman" pitchFamily="18" charset="0"/>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lgn="l" fontAlgn="auto">
              <a:spcBef>
                <a:spcPts val="0"/>
              </a:spcBef>
              <a:spcAft>
                <a:spcPts val="0"/>
              </a:spcAft>
              <a:defRPr sz="1200">
                <a:solidFill>
                  <a:schemeClr val="tx1">
                    <a:tint val="75000"/>
                  </a:schemeClr>
                </a:solidFill>
                <a:latin typeface="+mn-lt"/>
              </a:defRPr>
            </a:lvl1pPr>
          </a:lstStyle>
          <a:p>
            <a:pPr>
              <a:defRPr/>
            </a:pPr>
            <a:fld id="{01FB5915-6387-46C1-A36D-EB76BBD331EF}" type="datetimeFigureOut">
              <a:rPr lang="en-US"/>
              <a:pPr>
                <a:defRPr/>
              </a:pPr>
              <a:t>8/6/2013</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xmlns="" val="2233855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5334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9327578-78EE-4378-989F-F138969089E4}" type="datetimeFigureOut">
              <a:rPr lang="en-US"/>
              <a:pPr>
                <a:defRPr/>
              </a:pPr>
              <a:t>8/6/2013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US"/>
          </a:p>
        </p:txBody>
      </p:sp>
      <p:sp>
        <p:nvSpPr>
          <p:cNvPr id="16" name="Text Box 8"/>
          <p:cNvSpPr txBox="1">
            <a:spLocks noChangeArrowheads="1"/>
          </p:cNvSpPr>
          <p:nvPr userDrawn="1"/>
        </p:nvSpPr>
        <p:spPr bwMode="auto">
          <a:xfrm>
            <a:off x="1905000" y="6019800"/>
            <a:ext cx="2720975" cy="457200"/>
          </a:xfrm>
          <a:prstGeom prst="rect">
            <a:avLst/>
          </a:prstGeom>
          <a:noFill/>
          <a:ln w="9525">
            <a:noFill/>
            <a:miter lim="800000"/>
            <a:headEnd/>
            <a:tailEnd/>
          </a:ln>
          <a:effectLst/>
        </p:spPr>
        <p:txBody>
          <a:bodyPr>
            <a:spAutoFit/>
          </a:bodyPr>
          <a:lstStyle/>
          <a:p>
            <a:pPr>
              <a:spcBef>
                <a:spcPct val="50000"/>
              </a:spcBef>
              <a:defRPr/>
            </a:pPr>
            <a:endParaRPr lang="en-US">
              <a:latin typeface="Arial" pitchFamily="34" charset="0"/>
            </a:endParaRPr>
          </a:p>
        </p:txBody>
      </p:sp>
      <p:sp>
        <p:nvSpPr>
          <p:cNvPr id="17" name="Text Box 10"/>
          <p:cNvSpPr txBox="1">
            <a:spLocks noChangeArrowheads="1"/>
          </p:cNvSpPr>
          <p:nvPr userDrawn="1"/>
        </p:nvSpPr>
        <p:spPr bwMode="auto">
          <a:xfrm>
            <a:off x="1447800" y="5791200"/>
            <a:ext cx="6172200" cy="822325"/>
          </a:xfrm>
          <a:prstGeom prst="rect">
            <a:avLst/>
          </a:prstGeom>
          <a:noFill/>
          <a:ln w="9525" algn="ctr">
            <a:noFill/>
            <a:miter lim="800000"/>
            <a:headEnd/>
            <a:tailEnd/>
          </a:ln>
          <a:effectLst/>
        </p:spPr>
        <p:txBody>
          <a:bodyPr>
            <a:spAutoFit/>
          </a:bodyPr>
          <a:lstStyle/>
          <a:p>
            <a:pPr algn="ctr">
              <a:defRPr/>
            </a:pPr>
            <a:r>
              <a:rPr lang="en-US" sz="2400" dirty="0">
                <a:solidFill>
                  <a:srgbClr val="00CC99"/>
                </a:solidFill>
                <a:latin typeface="Times New Roman" pitchFamily="18" charset="0"/>
                <a:cs typeface="Times New Roman" pitchFamily="18" charset="0"/>
              </a:rPr>
              <a:t>Lead Dust Sampling Technician</a:t>
            </a:r>
          </a:p>
          <a:p>
            <a:pPr algn="ctr">
              <a:defRPr/>
            </a:pPr>
            <a:r>
              <a:rPr lang="en-US" sz="2400" dirty="0">
                <a:solidFill>
                  <a:srgbClr val="00CC99"/>
                </a:solidFill>
                <a:latin typeface="Times New Roman" pitchFamily="18" charset="0"/>
                <a:cs typeface="Times New Roman" pitchFamily="18" charset="0"/>
              </a:rPr>
              <a:t>March 2009</a:t>
            </a:r>
          </a:p>
        </p:txBody>
      </p:sp>
      <p:pic>
        <p:nvPicPr>
          <p:cNvPr id="3080" name="Picture 11" descr="HUD 2.JPG"/>
          <p:cNvPicPr>
            <a:picLocks noChangeAspect="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7620000" y="5715000"/>
            <a:ext cx="9144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81" name="Picture 12" descr="EPA.JPG"/>
          <p:cNvPicPr>
            <a:picLocks noChangeAspect="1"/>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685800" y="5943600"/>
            <a:ext cx="12700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Rectangle 6"/>
          <p:cNvSpPr txBox="1">
            <a:spLocks noChangeArrowheads="1"/>
          </p:cNvSpPr>
          <p:nvPr userDrawn="1"/>
        </p:nvSpPr>
        <p:spPr bwMode="auto">
          <a:xfrm>
            <a:off x="6934200" y="304800"/>
            <a:ext cx="1905000" cy="457200"/>
          </a:xfrm>
          <a:prstGeom prst="rect">
            <a:avLst/>
          </a:prstGeom>
          <a:noFill/>
          <a:ln w="9525">
            <a:noFill/>
            <a:miter lim="800000"/>
            <a:headEnd/>
            <a:tailEnd/>
          </a:ln>
          <a:effectLst/>
        </p:spPr>
        <p:txBody>
          <a:bodyPr/>
          <a:lstStyle/>
          <a:p>
            <a:pPr algn="r">
              <a:defRPr/>
            </a:pPr>
            <a:r>
              <a:rPr lang="en-US" sz="1400">
                <a:latin typeface="Times New Roman" pitchFamily="18" charset="0"/>
                <a:cs typeface="Times New Roman" pitchFamily="18" charset="0"/>
              </a:rPr>
              <a:t>3-</a:t>
            </a:r>
            <a:fld id="{7ADF45B7-FEF6-4CA3-BE54-E04422F724A6}" type="slidenum">
              <a:rPr lang="en-US" sz="1400">
                <a:latin typeface="Times New Roman" pitchFamily="18" charset="0"/>
                <a:cs typeface="Times New Roman" pitchFamily="18" charset="0"/>
              </a:rPr>
              <a:pPr algn="r">
                <a:defRPr/>
              </a:pPr>
              <a:t>‹#›</a:t>
            </a:fld>
            <a:endParaRPr lang="en-US" sz="1400">
              <a:latin typeface="Times New Roman" pitchFamily="18"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685800" y="17526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algn="ctr" eaLnBrk="1" hangingPunct="1">
              <a:buFont typeface="Times New Roman" pitchFamily="18" charset="0"/>
              <a:buNone/>
            </a:pPr>
            <a:r>
              <a:rPr lang="en-US" sz="3600" b="1" dirty="0">
                <a:solidFill>
                  <a:srgbClr val="3333CC"/>
                </a:solidFill>
              </a:rPr>
              <a:t>Chapter 3</a:t>
            </a:r>
          </a:p>
        </p:txBody>
      </p:sp>
      <p:sp>
        <p:nvSpPr>
          <p:cNvPr id="15363" name="Text Box 3"/>
          <p:cNvSpPr txBox="1">
            <a:spLocks noChangeArrowheads="1"/>
          </p:cNvSpPr>
          <p:nvPr/>
        </p:nvSpPr>
        <p:spPr bwMode="auto">
          <a:xfrm>
            <a:off x="1371600" y="3200400"/>
            <a:ext cx="6400800" cy="175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algn="ctr" eaLnBrk="1" hangingPunct="1">
              <a:buFont typeface="Times New Roman" pitchFamily="18" charset="0"/>
              <a:buNone/>
            </a:pPr>
            <a:r>
              <a:rPr lang="en-US" sz="3200" dirty="0">
                <a:solidFill>
                  <a:srgbClr val="3333CC"/>
                </a:solidFill>
              </a:rPr>
              <a:t>Lead Dust Wipe Sampling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791620" y="270398"/>
            <a:ext cx="7336379"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a:buClr>
                <a:srgbClr val="000000"/>
              </a:buClr>
              <a:buSzPct val="100000"/>
              <a:buFont typeface="Times New Roman" pitchFamily="18" charset="0"/>
              <a:buNone/>
            </a:pPr>
            <a:r>
              <a:rPr lang="en-US" sz="3600" b="1" dirty="0">
                <a:solidFill>
                  <a:srgbClr val="3333CC"/>
                </a:solidFill>
                <a:ea typeface="Lucida Sans Unicode" pitchFamily="34" charset="0"/>
                <a:cs typeface="Lucida Sans Unicode" pitchFamily="34" charset="0"/>
              </a:rPr>
              <a:t>How To Take Dust Wipe Samples</a:t>
            </a:r>
          </a:p>
        </p:txBody>
      </p:sp>
      <p:sp>
        <p:nvSpPr>
          <p:cNvPr id="24579" name="Text Box 2"/>
          <p:cNvSpPr txBox="1">
            <a:spLocks noChangeArrowheads="1"/>
          </p:cNvSpPr>
          <p:nvPr/>
        </p:nvSpPr>
        <p:spPr bwMode="auto">
          <a:xfrm>
            <a:off x="918628" y="1743605"/>
            <a:ext cx="7310971" cy="3598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39725" indent="-339725"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1pPr>
            <a:lvl2pPr marL="742950" indent="-28575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2pPr>
            <a:lvl3pPr marL="11430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3pPr>
            <a:lvl4pPr marL="16002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4pPr>
            <a:lvl5pPr marL="20574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5pPr>
            <a:lvl6pPr marL="25146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6pPr>
            <a:lvl7pPr marL="29718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7pPr>
            <a:lvl8pPr marL="34290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8pPr>
            <a:lvl9pPr marL="38862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9pPr>
          </a:lstStyle>
          <a:p>
            <a:pPr>
              <a:spcBef>
                <a:spcPts val="800"/>
              </a:spcBef>
              <a:buClr>
                <a:srgbClr val="000000"/>
              </a:buClr>
              <a:buSzPct val="100000"/>
              <a:buFont typeface="Garamond" pitchFamily="18" charset="0"/>
              <a:buChar char="•"/>
            </a:pPr>
            <a:r>
              <a:rPr lang="en-US" sz="2800" dirty="0">
                <a:solidFill>
                  <a:srgbClr val="000000"/>
                </a:solidFill>
                <a:ea typeface="Lucida Sans Unicode" pitchFamily="34" charset="0"/>
                <a:cs typeface="Lucida Sans Unicode" pitchFamily="34" charset="0"/>
              </a:rPr>
              <a:t>Now that you know where and when to sample, the next section will cover the most important part of the course: </a:t>
            </a:r>
            <a:r>
              <a:rPr lang="en-US" sz="2800" u="sng" dirty="0">
                <a:solidFill>
                  <a:srgbClr val="000000"/>
                </a:solidFill>
                <a:ea typeface="Lucida Sans Unicode" pitchFamily="34" charset="0"/>
                <a:cs typeface="Lucida Sans Unicode" pitchFamily="34" charset="0"/>
              </a:rPr>
              <a:t>How</a:t>
            </a:r>
            <a:r>
              <a:rPr lang="en-US" sz="2800" dirty="0">
                <a:solidFill>
                  <a:srgbClr val="000000"/>
                </a:solidFill>
                <a:ea typeface="Lucida Sans Unicode" pitchFamily="34" charset="0"/>
                <a:cs typeface="Lucida Sans Unicode" pitchFamily="34" charset="0"/>
              </a:rPr>
              <a:t> to take dust wipe samples.</a:t>
            </a:r>
          </a:p>
          <a:p>
            <a:pPr>
              <a:spcBef>
                <a:spcPts val="1200"/>
              </a:spcBef>
              <a:buClr>
                <a:srgbClr val="000000"/>
              </a:buClr>
              <a:buSzPct val="100000"/>
              <a:buFont typeface="Garamond" pitchFamily="18" charset="0"/>
              <a:buChar char="•"/>
            </a:pPr>
            <a:r>
              <a:rPr lang="en-US" sz="2800" dirty="0">
                <a:solidFill>
                  <a:srgbClr val="000000"/>
                </a:solidFill>
                <a:ea typeface="Lucida Sans Unicode" pitchFamily="34" charset="0"/>
                <a:cs typeface="Lucida Sans Unicode" pitchFamily="34" charset="0"/>
              </a:rPr>
              <a:t>Regardless of the rule you are working under, the methods for taking and later analyzing dust wipe samples are identical. </a:t>
            </a:r>
          </a:p>
          <a:p>
            <a:pPr>
              <a:spcBef>
                <a:spcPts val="800"/>
              </a:spcBef>
            </a:pPr>
            <a:endParaRPr lang="en-US" sz="3200" dirty="0">
              <a:solidFill>
                <a:srgbClr val="000000"/>
              </a:solidFill>
              <a:ea typeface="Lucida Sans Unicode" pitchFamily="34" charset="0"/>
              <a:cs typeface="Lucida Sans Unicode"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787386" y="270932"/>
            <a:ext cx="7010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eaLnBrk="1" hangingPunct="1">
              <a:buClr>
                <a:srgbClr val="000000"/>
              </a:buClr>
              <a:buSzPct val="100000"/>
              <a:buFont typeface="Times New Roman" pitchFamily="18" charset="0"/>
              <a:buNone/>
            </a:pPr>
            <a:r>
              <a:rPr lang="en-US" sz="3600" b="1" dirty="0">
                <a:solidFill>
                  <a:srgbClr val="3333CC"/>
                </a:solidFill>
                <a:ea typeface="Lucida Sans Unicode" pitchFamily="34" charset="0"/>
                <a:cs typeface="Lucida Sans Unicode" pitchFamily="34" charset="0"/>
              </a:rPr>
              <a:t>Dust Wipe Sampling Materials</a:t>
            </a:r>
          </a:p>
        </p:txBody>
      </p:sp>
      <p:sp>
        <p:nvSpPr>
          <p:cNvPr id="25603" name="Text Box 3"/>
          <p:cNvSpPr txBox="1">
            <a:spLocks noChangeArrowheads="1"/>
          </p:cNvSpPr>
          <p:nvPr/>
        </p:nvSpPr>
        <p:spPr bwMode="auto">
          <a:xfrm>
            <a:off x="922879" y="1439338"/>
            <a:ext cx="7306721" cy="42841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42900" indent="-3429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a:spcBef>
                <a:spcPts val="100"/>
              </a:spcBef>
              <a:buClr>
                <a:srgbClr val="000000"/>
              </a:buClr>
              <a:buSzPct val="100000"/>
              <a:buFont typeface="Garamond" pitchFamily="18" charset="0"/>
              <a:buChar char="•"/>
            </a:pPr>
            <a:r>
              <a:rPr lang="en-US" sz="2000" b="1" dirty="0">
                <a:solidFill>
                  <a:srgbClr val="000000"/>
                </a:solidFill>
              </a:rPr>
              <a:t>Wipes</a:t>
            </a:r>
            <a:r>
              <a:rPr lang="en-US" sz="2000" dirty="0"/>
              <a:t> - </a:t>
            </a:r>
            <a:r>
              <a:rPr lang="en-US" sz="2000" dirty="0">
                <a:solidFill>
                  <a:srgbClr val="000000"/>
                </a:solidFill>
                <a:ea typeface="Times New Roman" pitchFamily="18" charset="0"/>
                <a:cs typeface="Lucida Sans Unicode" pitchFamily="34" charset="0"/>
              </a:rPr>
              <a:t>Disposable individually packaged wipes.  Check with you laboratory, they often provide these</a:t>
            </a:r>
          </a:p>
          <a:p>
            <a:pPr>
              <a:spcBef>
                <a:spcPts val="1000"/>
              </a:spcBef>
              <a:buClr>
                <a:srgbClr val="000000"/>
              </a:buClr>
              <a:buSzPct val="100000"/>
              <a:buFont typeface="Garamond" pitchFamily="18" charset="0"/>
              <a:buChar char="•"/>
            </a:pPr>
            <a:r>
              <a:rPr lang="en-US" sz="2000" dirty="0">
                <a:solidFill>
                  <a:srgbClr val="000000"/>
                </a:solidFill>
                <a:ea typeface="Times New Roman" pitchFamily="18" charset="0"/>
                <a:cs typeface="Lucida Sans Unicode" pitchFamily="34" charset="0"/>
              </a:rPr>
              <a:t>Disposable </a:t>
            </a:r>
            <a:r>
              <a:rPr lang="en-US" sz="2000" b="1" dirty="0">
                <a:solidFill>
                  <a:srgbClr val="000000"/>
                </a:solidFill>
                <a:ea typeface="Times New Roman" pitchFamily="18" charset="0"/>
                <a:cs typeface="Lucida Sans Unicode" pitchFamily="34" charset="0"/>
              </a:rPr>
              <a:t>gloves </a:t>
            </a:r>
            <a:r>
              <a:rPr lang="en-US" sz="2000" dirty="0">
                <a:solidFill>
                  <a:srgbClr val="000000"/>
                </a:solidFill>
                <a:ea typeface="Times New Roman" pitchFamily="18" charset="0"/>
                <a:cs typeface="Lucida Sans Unicode" pitchFamily="34" charset="0"/>
              </a:rPr>
              <a:t>- Should be non-sterilized and non-powdered </a:t>
            </a:r>
          </a:p>
          <a:p>
            <a:pPr>
              <a:spcBef>
                <a:spcPts val="1000"/>
              </a:spcBef>
              <a:buClr>
                <a:srgbClr val="000000"/>
              </a:buClr>
              <a:buSzPct val="100000"/>
              <a:buFont typeface="Garamond" pitchFamily="18" charset="0"/>
              <a:buChar char="•"/>
            </a:pPr>
            <a:r>
              <a:rPr lang="en-US" sz="2000" dirty="0">
                <a:solidFill>
                  <a:srgbClr val="000000"/>
                </a:solidFill>
                <a:ea typeface="Times New Roman" pitchFamily="18" charset="0"/>
                <a:cs typeface="Lucida Sans Unicode" pitchFamily="34" charset="0"/>
              </a:rPr>
              <a:t>Disposable </a:t>
            </a:r>
            <a:r>
              <a:rPr lang="en-US" sz="2000" b="1" dirty="0">
                <a:solidFill>
                  <a:srgbClr val="000000"/>
                </a:solidFill>
                <a:ea typeface="Times New Roman" pitchFamily="18" charset="0"/>
                <a:cs typeface="Lucida Sans Unicode" pitchFamily="34" charset="0"/>
              </a:rPr>
              <a:t>shoe covers</a:t>
            </a:r>
            <a:r>
              <a:rPr lang="en-US" sz="2000" dirty="0">
                <a:solidFill>
                  <a:srgbClr val="000000"/>
                </a:solidFill>
                <a:ea typeface="Times New Roman" pitchFamily="18" charset="0"/>
                <a:cs typeface="Lucida Sans Unicode" pitchFamily="34" charset="0"/>
              </a:rPr>
              <a:t> - Use of disposable shoe covers helps to minimize the transfer of settled dust from one location to another.</a:t>
            </a:r>
          </a:p>
          <a:p>
            <a:pPr>
              <a:spcBef>
                <a:spcPts val="1000"/>
              </a:spcBef>
              <a:buClr>
                <a:srgbClr val="000000"/>
              </a:buClr>
              <a:buSzPct val="100000"/>
              <a:buFont typeface="Garamond" pitchFamily="18" charset="0"/>
              <a:buChar char="•"/>
            </a:pPr>
            <a:r>
              <a:rPr lang="en-US" sz="2000" b="1" dirty="0">
                <a:solidFill>
                  <a:srgbClr val="000000"/>
                </a:solidFill>
                <a:ea typeface="Times New Roman" pitchFamily="18" charset="0"/>
                <a:cs typeface="Lucida Sans Unicode" pitchFamily="34" charset="0"/>
              </a:rPr>
              <a:t>Containers </a:t>
            </a:r>
            <a:r>
              <a:rPr lang="en-US" sz="2000" dirty="0">
                <a:solidFill>
                  <a:srgbClr val="000000"/>
                </a:solidFill>
                <a:ea typeface="Times New Roman" pitchFamily="18" charset="0"/>
                <a:cs typeface="Lucida Sans Unicode" pitchFamily="34" charset="0"/>
              </a:rPr>
              <a:t>- Centrifuge tubes or other hard plastic, non-glass containers.  They should be non-sterilized, plastic tubes equipped with a sealable lid.</a:t>
            </a:r>
          </a:p>
          <a:p>
            <a:pPr>
              <a:spcBef>
                <a:spcPts val="1000"/>
              </a:spcBef>
              <a:buClr>
                <a:srgbClr val="000000"/>
              </a:buClr>
              <a:buSzPct val="100000"/>
              <a:buFont typeface="Garamond" pitchFamily="18" charset="0"/>
              <a:buChar char="•"/>
            </a:pPr>
            <a:r>
              <a:rPr lang="en-US" sz="2000" dirty="0">
                <a:solidFill>
                  <a:srgbClr val="000000"/>
                </a:solidFill>
                <a:ea typeface="Times New Roman" pitchFamily="18" charset="0"/>
                <a:cs typeface="Lucida Sans Unicode" pitchFamily="34" charset="0"/>
              </a:rPr>
              <a:t>Reusable </a:t>
            </a:r>
            <a:r>
              <a:rPr lang="en-US" sz="2000" b="1" dirty="0">
                <a:solidFill>
                  <a:srgbClr val="000000"/>
                </a:solidFill>
                <a:ea typeface="Times New Roman" pitchFamily="18" charset="0"/>
                <a:cs typeface="Lucida Sans Unicode" pitchFamily="34" charset="0"/>
              </a:rPr>
              <a:t>template - </a:t>
            </a:r>
            <a:r>
              <a:rPr lang="en-US" sz="2000" dirty="0">
                <a:solidFill>
                  <a:srgbClr val="000000"/>
                </a:solidFill>
                <a:ea typeface="Times New Roman" pitchFamily="18" charset="0"/>
                <a:cs typeface="Lucida Sans Unicode" pitchFamily="34" charset="0"/>
              </a:rPr>
              <a:t>A 12” x 12” reusable template for floors</a:t>
            </a:r>
            <a:r>
              <a:rPr lang="en-US" sz="2000" b="1" dirty="0">
                <a:solidFill>
                  <a:srgbClr val="000000"/>
                </a:solidFill>
                <a:ea typeface="Times New Roman" pitchFamily="18" charset="0"/>
                <a:cs typeface="Lucida Sans Unicode" pitchFamily="34" charset="0"/>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5"/>
          <p:cNvSpPr>
            <a:spLocks noGrp="1" noChangeArrowheads="1"/>
          </p:cNvSpPr>
          <p:nvPr/>
        </p:nvSpPr>
        <p:spPr bwMode="auto">
          <a:xfrm>
            <a:off x="778928" y="248164"/>
            <a:ext cx="7831672" cy="1146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lstStyle/>
          <a:p>
            <a:pPr defTabSz="457200" eaLnBrk="0" hangingPunct="0">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b="1" dirty="0">
                <a:solidFill>
                  <a:srgbClr val="3333CC"/>
                </a:solidFill>
              </a:rPr>
              <a:t>Dust Wipe Sampling Materials</a:t>
            </a:r>
            <a:r>
              <a:rPr lang="en-US" sz="3200" b="1" dirty="0">
                <a:solidFill>
                  <a:srgbClr val="3333CC"/>
                </a:solidFill>
                <a:ea typeface="Lucida Sans Unicode" pitchFamily="34" charset="0"/>
                <a:cs typeface="Lucida Sans Unicode" pitchFamily="34" charset="0"/>
              </a:rPr>
              <a:t> – (cont.)</a:t>
            </a:r>
            <a:endParaRPr lang="en-US" sz="3200" b="1" dirty="0">
              <a:solidFill>
                <a:srgbClr val="3333CC"/>
              </a:solidFill>
            </a:endParaRPr>
          </a:p>
        </p:txBody>
      </p:sp>
      <p:sp>
        <p:nvSpPr>
          <p:cNvPr id="26627" name="Rectangle 6"/>
          <p:cNvSpPr>
            <a:spLocks noGrp="1" noChangeArrowheads="1"/>
          </p:cNvSpPr>
          <p:nvPr/>
        </p:nvSpPr>
        <p:spPr bwMode="auto">
          <a:xfrm>
            <a:off x="914397" y="1591736"/>
            <a:ext cx="7399869" cy="38862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lstStyle/>
          <a:p>
            <a:pPr marL="347663" indent="-346075" defTabSz="457200" eaLnBrk="0" hangingPunct="0">
              <a:spcBef>
                <a:spcPts val="800"/>
              </a:spcBef>
              <a:buClr>
                <a:srgbClr val="000000"/>
              </a:buClr>
              <a:buSzPct val="100000"/>
              <a:buFont typeface="Garamond" pitchFamily="18"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sz="2000" b="1" dirty="0">
                <a:solidFill>
                  <a:srgbClr val="000000"/>
                </a:solidFill>
              </a:rPr>
              <a:t>Tape </a:t>
            </a:r>
            <a:r>
              <a:rPr lang="en-US" sz="2000" dirty="0">
                <a:solidFill>
                  <a:srgbClr val="000000"/>
                </a:solidFill>
              </a:rPr>
              <a:t>-  Painter’s or masking tape works well </a:t>
            </a:r>
          </a:p>
          <a:p>
            <a:pPr marL="347663" indent="-346075" defTabSz="457200" eaLnBrk="0" hangingPunct="0">
              <a:spcBef>
                <a:spcPts val="1000"/>
              </a:spcBef>
              <a:buClr>
                <a:srgbClr val="000000"/>
              </a:buClr>
              <a:buSzPct val="100000"/>
              <a:buFont typeface="Garamond" pitchFamily="18"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sz="2000" b="1" dirty="0">
                <a:solidFill>
                  <a:srgbClr val="000000"/>
                </a:solidFill>
              </a:rPr>
              <a:t>Ruler</a:t>
            </a:r>
            <a:r>
              <a:rPr lang="en-US" sz="2000" dirty="0">
                <a:solidFill>
                  <a:srgbClr val="000000"/>
                </a:solidFill>
              </a:rPr>
              <a:t> -To measure sampling areas if templates are not available</a:t>
            </a:r>
          </a:p>
          <a:p>
            <a:pPr marL="347663" indent="-346075" defTabSz="457200" eaLnBrk="0" hangingPunct="0">
              <a:spcBef>
                <a:spcPts val="1000"/>
              </a:spcBef>
              <a:buClr>
                <a:srgbClr val="000000"/>
              </a:buClr>
              <a:buSzPct val="100000"/>
              <a:buFont typeface="Garamond" pitchFamily="18"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sz="2000" dirty="0">
                <a:solidFill>
                  <a:srgbClr val="000000"/>
                </a:solidFill>
              </a:rPr>
              <a:t>Sample collection forms and </a:t>
            </a:r>
            <a:r>
              <a:rPr lang="en-US" sz="2000" b="1" dirty="0">
                <a:solidFill>
                  <a:srgbClr val="000000"/>
                </a:solidFill>
              </a:rPr>
              <a:t>chain-of-custody forms</a:t>
            </a:r>
            <a:r>
              <a:rPr lang="en-US" sz="2000" dirty="0">
                <a:solidFill>
                  <a:srgbClr val="000000"/>
                </a:solidFill>
              </a:rPr>
              <a:t> </a:t>
            </a:r>
          </a:p>
          <a:p>
            <a:pPr marL="347663" indent="-346075" defTabSz="457200" eaLnBrk="0" hangingPunct="0">
              <a:spcBef>
                <a:spcPts val="1000"/>
              </a:spcBef>
              <a:buClr>
                <a:srgbClr val="000000"/>
              </a:buClr>
              <a:buSzPct val="100000"/>
              <a:buFont typeface="Garamond" pitchFamily="18"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sz="2000" dirty="0">
                <a:solidFill>
                  <a:srgbClr val="000000"/>
                </a:solidFill>
              </a:rPr>
              <a:t>Labeling and cleanup </a:t>
            </a:r>
            <a:r>
              <a:rPr lang="en-US" sz="2000" b="1" dirty="0">
                <a:solidFill>
                  <a:srgbClr val="000000"/>
                </a:solidFill>
              </a:rPr>
              <a:t>supplies</a:t>
            </a:r>
            <a:r>
              <a:rPr lang="en-US" sz="2000" dirty="0">
                <a:solidFill>
                  <a:srgbClr val="000000"/>
                </a:solidFill>
              </a:rPr>
              <a:t>. Permanent markers, trash bags, labels, re-sealable storage bags, and sanitary wipes</a:t>
            </a:r>
          </a:p>
          <a:p>
            <a:pPr marL="347663" indent="-346075" defTabSz="457200" eaLnBrk="0" hangingPunct="0">
              <a:spcBef>
                <a:spcPts val="1000"/>
              </a:spcBef>
              <a:buClr>
                <a:srgbClr val="000000"/>
              </a:buClr>
              <a:buSzPct val="100000"/>
              <a:buFont typeface="Garamond" pitchFamily="18"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sz="2000" b="1" dirty="0">
                <a:solidFill>
                  <a:srgbClr val="000000"/>
                </a:solidFill>
              </a:rPr>
              <a:t>Pen</a:t>
            </a:r>
            <a:r>
              <a:rPr lang="en-US" sz="2000" dirty="0">
                <a:solidFill>
                  <a:srgbClr val="000000"/>
                </a:solidFill>
              </a:rPr>
              <a:t> -To complete the sample collection form, label tubes, and write down notes</a:t>
            </a:r>
          </a:p>
          <a:p>
            <a:pPr marL="347663" indent="-346075" defTabSz="457200" eaLnBrk="0" hangingPunct="0">
              <a:spcBef>
                <a:spcPts val="1000"/>
              </a:spcBef>
              <a:buClr>
                <a:srgbClr val="000000"/>
              </a:buClr>
              <a:buSzPct val="100000"/>
              <a:buFont typeface="Garamond" pitchFamily="18"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sz="2000" b="1" dirty="0">
                <a:solidFill>
                  <a:srgbClr val="000000"/>
                </a:solidFill>
              </a:rPr>
              <a:t>Calculator</a:t>
            </a:r>
            <a:r>
              <a:rPr lang="en-US" sz="2000" dirty="0">
                <a:solidFill>
                  <a:srgbClr val="000000"/>
                </a:solidFill>
              </a:rPr>
              <a:t> - To assist in the calculation of sampling area dimensions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792167" y="270926"/>
            <a:ext cx="7762875"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eaLnBrk="1" hangingPunct="1">
              <a:buClr>
                <a:srgbClr val="000000"/>
              </a:buClr>
              <a:buSzPct val="100000"/>
              <a:buFont typeface="Times New Roman" pitchFamily="18" charset="0"/>
              <a:buNone/>
            </a:pPr>
            <a:r>
              <a:rPr lang="en-US" sz="3600" b="1" dirty="0">
                <a:solidFill>
                  <a:srgbClr val="3333CC"/>
                </a:solidFill>
                <a:ea typeface="Lucida Sans Unicode" pitchFamily="34" charset="0"/>
                <a:cs typeface="Lucida Sans Unicode" pitchFamily="34" charset="0"/>
              </a:rPr>
              <a:t>Blank Samples</a:t>
            </a:r>
          </a:p>
        </p:txBody>
      </p:sp>
      <p:sp>
        <p:nvSpPr>
          <p:cNvPr id="27651" name="Text Box 3"/>
          <p:cNvSpPr txBox="1">
            <a:spLocks noChangeArrowheads="1"/>
          </p:cNvSpPr>
          <p:nvPr/>
        </p:nvSpPr>
        <p:spPr bwMode="auto">
          <a:xfrm>
            <a:off x="914412" y="1473203"/>
            <a:ext cx="7425255" cy="44365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39725" indent="-339725"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1pPr>
            <a:lvl2pPr marL="796925" indent="-339725"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2pPr>
            <a:lvl3pPr marL="11430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3pPr>
            <a:lvl4pPr marL="16002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4pPr>
            <a:lvl5pPr marL="20574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5pPr>
            <a:lvl6pPr marL="25146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6pPr>
            <a:lvl7pPr marL="29718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7pPr>
            <a:lvl8pPr marL="34290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8pPr>
            <a:lvl9pPr marL="38862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9pPr>
          </a:lstStyle>
          <a:p>
            <a:pPr eaLnBrk="1" hangingPunct="1">
              <a:spcBef>
                <a:spcPts val="800"/>
              </a:spcBef>
              <a:buClr>
                <a:srgbClr val="000000"/>
              </a:buClr>
              <a:buSzPct val="100000"/>
              <a:buFont typeface="Garamond" pitchFamily="18" charset="0"/>
              <a:buChar char="•"/>
            </a:pPr>
            <a:r>
              <a:rPr lang="en-US" sz="2200" dirty="0">
                <a:solidFill>
                  <a:srgbClr val="000000"/>
                </a:solidFill>
                <a:ea typeface="Lucida Sans Unicode" pitchFamily="34" charset="0"/>
                <a:cs typeface="Lucida Sans Unicode" pitchFamily="34" charset="0"/>
              </a:rPr>
              <a:t>A new, unused wipe that is tested at the laboratory to determine whether the sampling medium is contaminated.</a:t>
            </a:r>
          </a:p>
          <a:p>
            <a:pPr>
              <a:spcBef>
                <a:spcPts val="800"/>
              </a:spcBef>
              <a:buClr>
                <a:srgbClr val="000000"/>
              </a:buClr>
              <a:buSzPct val="100000"/>
              <a:buFont typeface="Arial" charset="0"/>
              <a:buChar char="•"/>
            </a:pPr>
            <a:r>
              <a:rPr lang="en-US" sz="2200" dirty="0">
                <a:solidFill>
                  <a:srgbClr val="000000"/>
                </a:solidFill>
                <a:ea typeface="Lucida Sans Unicode" pitchFamily="34" charset="0"/>
                <a:cs typeface="Lucida Sans Unicode" pitchFamily="34" charset="0"/>
              </a:rPr>
              <a:t>Laboratory should not know they are blanks </a:t>
            </a:r>
            <a:r>
              <a:rPr lang="en-US" sz="2200" dirty="0" smtClean="0">
                <a:solidFill>
                  <a:srgbClr val="000000"/>
                </a:solidFill>
                <a:ea typeface="Lucida Sans Unicode" pitchFamily="34" charset="0"/>
                <a:cs typeface="Lucida Sans Unicode" pitchFamily="34" charset="0"/>
              </a:rPr>
              <a:t> </a:t>
            </a:r>
          </a:p>
          <a:p>
            <a:pPr marL="742950" lvl="1" indent="-285750" defTabSz="914400">
              <a:spcBef>
                <a:spcPts val="600"/>
              </a:spcBef>
              <a:buFont typeface="Arial" charset="0"/>
              <a:buChar char="–"/>
              <a:tabLst/>
            </a:pPr>
            <a:r>
              <a:rPr lang="en-US" sz="2200" dirty="0">
                <a:solidFill>
                  <a:srgbClr val="000000"/>
                </a:solidFill>
                <a:ea typeface="Lucida Sans Unicode" pitchFamily="34" charset="0"/>
                <a:cs typeface="Lucida Sans Unicode" pitchFamily="34" charset="0"/>
              </a:rPr>
              <a:t>Blanks should be assigned sample numbers and </a:t>
            </a:r>
            <a:r>
              <a:rPr lang="en-US" sz="2200" dirty="0" smtClean="0">
                <a:solidFill>
                  <a:srgbClr val="000000"/>
                </a:solidFill>
                <a:ea typeface="Lucida Sans Unicode" pitchFamily="34" charset="0"/>
                <a:cs typeface="Lucida Sans Unicode" pitchFamily="34" charset="0"/>
              </a:rPr>
              <a:t>locations</a:t>
            </a:r>
          </a:p>
          <a:p>
            <a:pPr marL="742950" lvl="1" indent="-285750" defTabSz="914400">
              <a:spcBef>
                <a:spcPts val="600"/>
              </a:spcBef>
              <a:buFont typeface="Arial" charset="0"/>
              <a:buChar char="–"/>
              <a:tabLst/>
            </a:pPr>
            <a:r>
              <a:rPr lang="en-US" sz="2200" dirty="0" smtClean="0">
                <a:solidFill>
                  <a:srgbClr val="000000"/>
                </a:solidFill>
                <a:ea typeface="Lucida Sans Unicode" pitchFamily="34" charset="0"/>
                <a:cs typeface="Lucida Sans Unicode" pitchFamily="34" charset="0"/>
              </a:rPr>
              <a:t>Only </a:t>
            </a:r>
            <a:r>
              <a:rPr lang="en-US" sz="2200" dirty="0">
                <a:solidFill>
                  <a:srgbClr val="000000"/>
                </a:solidFill>
                <a:ea typeface="Lucida Sans Unicode" pitchFamily="34" charset="0"/>
                <a:cs typeface="Lucida Sans Unicode" pitchFamily="34" charset="0"/>
              </a:rPr>
              <a:t>your copy of the sample collection form should identify which samples are </a:t>
            </a:r>
            <a:r>
              <a:rPr lang="en-US" sz="2200" dirty="0" smtClean="0">
                <a:solidFill>
                  <a:srgbClr val="000000"/>
                </a:solidFill>
                <a:ea typeface="Lucida Sans Unicode" pitchFamily="34" charset="0"/>
                <a:cs typeface="Lucida Sans Unicode" pitchFamily="34" charset="0"/>
              </a:rPr>
              <a:t>blanks.</a:t>
            </a:r>
          </a:p>
          <a:p>
            <a:pPr marL="342900" indent="-342900" defTabSz="914400">
              <a:spcBef>
                <a:spcPts val="600"/>
              </a:spcBef>
              <a:buFont typeface="Arial" pitchFamily="34" charset="0"/>
              <a:buChar char="•"/>
              <a:tabLst/>
            </a:pPr>
            <a:r>
              <a:rPr lang="en-US" sz="2200" dirty="0" smtClean="0">
                <a:solidFill>
                  <a:srgbClr val="000000"/>
                </a:solidFill>
                <a:ea typeface="Lucida Sans Unicode" pitchFamily="34" charset="0"/>
                <a:cs typeface="Lucida Sans Unicode" pitchFamily="34" charset="0"/>
              </a:rPr>
              <a:t>One </a:t>
            </a:r>
            <a:r>
              <a:rPr lang="en-US" sz="2200" dirty="0">
                <a:solidFill>
                  <a:srgbClr val="000000"/>
                </a:solidFill>
                <a:ea typeface="Lucida Sans Unicode" pitchFamily="34" charset="0"/>
                <a:cs typeface="Lucida Sans Unicode" pitchFamily="34" charset="0"/>
              </a:rPr>
              <a:t>blank sample should be </a:t>
            </a:r>
            <a:r>
              <a:rPr lang="en-US" sz="2200" dirty="0" smtClean="0">
                <a:solidFill>
                  <a:srgbClr val="000000"/>
                </a:solidFill>
                <a:ea typeface="Lucida Sans Unicode" pitchFamily="34" charset="0"/>
                <a:cs typeface="Lucida Sans Unicode" pitchFamily="34" charset="0"/>
              </a:rPr>
              <a:t>submitted</a:t>
            </a:r>
          </a:p>
          <a:p>
            <a:pPr marL="742950" lvl="1" indent="-285750" defTabSz="914400">
              <a:spcBef>
                <a:spcPts val="600"/>
              </a:spcBef>
              <a:buFont typeface="Arial" charset="0"/>
              <a:buChar char="–"/>
              <a:tabLst/>
            </a:pPr>
            <a:r>
              <a:rPr lang="en-US" sz="2200" dirty="0" smtClean="0">
                <a:solidFill>
                  <a:srgbClr val="000000"/>
                </a:solidFill>
                <a:ea typeface="Lucida Sans Unicode" pitchFamily="34" charset="0"/>
                <a:cs typeface="Lucida Sans Unicode" pitchFamily="34" charset="0"/>
              </a:rPr>
              <a:t>For </a:t>
            </a:r>
            <a:r>
              <a:rPr lang="en-US" sz="2200" dirty="0">
                <a:solidFill>
                  <a:srgbClr val="000000"/>
                </a:solidFill>
                <a:ea typeface="Lucida Sans Unicode" pitchFamily="34" charset="0"/>
                <a:cs typeface="Lucida Sans Unicode" pitchFamily="34" charset="0"/>
              </a:rPr>
              <a:t>each job </a:t>
            </a:r>
            <a:r>
              <a:rPr lang="en-US" sz="2200" dirty="0" smtClean="0">
                <a:solidFill>
                  <a:srgbClr val="000000"/>
                </a:solidFill>
                <a:ea typeface="Lucida Sans Unicode" pitchFamily="34" charset="0"/>
                <a:cs typeface="Lucida Sans Unicode" pitchFamily="34" charset="0"/>
              </a:rPr>
              <a:t>tested</a:t>
            </a:r>
          </a:p>
          <a:p>
            <a:pPr marL="742950" lvl="1" indent="-285750" defTabSz="914400">
              <a:spcBef>
                <a:spcPts val="600"/>
              </a:spcBef>
              <a:buFont typeface="Arial" charset="0"/>
              <a:buChar char="–"/>
              <a:tabLst/>
            </a:pPr>
            <a:r>
              <a:rPr lang="en-US" sz="2200" dirty="0" smtClean="0">
                <a:solidFill>
                  <a:srgbClr val="000000"/>
                </a:solidFill>
                <a:ea typeface="Lucida Sans Unicode" pitchFamily="34" charset="0"/>
                <a:cs typeface="Lucida Sans Unicode" pitchFamily="34" charset="0"/>
              </a:rPr>
              <a:t>From </a:t>
            </a:r>
            <a:r>
              <a:rPr lang="en-US" sz="2200" dirty="0">
                <a:solidFill>
                  <a:srgbClr val="000000"/>
                </a:solidFill>
                <a:ea typeface="Lucida Sans Unicode" pitchFamily="34" charset="0"/>
                <a:cs typeface="Lucida Sans Unicode" pitchFamily="34" charset="0"/>
              </a:rPr>
              <a:t>each wipe lot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800088" y="160852"/>
            <a:ext cx="7010400" cy="1352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9pPr>
          </a:lstStyle>
          <a:p>
            <a:pPr eaLnBrk="1" hangingPunct="1">
              <a:buClr>
                <a:srgbClr val="000000"/>
              </a:buClr>
              <a:buSzPct val="100000"/>
              <a:buFont typeface="Times New Roman" pitchFamily="18" charset="0"/>
              <a:buNone/>
            </a:pPr>
            <a:r>
              <a:rPr lang="en-US" sz="3600" b="1" dirty="0">
                <a:solidFill>
                  <a:srgbClr val="3333CC"/>
                </a:solidFill>
                <a:ea typeface="Lucida Sans Unicode" pitchFamily="34" charset="0"/>
                <a:cs typeface="Lucida Sans Unicode" pitchFamily="34" charset="0"/>
              </a:rPr>
              <a:t>How To Collect Samples	</a:t>
            </a:r>
          </a:p>
        </p:txBody>
      </p:sp>
      <p:sp>
        <p:nvSpPr>
          <p:cNvPr id="27651" name="Text Box 3"/>
          <p:cNvSpPr txBox="1">
            <a:spLocks noChangeArrowheads="1"/>
          </p:cNvSpPr>
          <p:nvPr/>
        </p:nvSpPr>
        <p:spPr bwMode="auto">
          <a:xfrm>
            <a:off x="922867" y="1524000"/>
            <a:ext cx="7289800" cy="3869267"/>
          </a:xfrm>
          <a:prstGeom prst="rect">
            <a:avLst/>
          </a:prstGeom>
          <a:noFill/>
          <a:ln w="9525">
            <a:noFill/>
            <a:round/>
            <a:headEnd/>
            <a:tailEnd/>
          </a:ln>
        </p:spPr>
        <p:txBody>
          <a:bodyPr/>
          <a:lstStyle/>
          <a:p>
            <a:pPr marL="855663" indent="-855663" defTabSz="457200">
              <a:spcBef>
                <a:spcPts val="0"/>
              </a:spcBef>
              <a:buClr>
                <a:srgbClr val="000000"/>
              </a:buCl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000" dirty="0">
                <a:solidFill>
                  <a:srgbClr val="000000"/>
                </a:solidFill>
                <a:ea typeface="Lucida Sans Unicode" pitchFamily="34" charset="0"/>
                <a:cs typeface="Lucida Sans Unicode" pitchFamily="34" charset="0"/>
              </a:rPr>
              <a:t>Step 1: Put on disposable shoe covers and lay out the sample area.</a:t>
            </a:r>
          </a:p>
          <a:p>
            <a:pPr defTabSz="457200">
              <a:spcBef>
                <a:spcPts val="1800"/>
              </a:spcBef>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000" dirty="0">
                <a:solidFill>
                  <a:srgbClr val="000000"/>
                </a:solidFill>
                <a:ea typeface="Lucida Sans Unicode" pitchFamily="34" charset="0"/>
                <a:cs typeface="Lucida Sans Unicode" pitchFamily="34" charset="0"/>
              </a:rPr>
              <a:t>Step 2: Prepare the tubes.</a:t>
            </a:r>
          </a:p>
          <a:p>
            <a:pPr defTabSz="457200">
              <a:spcBef>
                <a:spcPts val="1800"/>
              </a:spcBef>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000" dirty="0">
                <a:solidFill>
                  <a:srgbClr val="000000"/>
                </a:solidFill>
                <a:ea typeface="Lucida Sans Unicode" pitchFamily="34" charset="0"/>
                <a:cs typeface="Lucida Sans Unicode" pitchFamily="34" charset="0"/>
              </a:rPr>
              <a:t>Step 3: Put on clean gloves.</a:t>
            </a:r>
          </a:p>
          <a:p>
            <a:pPr defTabSz="457200">
              <a:spcBef>
                <a:spcPts val="1800"/>
              </a:spcBef>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000" dirty="0">
                <a:solidFill>
                  <a:srgbClr val="000000"/>
                </a:solidFill>
                <a:ea typeface="Lucida Sans Unicode" pitchFamily="34" charset="0"/>
                <a:cs typeface="Lucida Sans Unicode" pitchFamily="34" charset="0"/>
              </a:rPr>
              <a:t>Step 4: Sample the selected area and place wipe in tube.</a:t>
            </a:r>
          </a:p>
          <a:p>
            <a:pPr defTabSz="457200">
              <a:spcBef>
                <a:spcPts val="1800"/>
              </a:spcBef>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000" dirty="0">
                <a:solidFill>
                  <a:srgbClr val="000000"/>
                </a:solidFill>
                <a:ea typeface="Lucida Sans Unicode" pitchFamily="34" charset="0"/>
                <a:cs typeface="Lucida Sans Unicode" pitchFamily="34" charset="0"/>
              </a:rPr>
              <a:t>Step 5: Measure the sample area.</a:t>
            </a:r>
          </a:p>
          <a:p>
            <a:pPr defTabSz="457200">
              <a:spcBef>
                <a:spcPts val="1800"/>
              </a:spcBef>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000" dirty="0">
                <a:solidFill>
                  <a:srgbClr val="000000"/>
                </a:solidFill>
                <a:ea typeface="Lucida Sans Unicode" pitchFamily="34" charset="0"/>
                <a:cs typeface="Lucida Sans Unicode" pitchFamily="34" charset="0"/>
              </a:rPr>
              <a:t>Step 6: Record sample area (dimensions) on forms.</a:t>
            </a:r>
          </a:p>
          <a:p>
            <a:pPr defTabSz="457200">
              <a:spcBef>
                <a:spcPts val="1800"/>
              </a:spcBef>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000" dirty="0">
                <a:solidFill>
                  <a:srgbClr val="000000"/>
                </a:solidFill>
                <a:ea typeface="Lucida Sans Unicode" pitchFamily="34" charset="0"/>
                <a:cs typeface="Lucida Sans Unicode" pitchFamily="34" charset="0"/>
              </a:rPr>
              <a:t>Step 7: Clean </a:t>
            </a:r>
            <a:r>
              <a:rPr lang="en-US" sz="2000" dirty="0" smtClean="0">
                <a:solidFill>
                  <a:srgbClr val="000000"/>
                </a:solidFill>
                <a:ea typeface="Lucida Sans Unicode" pitchFamily="34" charset="0"/>
                <a:cs typeface="Lucida Sans Unicode" pitchFamily="34" charset="0"/>
              </a:rPr>
              <a:t>up.</a:t>
            </a:r>
            <a:endParaRPr lang="en-US" sz="2000" dirty="0">
              <a:solidFill>
                <a:srgbClr val="000000"/>
              </a:solidFill>
              <a:ea typeface="Lucida Sans Unicode" pitchFamily="34" charset="0"/>
              <a:cs typeface="Lucida Sans Unicode"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795856" y="499538"/>
            <a:ext cx="7399878"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eaLnBrk="1" hangingPunct="1">
              <a:buClr>
                <a:srgbClr val="000000"/>
              </a:buClr>
              <a:buSzPct val="100000"/>
              <a:buFont typeface="Times New Roman" pitchFamily="18" charset="0"/>
              <a:buNone/>
            </a:pPr>
            <a:r>
              <a:rPr lang="en-US" sz="3200" b="1" dirty="0">
                <a:solidFill>
                  <a:srgbClr val="3333CC"/>
                </a:solidFill>
                <a:ea typeface="Lucida Sans Unicode" pitchFamily="34" charset="0"/>
                <a:cs typeface="Lucida Sans Unicode" pitchFamily="34" charset="0"/>
              </a:rPr>
              <a:t>Step 1: Put on Disposable Shoe Covers and Lay Out the Sample Area</a:t>
            </a:r>
          </a:p>
        </p:txBody>
      </p:sp>
      <p:sp>
        <p:nvSpPr>
          <p:cNvPr id="29699" name="Text Box 3"/>
          <p:cNvSpPr txBox="1">
            <a:spLocks noChangeArrowheads="1"/>
          </p:cNvSpPr>
          <p:nvPr/>
        </p:nvSpPr>
        <p:spPr bwMode="auto">
          <a:xfrm>
            <a:off x="914396" y="1676400"/>
            <a:ext cx="7374471" cy="43010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39725" indent="-339725" defTabSz="457200" eaLnBrk="0" hangingPunc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chemeClr val="tx1"/>
                </a:solidFill>
                <a:latin typeface="Arial" charset="0"/>
              </a:defRPr>
            </a:lvl1pPr>
            <a:lvl2pPr marL="739775" indent="-282575" defTabSz="457200" eaLnBrk="0" hangingPunc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chemeClr val="tx1"/>
                </a:solidFill>
                <a:latin typeface="Arial" charset="0"/>
              </a:defRPr>
            </a:lvl2pPr>
            <a:lvl3pPr marL="1143000" indent="-228600" defTabSz="457200" eaLnBrk="0" hangingPunc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chemeClr val="tx1"/>
                </a:solidFill>
                <a:latin typeface="Arial" charset="0"/>
              </a:defRPr>
            </a:lvl3pPr>
            <a:lvl4pPr marL="1600200" indent="-228600" defTabSz="457200" eaLnBrk="0" hangingPunc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chemeClr val="tx1"/>
                </a:solidFill>
                <a:latin typeface="Arial" charset="0"/>
              </a:defRPr>
            </a:lvl4pPr>
            <a:lvl5pPr marL="2057400" indent="-228600" defTabSz="457200" eaLnBrk="0" hangingPunc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chemeClr val="tx1"/>
                </a:solidFill>
                <a:latin typeface="Arial" charset="0"/>
              </a:defRPr>
            </a:lvl5pPr>
            <a:lvl6pPr marL="2514600" indent="-228600" defTabSz="457200" eaLnBrk="0" fontAlgn="base" hangingPunct="0">
              <a:spcBef>
                <a:spcPct val="0"/>
              </a:spcBef>
              <a:spcAft>
                <a:spcPct val="0"/>
              </a:spcAft>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chemeClr val="tx1"/>
                </a:solidFill>
                <a:latin typeface="Arial" charset="0"/>
              </a:defRPr>
            </a:lvl6pPr>
            <a:lvl7pPr marL="2971800" indent="-228600" defTabSz="457200" eaLnBrk="0" fontAlgn="base" hangingPunct="0">
              <a:spcBef>
                <a:spcPct val="0"/>
              </a:spcBef>
              <a:spcAft>
                <a:spcPct val="0"/>
              </a:spcAft>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chemeClr val="tx1"/>
                </a:solidFill>
                <a:latin typeface="Arial" charset="0"/>
              </a:defRPr>
            </a:lvl7pPr>
            <a:lvl8pPr marL="3429000" indent="-228600" defTabSz="457200" eaLnBrk="0" fontAlgn="base" hangingPunct="0">
              <a:spcBef>
                <a:spcPct val="0"/>
              </a:spcBef>
              <a:spcAft>
                <a:spcPct val="0"/>
              </a:spcAft>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chemeClr val="tx1"/>
                </a:solidFill>
                <a:latin typeface="Arial" charset="0"/>
              </a:defRPr>
            </a:lvl8pPr>
            <a:lvl9pPr marL="3886200" indent="-228600" defTabSz="457200" eaLnBrk="0" fontAlgn="base" hangingPunct="0">
              <a:spcBef>
                <a:spcPct val="0"/>
              </a:spcBef>
              <a:spcAft>
                <a:spcPct val="0"/>
              </a:spcAft>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chemeClr val="tx1"/>
                </a:solidFill>
                <a:latin typeface="Arial" charset="0"/>
              </a:defRPr>
            </a:lvl9pPr>
          </a:lstStyle>
          <a:p>
            <a:pPr eaLnBrk="1" hangingPunct="1">
              <a:spcBef>
                <a:spcPts val="1000"/>
              </a:spcBef>
              <a:buClr>
                <a:srgbClr val="000000"/>
              </a:buClr>
              <a:buSzPct val="100000"/>
              <a:buFont typeface="Arial" charset="0"/>
              <a:buChar char="•"/>
            </a:pPr>
            <a:r>
              <a:rPr lang="en-US" sz="2200" dirty="0">
                <a:solidFill>
                  <a:srgbClr val="000000"/>
                </a:solidFill>
                <a:ea typeface="Lucida Sans Unicode" pitchFamily="34" charset="0"/>
                <a:cs typeface="Lucida Sans Unicode" pitchFamily="34" charset="0"/>
              </a:rPr>
              <a:t>Put on shoe covers. </a:t>
            </a:r>
          </a:p>
          <a:p>
            <a:pPr eaLnBrk="1" hangingPunct="1">
              <a:spcBef>
                <a:spcPts val="1000"/>
              </a:spcBef>
              <a:buClr>
                <a:srgbClr val="000000"/>
              </a:buClr>
              <a:buSzPct val="100000"/>
              <a:buFont typeface="Garamond" pitchFamily="18" charset="0"/>
              <a:buChar char="•"/>
            </a:pPr>
            <a:r>
              <a:rPr lang="en-US" sz="2200" dirty="0">
                <a:solidFill>
                  <a:srgbClr val="000000"/>
                </a:solidFill>
                <a:ea typeface="Lucida Sans Unicode" pitchFamily="34" charset="0"/>
                <a:cs typeface="Lucida Sans Unicode" pitchFamily="34" charset="0"/>
              </a:rPr>
              <a:t>Outline sample area with tape or a template.</a:t>
            </a:r>
          </a:p>
          <a:p>
            <a:pPr eaLnBrk="1" hangingPunct="1">
              <a:spcBef>
                <a:spcPts val="1000"/>
              </a:spcBef>
              <a:buClr>
                <a:srgbClr val="000000"/>
              </a:buClr>
              <a:buSzPct val="100000"/>
              <a:buFont typeface="Arial" charset="0"/>
              <a:buChar char="•"/>
            </a:pPr>
            <a:r>
              <a:rPr lang="en-US" sz="2200" dirty="0">
                <a:solidFill>
                  <a:srgbClr val="000000"/>
                </a:solidFill>
                <a:ea typeface="Lucida Sans Unicode" pitchFamily="34" charset="0"/>
                <a:cs typeface="Lucida Sans Unicode" pitchFamily="34" charset="0"/>
              </a:rPr>
              <a:t>Templates should be durable material.</a:t>
            </a:r>
          </a:p>
          <a:p>
            <a:pPr lvl="1" eaLnBrk="1" hangingPunct="1">
              <a:spcBef>
                <a:spcPts val="1000"/>
              </a:spcBef>
              <a:buClr>
                <a:srgbClr val="000000"/>
              </a:buClr>
              <a:buSzPct val="100000"/>
              <a:buFont typeface="Garamond" pitchFamily="18" charset="0"/>
              <a:buChar char="–"/>
            </a:pPr>
            <a:r>
              <a:rPr lang="en-US" sz="2200" dirty="0">
                <a:solidFill>
                  <a:srgbClr val="000000"/>
                </a:solidFill>
                <a:ea typeface="Lucida Sans Unicode" pitchFamily="34" charset="0"/>
                <a:cs typeface="Lucida Sans Unicode" pitchFamily="34" charset="0"/>
              </a:rPr>
              <a:t>Floor sample is generally 12” x 12”</a:t>
            </a:r>
          </a:p>
          <a:p>
            <a:pPr lvl="1" eaLnBrk="1" hangingPunct="1">
              <a:spcBef>
                <a:spcPts val="1000"/>
              </a:spcBef>
              <a:buClr>
                <a:srgbClr val="000000"/>
              </a:buClr>
              <a:buSzPct val="100000"/>
              <a:buFont typeface="Garamond" pitchFamily="18" charset="0"/>
              <a:buChar char="–"/>
            </a:pPr>
            <a:r>
              <a:rPr lang="en-US" sz="2200" dirty="0">
                <a:solidFill>
                  <a:srgbClr val="000000"/>
                </a:solidFill>
                <a:ea typeface="Lucida Sans Unicode" pitchFamily="34" charset="0"/>
                <a:cs typeface="Lucida Sans Unicode" pitchFamily="34" charset="0"/>
              </a:rPr>
              <a:t>Make sure you clean the template with a new wipe.</a:t>
            </a:r>
          </a:p>
          <a:p>
            <a:pPr eaLnBrk="1" hangingPunct="1">
              <a:spcBef>
                <a:spcPts val="1000"/>
              </a:spcBef>
              <a:buClr>
                <a:srgbClr val="000000"/>
              </a:buClr>
              <a:buSzPct val="100000"/>
              <a:buFont typeface="Arial" charset="0"/>
              <a:buChar char="•"/>
            </a:pPr>
            <a:r>
              <a:rPr lang="en-US" sz="2200" dirty="0">
                <a:solidFill>
                  <a:srgbClr val="000000"/>
                </a:solidFill>
                <a:ea typeface="Lucida Sans Unicode" pitchFamily="34" charset="0"/>
                <a:cs typeface="Lucida Sans Unicode" pitchFamily="34" charset="0"/>
              </a:rPr>
              <a:t>Tape can also be used to outline the sample area.</a:t>
            </a:r>
          </a:p>
          <a:p>
            <a:pPr eaLnBrk="1" hangingPunct="1">
              <a:spcBef>
                <a:spcPts val="1000"/>
              </a:spcBef>
              <a:buClr>
                <a:srgbClr val="000000"/>
              </a:buClr>
              <a:buSzPct val="100000"/>
              <a:buFont typeface="Arial" charset="0"/>
              <a:buChar char="•"/>
            </a:pPr>
            <a:r>
              <a:rPr lang="en-US" sz="2200" dirty="0">
                <a:solidFill>
                  <a:srgbClr val="000000"/>
                </a:solidFill>
                <a:ea typeface="Lucida Sans Unicode" pitchFamily="34" charset="0"/>
                <a:cs typeface="Lucida Sans Unicode" pitchFamily="34" charset="0"/>
              </a:rPr>
              <a:t>Lay out tape squarely so you can accurately measure the sample area later.</a:t>
            </a:r>
          </a:p>
          <a:p>
            <a:pPr eaLnBrk="1" hangingPunct="1">
              <a:spcBef>
                <a:spcPts val="1000"/>
              </a:spcBef>
              <a:buClr>
                <a:srgbClr val="000000"/>
              </a:buClr>
              <a:buSzPct val="100000"/>
              <a:buFont typeface="Garamond" pitchFamily="18" charset="0"/>
              <a:buChar char="•"/>
            </a:pPr>
            <a:r>
              <a:rPr lang="en-US" sz="2200" dirty="0">
                <a:solidFill>
                  <a:srgbClr val="000000"/>
                </a:solidFill>
                <a:ea typeface="Lucida Sans Unicode" pitchFamily="34" charset="0"/>
                <a:cs typeface="Lucida Sans Unicode" pitchFamily="34" charset="0"/>
              </a:rPr>
              <a:t>Do NOT touch area inside the sample area.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3" name="Picture 3" descr="Photograph of a person taping a square sampling template to a wooden floor"/>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t="10306"/>
          <a:stretch/>
        </p:blipFill>
        <p:spPr bwMode="auto">
          <a:xfrm>
            <a:off x="1473205" y="1537038"/>
            <a:ext cx="6189134" cy="41186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5" name="Text Box 3"/>
          <p:cNvSpPr txBox="1">
            <a:spLocks noChangeArrowheads="1"/>
          </p:cNvSpPr>
          <p:nvPr/>
        </p:nvSpPr>
        <p:spPr bwMode="auto">
          <a:xfrm>
            <a:off x="795862" y="448733"/>
            <a:ext cx="7620000" cy="774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eaLnBrk="1" hangingPunct="1">
              <a:buFont typeface="Times New Roman" pitchFamily="18" charset="0"/>
              <a:buNone/>
            </a:pPr>
            <a:r>
              <a:rPr lang="en-US" sz="3600" b="1" dirty="0" smtClean="0">
                <a:solidFill>
                  <a:srgbClr val="3333CC"/>
                </a:solidFill>
              </a:rPr>
              <a:t>Taping Template to Floor</a:t>
            </a:r>
            <a:endParaRPr lang="en-US" sz="3600" b="1" dirty="0">
              <a:solidFill>
                <a:srgbClr val="3333CC"/>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3"/>
          <p:cNvSpPr txBox="1">
            <a:spLocks noChangeArrowheads="1"/>
          </p:cNvSpPr>
          <p:nvPr/>
        </p:nvSpPr>
        <p:spPr bwMode="auto">
          <a:xfrm>
            <a:off x="804335" y="440261"/>
            <a:ext cx="7620000" cy="8043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eaLnBrk="1" hangingPunct="1">
              <a:buFont typeface="Times New Roman" pitchFamily="18" charset="0"/>
              <a:buNone/>
            </a:pPr>
            <a:r>
              <a:rPr lang="en-US" sz="3600" b="1" dirty="0">
                <a:solidFill>
                  <a:srgbClr val="3333CC"/>
                </a:solidFill>
              </a:rPr>
              <a:t>Outlining Sample Area with Tape</a:t>
            </a:r>
          </a:p>
        </p:txBody>
      </p:sp>
      <p:grpSp>
        <p:nvGrpSpPr>
          <p:cNvPr id="31747" name="Group 4" descr="Photograph of a person's hand wiping inside a square taped on a tile floor"/>
          <p:cNvGrpSpPr>
            <a:grpSpLocks/>
          </p:cNvGrpSpPr>
          <p:nvPr/>
        </p:nvGrpSpPr>
        <p:grpSpPr bwMode="auto">
          <a:xfrm>
            <a:off x="1246186" y="1591732"/>
            <a:ext cx="6640512" cy="3791486"/>
            <a:chOff x="1123" y="1200"/>
            <a:chExt cx="3848" cy="2495"/>
          </a:xfrm>
        </p:grpSpPr>
        <p:pic>
          <p:nvPicPr>
            <p:cNvPr id="31748"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23" y="1200"/>
              <a:ext cx="3849" cy="24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31749" name="Text Box 6"/>
            <p:cNvSpPr txBox="1">
              <a:spLocks noChangeArrowheads="1"/>
            </p:cNvSpPr>
            <p:nvPr/>
          </p:nvSpPr>
          <p:spPr bwMode="auto">
            <a:xfrm>
              <a:off x="1123" y="1200"/>
              <a:ext cx="3849" cy="24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1" name="Picture 3" descr="Photograph of a person's hands applying tape to a window sill"/>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t="10464"/>
          <a:stretch/>
        </p:blipFill>
        <p:spPr bwMode="auto">
          <a:xfrm>
            <a:off x="1430862" y="1602219"/>
            <a:ext cx="6282277" cy="41736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5" name="Text Box 3"/>
          <p:cNvSpPr txBox="1">
            <a:spLocks noChangeArrowheads="1"/>
          </p:cNvSpPr>
          <p:nvPr/>
        </p:nvSpPr>
        <p:spPr bwMode="auto">
          <a:xfrm>
            <a:off x="804335" y="440261"/>
            <a:ext cx="7620000" cy="8043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eaLnBrk="1" hangingPunct="1">
              <a:buFont typeface="Times New Roman" pitchFamily="18" charset="0"/>
              <a:buNone/>
            </a:pPr>
            <a:r>
              <a:rPr lang="en-US" sz="3600" b="1" dirty="0" smtClean="0">
                <a:solidFill>
                  <a:srgbClr val="3333CC"/>
                </a:solidFill>
              </a:rPr>
              <a:t>Taping Window Sill</a:t>
            </a:r>
            <a:endParaRPr lang="en-US" sz="3600" b="1" dirty="0">
              <a:solidFill>
                <a:srgbClr val="3333CC"/>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808555" y="275146"/>
            <a:ext cx="7010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9pPr>
          </a:lstStyle>
          <a:p>
            <a:pPr eaLnBrk="1" hangingPunct="1">
              <a:buClr>
                <a:srgbClr val="000000"/>
              </a:buClr>
              <a:buSzPct val="100000"/>
              <a:buFont typeface="Times New Roman" pitchFamily="18" charset="0"/>
              <a:buNone/>
            </a:pPr>
            <a:r>
              <a:rPr lang="en-US" sz="3600" b="1" dirty="0">
                <a:solidFill>
                  <a:srgbClr val="3333CC"/>
                </a:solidFill>
                <a:ea typeface="Lucida Sans Unicode" pitchFamily="34" charset="0"/>
                <a:cs typeface="Lucida Sans Unicode" pitchFamily="34" charset="0"/>
              </a:rPr>
              <a:t>Step 2: Prepare the Tubes	</a:t>
            </a:r>
          </a:p>
        </p:txBody>
      </p:sp>
      <p:sp>
        <p:nvSpPr>
          <p:cNvPr id="33795" name="Text Box 3"/>
          <p:cNvSpPr txBox="1">
            <a:spLocks noChangeArrowheads="1"/>
          </p:cNvSpPr>
          <p:nvPr/>
        </p:nvSpPr>
        <p:spPr bwMode="auto">
          <a:xfrm>
            <a:off x="918629" y="1731419"/>
            <a:ext cx="7086600" cy="36110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39725" indent="-339725"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1pPr>
            <a:lvl2pPr marL="742950" indent="-28575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2pPr>
            <a:lvl3pPr marL="11430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3pPr>
            <a:lvl4pPr marL="16002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4pPr>
            <a:lvl5pPr marL="20574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5pPr>
            <a:lvl6pPr marL="25146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6pPr>
            <a:lvl7pPr marL="29718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7pPr>
            <a:lvl8pPr marL="34290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8pPr>
            <a:lvl9pPr marL="38862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9pPr>
          </a:lstStyle>
          <a:p>
            <a:pPr eaLnBrk="1" hangingPunct="1">
              <a:spcBef>
                <a:spcPts val="800"/>
              </a:spcBef>
              <a:buClr>
                <a:srgbClr val="000000"/>
              </a:buClr>
              <a:buSzPct val="100000"/>
              <a:buFont typeface="Garamond" pitchFamily="18" charset="0"/>
              <a:buChar char="•"/>
            </a:pPr>
            <a:r>
              <a:rPr lang="en-US" sz="2800" dirty="0">
                <a:solidFill>
                  <a:srgbClr val="000000"/>
                </a:solidFill>
                <a:ea typeface="Lucida Sans Unicode" pitchFamily="34" charset="0"/>
                <a:cs typeface="Lucida Sans Unicode" pitchFamily="34" charset="0"/>
              </a:rPr>
              <a:t>Use clean, hard-sided tubes.</a:t>
            </a:r>
          </a:p>
          <a:p>
            <a:pPr eaLnBrk="1" hangingPunct="1">
              <a:spcBef>
                <a:spcPts val="1000"/>
              </a:spcBef>
              <a:buClr>
                <a:srgbClr val="000000"/>
              </a:buClr>
              <a:buSzPct val="100000"/>
              <a:buFont typeface="Garamond" pitchFamily="18" charset="0"/>
              <a:buChar char="•"/>
            </a:pPr>
            <a:r>
              <a:rPr lang="en-US" sz="2800" dirty="0">
                <a:solidFill>
                  <a:srgbClr val="000000"/>
                </a:solidFill>
                <a:ea typeface="Lucida Sans Unicode" pitchFamily="34" charset="0"/>
                <a:cs typeface="Lucida Sans Unicode" pitchFamily="34" charset="0"/>
              </a:rPr>
              <a:t>Make sure tube is labeled with an ID number.</a:t>
            </a:r>
          </a:p>
          <a:p>
            <a:pPr eaLnBrk="1" hangingPunct="1">
              <a:spcBef>
                <a:spcPts val="1000"/>
              </a:spcBef>
              <a:buClr>
                <a:srgbClr val="000000"/>
              </a:buClr>
              <a:buSzPct val="100000"/>
              <a:buFont typeface="Garamond" pitchFamily="18" charset="0"/>
              <a:buChar char="•"/>
            </a:pPr>
            <a:r>
              <a:rPr lang="en-US" sz="2800" dirty="0">
                <a:solidFill>
                  <a:srgbClr val="000000"/>
                </a:solidFill>
                <a:ea typeface="Lucida Sans Unicode" pitchFamily="34" charset="0"/>
                <a:cs typeface="Lucida Sans Unicode" pitchFamily="34" charset="0"/>
              </a:rPr>
              <a:t>Record ID number on sample collection form and chain-of-custody form.</a:t>
            </a:r>
          </a:p>
          <a:p>
            <a:pPr eaLnBrk="1" hangingPunct="1">
              <a:spcBef>
                <a:spcPts val="1000"/>
              </a:spcBef>
              <a:buClr>
                <a:srgbClr val="000000"/>
              </a:buClr>
              <a:buSzPct val="100000"/>
              <a:buFont typeface="Garamond" pitchFamily="18" charset="0"/>
              <a:buChar char="•"/>
            </a:pPr>
            <a:r>
              <a:rPr lang="en-US" sz="2800" dirty="0">
                <a:solidFill>
                  <a:srgbClr val="000000"/>
                </a:solidFill>
                <a:ea typeface="Lucida Sans Unicode" pitchFamily="34" charset="0"/>
                <a:cs typeface="Lucida Sans Unicode" pitchFamily="34" charset="0"/>
              </a:rPr>
              <a:t>Partially unscrew tube cap.</a:t>
            </a:r>
          </a:p>
          <a:p>
            <a:pPr eaLnBrk="1" hangingPunct="1">
              <a:spcBef>
                <a:spcPts val="1000"/>
              </a:spcBef>
              <a:buClr>
                <a:srgbClr val="000000"/>
              </a:buClr>
              <a:buSzPct val="100000"/>
              <a:buFont typeface="Garamond" pitchFamily="18" charset="0"/>
              <a:buChar char="•"/>
            </a:pPr>
            <a:r>
              <a:rPr lang="en-US" sz="2800" dirty="0">
                <a:solidFill>
                  <a:srgbClr val="000000"/>
                </a:solidFill>
                <a:ea typeface="Lucida Sans Unicode" pitchFamily="34" charset="0"/>
                <a:cs typeface="Lucida Sans Unicode" pitchFamily="34" charset="0"/>
              </a:rPr>
              <a:t>Place tube near sample area.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795868" y="270920"/>
            <a:ext cx="7462837"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9pPr>
          </a:lstStyle>
          <a:p>
            <a:pPr eaLnBrk="1" hangingPunct="1">
              <a:buFont typeface="Times New Roman" pitchFamily="18" charset="0"/>
              <a:buNone/>
            </a:pPr>
            <a:r>
              <a:rPr lang="en-US" sz="3600" b="1" dirty="0">
                <a:solidFill>
                  <a:srgbClr val="3333CC"/>
                </a:solidFill>
              </a:rPr>
              <a:t>Objectives	</a:t>
            </a:r>
          </a:p>
        </p:txBody>
      </p:sp>
      <p:sp>
        <p:nvSpPr>
          <p:cNvPr id="16387" name="Text Box 3"/>
          <p:cNvSpPr txBox="1">
            <a:spLocks noChangeArrowheads="1"/>
          </p:cNvSpPr>
          <p:nvPr/>
        </p:nvSpPr>
        <p:spPr bwMode="auto">
          <a:xfrm>
            <a:off x="910168" y="1540919"/>
            <a:ext cx="7543800" cy="396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1pPr>
            <a:lvl2pPr marL="742950" indent="-28575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2pPr>
            <a:lvl3pPr marL="1143000" indent="-2286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3pPr>
            <a:lvl4pPr marL="1600200" indent="-2286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4pPr>
            <a:lvl5pPr marL="2057400" indent="-2286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5pPr>
            <a:lvl6pPr marL="2514600" indent="-2286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6pPr>
            <a:lvl7pPr marL="2971800" indent="-2286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7pPr>
            <a:lvl8pPr marL="3429000" indent="-2286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8pPr>
            <a:lvl9pPr marL="3886200" indent="-2286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9pPr>
          </a:lstStyle>
          <a:p>
            <a:pPr eaLnBrk="1" hangingPunct="1">
              <a:buFont typeface="Arial" charset="0"/>
              <a:buChar char="•"/>
            </a:pPr>
            <a:r>
              <a:rPr lang="en-US" sz="3000" dirty="0"/>
              <a:t>Learn when and where to take a dust wipe sample</a:t>
            </a:r>
          </a:p>
          <a:p>
            <a:pPr eaLnBrk="1" hangingPunct="1">
              <a:spcBef>
                <a:spcPts val="1200"/>
              </a:spcBef>
              <a:buFont typeface="Arial" charset="0"/>
              <a:buChar char="•"/>
            </a:pPr>
            <a:r>
              <a:rPr lang="en-US" sz="3000" dirty="0"/>
              <a:t>Learn how to take a dust wipe sample</a:t>
            </a:r>
          </a:p>
          <a:p>
            <a:pPr eaLnBrk="1" hangingPunct="1">
              <a:spcBef>
                <a:spcPts val="1200"/>
              </a:spcBef>
              <a:buFont typeface="Arial" charset="0"/>
              <a:buChar char="•"/>
            </a:pPr>
            <a:r>
              <a:rPr lang="en-US" sz="3000" dirty="0"/>
              <a:t>Sample 3 surfaces where dust is collected</a:t>
            </a:r>
          </a:p>
          <a:p>
            <a:pPr eaLnBrk="1" hangingPunct="1">
              <a:spcBef>
                <a:spcPts val="1200"/>
              </a:spcBef>
              <a:buFont typeface="Arial" charset="0"/>
              <a:buChar char="•"/>
            </a:pPr>
            <a:r>
              <a:rPr lang="en-US" sz="3000" dirty="0"/>
              <a:t>Learn the difference between single-surface and composite sampling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800088" y="275146"/>
            <a:ext cx="7010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9pPr>
          </a:lstStyle>
          <a:p>
            <a:pPr eaLnBrk="1" hangingPunct="1">
              <a:buClr>
                <a:srgbClr val="000000"/>
              </a:buClr>
              <a:buSzPct val="100000"/>
              <a:buFont typeface="Times New Roman" pitchFamily="18" charset="0"/>
              <a:buNone/>
            </a:pPr>
            <a:r>
              <a:rPr lang="en-US" sz="3600" b="1" dirty="0">
                <a:solidFill>
                  <a:srgbClr val="3333CC"/>
                </a:solidFill>
                <a:ea typeface="Lucida Sans Unicode" pitchFamily="34" charset="0"/>
                <a:cs typeface="Lucida Sans Unicode" pitchFamily="34" charset="0"/>
              </a:rPr>
              <a:t>Step 3: Put on Clean Gloves	</a:t>
            </a:r>
          </a:p>
        </p:txBody>
      </p:sp>
      <p:sp>
        <p:nvSpPr>
          <p:cNvPr id="34819" name="Text Box 3"/>
          <p:cNvSpPr txBox="1">
            <a:spLocks noChangeArrowheads="1"/>
          </p:cNvSpPr>
          <p:nvPr/>
        </p:nvSpPr>
        <p:spPr bwMode="auto">
          <a:xfrm>
            <a:off x="918629" y="1926160"/>
            <a:ext cx="7268638" cy="31284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39725" indent="-339725"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1pPr>
            <a:lvl2pPr marL="742950" indent="-28575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2pPr>
            <a:lvl3pPr marL="11430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3pPr>
            <a:lvl4pPr marL="16002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4pPr>
            <a:lvl5pPr marL="20574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5pPr>
            <a:lvl6pPr marL="25146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6pPr>
            <a:lvl7pPr marL="29718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7pPr>
            <a:lvl8pPr marL="34290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8pPr>
            <a:lvl9pPr marL="38862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9pPr>
          </a:lstStyle>
          <a:p>
            <a:pPr eaLnBrk="1" hangingPunct="1">
              <a:spcBef>
                <a:spcPts val="1800"/>
              </a:spcBef>
              <a:buClr>
                <a:srgbClr val="000000"/>
              </a:buClr>
              <a:buSzPct val="100000"/>
              <a:buFont typeface="Garamond" pitchFamily="18" charset="0"/>
              <a:buChar char="•"/>
            </a:pPr>
            <a:r>
              <a:rPr lang="en-US" sz="3000" dirty="0">
                <a:solidFill>
                  <a:srgbClr val="000000"/>
                </a:solidFill>
                <a:ea typeface="Lucida Sans Unicode" pitchFamily="34" charset="0"/>
                <a:cs typeface="Lucida Sans Unicode" pitchFamily="34" charset="0"/>
              </a:rPr>
              <a:t>Use disposable gloves.</a:t>
            </a:r>
          </a:p>
          <a:p>
            <a:pPr eaLnBrk="1" hangingPunct="1">
              <a:spcBef>
                <a:spcPts val="1800"/>
              </a:spcBef>
              <a:buClr>
                <a:srgbClr val="000000"/>
              </a:buClr>
              <a:buSzPct val="100000"/>
              <a:buFont typeface="Garamond" pitchFamily="18" charset="0"/>
              <a:buChar char="•"/>
            </a:pPr>
            <a:r>
              <a:rPr lang="en-US" sz="3000" dirty="0">
                <a:solidFill>
                  <a:srgbClr val="000000"/>
                </a:solidFill>
                <a:ea typeface="Lucida Sans Unicode" pitchFamily="34" charset="0"/>
                <a:cs typeface="Lucida Sans Unicode" pitchFamily="34" charset="0"/>
              </a:rPr>
              <a:t>Use new gloves for each sample.</a:t>
            </a:r>
          </a:p>
          <a:p>
            <a:pPr eaLnBrk="1" hangingPunct="1">
              <a:spcBef>
                <a:spcPts val="1800"/>
              </a:spcBef>
              <a:buClr>
                <a:srgbClr val="000000"/>
              </a:buClr>
              <a:buSzPct val="100000"/>
              <a:buFont typeface="Garamond" pitchFamily="18" charset="0"/>
              <a:buChar char="•"/>
            </a:pPr>
            <a:r>
              <a:rPr lang="en-US" sz="3000" dirty="0">
                <a:solidFill>
                  <a:srgbClr val="000000"/>
                </a:solidFill>
                <a:ea typeface="Lucida Sans Unicode" pitchFamily="34" charset="0"/>
                <a:cs typeface="Lucida Sans Unicode" pitchFamily="34" charset="0"/>
              </a:rPr>
              <a:t>After putting on the gloves, do NOT touch anything else before you pick up the wipe.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2"/>
          <p:cNvSpPr txBox="1">
            <a:spLocks noChangeArrowheads="1"/>
          </p:cNvSpPr>
          <p:nvPr/>
        </p:nvSpPr>
        <p:spPr bwMode="auto">
          <a:xfrm>
            <a:off x="804320" y="279393"/>
            <a:ext cx="7010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eaLnBrk="1" hangingPunct="1">
              <a:buClr>
                <a:srgbClr val="000000"/>
              </a:buClr>
              <a:buSzPct val="100000"/>
              <a:buFont typeface="Times New Roman" pitchFamily="18" charset="0"/>
              <a:buNone/>
            </a:pPr>
            <a:r>
              <a:rPr lang="en-US" sz="3600" b="1" dirty="0">
                <a:solidFill>
                  <a:srgbClr val="3333CC"/>
                </a:solidFill>
                <a:ea typeface="Lucida Sans Unicode" pitchFamily="34" charset="0"/>
                <a:cs typeface="Lucida Sans Unicode" pitchFamily="34" charset="0"/>
              </a:rPr>
              <a:t>Step 4: Wipe Sample Areas</a:t>
            </a:r>
          </a:p>
        </p:txBody>
      </p:sp>
      <p:sp>
        <p:nvSpPr>
          <p:cNvPr id="1028" name="Text Box 3"/>
          <p:cNvSpPr txBox="1">
            <a:spLocks noChangeArrowheads="1"/>
          </p:cNvSpPr>
          <p:nvPr/>
        </p:nvSpPr>
        <p:spPr bwMode="auto">
          <a:xfrm>
            <a:off x="914394" y="1422394"/>
            <a:ext cx="7086600" cy="38269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39725" indent="-339725"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1pPr>
            <a:lvl2pPr marL="742950" indent="-28575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2pPr>
            <a:lvl3pPr marL="11430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3pPr>
            <a:lvl4pPr marL="16002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4pPr>
            <a:lvl5pPr marL="20574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5pPr>
            <a:lvl6pPr marL="25146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6pPr>
            <a:lvl7pPr marL="29718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7pPr>
            <a:lvl8pPr marL="34290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8pPr>
            <a:lvl9pPr marL="38862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9pPr>
          </a:lstStyle>
          <a:p>
            <a:pPr eaLnBrk="1" hangingPunct="1">
              <a:spcBef>
                <a:spcPts val="8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The procedures for taking dust wipe samples from floors, windowsills, and troughs are listed on the following slides.</a:t>
            </a:r>
          </a:p>
          <a:p>
            <a:pPr eaLnBrk="1" hangingPunct="1">
              <a:spcBef>
                <a:spcPts val="8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The procedure for sampling floors is different than the procedure for sampling windowsills and troughs.</a:t>
            </a:r>
          </a:p>
          <a:p>
            <a:pPr eaLnBrk="1" hangingPunct="1">
              <a:spcBef>
                <a:spcPts val="8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Step 4 of lead dust wipe sampling is also described in the </a:t>
            </a:r>
            <a:r>
              <a:rPr lang="en-US" sz="2400" i="1" dirty="0">
                <a:solidFill>
                  <a:srgbClr val="000000"/>
                </a:solidFill>
                <a:ea typeface="Lucida Sans Unicode" pitchFamily="34" charset="0"/>
                <a:cs typeface="Lucida Sans Unicode" pitchFamily="34" charset="0"/>
              </a:rPr>
              <a:t>Lead Dust </a:t>
            </a:r>
            <a:r>
              <a:rPr lang="en-US" sz="2400" i="1" dirty="0" smtClean="0">
                <a:solidFill>
                  <a:srgbClr val="000000"/>
                </a:solidFill>
                <a:ea typeface="Lucida Sans Unicode" pitchFamily="34" charset="0"/>
                <a:cs typeface="Lucida Sans Unicode" pitchFamily="34" charset="0"/>
              </a:rPr>
              <a:t>Sampling</a:t>
            </a:r>
            <a:br>
              <a:rPr lang="en-US" sz="2400" i="1" dirty="0" smtClean="0">
                <a:solidFill>
                  <a:srgbClr val="000000"/>
                </a:solidFill>
                <a:ea typeface="Lucida Sans Unicode" pitchFamily="34" charset="0"/>
                <a:cs typeface="Lucida Sans Unicode" pitchFamily="34" charset="0"/>
              </a:rPr>
            </a:br>
            <a:r>
              <a:rPr lang="en-US" sz="2400" i="1" dirty="0" smtClean="0">
                <a:solidFill>
                  <a:srgbClr val="000000"/>
                </a:solidFill>
                <a:ea typeface="Lucida Sans Unicode" pitchFamily="34" charset="0"/>
                <a:cs typeface="Lucida Sans Unicode" pitchFamily="34" charset="0"/>
              </a:rPr>
              <a:t>Technician </a:t>
            </a:r>
            <a:r>
              <a:rPr lang="en-US" sz="2400" i="1" dirty="0">
                <a:solidFill>
                  <a:srgbClr val="000000"/>
                </a:solidFill>
                <a:ea typeface="Lucida Sans Unicode" pitchFamily="34" charset="0"/>
                <a:cs typeface="Lucida Sans Unicode" pitchFamily="34" charset="0"/>
              </a:rPr>
              <a:t>Field Guide.</a:t>
            </a:r>
            <a:endParaRPr lang="en-US" sz="3200" b="1" dirty="0">
              <a:solidFill>
                <a:srgbClr val="000000"/>
              </a:solidFill>
              <a:ea typeface="Lucida Sans Unicode" pitchFamily="34" charset="0"/>
              <a:cs typeface="Lucida Sans Unicode" pitchFamily="34" charset="0"/>
            </a:endParaRPr>
          </a:p>
        </p:txBody>
      </p:sp>
      <p:graphicFrame>
        <p:nvGraphicFramePr>
          <p:cNvPr id="1026" name="Object 8"/>
          <p:cNvGraphicFramePr>
            <a:graphicFrameLocks noChangeAspect="1"/>
          </p:cNvGraphicFramePr>
          <p:nvPr/>
        </p:nvGraphicFramePr>
        <p:xfrm>
          <a:off x="7239000" y="4038600"/>
          <a:ext cx="1050925" cy="1219200"/>
        </p:xfrm>
        <a:graphic>
          <a:graphicData uri="http://schemas.openxmlformats.org/presentationml/2006/ole">
            <p:oleObj spid="_x0000_s1054" name="Clip" r:id="rId4" imgW="1557196" imgH="1807675" progId="">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804320" y="262459"/>
            <a:ext cx="7010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eaLnBrk="1" hangingPunct="1">
              <a:buClr>
                <a:srgbClr val="000000"/>
              </a:buClr>
              <a:buSzPct val="100000"/>
              <a:buFont typeface="Times New Roman" pitchFamily="18" charset="0"/>
              <a:buNone/>
            </a:pPr>
            <a:r>
              <a:rPr lang="en-US" sz="3200" b="1" dirty="0">
                <a:solidFill>
                  <a:srgbClr val="3333CC"/>
                </a:solidFill>
                <a:ea typeface="Lucida Sans Unicode" pitchFamily="34" charset="0"/>
                <a:cs typeface="Lucida Sans Unicode" pitchFamily="34" charset="0"/>
              </a:rPr>
              <a:t>Step 4: Wipe Sample Area – Floors </a:t>
            </a:r>
          </a:p>
        </p:txBody>
      </p:sp>
      <p:sp>
        <p:nvSpPr>
          <p:cNvPr id="35843" name="Text Box 3"/>
          <p:cNvSpPr txBox="1">
            <a:spLocks noChangeArrowheads="1"/>
          </p:cNvSpPr>
          <p:nvPr/>
        </p:nvSpPr>
        <p:spPr bwMode="auto">
          <a:xfrm>
            <a:off x="914409" y="1557858"/>
            <a:ext cx="7374458" cy="42248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39725" indent="-339725"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1pPr>
            <a:lvl2pPr marL="742950" indent="-28575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2pPr>
            <a:lvl3pPr marL="11430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3pPr>
            <a:lvl4pPr marL="16002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4pPr>
            <a:lvl5pPr marL="20574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5pPr>
            <a:lvl6pPr marL="25146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6pPr>
            <a:lvl7pPr marL="29718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7pPr>
            <a:lvl8pPr marL="34290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8pPr>
            <a:lvl9pPr marL="38862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9pPr>
          </a:lstStyle>
          <a:p>
            <a:pPr eaLnBrk="1" hangingPunct="1">
              <a:spcBef>
                <a:spcPts val="1000"/>
              </a:spcBef>
              <a:buClr>
                <a:srgbClr val="000000"/>
              </a:buClr>
              <a:buSzPct val="100000"/>
              <a:buFont typeface="Garamond" pitchFamily="18" charset="0"/>
              <a:buChar char="•"/>
            </a:pPr>
            <a:r>
              <a:rPr lang="en-US" sz="2200" dirty="0">
                <a:solidFill>
                  <a:srgbClr val="000000"/>
                </a:solidFill>
                <a:ea typeface="Lucida Sans Unicode" pitchFamily="34" charset="0"/>
                <a:cs typeface="Lucida Sans Unicode" pitchFamily="34" charset="0"/>
              </a:rPr>
              <a:t>Do not touch other objects.  They can contaminate the wipe.</a:t>
            </a:r>
          </a:p>
          <a:p>
            <a:pPr eaLnBrk="1" hangingPunct="1">
              <a:spcBef>
                <a:spcPts val="1000"/>
              </a:spcBef>
              <a:buClr>
                <a:srgbClr val="000000"/>
              </a:buClr>
              <a:buSzPct val="100000"/>
              <a:buFont typeface="Garamond" pitchFamily="18" charset="0"/>
              <a:buChar char="•"/>
            </a:pPr>
            <a:r>
              <a:rPr lang="en-US" sz="2200" dirty="0">
                <a:solidFill>
                  <a:srgbClr val="000000"/>
                </a:solidFill>
                <a:ea typeface="Lucida Sans Unicode" pitchFamily="34" charset="0"/>
                <a:cs typeface="Lucida Sans Unicode" pitchFamily="34" charset="0"/>
              </a:rPr>
              <a:t>Press the wipe down firmly (with fingers, not the palm of the hand) at an upper corner of the sample area.</a:t>
            </a:r>
          </a:p>
          <a:p>
            <a:pPr eaLnBrk="1" hangingPunct="1">
              <a:spcBef>
                <a:spcPts val="1000"/>
              </a:spcBef>
              <a:buClr>
                <a:srgbClr val="000000"/>
              </a:buClr>
              <a:buSzPct val="100000"/>
              <a:buFont typeface="Garamond" pitchFamily="18" charset="0"/>
              <a:buChar char="•"/>
            </a:pPr>
            <a:r>
              <a:rPr lang="en-US" sz="2200" dirty="0">
                <a:solidFill>
                  <a:srgbClr val="000000"/>
                </a:solidFill>
                <a:ea typeface="Lucida Sans Unicode" pitchFamily="34" charset="0"/>
                <a:cs typeface="Lucida Sans Unicode" pitchFamily="34" charset="0"/>
              </a:rPr>
              <a:t>Make as many “S” like motions as needed to wipe the entire sample area, moving from side to side.  Do not cross the outer border of the tape or template.</a:t>
            </a:r>
          </a:p>
          <a:p>
            <a:pPr eaLnBrk="1" hangingPunct="1">
              <a:spcBef>
                <a:spcPts val="1000"/>
              </a:spcBef>
              <a:buClr>
                <a:srgbClr val="000000"/>
              </a:buClr>
              <a:buSzPct val="100000"/>
              <a:buFont typeface="Garamond" pitchFamily="18" charset="0"/>
              <a:buChar char="•"/>
            </a:pPr>
            <a:r>
              <a:rPr lang="en-US" sz="2200" dirty="0">
                <a:solidFill>
                  <a:srgbClr val="000000"/>
                </a:solidFill>
                <a:ea typeface="Lucida Sans Unicode" pitchFamily="34" charset="0"/>
                <a:cs typeface="Lucida Sans Unicode" pitchFamily="34" charset="0"/>
              </a:rPr>
              <a:t>Fold the wipe in half, keeping the dirty side in, and repeat the wiping procedure (“S” like motion). Folding wipe carefully helps to prevent the loss of any collected dust.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804320" y="508002"/>
            <a:ext cx="7010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eaLnBrk="1" hangingPunct="1">
              <a:buClr>
                <a:srgbClr val="000000"/>
              </a:buClr>
              <a:buSzPct val="100000"/>
              <a:buFont typeface="Times New Roman" pitchFamily="18" charset="0"/>
              <a:buNone/>
            </a:pPr>
            <a:r>
              <a:rPr lang="en-US" sz="3200" b="1" dirty="0">
                <a:solidFill>
                  <a:srgbClr val="3333CC"/>
                </a:solidFill>
                <a:ea typeface="Lucida Sans Unicode" pitchFamily="34" charset="0"/>
                <a:cs typeface="Lucida Sans Unicode" pitchFamily="34" charset="0"/>
              </a:rPr>
              <a:t>Step 4: Wipe Sample Area – Floors (cont.)</a:t>
            </a:r>
          </a:p>
        </p:txBody>
      </p:sp>
      <p:sp>
        <p:nvSpPr>
          <p:cNvPr id="36867" name="Text Box 3"/>
          <p:cNvSpPr txBox="1">
            <a:spLocks noChangeArrowheads="1"/>
          </p:cNvSpPr>
          <p:nvPr/>
        </p:nvSpPr>
        <p:spPr bwMode="auto">
          <a:xfrm>
            <a:off x="914393" y="1998143"/>
            <a:ext cx="7306739" cy="2963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39725" indent="-339725"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1pPr>
            <a:lvl2pPr marL="742950" indent="-28575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2pPr>
            <a:lvl3pPr marL="11430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3pPr>
            <a:lvl4pPr marL="16002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4pPr>
            <a:lvl5pPr marL="20574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5pPr>
            <a:lvl6pPr marL="25146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6pPr>
            <a:lvl7pPr marL="29718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7pPr>
            <a:lvl8pPr marL="34290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8pPr>
            <a:lvl9pPr marL="38862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9pPr>
          </a:lstStyle>
          <a:p>
            <a:pPr eaLnBrk="1" hangingPunct="1">
              <a:spcBef>
                <a:spcPts val="12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Fold the wipe in half again, keeping all the dust in the wipe, and repeat the wiping procedure one more time, concentrating on collecting dust from the corners within the selected surface area.</a:t>
            </a:r>
          </a:p>
          <a:p>
            <a:pPr eaLnBrk="1" hangingPunct="1">
              <a:spcBef>
                <a:spcPts val="18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Wipes are folded to keep the collected dust within the wipe, avoid dust losses, and to expose a clean wipe surface for further collection.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804320" y="508002"/>
            <a:ext cx="7010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eaLnBrk="1" hangingPunct="1">
              <a:buClr>
                <a:srgbClr val="000000"/>
              </a:buClr>
              <a:buSzPct val="100000"/>
              <a:buFont typeface="Times New Roman" pitchFamily="18" charset="0"/>
              <a:buNone/>
            </a:pPr>
            <a:r>
              <a:rPr lang="en-US" sz="3200" b="1" dirty="0">
                <a:solidFill>
                  <a:srgbClr val="3333CC"/>
                </a:solidFill>
                <a:ea typeface="Lucida Sans Unicode" pitchFamily="34" charset="0"/>
                <a:cs typeface="Lucida Sans Unicode" pitchFamily="34" charset="0"/>
              </a:rPr>
              <a:t>Step 4: Wipe Sample Area – Floors (cont.)</a:t>
            </a:r>
          </a:p>
        </p:txBody>
      </p:sp>
      <p:sp>
        <p:nvSpPr>
          <p:cNvPr id="37891" name="Text Box 3"/>
          <p:cNvSpPr txBox="1">
            <a:spLocks noChangeArrowheads="1"/>
          </p:cNvSpPr>
          <p:nvPr/>
        </p:nvSpPr>
        <p:spPr bwMode="auto">
          <a:xfrm>
            <a:off x="914394" y="2150534"/>
            <a:ext cx="7086600" cy="284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39725" indent="-339725"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1pPr>
            <a:lvl2pPr marL="742950" indent="-28575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2pPr>
            <a:lvl3pPr marL="11430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3pPr>
            <a:lvl4pPr marL="16002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4pPr>
            <a:lvl5pPr marL="20574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5pPr>
            <a:lvl6pPr marL="25146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6pPr>
            <a:lvl7pPr marL="29718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7pPr>
            <a:lvl8pPr marL="34290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8pPr>
            <a:lvl9pPr marL="38862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9pPr>
          </a:lstStyle>
          <a:p>
            <a:pPr eaLnBrk="1" hangingPunct="1">
              <a:spcBef>
                <a:spcPts val="1800"/>
              </a:spcBef>
              <a:buClr>
                <a:srgbClr val="000000"/>
              </a:buClr>
              <a:buSzPct val="100000"/>
              <a:buFont typeface="Garamond" pitchFamily="18" charset="0"/>
              <a:buChar char="•"/>
            </a:pPr>
            <a:r>
              <a:rPr lang="en-US" sz="2800" dirty="0">
                <a:solidFill>
                  <a:srgbClr val="000000"/>
                </a:solidFill>
                <a:ea typeface="Lucida Sans Unicode" pitchFamily="34" charset="0"/>
                <a:cs typeface="Lucida Sans Unicode" pitchFamily="34" charset="0"/>
              </a:rPr>
              <a:t>Fold the wipe again with the sample side folded in, and place the folded wipe into the sample tube.  Avoid contact with other surfaces. </a:t>
            </a:r>
          </a:p>
          <a:p>
            <a:pPr eaLnBrk="1" hangingPunct="1">
              <a:spcBef>
                <a:spcPts val="1800"/>
              </a:spcBef>
              <a:buClr>
                <a:srgbClr val="000000"/>
              </a:buClr>
              <a:buSzPct val="100000"/>
              <a:buFont typeface="Garamond" pitchFamily="18" charset="0"/>
              <a:buChar char="•"/>
            </a:pPr>
            <a:r>
              <a:rPr lang="en-US" sz="2800" dirty="0">
                <a:solidFill>
                  <a:srgbClr val="000000"/>
                </a:solidFill>
                <a:ea typeface="Lucida Sans Unicode" pitchFamily="34" charset="0"/>
                <a:cs typeface="Lucida Sans Unicode" pitchFamily="34" charset="0"/>
              </a:rPr>
              <a:t>Cap the container.  Discard the gloves into a trash bag.</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5" descr="Photograph of a person preparing to obtain a floor dust wipe sample. A sampling template is on the floo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54203" y="1608665"/>
            <a:ext cx="5415468" cy="40804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8915" name="Rectangle 6"/>
          <p:cNvSpPr>
            <a:spLocks noGrp="1" noChangeArrowheads="1"/>
          </p:cNvSpPr>
          <p:nvPr/>
        </p:nvSpPr>
        <p:spPr bwMode="auto">
          <a:xfrm>
            <a:off x="787371" y="270935"/>
            <a:ext cx="7007225" cy="1139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lstStyle/>
          <a:p>
            <a:pPr defTabSz="457200" eaLnBrk="0" hangingPunct="0">
              <a:buClr>
                <a:srgbClr val="000000"/>
              </a:buClr>
              <a:buSzPct val="100000"/>
              <a:buFont typeface="Times New Roman" pitchFamily="18" charset="0"/>
              <a:buNone/>
            </a:pPr>
            <a:r>
              <a:rPr lang="en-US" sz="3600" b="1" dirty="0">
                <a:solidFill>
                  <a:srgbClr val="3333CC"/>
                </a:solidFill>
              </a:rPr>
              <a:t>Floor Sampling</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7" descr="Photograph of a person wiping the floor with a dust wipe inside a square sampling templat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62680" y="1582211"/>
            <a:ext cx="5418667" cy="40661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9939" name="Rectangle 8"/>
          <p:cNvSpPr>
            <a:spLocks noGrp="1" noChangeArrowheads="1"/>
          </p:cNvSpPr>
          <p:nvPr/>
        </p:nvSpPr>
        <p:spPr bwMode="auto">
          <a:xfrm>
            <a:off x="787374" y="270935"/>
            <a:ext cx="7007225" cy="1139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lstStyle/>
          <a:p>
            <a:pPr defTabSz="457200" eaLnBrk="0" hangingPunct="0">
              <a:buClr>
                <a:srgbClr val="000000"/>
              </a:buClr>
              <a:buSzPct val="100000"/>
              <a:buFont typeface="Times New Roman" pitchFamily="18" charset="0"/>
              <a:buNone/>
            </a:pPr>
            <a:r>
              <a:rPr lang="en-US" sz="3600" b="1" dirty="0">
                <a:solidFill>
                  <a:srgbClr val="3333CC"/>
                </a:solidFill>
              </a:rPr>
              <a:t>Floor Sampling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7" descr="Photograph of a person wiping the floor inside a square sampling templat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69543" y="1595160"/>
            <a:ext cx="5588000" cy="3982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0963" name="Rectangle 8"/>
          <p:cNvSpPr>
            <a:spLocks noGrp="1" noChangeArrowheads="1"/>
          </p:cNvSpPr>
          <p:nvPr/>
        </p:nvSpPr>
        <p:spPr bwMode="auto">
          <a:xfrm>
            <a:off x="788457" y="440263"/>
            <a:ext cx="7007225" cy="784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lstStyle/>
          <a:p>
            <a:pPr defTabSz="457200" eaLnBrk="0" hangingPunct="0">
              <a:buClr>
                <a:srgbClr val="000000"/>
              </a:buClr>
              <a:buSzPct val="100000"/>
              <a:buFont typeface="Times New Roman" pitchFamily="18" charset="0"/>
              <a:buNone/>
            </a:pPr>
            <a:r>
              <a:rPr lang="en-US" sz="3600" b="1" dirty="0">
                <a:solidFill>
                  <a:srgbClr val="3333CC"/>
                </a:solidFill>
              </a:rPr>
              <a:t>Floor Sampling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795856" y="482601"/>
            <a:ext cx="7010400" cy="1189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eaLnBrk="1" hangingPunct="1">
              <a:buClr>
                <a:srgbClr val="000000"/>
              </a:buClr>
              <a:buSzPct val="100000"/>
              <a:buFont typeface="Times New Roman" pitchFamily="18" charset="0"/>
              <a:buNone/>
            </a:pPr>
            <a:r>
              <a:rPr lang="en-US" sz="3200" b="1" dirty="0">
                <a:solidFill>
                  <a:srgbClr val="3333CC"/>
                </a:solidFill>
                <a:ea typeface="Lucida Sans Unicode" pitchFamily="34" charset="0"/>
                <a:cs typeface="Lucida Sans Unicode" pitchFamily="34" charset="0"/>
              </a:rPr>
              <a:t>Step 4: Wipe Sample Area – Windowsills and Troughs</a:t>
            </a:r>
          </a:p>
        </p:txBody>
      </p:sp>
      <p:sp>
        <p:nvSpPr>
          <p:cNvPr id="41987" name="Text Box 3"/>
          <p:cNvSpPr txBox="1">
            <a:spLocks noChangeArrowheads="1"/>
          </p:cNvSpPr>
          <p:nvPr/>
        </p:nvSpPr>
        <p:spPr bwMode="auto">
          <a:xfrm>
            <a:off x="914397" y="1837273"/>
            <a:ext cx="7086600" cy="39200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39725" indent="-339725"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1pPr>
            <a:lvl2pPr marL="739775" indent="-282575"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2pPr>
            <a:lvl3pPr marL="11430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3pPr>
            <a:lvl4pPr marL="16002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4pPr>
            <a:lvl5pPr marL="20574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5pPr>
            <a:lvl6pPr marL="25146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6pPr>
            <a:lvl7pPr marL="29718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7pPr>
            <a:lvl8pPr marL="34290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8pPr>
            <a:lvl9pPr marL="38862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9pPr>
          </a:lstStyle>
          <a:p>
            <a:pPr eaLnBrk="1" hangingPunct="1">
              <a:spcBef>
                <a:spcPts val="700"/>
              </a:spcBef>
              <a:buClr>
                <a:srgbClr val="000000"/>
              </a:buClr>
              <a:buSzPct val="100000"/>
              <a:buFont typeface="Garamond" pitchFamily="18" charset="0"/>
              <a:buChar char="•"/>
            </a:pPr>
            <a:r>
              <a:rPr lang="en-US" sz="2800" dirty="0">
                <a:solidFill>
                  <a:srgbClr val="000000"/>
                </a:solidFill>
                <a:ea typeface="Lucida Sans Unicode" pitchFamily="34" charset="0"/>
                <a:cs typeface="Lucida Sans Unicode" pitchFamily="34" charset="0"/>
              </a:rPr>
              <a:t>Sampling interior windowsills and troughs </a:t>
            </a:r>
          </a:p>
          <a:p>
            <a:pPr lvl="1" eaLnBrk="1" hangingPunct="1">
              <a:spcBef>
                <a:spcPts val="6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Hold fingers together and flat against surface.</a:t>
            </a:r>
          </a:p>
          <a:p>
            <a:pPr lvl="1" eaLnBrk="1" hangingPunct="1">
              <a:spcBef>
                <a:spcPts val="6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Wipe surface in a single pass while applying constant pressure.</a:t>
            </a:r>
          </a:p>
          <a:p>
            <a:pPr lvl="1" eaLnBrk="1" hangingPunct="1">
              <a:spcBef>
                <a:spcPts val="6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Fold wipe in half with wiped side in and wipe in both directions.</a:t>
            </a:r>
          </a:p>
          <a:p>
            <a:pPr lvl="1" eaLnBrk="1" hangingPunct="1">
              <a:spcBef>
                <a:spcPts val="6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Fold wipe in half again with wiped side in and concentrate on corners and edges.</a:t>
            </a:r>
          </a:p>
          <a:p>
            <a:pPr lvl="1" eaLnBrk="1" hangingPunct="1">
              <a:spcBef>
                <a:spcPts val="6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Place the folded wipe in the tube.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812793" y="482595"/>
            <a:ext cx="7010400" cy="1189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eaLnBrk="1" hangingPunct="1">
              <a:buClr>
                <a:srgbClr val="000000"/>
              </a:buClr>
              <a:buSzPct val="100000"/>
              <a:buFont typeface="Times New Roman" pitchFamily="18" charset="0"/>
              <a:buNone/>
            </a:pPr>
            <a:r>
              <a:rPr lang="en-US" sz="3200" b="1" dirty="0">
                <a:solidFill>
                  <a:srgbClr val="3333CC"/>
                </a:solidFill>
                <a:ea typeface="Lucida Sans Unicode" pitchFamily="34" charset="0"/>
                <a:cs typeface="Lucida Sans Unicode" pitchFamily="34" charset="0"/>
              </a:rPr>
              <a:t>Step 4: Wipe Sample Area – Windowsills and Troughs – (cont.)</a:t>
            </a:r>
          </a:p>
        </p:txBody>
      </p:sp>
      <p:sp>
        <p:nvSpPr>
          <p:cNvPr id="43011" name="Text Box 3"/>
          <p:cNvSpPr txBox="1">
            <a:spLocks noChangeArrowheads="1"/>
          </p:cNvSpPr>
          <p:nvPr/>
        </p:nvSpPr>
        <p:spPr bwMode="auto">
          <a:xfrm>
            <a:off x="914397" y="2167465"/>
            <a:ext cx="7086600" cy="320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39725" indent="-339725"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1pPr>
            <a:lvl2pPr marL="739775" indent="-282575"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2pPr>
            <a:lvl3pPr marL="11430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3pPr>
            <a:lvl4pPr marL="16002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4pPr>
            <a:lvl5pPr marL="20574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5pPr>
            <a:lvl6pPr marL="25146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6pPr>
            <a:lvl7pPr marL="29718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7pPr>
            <a:lvl8pPr marL="34290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8pPr>
            <a:lvl9pPr marL="38862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9pPr>
          </a:lstStyle>
          <a:p>
            <a:pPr eaLnBrk="1" hangingPunct="1">
              <a:spcBef>
                <a:spcPts val="700"/>
              </a:spcBef>
              <a:buClr>
                <a:srgbClr val="000000"/>
              </a:buClr>
              <a:buSzPct val="100000"/>
              <a:buFont typeface="Garamond" pitchFamily="18" charset="0"/>
              <a:buChar char="•"/>
            </a:pPr>
            <a:r>
              <a:rPr lang="en-US" sz="2800" dirty="0">
                <a:solidFill>
                  <a:srgbClr val="000000"/>
                </a:solidFill>
                <a:ea typeface="Lucida Sans Unicode" pitchFamily="34" charset="0"/>
                <a:cs typeface="Lucida Sans Unicode" pitchFamily="34" charset="0"/>
              </a:rPr>
              <a:t>Sampling interior windowsills and troughs </a:t>
            </a:r>
          </a:p>
          <a:p>
            <a:pPr lvl="1" eaLnBrk="1" hangingPunct="1">
              <a:spcBef>
                <a:spcPts val="12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Cap the tube</a:t>
            </a:r>
          </a:p>
          <a:p>
            <a:pPr lvl="1" eaLnBrk="1" hangingPunct="1">
              <a:spcBef>
                <a:spcPts val="12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Label the tube properly.</a:t>
            </a:r>
          </a:p>
          <a:p>
            <a:pPr lvl="1" eaLnBrk="1" hangingPunct="1">
              <a:spcBef>
                <a:spcPts val="12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Measure and record the dimensions of the selected sampling area.  Discard the gloves into a trash bag then close the bag.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829733" y="289973"/>
            <a:ext cx="7010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eaLnBrk="1" hangingPunct="1">
              <a:buClr>
                <a:srgbClr val="000000"/>
              </a:buClr>
              <a:buSzPct val="100000"/>
              <a:buFont typeface="Times New Roman" pitchFamily="18" charset="0"/>
              <a:buNone/>
            </a:pPr>
            <a:r>
              <a:rPr lang="en-US" sz="3600" b="1" dirty="0">
                <a:solidFill>
                  <a:srgbClr val="3333CC"/>
                </a:solidFill>
                <a:ea typeface="Lucida Sans Unicode" pitchFamily="34" charset="0"/>
                <a:cs typeface="Lucida Sans Unicode" pitchFamily="34" charset="0"/>
              </a:rPr>
              <a:t>A Lead Dust Wipe Measures: </a:t>
            </a:r>
          </a:p>
        </p:txBody>
      </p:sp>
      <p:sp>
        <p:nvSpPr>
          <p:cNvPr id="17411" name="Text Box 3"/>
          <p:cNvSpPr txBox="1">
            <a:spLocks noChangeArrowheads="1"/>
          </p:cNvSpPr>
          <p:nvPr/>
        </p:nvSpPr>
        <p:spPr bwMode="auto">
          <a:xfrm>
            <a:off x="914399" y="1479546"/>
            <a:ext cx="7179733" cy="396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39725" indent="-339725"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1pPr>
            <a:lvl2pPr marL="739775" indent="-282575"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2pPr>
            <a:lvl3pPr marL="11430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3pPr>
            <a:lvl4pPr marL="16002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4pPr>
            <a:lvl5pPr marL="20574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5pPr>
            <a:lvl6pPr marL="25146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6pPr>
            <a:lvl7pPr marL="29718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7pPr>
            <a:lvl8pPr marL="34290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8pPr>
            <a:lvl9pPr marL="38862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9pPr>
          </a:lstStyle>
          <a:p>
            <a:pPr eaLnBrk="1" hangingPunct="1">
              <a:spcBef>
                <a:spcPts val="700"/>
              </a:spcBef>
              <a:buClr>
                <a:srgbClr val="000000"/>
              </a:buClr>
              <a:buSzPct val="100000"/>
              <a:buFont typeface="Garamond" pitchFamily="18" charset="0"/>
              <a:buChar char="•"/>
            </a:pPr>
            <a:r>
              <a:rPr lang="en-US" sz="2800" dirty="0">
                <a:solidFill>
                  <a:srgbClr val="000000"/>
                </a:solidFill>
                <a:ea typeface="Lucida Sans Unicode" pitchFamily="34" charset="0"/>
                <a:cs typeface="Lucida Sans Unicode" pitchFamily="34" charset="0"/>
              </a:rPr>
              <a:t>Total amount of lead dust on a specific surface area (lead loading)</a:t>
            </a:r>
          </a:p>
          <a:p>
            <a:pPr lvl="1" eaLnBrk="1" hangingPunct="1">
              <a:spcBef>
                <a:spcPts val="6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The EPA lead dust clearance standards use this type of measurement.</a:t>
            </a:r>
          </a:p>
          <a:p>
            <a:pPr eaLnBrk="1" hangingPunct="1">
              <a:spcBef>
                <a:spcPts val="1200"/>
              </a:spcBef>
              <a:buClr>
                <a:srgbClr val="000000"/>
              </a:buClr>
              <a:buSzPct val="100000"/>
              <a:buFont typeface="Garamond" pitchFamily="18" charset="0"/>
              <a:buChar char="•"/>
            </a:pPr>
            <a:r>
              <a:rPr lang="en-US" sz="2800" dirty="0">
                <a:solidFill>
                  <a:srgbClr val="000000"/>
                </a:solidFill>
                <a:ea typeface="Lucida Sans Unicode" pitchFamily="34" charset="0"/>
                <a:cs typeface="Lucida Sans Unicode" pitchFamily="34" charset="0"/>
              </a:rPr>
              <a:t>Lead present at the time and location of sample collection</a:t>
            </a:r>
          </a:p>
          <a:p>
            <a:pPr lvl="1" eaLnBrk="1" hangingPunct="1">
              <a:spcBef>
                <a:spcPts val="6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Does not tell you about past or future levels</a:t>
            </a:r>
          </a:p>
          <a:p>
            <a:pPr lvl="1" eaLnBrk="1" hangingPunct="1">
              <a:spcBef>
                <a:spcPts val="6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Lead levels can change depending on the activity in the house or in different locations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812803" y="355598"/>
            <a:ext cx="5858933"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eaLnBrk="1" hangingPunct="1">
              <a:buFont typeface="Times New Roman" pitchFamily="18" charset="0"/>
              <a:buNone/>
            </a:pPr>
            <a:r>
              <a:rPr lang="en-US" sz="3600" b="1" dirty="0">
                <a:solidFill>
                  <a:srgbClr val="3333CC"/>
                </a:solidFill>
              </a:rPr>
              <a:t>Sampling a Windowsill</a:t>
            </a:r>
          </a:p>
        </p:txBody>
      </p:sp>
      <p:pic>
        <p:nvPicPr>
          <p:cNvPr id="44035" name="Picture 6" descr="Photograph of a person wearing gloves wiping a window sill between two pieces of masking tape with a sampling tube in one hand."/>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67930" y="1600199"/>
            <a:ext cx="5791200" cy="3860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3"/>
          <p:cNvSpPr txBox="1">
            <a:spLocks noChangeArrowheads="1"/>
          </p:cNvSpPr>
          <p:nvPr/>
        </p:nvSpPr>
        <p:spPr bwMode="auto">
          <a:xfrm>
            <a:off x="804311" y="397926"/>
            <a:ext cx="6654800" cy="8974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eaLnBrk="1" hangingPunct="1">
              <a:buFont typeface="Times New Roman" pitchFamily="18" charset="0"/>
              <a:buNone/>
            </a:pPr>
            <a:r>
              <a:rPr lang="en-US" sz="3600" b="1" dirty="0">
                <a:solidFill>
                  <a:srgbClr val="3333CC"/>
                </a:solidFill>
              </a:rPr>
              <a:t>Sampling a Window Trough</a:t>
            </a:r>
          </a:p>
        </p:txBody>
      </p:sp>
      <p:grpSp>
        <p:nvGrpSpPr>
          <p:cNvPr id="45059" name="Group 4" descr="Photograph of a person wearing gloves wiping inside a window trough"/>
          <p:cNvGrpSpPr>
            <a:grpSpLocks/>
          </p:cNvGrpSpPr>
          <p:nvPr/>
        </p:nvGrpSpPr>
        <p:grpSpPr bwMode="auto">
          <a:xfrm>
            <a:off x="1461019" y="1600200"/>
            <a:ext cx="6210300" cy="3960813"/>
            <a:chOff x="1091" y="1200"/>
            <a:chExt cx="3912" cy="2495"/>
          </a:xfrm>
        </p:grpSpPr>
        <p:pic>
          <p:nvPicPr>
            <p:cNvPr id="45060"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91" y="1200"/>
              <a:ext cx="3913" cy="24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45061" name="Text Box 6"/>
            <p:cNvSpPr txBox="1">
              <a:spLocks noChangeArrowheads="1"/>
            </p:cNvSpPr>
            <p:nvPr/>
          </p:nvSpPr>
          <p:spPr bwMode="auto">
            <a:xfrm>
              <a:off x="1091" y="1200"/>
              <a:ext cx="3913" cy="24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804340" y="279386"/>
            <a:ext cx="7476059"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eaLnBrk="1" hangingPunct="1">
              <a:buClr>
                <a:srgbClr val="000000"/>
              </a:buClr>
              <a:buSzPct val="100000"/>
              <a:buFont typeface="Times New Roman" pitchFamily="18" charset="0"/>
              <a:buNone/>
            </a:pPr>
            <a:r>
              <a:rPr lang="en-US" sz="3600" b="1" dirty="0">
                <a:solidFill>
                  <a:srgbClr val="3333CC"/>
                </a:solidFill>
                <a:ea typeface="Lucida Sans Unicode" pitchFamily="34" charset="0"/>
                <a:cs typeface="Lucida Sans Unicode" pitchFamily="34" charset="0"/>
              </a:rPr>
              <a:t>Step 5: Measure the Sample Area</a:t>
            </a:r>
          </a:p>
        </p:txBody>
      </p:sp>
      <p:sp>
        <p:nvSpPr>
          <p:cNvPr id="46083" name="Text Box 3"/>
          <p:cNvSpPr txBox="1">
            <a:spLocks noChangeArrowheads="1"/>
          </p:cNvSpPr>
          <p:nvPr/>
        </p:nvSpPr>
        <p:spPr bwMode="auto">
          <a:xfrm>
            <a:off x="914421" y="1591727"/>
            <a:ext cx="7365978" cy="401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39725" indent="-339725"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1pPr>
            <a:lvl2pPr marL="739775" indent="-282575"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2pPr>
            <a:lvl3pPr marL="11430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3pPr>
            <a:lvl4pPr marL="16002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4pPr>
            <a:lvl5pPr marL="20574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5pPr>
            <a:lvl6pPr marL="25146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6pPr>
            <a:lvl7pPr marL="29718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7pPr>
            <a:lvl8pPr marL="34290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8pPr>
            <a:lvl9pPr marL="38862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9pPr>
          </a:lstStyle>
          <a:p>
            <a:pPr eaLnBrk="1" hangingPunct="1">
              <a:spcBef>
                <a:spcPts val="8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Measure width and length (unless template was used). Area must be at least 16 square inches (2 inches by 8 inches). Measure to 1/8 inch.</a:t>
            </a:r>
          </a:p>
          <a:p>
            <a:pPr eaLnBrk="1" hangingPunct="1">
              <a:spcBef>
                <a:spcPts val="8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Measure exact area after sample is taken.</a:t>
            </a:r>
          </a:p>
          <a:p>
            <a:pPr lvl="1" eaLnBrk="1" hangingPunct="1">
              <a:spcBef>
                <a:spcPts val="3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Length of sill or trough between inside edges of tape</a:t>
            </a:r>
          </a:p>
          <a:p>
            <a:pPr lvl="1" eaLnBrk="1" hangingPunct="1">
              <a:spcBef>
                <a:spcPts val="3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Tape across width of sill or trough (front to back)</a:t>
            </a:r>
            <a:endParaRPr lang="en-US" sz="2800" dirty="0">
              <a:solidFill>
                <a:srgbClr val="000000"/>
              </a:solidFill>
              <a:ea typeface="Lucida Sans Unicode" pitchFamily="34" charset="0"/>
              <a:cs typeface="Lucida Sans Unicode" pitchFamily="34" charset="0"/>
            </a:endParaRPr>
          </a:p>
          <a:p>
            <a:pPr eaLnBrk="1" hangingPunct="1">
              <a:spcBef>
                <a:spcPts val="8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Do not remove tape until after measurements are taken.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7" name="Picture 3" descr="Photograph of a ruler laying on a window sill"/>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t="8213"/>
          <a:stretch/>
        </p:blipFill>
        <p:spPr bwMode="auto">
          <a:xfrm>
            <a:off x="1608674" y="1563444"/>
            <a:ext cx="5909750" cy="40245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5" name="Text Box 2"/>
          <p:cNvSpPr txBox="1">
            <a:spLocks noChangeArrowheads="1"/>
          </p:cNvSpPr>
          <p:nvPr/>
        </p:nvSpPr>
        <p:spPr bwMode="auto">
          <a:xfrm>
            <a:off x="795873" y="270919"/>
            <a:ext cx="7476059"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eaLnBrk="1" hangingPunct="1">
              <a:buClr>
                <a:srgbClr val="000000"/>
              </a:buClr>
              <a:buSzPct val="100000"/>
              <a:buFont typeface="Times New Roman" pitchFamily="18" charset="0"/>
              <a:buNone/>
            </a:pPr>
            <a:r>
              <a:rPr lang="en-US" sz="3600" b="1" dirty="0" smtClean="0">
                <a:solidFill>
                  <a:srgbClr val="3333CC"/>
                </a:solidFill>
                <a:ea typeface="Lucida Sans Unicode" pitchFamily="34" charset="0"/>
                <a:cs typeface="Lucida Sans Unicode" pitchFamily="34" charset="0"/>
              </a:rPr>
              <a:t>Measuring Window Sill</a:t>
            </a:r>
            <a:endParaRPr lang="en-US" sz="3600" b="1" dirty="0">
              <a:solidFill>
                <a:srgbClr val="3333CC"/>
              </a:solidFill>
              <a:ea typeface="Lucida Sans Unicode" pitchFamily="34" charset="0"/>
              <a:cs typeface="Lucida Sans Unicode"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815974" y="499520"/>
            <a:ext cx="753745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eaLnBrk="1" hangingPunct="1">
              <a:buClr>
                <a:srgbClr val="000000"/>
              </a:buClr>
              <a:buSzPct val="100000"/>
              <a:buFont typeface="Times New Roman" pitchFamily="18" charset="0"/>
              <a:buNone/>
            </a:pPr>
            <a:r>
              <a:rPr lang="en-US" sz="3200" b="1" dirty="0">
                <a:solidFill>
                  <a:srgbClr val="3333CC"/>
                </a:solidFill>
                <a:ea typeface="Lucida Sans Unicode" pitchFamily="34" charset="0"/>
                <a:cs typeface="Lucida Sans Unicode" pitchFamily="34" charset="0"/>
              </a:rPr>
              <a:t>Step 6: Record Sample Area on Forms</a:t>
            </a:r>
          </a:p>
        </p:txBody>
      </p:sp>
      <p:sp>
        <p:nvSpPr>
          <p:cNvPr id="48131" name="Text Box 3"/>
          <p:cNvSpPr txBox="1">
            <a:spLocks noChangeArrowheads="1"/>
          </p:cNvSpPr>
          <p:nvPr/>
        </p:nvSpPr>
        <p:spPr bwMode="auto">
          <a:xfrm>
            <a:off x="914406" y="1904991"/>
            <a:ext cx="7365994" cy="36914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39725" indent="-339725"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1pPr>
            <a:lvl2pPr marL="742950" indent="-28575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2pPr>
            <a:lvl3pPr marL="11430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3pPr>
            <a:lvl4pPr marL="16002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4pPr>
            <a:lvl5pPr marL="20574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5pPr>
            <a:lvl6pPr marL="25146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6pPr>
            <a:lvl7pPr marL="29718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7pPr>
            <a:lvl8pPr marL="34290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8pPr>
            <a:lvl9pPr marL="38862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9pPr>
          </a:lstStyle>
          <a:p>
            <a:pPr eaLnBrk="1" hangingPunct="1">
              <a:spcBef>
                <a:spcPts val="600"/>
              </a:spcBef>
              <a:buClr>
                <a:srgbClr val="000000"/>
              </a:buClr>
              <a:buSzPct val="100000"/>
              <a:buFont typeface="Garamond" pitchFamily="18" charset="0"/>
              <a:buChar char="•"/>
            </a:pPr>
            <a:r>
              <a:rPr lang="en-US" sz="2200" dirty="0">
                <a:solidFill>
                  <a:srgbClr val="000000"/>
                </a:solidFill>
                <a:ea typeface="Lucida Sans Unicode" pitchFamily="34" charset="0"/>
                <a:cs typeface="Lucida Sans Unicode" pitchFamily="34" charset="0"/>
              </a:rPr>
              <a:t>Record measurement on sample collection form and lab chain-of-custody form.</a:t>
            </a:r>
          </a:p>
          <a:p>
            <a:pPr eaLnBrk="1" hangingPunct="1">
              <a:spcBef>
                <a:spcPts val="600"/>
              </a:spcBef>
              <a:buClr>
                <a:srgbClr val="000000"/>
              </a:buClr>
              <a:buSzPct val="100000"/>
              <a:buFont typeface="Garamond" pitchFamily="18" charset="0"/>
              <a:buChar char="•"/>
            </a:pPr>
            <a:r>
              <a:rPr lang="en-US" sz="2200" dirty="0">
                <a:solidFill>
                  <a:srgbClr val="000000"/>
                </a:solidFill>
                <a:ea typeface="Lucida Sans Unicode" pitchFamily="34" charset="0"/>
                <a:cs typeface="Lucida Sans Unicode" pitchFamily="34" charset="0"/>
              </a:rPr>
              <a:t>Calculate area outlined by the tape and record on the sample collection form and lab chain-of-custody form.</a:t>
            </a:r>
          </a:p>
          <a:p>
            <a:pPr eaLnBrk="1" hangingPunct="1">
              <a:spcBef>
                <a:spcPts val="600"/>
              </a:spcBef>
              <a:buClr>
                <a:srgbClr val="000000"/>
              </a:buClr>
              <a:buSzPct val="100000"/>
              <a:buFont typeface="Garamond" pitchFamily="18" charset="0"/>
              <a:buChar char="•"/>
            </a:pPr>
            <a:r>
              <a:rPr lang="en-US" sz="2200" dirty="0">
                <a:solidFill>
                  <a:srgbClr val="000000"/>
                </a:solidFill>
                <a:ea typeface="Lucida Sans Unicode" pitchFamily="34" charset="0"/>
                <a:cs typeface="Lucida Sans Unicode" pitchFamily="34" charset="0"/>
              </a:rPr>
              <a:t>In some cases, conversion from inches to feet will be necessary. To make these calculations easier, measurements should always be converted from fractions to decimals (e.g., 0.5 rather than 1/2). </a:t>
            </a:r>
          </a:p>
          <a:p>
            <a:pPr eaLnBrk="1" hangingPunct="1">
              <a:spcBef>
                <a:spcPts val="600"/>
              </a:spcBef>
              <a:buClr>
                <a:srgbClr val="000000"/>
              </a:buClr>
              <a:buSzPct val="100000"/>
              <a:buFont typeface="Garamond" pitchFamily="18" charset="0"/>
              <a:buChar char="•"/>
            </a:pPr>
            <a:r>
              <a:rPr lang="en-US" sz="2200" dirty="0">
                <a:solidFill>
                  <a:srgbClr val="000000"/>
                </a:solidFill>
                <a:ea typeface="Lucida Sans Unicode" pitchFamily="34" charset="0"/>
                <a:cs typeface="Lucida Sans Unicode" pitchFamily="34" charset="0"/>
              </a:rPr>
              <a:t>Check with analytical laboratory for additional recording requirements.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804320" y="270926"/>
            <a:ext cx="7010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eaLnBrk="1" hangingPunct="1">
              <a:buClr>
                <a:srgbClr val="000000"/>
              </a:buClr>
              <a:buSzPct val="100000"/>
              <a:buFont typeface="Times New Roman" pitchFamily="18" charset="0"/>
              <a:buNone/>
            </a:pPr>
            <a:r>
              <a:rPr lang="en-US" sz="3600" b="1" dirty="0">
                <a:solidFill>
                  <a:srgbClr val="3333CC"/>
                </a:solidFill>
                <a:ea typeface="Lucida Sans Unicode" pitchFamily="34" charset="0"/>
                <a:cs typeface="Lucida Sans Unicode" pitchFamily="34" charset="0"/>
              </a:rPr>
              <a:t>Step 7: Clean Up</a:t>
            </a:r>
          </a:p>
        </p:txBody>
      </p:sp>
      <p:sp>
        <p:nvSpPr>
          <p:cNvPr id="49155" name="Text Box 3"/>
          <p:cNvSpPr txBox="1">
            <a:spLocks noChangeArrowheads="1"/>
          </p:cNvSpPr>
          <p:nvPr/>
        </p:nvSpPr>
        <p:spPr bwMode="auto">
          <a:xfrm>
            <a:off x="914394" y="1524006"/>
            <a:ext cx="7086600" cy="396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39725" indent="-339725"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1pPr>
            <a:lvl2pPr marL="739775" indent="-282575"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2pPr>
            <a:lvl3pPr marL="11430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3pPr>
            <a:lvl4pPr marL="16002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4pPr>
            <a:lvl5pPr marL="20574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5pPr>
            <a:lvl6pPr marL="25146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6pPr>
            <a:lvl7pPr marL="29718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7pPr>
            <a:lvl8pPr marL="34290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8pPr>
            <a:lvl9pPr marL="38862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9pPr>
          </a:lstStyle>
          <a:p>
            <a:pPr eaLnBrk="1" hangingPunct="1">
              <a:spcBef>
                <a:spcPts val="7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Clean template with a clean sampling wipe; place template in a plastic bag for storage.</a:t>
            </a:r>
          </a:p>
          <a:p>
            <a:pPr eaLnBrk="1" hangingPunct="1">
              <a:spcBef>
                <a:spcPts val="8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Remove materials from site: </a:t>
            </a:r>
          </a:p>
          <a:p>
            <a:pPr lvl="1" eaLnBrk="1" hangingPunct="1">
              <a:spcBef>
                <a:spcPts val="400"/>
              </a:spcBef>
              <a:buClr>
                <a:srgbClr val="000000"/>
              </a:buClr>
              <a:buSzPct val="100000"/>
              <a:buFont typeface="Garamond" pitchFamily="18" charset="0"/>
              <a:buChar char="–"/>
            </a:pPr>
            <a:r>
              <a:rPr lang="en-US" sz="2000" dirty="0">
                <a:solidFill>
                  <a:srgbClr val="000000"/>
                </a:solidFill>
                <a:ea typeface="Lucida Sans Unicode" pitchFamily="34" charset="0"/>
                <a:cs typeface="Lucida Sans Unicode" pitchFamily="34" charset="0"/>
              </a:rPr>
              <a:t>Gloves, tape from floors and windows, used shoe covers</a:t>
            </a:r>
          </a:p>
          <a:p>
            <a:pPr lvl="1" eaLnBrk="1" hangingPunct="1">
              <a:spcBef>
                <a:spcPts val="400"/>
              </a:spcBef>
              <a:buClr>
                <a:srgbClr val="000000"/>
              </a:buClr>
              <a:buSzPct val="100000"/>
              <a:buFont typeface="Garamond" pitchFamily="18" charset="0"/>
              <a:buChar char="–"/>
            </a:pPr>
            <a:r>
              <a:rPr lang="en-US" sz="2000" dirty="0">
                <a:solidFill>
                  <a:srgbClr val="000000"/>
                </a:solidFill>
                <a:ea typeface="Lucida Sans Unicode" pitchFamily="34" charset="0"/>
                <a:cs typeface="Lucida Sans Unicode" pitchFamily="34" charset="0"/>
              </a:rPr>
              <a:t>Put items in plastic bag, </a:t>
            </a:r>
            <a:r>
              <a:rPr lang="en-US" sz="2000" b="1" dirty="0">
                <a:solidFill>
                  <a:srgbClr val="000000"/>
                </a:solidFill>
                <a:ea typeface="Lucida Sans Unicode" pitchFamily="34" charset="0"/>
                <a:cs typeface="Lucida Sans Unicode" pitchFamily="34" charset="0"/>
              </a:rPr>
              <a:t>NOT</a:t>
            </a:r>
            <a:r>
              <a:rPr lang="en-US" sz="2000" dirty="0">
                <a:solidFill>
                  <a:srgbClr val="000000"/>
                </a:solidFill>
                <a:ea typeface="Lucida Sans Unicode" pitchFamily="34" charset="0"/>
                <a:cs typeface="Lucida Sans Unicode" pitchFamily="34" charset="0"/>
              </a:rPr>
              <a:t> in client’s containers</a:t>
            </a:r>
          </a:p>
          <a:p>
            <a:pPr eaLnBrk="1" hangingPunct="1">
              <a:spcBef>
                <a:spcPts val="8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Clean clothing and remove shoe covers before leaving the work area.  </a:t>
            </a:r>
          </a:p>
          <a:p>
            <a:pPr eaLnBrk="1" hangingPunct="1">
              <a:spcBef>
                <a:spcPts val="8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Clean face and hands with warm, soapy water</a:t>
            </a:r>
          </a:p>
          <a:p>
            <a:pPr lvl="1" eaLnBrk="1" hangingPunct="1">
              <a:spcBef>
                <a:spcPts val="400"/>
              </a:spcBef>
              <a:buClr>
                <a:srgbClr val="000000"/>
              </a:buClr>
              <a:buSzPct val="100000"/>
              <a:buFont typeface="Garamond" pitchFamily="18" charset="0"/>
              <a:buChar char="−"/>
            </a:pPr>
            <a:r>
              <a:rPr lang="en-US" sz="2000" dirty="0">
                <a:solidFill>
                  <a:srgbClr val="000000"/>
                </a:solidFill>
                <a:ea typeface="Lucida Sans Unicode" pitchFamily="34" charset="0"/>
                <a:cs typeface="Lucida Sans Unicode" pitchFamily="34" charset="0"/>
              </a:rPr>
              <a:t>Use sanitary wipes if no access to warm, soapy water</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2"/>
          <p:cNvSpPr txBox="1">
            <a:spLocks noChangeArrowheads="1"/>
          </p:cNvSpPr>
          <p:nvPr/>
        </p:nvSpPr>
        <p:spPr bwMode="auto">
          <a:xfrm>
            <a:off x="790046" y="270923"/>
            <a:ext cx="7731125"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eaLnBrk="1" hangingPunct="1">
              <a:buClr>
                <a:srgbClr val="000000"/>
              </a:buClr>
              <a:buSzPct val="100000"/>
              <a:buFont typeface="Times New Roman" pitchFamily="18" charset="0"/>
              <a:buNone/>
            </a:pPr>
            <a:r>
              <a:rPr lang="en-US" sz="3600" b="1" dirty="0">
                <a:solidFill>
                  <a:srgbClr val="3333CC"/>
                </a:solidFill>
                <a:ea typeface="Lucida Sans Unicode" pitchFamily="34" charset="0"/>
                <a:cs typeface="Lucida Sans Unicode" pitchFamily="34" charset="0"/>
              </a:rPr>
              <a:t>Hands-on Activity: Let’s Try It</a:t>
            </a:r>
          </a:p>
        </p:txBody>
      </p:sp>
      <p:sp>
        <p:nvSpPr>
          <p:cNvPr id="2052" name="Text Box 3"/>
          <p:cNvSpPr txBox="1">
            <a:spLocks noChangeArrowheads="1"/>
          </p:cNvSpPr>
          <p:nvPr/>
        </p:nvSpPr>
        <p:spPr bwMode="auto">
          <a:xfrm>
            <a:off x="913879" y="1388528"/>
            <a:ext cx="7349588" cy="42756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39725" indent="-339725"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1pPr>
            <a:lvl2pPr marL="742950" indent="-28575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2pPr>
            <a:lvl3pPr marL="11430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3pPr>
            <a:lvl4pPr marL="16002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4pPr>
            <a:lvl5pPr marL="20574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5pPr>
            <a:lvl6pPr marL="25146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6pPr>
            <a:lvl7pPr marL="29718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7pPr>
            <a:lvl8pPr marL="34290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8pPr>
            <a:lvl9pPr marL="38862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9pPr>
          </a:lstStyle>
          <a:p>
            <a:pPr eaLnBrk="1" hangingPunct="1">
              <a:spcBef>
                <a:spcPts val="1800"/>
              </a:spcBef>
              <a:buClr>
                <a:srgbClr val="000000"/>
              </a:buClr>
              <a:buSzPct val="100000"/>
              <a:buFont typeface="Garamond" pitchFamily="18" charset="0"/>
              <a:buChar char="•"/>
            </a:pPr>
            <a:r>
              <a:rPr lang="en-US" sz="2800" dirty="0">
                <a:solidFill>
                  <a:srgbClr val="000000"/>
                </a:solidFill>
                <a:ea typeface="Lucida Sans Unicode" pitchFamily="34" charset="0"/>
                <a:cs typeface="Lucida Sans Unicode" pitchFamily="34" charset="0"/>
              </a:rPr>
              <a:t>You are now going to practice taking dust wipe samples.</a:t>
            </a:r>
          </a:p>
          <a:p>
            <a:pPr eaLnBrk="1" hangingPunct="1">
              <a:spcBef>
                <a:spcPts val="1800"/>
              </a:spcBef>
              <a:buClr>
                <a:srgbClr val="000000"/>
              </a:buClr>
              <a:buSzPct val="100000"/>
              <a:buFont typeface="Garamond" pitchFamily="18" charset="0"/>
              <a:buChar char="•"/>
            </a:pPr>
            <a:r>
              <a:rPr lang="en-US" sz="2800" dirty="0">
                <a:solidFill>
                  <a:srgbClr val="000000"/>
                </a:solidFill>
                <a:ea typeface="Lucida Sans Unicode" pitchFamily="34" charset="0"/>
                <a:cs typeface="Lucida Sans Unicode" pitchFamily="34" charset="0"/>
              </a:rPr>
              <a:t>Each individual must demonstrate proficiency.</a:t>
            </a:r>
          </a:p>
          <a:p>
            <a:pPr eaLnBrk="1" hangingPunct="1">
              <a:spcBef>
                <a:spcPts val="1800"/>
              </a:spcBef>
              <a:buClr>
                <a:srgbClr val="000000"/>
              </a:buClr>
              <a:buSzPct val="100000"/>
              <a:buFont typeface="Garamond" pitchFamily="18" charset="0"/>
              <a:buChar char="•"/>
            </a:pPr>
            <a:r>
              <a:rPr lang="en-US" sz="2800" dirty="0">
                <a:solidFill>
                  <a:srgbClr val="000000"/>
                </a:solidFill>
                <a:ea typeface="Lucida Sans Unicode" pitchFamily="34" charset="0"/>
                <a:cs typeface="Lucida Sans Unicode" pitchFamily="34" charset="0"/>
              </a:rPr>
              <a:t>Follow your instructor’s directions for taking samples.</a:t>
            </a:r>
          </a:p>
          <a:p>
            <a:pPr eaLnBrk="1" hangingPunct="1">
              <a:spcBef>
                <a:spcPts val="1800"/>
              </a:spcBef>
              <a:buClr>
                <a:srgbClr val="000000"/>
              </a:buClr>
              <a:buSzPct val="100000"/>
              <a:buFont typeface="Garamond" pitchFamily="18" charset="0"/>
              <a:buChar char="•"/>
            </a:pPr>
            <a:r>
              <a:rPr lang="en-US" sz="2800" dirty="0">
                <a:solidFill>
                  <a:srgbClr val="000000"/>
                </a:solidFill>
                <a:ea typeface="Lucida Sans Unicode" pitchFamily="34" charset="0"/>
                <a:cs typeface="Lucida Sans Unicode" pitchFamily="34" charset="0"/>
              </a:rPr>
              <a:t>You can refer to your </a:t>
            </a:r>
            <a:r>
              <a:rPr lang="en-US" sz="2800" i="1" dirty="0">
                <a:solidFill>
                  <a:srgbClr val="000000"/>
                </a:solidFill>
                <a:ea typeface="Lucida Sans Unicode" pitchFamily="34" charset="0"/>
                <a:cs typeface="Lucida Sans Unicode" pitchFamily="34" charset="0"/>
              </a:rPr>
              <a:t>Field Guide</a:t>
            </a:r>
            <a:r>
              <a:rPr lang="en-US" sz="2800" dirty="0">
                <a:solidFill>
                  <a:srgbClr val="000000"/>
                </a:solidFill>
                <a:ea typeface="Lucida Sans Unicode" pitchFamily="34" charset="0"/>
                <a:cs typeface="Lucida Sans Unicode" pitchFamily="34" charset="0"/>
              </a:rPr>
              <a:t> or </a:t>
            </a:r>
            <a:r>
              <a:rPr lang="en-US" sz="2800" b="1" dirty="0">
                <a:solidFill>
                  <a:srgbClr val="000000"/>
                </a:solidFill>
                <a:ea typeface="Lucida Sans Unicode" pitchFamily="34" charset="0"/>
                <a:cs typeface="Lucida Sans Unicode" pitchFamily="34" charset="0"/>
              </a:rPr>
              <a:t>Attachment 3-D</a:t>
            </a:r>
            <a:r>
              <a:rPr lang="en-US" sz="2800" dirty="0">
                <a:solidFill>
                  <a:srgbClr val="000000"/>
                </a:solidFill>
                <a:ea typeface="Lucida Sans Unicode" pitchFamily="34" charset="0"/>
                <a:cs typeface="Lucida Sans Unicode" pitchFamily="34" charset="0"/>
              </a:rPr>
              <a:t> for a list of key steps.</a:t>
            </a:r>
          </a:p>
        </p:txBody>
      </p:sp>
      <p:sp>
        <p:nvSpPr>
          <p:cNvPr id="2053" name="Text Box 6"/>
          <p:cNvSpPr txBox="1">
            <a:spLocks noChangeArrowheads="1"/>
          </p:cNvSpPr>
          <p:nvPr/>
        </p:nvSpPr>
        <p:spPr bwMode="auto">
          <a:xfrm>
            <a:off x="7543800" y="3810000"/>
            <a:ext cx="16002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graphicFrame>
        <p:nvGraphicFramePr>
          <p:cNvPr id="2050" name="Object 8"/>
          <p:cNvGraphicFramePr>
            <a:graphicFrameLocks noChangeAspect="1"/>
          </p:cNvGraphicFramePr>
          <p:nvPr>
            <p:extLst>
              <p:ext uri="{D42A27DB-BD31-4B8C-83A1-F6EECF244321}">
                <p14:modId xmlns:p14="http://schemas.microsoft.com/office/powerpoint/2010/main" xmlns="" val="2939095985"/>
              </p:ext>
            </p:extLst>
          </p:nvPr>
        </p:nvGraphicFramePr>
        <p:xfrm>
          <a:off x="7186612" y="3993356"/>
          <a:ext cx="1157288" cy="1219200"/>
        </p:xfrm>
        <a:graphic>
          <a:graphicData uri="http://schemas.openxmlformats.org/presentationml/2006/ole">
            <p:oleObj spid="_x0000_s2078" name="Clip" r:id="rId4" imgW="1557196" imgH="1807675" progId="">
              <p:embed/>
            </p:oleObj>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817022" y="258212"/>
            <a:ext cx="7010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eaLnBrk="1" hangingPunct="1">
              <a:buClr>
                <a:srgbClr val="000000"/>
              </a:buClr>
              <a:buSzPct val="100000"/>
              <a:buFont typeface="Times New Roman" pitchFamily="18" charset="0"/>
              <a:buNone/>
            </a:pPr>
            <a:r>
              <a:rPr lang="en-US" sz="3600" b="1" dirty="0">
                <a:solidFill>
                  <a:srgbClr val="3333CC"/>
                </a:solidFill>
                <a:ea typeface="Lucida Sans Unicode" pitchFamily="34" charset="0"/>
                <a:cs typeface="Lucida Sans Unicode" pitchFamily="34" charset="0"/>
              </a:rPr>
              <a:t>Avoiding Common Mistakes </a:t>
            </a:r>
          </a:p>
        </p:txBody>
      </p:sp>
      <p:sp>
        <p:nvSpPr>
          <p:cNvPr id="50179" name="Text Box 3"/>
          <p:cNvSpPr txBox="1">
            <a:spLocks noChangeArrowheads="1"/>
          </p:cNvSpPr>
          <p:nvPr/>
        </p:nvSpPr>
        <p:spPr bwMode="auto">
          <a:xfrm>
            <a:off x="918629" y="1604414"/>
            <a:ext cx="7226304" cy="37973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461963" indent="-461963" defTabSz="457200" eaLnBrk="0" hangingPunct="0">
              <a:tabLst>
                <a:tab pos="461963" algn="l"/>
                <a:tab pos="919163" algn="l"/>
                <a:tab pos="1376363" algn="l"/>
                <a:tab pos="1833563" algn="l"/>
                <a:tab pos="2290763" algn="l"/>
                <a:tab pos="2747963" algn="l"/>
                <a:tab pos="3205163" algn="l"/>
                <a:tab pos="3662363" algn="l"/>
                <a:tab pos="4119563" algn="l"/>
                <a:tab pos="4576763" algn="l"/>
                <a:tab pos="5033963" algn="l"/>
                <a:tab pos="5491163" algn="l"/>
                <a:tab pos="5948363" algn="l"/>
                <a:tab pos="6405563" algn="l"/>
                <a:tab pos="6862763" algn="l"/>
                <a:tab pos="7319963" algn="l"/>
                <a:tab pos="7777163" algn="l"/>
                <a:tab pos="8234363" algn="l"/>
                <a:tab pos="8691563" algn="l"/>
                <a:tab pos="9148763" algn="l"/>
                <a:tab pos="9605963" algn="l"/>
              </a:tabLst>
              <a:defRPr>
                <a:solidFill>
                  <a:schemeClr val="tx1"/>
                </a:solidFill>
                <a:latin typeface="Arial" charset="0"/>
              </a:defRPr>
            </a:lvl1pPr>
            <a:lvl2pPr marL="904875" indent="-284163" defTabSz="457200" eaLnBrk="0" hangingPunct="0">
              <a:tabLst>
                <a:tab pos="461963" algn="l"/>
                <a:tab pos="919163" algn="l"/>
                <a:tab pos="1376363" algn="l"/>
                <a:tab pos="1833563" algn="l"/>
                <a:tab pos="2290763" algn="l"/>
                <a:tab pos="2747963" algn="l"/>
                <a:tab pos="3205163" algn="l"/>
                <a:tab pos="3662363" algn="l"/>
                <a:tab pos="4119563" algn="l"/>
                <a:tab pos="4576763" algn="l"/>
                <a:tab pos="5033963" algn="l"/>
                <a:tab pos="5491163" algn="l"/>
                <a:tab pos="5948363" algn="l"/>
                <a:tab pos="6405563" algn="l"/>
                <a:tab pos="6862763" algn="l"/>
                <a:tab pos="7319963" algn="l"/>
                <a:tab pos="7777163" algn="l"/>
                <a:tab pos="8234363" algn="l"/>
                <a:tab pos="8691563" algn="l"/>
                <a:tab pos="9148763" algn="l"/>
                <a:tab pos="9605963" algn="l"/>
              </a:tabLst>
              <a:defRPr>
                <a:solidFill>
                  <a:schemeClr val="tx1"/>
                </a:solidFill>
                <a:latin typeface="Arial" charset="0"/>
              </a:defRPr>
            </a:lvl2pPr>
            <a:lvl3pPr marL="1143000" indent="-228600" defTabSz="457200" eaLnBrk="0" hangingPunct="0">
              <a:tabLst>
                <a:tab pos="461963" algn="l"/>
                <a:tab pos="919163" algn="l"/>
                <a:tab pos="1376363" algn="l"/>
                <a:tab pos="1833563" algn="l"/>
                <a:tab pos="2290763" algn="l"/>
                <a:tab pos="2747963" algn="l"/>
                <a:tab pos="3205163" algn="l"/>
                <a:tab pos="3662363" algn="l"/>
                <a:tab pos="4119563" algn="l"/>
                <a:tab pos="4576763" algn="l"/>
                <a:tab pos="5033963" algn="l"/>
                <a:tab pos="5491163" algn="l"/>
                <a:tab pos="5948363" algn="l"/>
                <a:tab pos="6405563" algn="l"/>
                <a:tab pos="6862763" algn="l"/>
                <a:tab pos="7319963" algn="l"/>
                <a:tab pos="7777163" algn="l"/>
                <a:tab pos="8234363" algn="l"/>
                <a:tab pos="8691563" algn="l"/>
                <a:tab pos="9148763" algn="l"/>
                <a:tab pos="9605963" algn="l"/>
              </a:tabLst>
              <a:defRPr>
                <a:solidFill>
                  <a:schemeClr val="tx1"/>
                </a:solidFill>
                <a:latin typeface="Arial" charset="0"/>
              </a:defRPr>
            </a:lvl3pPr>
            <a:lvl4pPr marL="1600200" indent="-228600" defTabSz="457200" eaLnBrk="0" hangingPunct="0">
              <a:tabLst>
                <a:tab pos="461963" algn="l"/>
                <a:tab pos="919163" algn="l"/>
                <a:tab pos="1376363" algn="l"/>
                <a:tab pos="1833563" algn="l"/>
                <a:tab pos="2290763" algn="l"/>
                <a:tab pos="2747963" algn="l"/>
                <a:tab pos="3205163" algn="l"/>
                <a:tab pos="3662363" algn="l"/>
                <a:tab pos="4119563" algn="l"/>
                <a:tab pos="4576763" algn="l"/>
                <a:tab pos="5033963" algn="l"/>
                <a:tab pos="5491163" algn="l"/>
                <a:tab pos="5948363" algn="l"/>
                <a:tab pos="6405563" algn="l"/>
                <a:tab pos="6862763" algn="l"/>
                <a:tab pos="7319963" algn="l"/>
                <a:tab pos="7777163" algn="l"/>
                <a:tab pos="8234363" algn="l"/>
                <a:tab pos="8691563" algn="l"/>
                <a:tab pos="9148763" algn="l"/>
                <a:tab pos="9605963" algn="l"/>
              </a:tabLst>
              <a:defRPr>
                <a:solidFill>
                  <a:schemeClr val="tx1"/>
                </a:solidFill>
                <a:latin typeface="Arial" charset="0"/>
              </a:defRPr>
            </a:lvl4pPr>
            <a:lvl5pPr marL="2057400" indent="-228600" defTabSz="457200" eaLnBrk="0" hangingPunct="0">
              <a:tabLst>
                <a:tab pos="461963" algn="l"/>
                <a:tab pos="919163" algn="l"/>
                <a:tab pos="1376363" algn="l"/>
                <a:tab pos="1833563" algn="l"/>
                <a:tab pos="2290763" algn="l"/>
                <a:tab pos="2747963" algn="l"/>
                <a:tab pos="3205163" algn="l"/>
                <a:tab pos="3662363" algn="l"/>
                <a:tab pos="4119563" algn="l"/>
                <a:tab pos="4576763" algn="l"/>
                <a:tab pos="5033963" algn="l"/>
                <a:tab pos="5491163" algn="l"/>
                <a:tab pos="5948363" algn="l"/>
                <a:tab pos="6405563" algn="l"/>
                <a:tab pos="6862763" algn="l"/>
                <a:tab pos="7319963" algn="l"/>
                <a:tab pos="7777163" algn="l"/>
                <a:tab pos="8234363" algn="l"/>
                <a:tab pos="8691563" algn="l"/>
                <a:tab pos="9148763" algn="l"/>
                <a:tab pos="9605963" algn="l"/>
              </a:tabLst>
              <a:defRPr>
                <a:solidFill>
                  <a:schemeClr val="tx1"/>
                </a:solidFill>
                <a:latin typeface="Arial" charset="0"/>
              </a:defRPr>
            </a:lvl5pPr>
            <a:lvl6pPr marL="2514600" indent="-228600" defTabSz="457200" eaLnBrk="0" fontAlgn="base" hangingPunct="0">
              <a:spcBef>
                <a:spcPct val="0"/>
              </a:spcBef>
              <a:spcAft>
                <a:spcPct val="0"/>
              </a:spcAft>
              <a:tabLst>
                <a:tab pos="461963" algn="l"/>
                <a:tab pos="919163" algn="l"/>
                <a:tab pos="1376363" algn="l"/>
                <a:tab pos="1833563" algn="l"/>
                <a:tab pos="2290763" algn="l"/>
                <a:tab pos="2747963" algn="l"/>
                <a:tab pos="3205163" algn="l"/>
                <a:tab pos="3662363" algn="l"/>
                <a:tab pos="4119563" algn="l"/>
                <a:tab pos="4576763" algn="l"/>
                <a:tab pos="5033963" algn="l"/>
                <a:tab pos="5491163" algn="l"/>
                <a:tab pos="5948363" algn="l"/>
                <a:tab pos="6405563" algn="l"/>
                <a:tab pos="6862763" algn="l"/>
                <a:tab pos="7319963" algn="l"/>
                <a:tab pos="7777163" algn="l"/>
                <a:tab pos="8234363" algn="l"/>
                <a:tab pos="8691563" algn="l"/>
                <a:tab pos="9148763" algn="l"/>
                <a:tab pos="9605963" algn="l"/>
              </a:tabLst>
              <a:defRPr>
                <a:solidFill>
                  <a:schemeClr val="tx1"/>
                </a:solidFill>
                <a:latin typeface="Arial" charset="0"/>
              </a:defRPr>
            </a:lvl6pPr>
            <a:lvl7pPr marL="2971800" indent="-228600" defTabSz="457200" eaLnBrk="0" fontAlgn="base" hangingPunct="0">
              <a:spcBef>
                <a:spcPct val="0"/>
              </a:spcBef>
              <a:spcAft>
                <a:spcPct val="0"/>
              </a:spcAft>
              <a:tabLst>
                <a:tab pos="461963" algn="l"/>
                <a:tab pos="919163" algn="l"/>
                <a:tab pos="1376363" algn="l"/>
                <a:tab pos="1833563" algn="l"/>
                <a:tab pos="2290763" algn="l"/>
                <a:tab pos="2747963" algn="l"/>
                <a:tab pos="3205163" algn="l"/>
                <a:tab pos="3662363" algn="l"/>
                <a:tab pos="4119563" algn="l"/>
                <a:tab pos="4576763" algn="l"/>
                <a:tab pos="5033963" algn="l"/>
                <a:tab pos="5491163" algn="l"/>
                <a:tab pos="5948363" algn="l"/>
                <a:tab pos="6405563" algn="l"/>
                <a:tab pos="6862763" algn="l"/>
                <a:tab pos="7319963" algn="l"/>
                <a:tab pos="7777163" algn="l"/>
                <a:tab pos="8234363" algn="l"/>
                <a:tab pos="8691563" algn="l"/>
                <a:tab pos="9148763" algn="l"/>
                <a:tab pos="9605963" algn="l"/>
              </a:tabLst>
              <a:defRPr>
                <a:solidFill>
                  <a:schemeClr val="tx1"/>
                </a:solidFill>
                <a:latin typeface="Arial" charset="0"/>
              </a:defRPr>
            </a:lvl7pPr>
            <a:lvl8pPr marL="3429000" indent="-228600" defTabSz="457200" eaLnBrk="0" fontAlgn="base" hangingPunct="0">
              <a:spcBef>
                <a:spcPct val="0"/>
              </a:spcBef>
              <a:spcAft>
                <a:spcPct val="0"/>
              </a:spcAft>
              <a:tabLst>
                <a:tab pos="461963" algn="l"/>
                <a:tab pos="919163" algn="l"/>
                <a:tab pos="1376363" algn="l"/>
                <a:tab pos="1833563" algn="l"/>
                <a:tab pos="2290763" algn="l"/>
                <a:tab pos="2747963" algn="l"/>
                <a:tab pos="3205163" algn="l"/>
                <a:tab pos="3662363" algn="l"/>
                <a:tab pos="4119563" algn="l"/>
                <a:tab pos="4576763" algn="l"/>
                <a:tab pos="5033963" algn="l"/>
                <a:tab pos="5491163" algn="l"/>
                <a:tab pos="5948363" algn="l"/>
                <a:tab pos="6405563" algn="l"/>
                <a:tab pos="6862763" algn="l"/>
                <a:tab pos="7319963" algn="l"/>
                <a:tab pos="7777163" algn="l"/>
                <a:tab pos="8234363" algn="l"/>
                <a:tab pos="8691563" algn="l"/>
                <a:tab pos="9148763" algn="l"/>
                <a:tab pos="9605963" algn="l"/>
              </a:tabLst>
              <a:defRPr>
                <a:solidFill>
                  <a:schemeClr val="tx1"/>
                </a:solidFill>
                <a:latin typeface="Arial" charset="0"/>
              </a:defRPr>
            </a:lvl8pPr>
            <a:lvl9pPr marL="3886200" indent="-228600" defTabSz="457200" eaLnBrk="0" fontAlgn="base" hangingPunct="0">
              <a:spcBef>
                <a:spcPct val="0"/>
              </a:spcBef>
              <a:spcAft>
                <a:spcPct val="0"/>
              </a:spcAft>
              <a:tabLst>
                <a:tab pos="461963" algn="l"/>
                <a:tab pos="919163" algn="l"/>
                <a:tab pos="1376363" algn="l"/>
                <a:tab pos="1833563" algn="l"/>
                <a:tab pos="2290763" algn="l"/>
                <a:tab pos="2747963" algn="l"/>
                <a:tab pos="3205163" algn="l"/>
                <a:tab pos="3662363" algn="l"/>
                <a:tab pos="4119563" algn="l"/>
                <a:tab pos="4576763" algn="l"/>
                <a:tab pos="5033963" algn="l"/>
                <a:tab pos="5491163" algn="l"/>
                <a:tab pos="5948363" algn="l"/>
                <a:tab pos="6405563" algn="l"/>
                <a:tab pos="6862763" algn="l"/>
                <a:tab pos="7319963" algn="l"/>
                <a:tab pos="7777163" algn="l"/>
                <a:tab pos="8234363" algn="l"/>
                <a:tab pos="8691563" algn="l"/>
                <a:tab pos="9148763" algn="l"/>
                <a:tab pos="9605963" algn="l"/>
              </a:tabLst>
              <a:defRPr>
                <a:solidFill>
                  <a:schemeClr val="tx1"/>
                </a:solidFill>
                <a:latin typeface="Arial" charset="0"/>
              </a:defRPr>
            </a:lvl9pPr>
          </a:lstStyle>
          <a:p>
            <a:pPr marL="347663" indent="-347663" eaLnBrk="1" hangingPunct="1">
              <a:spcBef>
                <a:spcPts val="1200"/>
              </a:spcBef>
              <a:buClr>
                <a:srgbClr val="000000"/>
              </a:buClr>
              <a:buSzPct val="100000"/>
              <a:buFont typeface="Garamond" pitchFamily="18" charset="0"/>
              <a:buChar char="•"/>
              <a:tabLst>
                <a:tab pos="347663" algn="l"/>
                <a:tab pos="919163" algn="l"/>
                <a:tab pos="1376363" algn="l"/>
                <a:tab pos="1833563" algn="l"/>
                <a:tab pos="2290763" algn="l"/>
                <a:tab pos="2747963" algn="l"/>
                <a:tab pos="3205163" algn="l"/>
                <a:tab pos="3662363" algn="l"/>
                <a:tab pos="4119563" algn="l"/>
                <a:tab pos="4576763" algn="l"/>
                <a:tab pos="5033963" algn="l"/>
                <a:tab pos="5491163" algn="l"/>
                <a:tab pos="5948363" algn="l"/>
                <a:tab pos="6405563" algn="l"/>
                <a:tab pos="6862763" algn="l"/>
                <a:tab pos="7319963" algn="l"/>
                <a:tab pos="7777163" algn="l"/>
                <a:tab pos="8234363" algn="l"/>
                <a:tab pos="8691563" algn="l"/>
                <a:tab pos="9148763" algn="l"/>
                <a:tab pos="9605963" algn="l"/>
              </a:tabLst>
            </a:pPr>
            <a:r>
              <a:rPr lang="en-US" sz="2800" dirty="0">
                <a:solidFill>
                  <a:srgbClr val="000000"/>
                </a:solidFill>
                <a:ea typeface="Lucida Sans Unicode" pitchFamily="34" charset="0"/>
                <a:cs typeface="Lucida Sans Unicode" pitchFamily="34" charset="0"/>
              </a:rPr>
              <a:t>These common mistakes can give incorrect </a:t>
            </a:r>
            <a:r>
              <a:rPr lang="en-US" sz="2800" dirty="0" smtClean="0">
                <a:solidFill>
                  <a:srgbClr val="000000"/>
                </a:solidFill>
                <a:ea typeface="Lucida Sans Unicode" pitchFamily="34" charset="0"/>
                <a:cs typeface="Lucida Sans Unicode" pitchFamily="34" charset="0"/>
              </a:rPr>
              <a:t>results:</a:t>
            </a:r>
          </a:p>
          <a:p>
            <a:pPr marL="685800" lvl="1" indent="-338138" eaLnBrk="1" hangingPunct="1">
              <a:spcBef>
                <a:spcPts val="1200"/>
              </a:spcBef>
              <a:buClr>
                <a:srgbClr val="000000"/>
              </a:buClr>
              <a:buSzPct val="100000"/>
              <a:buFont typeface="Courier New" pitchFamily="49" charset="0"/>
              <a:buChar char="-"/>
              <a:tabLst>
                <a:tab pos="461963" algn="l"/>
                <a:tab pos="685800" algn="l"/>
                <a:tab pos="1376363" algn="l"/>
                <a:tab pos="1833563" algn="l"/>
                <a:tab pos="2290763" algn="l"/>
                <a:tab pos="2747963" algn="l"/>
                <a:tab pos="3205163" algn="l"/>
                <a:tab pos="3662363" algn="l"/>
                <a:tab pos="4119563" algn="l"/>
                <a:tab pos="4576763" algn="l"/>
                <a:tab pos="5033963" algn="l"/>
                <a:tab pos="5491163" algn="l"/>
                <a:tab pos="5948363" algn="l"/>
                <a:tab pos="6405563" algn="l"/>
                <a:tab pos="6862763" algn="l"/>
                <a:tab pos="7319963" algn="l"/>
                <a:tab pos="7777163" algn="l"/>
                <a:tab pos="8234363" algn="l"/>
                <a:tab pos="8691563" algn="l"/>
                <a:tab pos="9148763" algn="l"/>
                <a:tab pos="9605963" algn="l"/>
              </a:tabLst>
            </a:pPr>
            <a:r>
              <a:rPr lang="en-US" sz="2800" dirty="0" smtClean="0">
                <a:solidFill>
                  <a:srgbClr val="000000"/>
                </a:solidFill>
                <a:ea typeface="Lucida Sans Unicode" pitchFamily="34" charset="0"/>
                <a:cs typeface="Lucida Sans Unicode" pitchFamily="34" charset="0"/>
              </a:rPr>
              <a:t>Incorrect measurement</a:t>
            </a:r>
          </a:p>
          <a:p>
            <a:pPr marL="685800" lvl="1" indent="-338138" eaLnBrk="1" hangingPunct="1">
              <a:spcBef>
                <a:spcPts val="1200"/>
              </a:spcBef>
              <a:buClr>
                <a:srgbClr val="000000"/>
              </a:buClr>
              <a:buSzPct val="100000"/>
              <a:buFont typeface="Courier New" pitchFamily="49" charset="0"/>
              <a:buChar char="-"/>
              <a:tabLst>
                <a:tab pos="461963" algn="l"/>
                <a:tab pos="685800" algn="l"/>
                <a:tab pos="1376363" algn="l"/>
                <a:tab pos="1833563" algn="l"/>
                <a:tab pos="2290763" algn="l"/>
                <a:tab pos="2747963" algn="l"/>
                <a:tab pos="3205163" algn="l"/>
                <a:tab pos="3662363" algn="l"/>
                <a:tab pos="4119563" algn="l"/>
                <a:tab pos="4576763" algn="l"/>
                <a:tab pos="5033963" algn="l"/>
                <a:tab pos="5491163" algn="l"/>
                <a:tab pos="5948363" algn="l"/>
                <a:tab pos="6405563" algn="l"/>
                <a:tab pos="6862763" algn="l"/>
                <a:tab pos="7319963" algn="l"/>
                <a:tab pos="7777163" algn="l"/>
                <a:tab pos="8234363" algn="l"/>
                <a:tab pos="8691563" algn="l"/>
                <a:tab pos="9148763" algn="l"/>
                <a:tab pos="9605963" algn="l"/>
              </a:tabLst>
            </a:pPr>
            <a:r>
              <a:rPr lang="en-US" sz="2800" dirty="0" smtClean="0">
                <a:solidFill>
                  <a:srgbClr val="000000"/>
                </a:solidFill>
                <a:ea typeface="Lucida Sans Unicode" pitchFamily="34" charset="0"/>
                <a:cs typeface="Lucida Sans Unicode" pitchFamily="34" charset="0"/>
              </a:rPr>
              <a:t>Contaminated wipe</a:t>
            </a:r>
          </a:p>
          <a:p>
            <a:pPr marL="685800" lvl="1" indent="-338138" eaLnBrk="1" hangingPunct="1">
              <a:spcBef>
                <a:spcPts val="1200"/>
              </a:spcBef>
              <a:buClr>
                <a:srgbClr val="000000"/>
              </a:buClr>
              <a:buSzPct val="100000"/>
              <a:buFont typeface="Courier New" pitchFamily="49" charset="0"/>
              <a:buChar char="-"/>
              <a:tabLst>
                <a:tab pos="461963" algn="l"/>
                <a:tab pos="685800" algn="l"/>
                <a:tab pos="1376363" algn="l"/>
                <a:tab pos="1833563" algn="l"/>
                <a:tab pos="2290763" algn="l"/>
                <a:tab pos="2747963" algn="l"/>
                <a:tab pos="3205163" algn="l"/>
                <a:tab pos="3662363" algn="l"/>
                <a:tab pos="4119563" algn="l"/>
                <a:tab pos="4576763" algn="l"/>
                <a:tab pos="5033963" algn="l"/>
                <a:tab pos="5491163" algn="l"/>
                <a:tab pos="5948363" algn="l"/>
                <a:tab pos="6405563" algn="l"/>
                <a:tab pos="6862763" algn="l"/>
                <a:tab pos="7319963" algn="l"/>
                <a:tab pos="7777163" algn="l"/>
                <a:tab pos="8234363" algn="l"/>
                <a:tab pos="8691563" algn="l"/>
                <a:tab pos="9148763" algn="l"/>
                <a:tab pos="9605963" algn="l"/>
              </a:tabLst>
            </a:pPr>
            <a:r>
              <a:rPr lang="en-US" sz="2800" dirty="0" smtClean="0">
                <a:solidFill>
                  <a:srgbClr val="000000"/>
                </a:solidFill>
                <a:ea typeface="Lucida Sans Unicode" pitchFamily="34" charset="0"/>
                <a:cs typeface="Lucida Sans Unicode" pitchFamily="34" charset="0"/>
              </a:rPr>
              <a:t>Contaminated gloves</a:t>
            </a:r>
          </a:p>
          <a:p>
            <a:pPr marL="685800" lvl="1" indent="-338138" eaLnBrk="1" hangingPunct="1">
              <a:spcBef>
                <a:spcPts val="1200"/>
              </a:spcBef>
              <a:buClr>
                <a:srgbClr val="000000"/>
              </a:buClr>
              <a:buSzPct val="100000"/>
              <a:buFont typeface="Courier New" pitchFamily="49" charset="0"/>
              <a:buChar char="-"/>
              <a:tabLst>
                <a:tab pos="461963" algn="l"/>
                <a:tab pos="685800" algn="l"/>
                <a:tab pos="1376363" algn="l"/>
                <a:tab pos="1833563" algn="l"/>
                <a:tab pos="2290763" algn="l"/>
                <a:tab pos="2747963" algn="l"/>
                <a:tab pos="3205163" algn="l"/>
                <a:tab pos="3662363" algn="l"/>
                <a:tab pos="4119563" algn="l"/>
                <a:tab pos="4576763" algn="l"/>
                <a:tab pos="5033963" algn="l"/>
                <a:tab pos="5491163" algn="l"/>
                <a:tab pos="5948363" algn="l"/>
                <a:tab pos="6405563" algn="l"/>
                <a:tab pos="6862763" algn="l"/>
                <a:tab pos="7319963" algn="l"/>
                <a:tab pos="7777163" algn="l"/>
                <a:tab pos="8234363" algn="l"/>
                <a:tab pos="8691563" algn="l"/>
                <a:tab pos="9148763" algn="l"/>
                <a:tab pos="9605963" algn="l"/>
              </a:tabLst>
            </a:pPr>
            <a:r>
              <a:rPr lang="en-US" sz="2800" dirty="0" smtClean="0">
                <a:solidFill>
                  <a:srgbClr val="000000"/>
                </a:solidFill>
                <a:ea typeface="Lucida Sans Unicode" pitchFamily="34" charset="0"/>
                <a:cs typeface="Lucida Sans Unicode" pitchFamily="34" charset="0"/>
              </a:rPr>
              <a:t>Sample </a:t>
            </a:r>
            <a:r>
              <a:rPr lang="en-US" sz="2800" dirty="0">
                <a:solidFill>
                  <a:srgbClr val="000000"/>
                </a:solidFill>
                <a:ea typeface="Lucida Sans Unicode" pitchFamily="34" charset="0"/>
                <a:cs typeface="Lucida Sans Unicode" pitchFamily="34" charset="0"/>
              </a:rPr>
              <a:t>area is </a:t>
            </a:r>
            <a:r>
              <a:rPr lang="en-US" sz="2800" dirty="0" smtClean="0">
                <a:solidFill>
                  <a:srgbClr val="000000"/>
                </a:solidFill>
                <a:ea typeface="Lucida Sans Unicode" pitchFamily="34" charset="0"/>
                <a:cs typeface="Lucida Sans Unicode" pitchFamily="34" charset="0"/>
              </a:rPr>
              <a:t>disturbed</a:t>
            </a:r>
          </a:p>
          <a:p>
            <a:pPr marL="685800" lvl="1" indent="-338138" eaLnBrk="1" hangingPunct="1">
              <a:spcBef>
                <a:spcPts val="1200"/>
              </a:spcBef>
              <a:buClr>
                <a:srgbClr val="000000"/>
              </a:buClr>
              <a:buSzPct val="100000"/>
              <a:buFont typeface="Courier New" pitchFamily="49" charset="0"/>
              <a:buChar char="-"/>
              <a:tabLst>
                <a:tab pos="461963" algn="l"/>
                <a:tab pos="685800" algn="l"/>
                <a:tab pos="1376363" algn="l"/>
                <a:tab pos="1833563" algn="l"/>
                <a:tab pos="2290763" algn="l"/>
                <a:tab pos="2747963" algn="l"/>
                <a:tab pos="3205163" algn="l"/>
                <a:tab pos="3662363" algn="l"/>
                <a:tab pos="4119563" algn="l"/>
                <a:tab pos="4576763" algn="l"/>
                <a:tab pos="5033963" algn="l"/>
                <a:tab pos="5491163" algn="l"/>
                <a:tab pos="5948363" algn="l"/>
                <a:tab pos="6405563" algn="l"/>
                <a:tab pos="6862763" algn="l"/>
                <a:tab pos="7319963" algn="l"/>
                <a:tab pos="7777163" algn="l"/>
                <a:tab pos="8234363" algn="l"/>
                <a:tab pos="8691563" algn="l"/>
                <a:tab pos="9148763" algn="l"/>
                <a:tab pos="9605963" algn="l"/>
              </a:tabLst>
            </a:pPr>
            <a:r>
              <a:rPr lang="en-US" sz="2800" dirty="0" smtClean="0">
                <a:solidFill>
                  <a:srgbClr val="000000"/>
                </a:solidFill>
                <a:ea typeface="Lucida Sans Unicode" pitchFamily="34" charset="0"/>
                <a:cs typeface="Lucida Sans Unicode" pitchFamily="34" charset="0"/>
              </a:rPr>
              <a:t>Sloppy recording</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817021" y="247631"/>
            <a:ext cx="7361777" cy="1189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eaLnBrk="1" hangingPunct="1">
              <a:buClr>
                <a:srgbClr val="000000"/>
              </a:buClr>
              <a:buSzPct val="100000"/>
              <a:buFont typeface="Times New Roman" pitchFamily="18" charset="0"/>
              <a:buNone/>
            </a:pPr>
            <a:r>
              <a:rPr lang="en-US" sz="3600" b="1" dirty="0">
                <a:solidFill>
                  <a:srgbClr val="3333CC"/>
                </a:solidFill>
                <a:ea typeface="Lucida Sans Unicode" pitchFamily="34" charset="0"/>
                <a:cs typeface="Lucida Sans Unicode" pitchFamily="34" charset="0"/>
              </a:rPr>
              <a:t>Composite Dust Wipe Sampling</a:t>
            </a:r>
          </a:p>
        </p:txBody>
      </p:sp>
      <p:sp>
        <p:nvSpPr>
          <p:cNvPr id="51203" name="Text Box 3"/>
          <p:cNvSpPr txBox="1">
            <a:spLocks noChangeArrowheads="1"/>
          </p:cNvSpPr>
          <p:nvPr/>
        </p:nvSpPr>
        <p:spPr bwMode="auto">
          <a:xfrm>
            <a:off x="918628" y="1863189"/>
            <a:ext cx="7260171" cy="3436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39725" indent="-339725"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1pPr>
            <a:lvl2pPr marL="742950" indent="-28575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2pPr>
            <a:lvl3pPr marL="11430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3pPr>
            <a:lvl4pPr marL="16002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4pPr>
            <a:lvl5pPr marL="20574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5pPr>
            <a:lvl6pPr marL="25146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6pPr>
            <a:lvl7pPr marL="29718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7pPr>
            <a:lvl8pPr marL="34290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8pPr>
            <a:lvl9pPr marL="38862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9pPr>
          </a:lstStyle>
          <a:p>
            <a:pPr eaLnBrk="1" hangingPunct="1">
              <a:spcBef>
                <a:spcPts val="12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In composite sampling, samples are collected from common components in different rooms and analyzed as one.</a:t>
            </a:r>
          </a:p>
          <a:p>
            <a:pPr eaLnBrk="1" hangingPunct="1">
              <a:spcBef>
                <a:spcPts val="12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You may receive a request to take a composite sample during lead dust clearance testing.</a:t>
            </a:r>
          </a:p>
          <a:p>
            <a:pPr eaLnBrk="1" hangingPunct="1">
              <a:spcBef>
                <a:spcPts val="12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Analytical laboratories often have difficulty processing composite samples.  Contact your laboratory before taking any composite samples.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791621" y="368283"/>
            <a:ext cx="7010400" cy="955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9pPr>
          </a:lstStyle>
          <a:p>
            <a:pPr eaLnBrk="1" hangingPunct="1">
              <a:buClr>
                <a:srgbClr val="000000"/>
              </a:buClr>
              <a:buSzPct val="100000"/>
              <a:buFont typeface="Times New Roman" pitchFamily="18" charset="0"/>
              <a:buNone/>
            </a:pPr>
            <a:r>
              <a:rPr lang="en-US" sz="3600" b="1" dirty="0">
                <a:solidFill>
                  <a:srgbClr val="3333CC"/>
                </a:solidFill>
                <a:ea typeface="Lucida Sans Unicode" pitchFamily="34" charset="0"/>
                <a:cs typeface="Lucida Sans Unicode" pitchFamily="34" charset="0"/>
              </a:rPr>
              <a:t>Rules for a Composite Sample</a:t>
            </a:r>
          </a:p>
        </p:txBody>
      </p:sp>
      <p:sp>
        <p:nvSpPr>
          <p:cNvPr id="52227" name="Text Box 3"/>
          <p:cNvSpPr txBox="1">
            <a:spLocks noChangeArrowheads="1"/>
          </p:cNvSpPr>
          <p:nvPr/>
        </p:nvSpPr>
        <p:spPr bwMode="auto">
          <a:xfrm>
            <a:off x="914403" y="1600200"/>
            <a:ext cx="7382930" cy="3657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39725" indent="-339725"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1pPr>
            <a:lvl2pPr marL="742950" indent="-28575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2pPr>
            <a:lvl3pPr marL="11430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3pPr>
            <a:lvl4pPr marL="16002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4pPr>
            <a:lvl5pPr marL="20574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5pPr>
            <a:lvl6pPr marL="25146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6pPr>
            <a:lvl7pPr marL="29718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7pPr>
            <a:lvl8pPr marL="34290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8pPr>
            <a:lvl9pPr marL="38862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9pPr>
          </a:lstStyle>
          <a:p>
            <a:pPr eaLnBrk="1" hangingPunct="1">
              <a:spcBef>
                <a:spcPts val="8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Measures average amount of lead dust on several surfaces (up to 4) of the same type.</a:t>
            </a:r>
          </a:p>
          <a:p>
            <a:pPr lvl="1" eaLnBrk="1" hangingPunct="1">
              <a:spcBef>
                <a:spcPts val="400"/>
              </a:spcBef>
              <a:buClr>
                <a:srgbClr val="000000"/>
              </a:buClr>
              <a:buSzPct val="100000"/>
              <a:buFont typeface="Garamond" pitchFamily="18" charset="0"/>
              <a:buChar char="–"/>
            </a:pPr>
            <a:r>
              <a:rPr lang="en-US" sz="2000" dirty="0">
                <a:solidFill>
                  <a:srgbClr val="000000"/>
                </a:solidFill>
                <a:ea typeface="Lucida Sans Unicode" pitchFamily="34" charset="0"/>
                <a:cs typeface="Lucida Sans Unicode" pitchFamily="34" charset="0"/>
              </a:rPr>
              <a:t>Sample container holds up to 4 dust wipes</a:t>
            </a:r>
          </a:p>
          <a:p>
            <a:pPr lvl="1" eaLnBrk="1" hangingPunct="1">
              <a:spcBef>
                <a:spcPts val="400"/>
              </a:spcBef>
              <a:buClr>
                <a:srgbClr val="000000"/>
              </a:buClr>
              <a:buSzPct val="100000"/>
              <a:buFont typeface="Garamond" pitchFamily="18" charset="0"/>
              <a:buChar char="–"/>
            </a:pPr>
            <a:r>
              <a:rPr lang="en-US" sz="2000" dirty="0">
                <a:solidFill>
                  <a:srgbClr val="000000"/>
                </a:solidFill>
                <a:ea typeface="Lucida Sans Unicode" pitchFamily="34" charset="0"/>
                <a:cs typeface="Lucida Sans Unicode" pitchFamily="34" charset="0"/>
              </a:rPr>
              <a:t>Do not use more than 4 wipes.</a:t>
            </a:r>
          </a:p>
          <a:p>
            <a:pPr lvl="1" eaLnBrk="1" hangingPunct="1">
              <a:spcBef>
                <a:spcPts val="400"/>
              </a:spcBef>
              <a:buClr>
                <a:srgbClr val="000000"/>
              </a:buClr>
              <a:buSzPct val="100000"/>
              <a:buFont typeface="Garamond" pitchFamily="18" charset="0"/>
              <a:buChar char="–"/>
            </a:pPr>
            <a:r>
              <a:rPr lang="en-US" sz="2000" dirty="0">
                <a:solidFill>
                  <a:srgbClr val="000000"/>
                </a:solidFill>
                <a:ea typeface="Lucida Sans Unicode" pitchFamily="34" charset="0"/>
                <a:cs typeface="Lucida Sans Unicode" pitchFamily="34" charset="0"/>
              </a:rPr>
              <a:t>Do not mix samples from different types of surfaces.</a:t>
            </a:r>
          </a:p>
          <a:p>
            <a:pPr eaLnBrk="1" hangingPunct="1">
              <a:spcBef>
                <a:spcPts val="8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Sample equal areas with each wipe, and use templates where possible.</a:t>
            </a:r>
          </a:p>
          <a:p>
            <a:pPr eaLnBrk="1" hangingPunct="1">
              <a:spcBef>
                <a:spcPts val="8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Interior sills or troughs: use smallest sill or trough to set area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800100" y="397922"/>
            <a:ext cx="7537450" cy="906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eaLnBrk="1" hangingPunct="1">
              <a:buClr>
                <a:srgbClr val="000000"/>
              </a:buClr>
              <a:buSzPct val="100000"/>
              <a:buFont typeface="Times New Roman" pitchFamily="18" charset="0"/>
              <a:buNone/>
            </a:pPr>
            <a:r>
              <a:rPr lang="en-US" sz="3600" b="1" dirty="0">
                <a:solidFill>
                  <a:srgbClr val="3333CC"/>
                </a:solidFill>
                <a:ea typeface="Lucida Sans Unicode" pitchFamily="34" charset="0"/>
                <a:cs typeface="Lucida Sans Unicode" pitchFamily="34" charset="0"/>
              </a:rPr>
              <a:t>Sampling Strategy</a:t>
            </a:r>
          </a:p>
        </p:txBody>
      </p:sp>
      <p:sp>
        <p:nvSpPr>
          <p:cNvPr id="18435" name="Text Box 3"/>
          <p:cNvSpPr txBox="1">
            <a:spLocks noChangeArrowheads="1"/>
          </p:cNvSpPr>
          <p:nvPr/>
        </p:nvSpPr>
        <p:spPr bwMode="auto">
          <a:xfrm>
            <a:off x="914400" y="1611313"/>
            <a:ext cx="7423150" cy="3817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39725" indent="-339725"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1pPr>
            <a:lvl2pPr marL="742950" indent="-28575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2pPr>
            <a:lvl3pPr marL="11430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3pPr>
            <a:lvl4pPr marL="16002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4pPr>
            <a:lvl5pPr marL="20574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5pPr>
            <a:lvl6pPr marL="25146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6pPr>
            <a:lvl7pPr marL="29718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7pPr>
            <a:lvl8pPr marL="34290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8pPr>
            <a:lvl9pPr marL="38862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9pPr>
          </a:lstStyle>
          <a:p>
            <a:pPr eaLnBrk="1" hangingPunct="1">
              <a:spcBef>
                <a:spcPts val="1000"/>
              </a:spcBef>
              <a:buClr>
                <a:srgbClr val="000000"/>
              </a:buClr>
              <a:buSzPct val="100000"/>
              <a:buFont typeface="Garamond" pitchFamily="18" charset="0"/>
              <a:buChar char="•"/>
            </a:pPr>
            <a:r>
              <a:rPr lang="en-US" sz="2200" dirty="0">
                <a:solidFill>
                  <a:srgbClr val="000000"/>
                </a:solidFill>
                <a:ea typeface="Lucida Sans Unicode" pitchFamily="34" charset="0"/>
                <a:cs typeface="Lucida Sans Unicode" pitchFamily="34" charset="0"/>
              </a:rPr>
              <a:t>You must wait at least 1 hour after final cleanup is completed and visual inspection is passed before collecting samples to allow time for dust to settle out of the air and onto surfaces.</a:t>
            </a:r>
          </a:p>
          <a:p>
            <a:pPr eaLnBrk="1" hangingPunct="1">
              <a:spcBef>
                <a:spcPts val="1200"/>
              </a:spcBef>
              <a:buClr>
                <a:srgbClr val="000000"/>
              </a:buClr>
              <a:buSzPct val="100000"/>
              <a:buFont typeface="Garamond" pitchFamily="18" charset="0"/>
              <a:buChar char="•"/>
            </a:pPr>
            <a:r>
              <a:rPr lang="en-US" sz="2200" dirty="0">
                <a:solidFill>
                  <a:srgbClr val="000000"/>
                </a:solidFill>
                <a:ea typeface="Lucida Sans Unicode" pitchFamily="34" charset="0"/>
                <a:cs typeface="Lucida Sans Unicode" pitchFamily="34" charset="0"/>
              </a:rPr>
              <a:t>When choosing sampling locations, identify areas where the most dust was generated during the job.</a:t>
            </a:r>
          </a:p>
          <a:p>
            <a:pPr eaLnBrk="1" hangingPunct="1">
              <a:spcBef>
                <a:spcPts val="1200"/>
              </a:spcBef>
              <a:buClr>
                <a:srgbClr val="000000"/>
              </a:buClr>
              <a:buSzPct val="100000"/>
              <a:buFont typeface="Garamond" pitchFamily="18" charset="0"/>
              <a:buChar char="•"/>
            </a:pPr>
            <a:r>
              <a:rPr lang="en-US" sz="2200" dirty="0">
                <a:solidFill>
                  <a:srgbClr val="000000"/>
                </a:solidFill>
                <a:ea typeface="Lucida Sans Unicode" pitchFamily="34" charset="0"/>
                <a:cs typeface="Lucida Sans Unicode" pitchFamily="34" charset="0"/>
              </a:rPr>
              <a:t>Whenever possible sample hard floors, not carpets.  </a:t>
            </a:r>
          </a:p>
          <a:p>
            <a:pPr eaLnBrk="1" hangingPunct="1">
              <a:spcBef>
                <a:spcPts val="1200"/>
              </a:spcBef>
              <a:buClr>
                <a:srgbClr val="000000"/>
              </a:buClr>
              <a:buSzPct val="100000"/>
              <a:buFont typeface="Garamond" pitchFamily="18" charset="0"/>
              <a:buChar char="•"/>
            </a:pPr>
            <a:r>
              <a:rPr lang="en-US" sz="2200" dirty="0">
                <a:solidFill>
                  <a:srgbClr val="000000"/>
                </a:solidFill>
                <a:ea typeface="Lucida Sans Unicode" pitchFamily="34" charset="0"/>
                <a:cs typeface="Lucida Sans Unicode" pitchFamily="34" charset="0"/>
              </a:rPr>
              <a:t>Make sure to follow the sampling requirements in the next slides or the </a:t>
            </a:r>
            <a:r>
              <a:rPr lang="en-US" sz="2200" i="1" dirty="0">
                <a:solidFill>
                  <a:srgbClr val="000000"/>
                </a:solidFill>
                <a:ea typeface="Lucida Sans Unicode" pitchFamily="34" charset="0"/>
                <a:cs typeface="Lucida Sans Unicode" pitchFamily="34" charset="0"/>
              </a:rPr>
              <a:t>Field Guide</a:t>
            </a:r>
            <a:r>
              <a:rPr lang="en-US" sz="2200" dirty="0">
                <a:solidFill>
                  <a:srgbClr val="000000"/>
                </a:solidFill>
                <a:ea typeface="Lucida Sans Unicode" pitchFamily="34" charset="0"/>
                <a:cs typeface="Lucida Sans Unicode" pitchFamily="34" charset="0"/>
              </a:rPr>
              <a:t> to select your final sample locations.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804866" y="359816"/>
            <a:ext cx="7686675" cy="955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defRPr>
                <a:solidFill>
                  <a:schemeClr val="tx1"/>
                </a:solidFill>
                <a:latin typeface="Arial" charset="0"/>
              </a:defRPr>
            </a:lvl9pPr>
          </a:lstStyle>
          <a:p>
            <a:pPr eaLnBrk="1" hangingPunct="1">
              <a:buClr>
                <a:srgbClr val="000000"/>
              </a:buClr>
              <a:buSzPct val="100000"/>
              <a:buFont typeface="Times New Roman" pitchFamily="18" charset="0"/>
              <a:buNone/>
            </a:pPr>
            <a:r>
              <a:rPr lang="en-US" sz="3600" b="1" dirty="0">
                <a:solidFill>
                  <a:srgbClr val="3333CC"/>
                </a:solidFill>
                <a:ea typeface="Lucida Sans Unicode" pitchFamily="34" charset="0"/>
                <a:cs typeface="Lucida Sans Unicode" pitchFamily="34" charset="0"/>
              </a:rPr>
              <a:t>Composite Sampling Procedures</a:t>
            </a:r>
          </a:p>
        </p:txBody>
      </p:sp>
      <p:sp>
        <p:nvSpPr>
          <p:cNvPr id="53251" name="Text Box 3"/>
          <p:cNvSpPr txBox="1">
            <a:spLocks noChangeArrowheads="1"/>
          </p:cNvSpPr>
          <p:nvPr/>
        </p:nvSpPr>
        <p:spPr bwMode="auto">
          <a:xfrm>
            <a:off x="914409" y="1693334"/>
            <a:ext cx="7281324" cy="35052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39725" indent="-339725"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1pPr>
            <a:lvl2pPr marL="742950" indent="-28575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2pPr>
            <a:lvl3pPr marL="11430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3pPr>
            <a:lvl4pPr marL="16002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4pPr>
            <a:lvl5pPr marL="20574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5pPr>
            <a:lvl6pPr marL="25146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6pPr>
            <a:lvl7pPr marL="29718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7pPr>
            <a:lvl8pPr marL="34290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8pPr>
            <a:lvl9pPr marL="38862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9pPr>
          </a:lstStyle>
          <a:p>
            <a:pPr eaLnBrk="1" hangingPunct="1">
              <a:spcBef>
                <a:spcPts val="10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Outline all areas to wipe for composite before collecting sample.</a:t>
            </a:r>
          </a:p>
          <a:p>
            <a:pPr eaLnBrk="1" hangingPunct="1">
              <a:spcBef>
                <a:spcPts val="10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Use a new wipe for each subsample.</a:t>
            </a:r>
          </a:p>
          <a:p>
            <a:pPr eaLnBrk="1" hangingPunct="1">
              <a:spcBef>
                <a:spcPts val="10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Follow single wipe sampling procedures.</a:t>
            </a:r>
          </a:p>
          <a:p>
            <a:pPr eaLnBrk="1" hangingPunct="1">
              <a:spcBef>
                <a:spcPts val="10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Use a separate chain of custody form for each composite sample.  </a:t>
            </a:r>
          </a:p>
          <a:p>
            <a:pPr eaLnBrk="1" hangingPunct="1">
              <a:spcBef>
                <a:spcPts val="1000"/>
              </a:spcBef>
              <a:buClr>
                <a:srgbClr val="000000"/>
              </a:buClr>
              <a:buSzPct val="100000"/>
              <a:buFont typeface="Garamond" pitchFamily="18" charset="0"/>
              <a:buChar char="•"/>
            </a:pPr>
            <a:r>
              <a:rPr lang="en-US" sz="2400" dirty="0">
                <a:solidFill>
                  <a:srgbClr val="000000"/>
                </a:solidFill>
                <a:ea typeface="Lucida Sans Unicode" pitchFamily="34" charset="0"/>
                <a:cs typeface="Lucida Sans Unicode" pitchFamily="34" charset="0"/>
              </a:rPr>
              <a:t>It is not necessary to change gloves between subsamples.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787392" y="495288"/>
            <a:ext cx="76200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eaLnBrk="1" hangingPunct="1">
              <a:buClr>
                <a:srgbClr val="000000"/>
              </a:buClr>
              <a:buSzPct val="100000"/>
              <a:buFont typeface="Times New Roman" pitchFamily="18" charset="0"/>
              <a:buNone/>
            </a:pPr>
            <a:r>
              <a:rPr lang="en-US" sz="3200" b="1" dirty="0">
                <a:solidFill>
                  <a:srgbClr val="3333CC"/>
                </a:solidFill>
                <a:ea typeface="Lucida Sans Unicode" pitchFamily="34" charset="0"/>
                <a:cs typeface="Lucida Sans Unicode" pitchFamily="34" charset="0"/>
              </a:rPr>
              <a:t>Proper Hygiene After Completing Sampling Job</a:t>
            </a:r>
          </a:p>
        </p:txBody>
      </p:sp>
      <p:sp>
        <p:nvSpPr>
          <p:cNvPr id="54275" name="Text Box 3"/>
          <p:cNvSpPr txBox="1">
            <a:spLocks noChangeArrowheads="1"/>
          </p:cNvSpPr>
          <p:nvPr/>
        </p:nvSpPr>
        <p:spPr bwMode="auto">
          <a:xfrm>
            <a:off x="918629" y="2087033"/>
            <a:ext cx="7099304" cy="27728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39725" indent="-339725"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1pPr>
            <a:lvl2pPr marL="742950" indent="-28575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2pPr>
            <a:lvl3pPr marL="11430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3pPr>
            <a:lvl4pPr marL="16002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4pPr>
            <a:lvl5pPr marL="20574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5pPr>
            <a:lvl6pPr marL="25146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6pPr>
            <a:lvl7pPr marL="29718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7pPr>
            <a:lvl8pPr marL="34290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8pPr>
            <a:lvl9pPr marL="38862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9pPr>
          </a:lstStyle>
          <a:p>
            <a:pPr eaLnBrk="1" hangingPunct="1">
              <a:spcBef>
                <a:spcPts val="1200"/>
              </a:spcBef>
              <a:buClr>
                <a:srgbClr val="000000"/>
              </a:buClr>
              <a:buSzPct val="100000"/>
              <a:buFont typeface="Garamond" pitchFamily="18" charset="0"/>
              <a:buChar char="•"/>
            </a:pPr>
            <a:r>
              <a:rPr lang="en-US" sz="3200" dirty="0">
                <a:solidFill>
                  <a:srgbClr val="000000"/>
                </a:solidFill>
                <a:ea typeface="Lucida Sans Unicode" pitchFamily="34" charset="0"/>
                <a:cs typeface="Lucida Sans Unicode" pitchFamily="34" charset="0"/>
              </a:rPr>
              <a:t>Hand washing</a:t>
            </a:r>
          </a:p>
          <a:p>
            <a:pPr eaLnBrk="1" hangingPunct="1">
              <a:spcBef>
                <a:spcPts val="1200"/>
              </a:spcBef>
              <a:buClr>
                <a:srgbClr val="000000"/>
              </a:buClr>
              <a:buSzPct val="100000"/>
              <a:buFont typeface="Garamond" pitchFamily="18" charset="0"/>
              <a:buChar char="•"/>
            </a:pPr>
            <a:r>
              <a:rPr lang="en-US" sz="3200" dirty="0">
                <a:solidFill>
                  <a:srgbClr val="000000"/>
                </a:solidFill>
                <a:ea typeface="Lucida Sans Unicode" pitchFamily="34" charset="0"/>
                <a:cs typeface="Lucida Sans Unicode" pitchFamily="34" charset="0"/>
              </a:rPr>
              <a:t>Face washing</a:t>
            </a:r>
          </a:p>
          <a:p>
            <a:pPr eaLnBrk="1" hangingPunct="1">
              <a:spcBef>
                <a:spcPts val="1200"/>
              </a:spcBef>
              <a:buClr>
                <a:srgbClr val="000000"/>
              </a:buClr>
              <a:buSzPct val="100000"/>
              <a:buFont typeface="Garamond" pitchFamily="18" charset="0"/>
              <a:buChar char="•"/>
            </a:pPr>
            <a:r>
              <a:rPr lang="en-US" sz="3200" dirty="0">
                <a:solidFill>
                  <a:srgbClr val="000000"/>
                </a:solidFill>
                <a:ea typeface="Lucida Sans Unicode" pitchFamily="34" charset="0"/>
                <a:cs typeface="Lucida Sans Unicode" pitchFamily="34" charset="0"/>
              </a:rPr>
              <a:t>Check your clothing and shoes (especially soles) before leaving work site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791633" y="510112"/>
            <a:ext cx="7010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eaLnBrk="1" hangingPunct="1">
              <a:buClr>
                <a:srgbClr val="000000"/>
              </a:buClr>
              <a:buSzPct val="100000"/>
              <a:buFont typeface="Times New Roman" pitchFamily="18" charset="0"/>
              <a:buNone/>
            </a:pPr>
            <a:r>
              <a:rPr lang="en-US" sz="3200" b="1" dirty="0">
                <a:solidFill>
                  <a:srgbClr val="3333CC"/>
                </a:solidFill>
                <a:ea typeface="Lucida Sans Unicode" pitchFamily="34" charset="0"/>
                <a:cs typeface="Lucida Sans Unicode" pitchFamily="34" charset="0"/>
              </a:rPr>
              <a:t>Lead Dust Wipe Sampling Locations: EPA RRP Rule</a:t>
            </a:r>
          </a:p>
        </p:txBody>
      </p:sp>
      <p:sp>
        <p:nvSpPr>
          <p:cNvPr id="19459" name="Text Box 3"/>
          <p:cNvSpPr txBox="1">
            <a:spLocks noChangeArrowheads="1"/>
          </p:cNvSpPr>
          <p:nvPr/>
        </p:nvSpPr>
        <p:spPr bwMode="auto">
          <a:xfrm>
            <a:off x="914400" y="1775882"/>
            <a:ext cx="7410450" cy="4000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39725" indent="-339725"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1pPr>
            <a:lvl2pPr marL="739775" indent="-282575"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2pPr>
            <a:lvl3pPr marL="11430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3pPr>
            <a:lvl4pPr marL="16002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4pPr>
            <a:lvl5pPr marL="20574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5pPr>
            <a:lvl6pPr marL="25146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6pPr>
            <a:lvl7pPr marL="29718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7pPr>
            <a:lvl8pPr marL="34290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8pPr>
            <a:lvl9pPr marL="38862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9pPr>
          </a:lstStyle>
          <a:p>
            <a:pPr eaLnBrk="1" hangingPunct="1">
              <a:spcBef>
                <a:spcPts val="600"/>
              </a:spcBef>
              <a:buClr>
                <a:srgbClr val="000000"/>
              </a:buClr>
              <a:buSzPct val="100000"/>
              <a:buFont typeface="Symbol" pitchFamily="18" charset="2"/>
              <a:buChar char=""/>
            </a:pPr>
            <a:r>
              <a:rPr lang="en-US" dirty="0">
                <a:solidFill>
                  <a:srgbClr val="000000"/>
                </a:solidFill>
                <a:ea typeface="Times New Roman" pitchFamily="18" charset="0"/>
                <a:cs typeface="Lucida Sans Unicode" pitchFamily="34" charset="0"/>
              </a:rPr>
              <a:t>If there is more than 1 room, hallway, or stairwell within the work area, take:</a:t>
            </a:r>
          </a:p>
          <a:p>
            <a:pPr lvl="1" eaLnBrk="1" hangingPunct="1">
              <a:spcBef>
                <a:spcPts val="600"/>
              </a:spcBef>
              <a:buClr>
                <a:srgbClr val="000000"/>
              </a:buClr>
              <a:buSzPct val="100000"/>
              <a:buFont typeface="Garamond" pitchFamily="18" charset="0"/>
              <a:buChar char="–"/>
            </a:pPr>
            <a:r>
              <a:rPr lang="en-US" dirty="0">
                <a:solidFill>
                  <a:srgbClr val="000000"/>
                </a:solidFill>
                <a:ea typeface="Times New Roman" pitchFamily="18" charset="0"/>
                <a:cs typeface="Lucida Sans Unicode" pitchFamily="34" charset="0"/>
              </a:rPr>
              <a:t>1 windowsill sample and 1 floor sample within each room, hallway, or stairwell (no more than 4 rooms, hallways, or stairwells need be sampled)</a:t>
            </a:r>
          </a:p>
          <a:p>
            <a:pPr lvl="1" eaLnBrk="1" hangingPunct="1">
              <a:spcBef>
                <a:spcPts val="600"/>
              </a:spcBef>
              <a:buClr>
                <a:srgbClr val="000000"/>
              </a:buClr>
              <a:buSzPct val="100000"/>
              <a:buFont typeface="Garamond" pitchFamily="18" charset="0"/>
              <a:buChar char="–"/>
            </a:pPr>
            <a:r>
              <a:rPr lang="en-US" dirty="0">
                <a:solidFill>
                  <a:srgbClr val="000000"/>
                </a:solidFill>
                <a:ea typeface="Times New Roman" pitchFamily="18" charset="0"/>
                <a:cs typeface="Lucida Sans Unicode" pitchFamily="34" charset="0"/>
              </a:rPr>
              <a:t>If the windows were not closed and covered with plastic during the renovation, also take 1 window trough sample in each room, hallway, or stairwell (no more than 4 need be sampled).</a:t>
            </a:r>
          </a:p>
          <a:p>
            <a:pPr lvl="1" eaLnBrk="1" hangingPunct="1">
              <a:spcBef>
                <a:spcPts val="600"/>
              </a:spcBef>
              <a:buClr>
                <a:srgbClr val="000000"/>
              </a:buClr>
              <a:buSzPct val="100000"/>
              <a:buFont typeface="Garamond" pitchFamily="18" charset="0"/>
              <a:buChar char="–"/>
            </a:pPr>
            <a:r>
              <a:rPr lang="en-US" dirty="0">
                <a:solidFill>
                  <a:srgbClr val="000000"/>
                </a:solidFill>
                <a:ea typeface="Times New Roman" pitchFamily="18" charset="0"/>
                <a:cs typeface="Lucida Sans Unicode" pitchFamily="34" charset="0"/>
              </a:rPr>
              <a:t>1 floor sample adjacent to the work area, but not in an area that has been cleaned</a:t>
            </a:r>
          </a:p>
          <a:p>
            <a:pPr eaLnBrk="1" hangingPunct="1">
              <a:spcBef>
                <a:spcPts val="600"/>
              </a:spcBef>
              <a:buClr>
                <a:srgbClr val="000000"/>
              </a:buClr>
              <a:buSzPct val="100000"/>
              <a:buFont typeface="Symbol" pitchFamily="18" charset="2"/>
              <a:buChar char=""/>
            </a:pPr>
            <a:r>
              <a:rPr lang="en-US" dirty="0">
                <a:solidFill>
                  <a:srgbClr val="000000"/>
                </a:solidFill>
                <a:ea typeface="Times New Roman" pitchFamily="18" charset="0"/>
                <a:cs typeface="Lucida Sans Unicode" pitchFamily="34" charset="0"/>
              </a:rPr>
              <a:t>For Federally-assisted housing, take these samples if the work area is contained, otherwise, clear the whole unit, as discussed in the previous slide.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785282" y="501645"/>
            <a:ext cx="73152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defTabSz="457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eaLnBrk="1" hangingPunct="1">
              <a:buClr>
                <a:srgbClr val="000000"/>
              </a:buClr>
              <a:buSzPct val="100000"/>
              <a:buFont typeface="Times New Roman" pitchFamily="18" charset="0"/>
              <a:buNone/>
            </a:pPr>
            <a:r>
              <a:rPr lang="en-US" sz="3200" b="1" dirty="0">
                <a:solidFill>
                  <a:srgbClr val="3333CC"/>
                </a:solidFill>
                <a:ea typeface="Lucida Sans Unicode" pitchFamily="34" charset="0"/>
                <a:cs typeface="Lucida Sans Unicode" pitchFamily="34" charset="0"/>
              </a:rPr>
              <a:t>Lead Dust Wipe Sampling Locations: EPA RRP Rule – (cont.)</a:t>
            </a:r>
          </a:p>
        </p:txBody>
      </p:sp>
      <p:sp>
        <p:nvSpPr>
          <p:cNvPr id="20483" name="Text Box 3"/>
          <p:cNvSpPr txBox="1">
            <a:spLocks noChangeArrowheads="1"/>
          </p:cNvSpPr>
          <p:nvPr/>
        </p:nvSpPr>
        <p:spPr bwMode="auto">
          <a:xfrm>
            <a:off x="914397" y="1945207"/>
            <a:ext cx="7086600" cy="3886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39725" indent="-339725"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1pPr>
            <a:lvl2pPr marL="739775" indent="-282575"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2pPr>
            <a:lvl3pPr marL="11430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3pPr>
            <a:lvl4pPr marL="16002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4pPr>
            <a:lvl5pPr marL="2057400" indent="-228600" defTabSz="457200"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5pPr>
            <a:lvl6pPr marL="25146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6pPr>
            <a:lvl7pPr marL="29718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7pPr>
            <a:lvl8pPr marL="34290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8pPr>
            <a:lvl9pPr marL="3886200" indent="-228600" defTabSz="457200" eaLnBrk="0" fontAlgn="base" hangingPunct="0">
              <a:spcBef>
                <a:spcPct val="0"/>
              </a:spcBef>
              <a:spcAft>
                <a:spcPct val="0"/>
              </a:spcAft>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tx1"/>
                </a:solidFill>
                <a:latin typeface="Arial" charset="0"/>
              </a:defRPr>
            </a:lvl9pPr>
          </a:lstStyle>
          <a:p>
            <a:pPr marL="342900" indent="-342900" eaLnBrk="1" hangingPunct="1">
              <a:spcBef>
                <a:spcPts val="700"/>
              </a:spcBef>
              <a:buClr>
                <a:srgbClr val="000000"/>
              </a:buClr>
              <a:buSzPct val="100000"/>
              <a:buFont typeface="Arial" pitchFamily="34" charset="0"/>
              <a:buChar char="•"/>
            </a:pPr>
            <a:r>
              <a:rPr lang="en-US" sz="2400" dirty="0">
                <a:solidFill>
                  <a:srgbClr val="000000"/>
                </a:solidFill>
                <a:ea typeface="Times New Roman" pitchFamily="18" charset="0"/>
                <a:cs typeface="Lucida Sans Unicode" pitchFamily="34" charset="0"/>
              </a:rPr>
              <a:t>If the work area is a single room, hallway, or stairwell, or a smaller area, take:  </a:t>
            </a:r>
          </a:p>
          <a:p>
            <a:pPr lvl="1" eaLnBrk="1" hangingPunct="1">
              <a:spcBef>
                <a:spcPts val="700"/>
              </a:spcBef>
              <a:buClr>
                <a:srgbClr val="000000"/>
              </a:buClr>
              <a:buSzPct val="100000"/>
              <a:buFont typeface="Garamond" pitchFamily="18" charset="0"/>
              <a:buChar char="–"/>
            </a:pPr>
            <a:r>
              <a:rPr lang="en-US" sz="2400" dirty="0">
                <a:solidFill>
                  <a:srgbClr val="000000"/>
                </a:solidFill>
                <a:ea typeface="Times New Roman" pitchFamily="18" charset="0"/>
                <a:cs typeface="Lucida Sans Unicode" pitchFamily="34" charset="0"/>
              </a:rPr>
              <a:t>1 windowsill sample and 1 floor sample</a:t>
            </a:r>
          </a:p>
          <a:p>
            <a:pPr lvl="1" eaLnBrk="1" hangingPunct="1">
              <a:spcBef>
                <a:spcPts val="700"/>
              </a:spcBef>
              <a:buClr>
                <a:srgbClr val="000000"/>
              </a:buClr>
              <a:buSzPct val="100000"/>
              <a:buFont typeface="Garamond" pitchFamily="18" charset="0"/>
              <a:buChar char="–"/>
            </a:pPr>
            <a:r>
              <a:rPr lang="en-US" sz="2400" dirty="0">
                <a:solidFill>
                  <a:srgbClr val="000000"/>
                </a:solidFill>
                <a:ea typeface="Times New Roman" pitchFamily="18" charset="0"/>
                <a:cs typeface="Lucida Sans Unicode" pitchFamily="34" charset="0"/>
              </a:rPr>
              <a:t>If the windows were not closed and covered with plastic during the renovation, also take 1 window trough sample.</a:t>
            </a:r>
          </a:p>
          <a:p>
            <a:pPr lvl="1" eaLnBrk="1" hangingPunct="1">
              <a:spcBef>
                <a:spcPts val="700"/>
              </a:spcBef>
              <a:buClr>
                <a:srgbClr val="000000"/>
              </a:buClr>
              <a:buSzPct val="100000"/>
              <a:buFont typeface="Garamond" pitchFamily="18" charset="0"/>
              <a:buChar char="–"/>
            </a:pPr>
            <a:r>
              <a:rPr lang="en-US" sz="2400" dirty="0">
                <a:solidFill>
                  <a:srgbClr val="000000"/>
                </a:solidFill>
                <a:ea typeface="Times New Roman" pitchFamily="18" charset="0"/>
                <a:cs typeface="Lucida Sans Unicode" pitchFamily="34" charset="0"/>
              </a:rPr>
              <a:t>1 floor sample adjacent to the work area, but not in an area that has been cleaned.</a:t>
            </a:r>
          </a:p>
          <a:p>
            <a:pPr eaLnBrk="1" hangingPunct="1">
              <a:spcBef>
                <a:spcPts val="700"/>
              </a:spcBef>
              <a:buClr>
                <a:srgbClr val="000000"/>
              </a:buClr>
              <a:buSzPct val="100000"/>
              <a:buFont typeface="Garamond" pitchFamily="18" charset="0"/>
              <a:buNone/>
            </a:pPr>
            <a:endParaRPr lang="en-US" sz="2400" dirty="0">
              <a:solidFill>
                <a:srgbClr val="000000"/>
              </a:solidFill>
              <a:ea typeface="Times New Roman" pitchFamily="18" charset="0"/>
              <a:cs typeface="Lucida Sans Unicode"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idx="4294967295"/>
          </p:nvPr>
        </p:nvSpPr>
        <p:spPr>
          <a:xfrm>
            <a:off x="787413" y="266171"/>
            <a:ext cx="8229600" cy="1143000"/>
          </a:xfrm>
        </p:spPr>
        <p:txBody>
          <a:bodyPr/>
          <a:lstStyle/>
          <a:p>
            <a:pPr algn="l"/>
            <a:r>
              <a:rPr lang="en-US" sz="3600" b="1" dirty="0" smtClean="0">
                <a:solidFill>
                  <a:srgbClr val="3333CC"/>
                </a:solidFill>
                <a:latin typeface="Arial" pitchFamily="34" charset="0"/>
                <a:ea typeface="Lucida Sans Unicode" pitchFamily="34" charset="0"/>
                <a:cs typeface="Arial" pitchFamily="34" charset="0"/>
              </a:rPr>
              <a:t>HUD Clearance</a:t>
            </a:r>
          </a:p>
        </p:txBody>
      </p:sp>
      <p:sp>
        <p:nvSpPr>
          <p:cNvPr id="21507" name="Rectangle 3"/>
          <p:cNvSpPr>
            <a:spLocks noGrp="1"/>
          </p:cNvSpPr>
          <p:nvPr>
            <p:ph type="body" idx="4294967295"/>
          </p:nvPr>
        </p:nvSpPr>
        <p:spPr>
          <a:xfrm>
            <a:off x="914415" y="1295388"/>
            <a:ext cx="7586117" cy="4267200"/>
          </a:xfrm>
        </p:spPr>
        <p:txBody>
          <a:bodyPr/>
          <a:lstStyle/>
          <a:p>
            <a:pPr>
              <a:spcBef>
                <a:spcPts val="600"/>
              </a:spcBef>
            </a:pPr>
            <a:r>
              <a:rPr lang="en-US" sz="2200" dirty="0" smtClean="0">
                <a:solidFill>
                  <a:srgbClr val="000000"/>
                </a:solidFill>
                <a:latin typeface="Arial" charset="0"/>
                <a:ea typeface="Lucida Sans Unicode" pitchFamily="34" charset="0"/>
                <a:cs typeface="Lucida Sans Unicode" pitchFamily="34" charset="0"/>
              </a:rPr>
              <a:t>HUD does not allow clearance to be performed on a work area alone that has </a:t>
            </a:r>
            <a:r>
              <a:rPr lang="en-US" sz="2200" u="sng" dirty="0" smtClean="0">
                <a:solidFill>
                  <a:srgbClr val="000000"/>
                </a:solidFill>
                <a:latin typeface="Arial" charset="0"/>
                <a:ea typeface="Lucida Sans Unicode" pitchFamily="34" charset="0"/>
                <a:cs typeface="Lucida Sans Unicode" pitchFamily="34" charset="0"/>
              </a:rPr>
              <a:t>not</a:t>
            </a:r>
            <a:r>
              <a:rPr lang="en-US" sz="2200" dirty="0" smtClean="0">
                <a:solidFill>
                  <a:srgbClr val="000000"/>
                </a:solidFill>
                <a:latin typeface="Arial" charset="0"/>
                <a:ea typeface="Lucida Sans Unicode" pitchFamily="34" charset="0"/>
                <a:cs typeface="Lucida Sans Unicode" pitchFamily="34" charset="0"/>
              </a:rPr>
              <a:t> been adequately contained</a:t>
            </a:r>
          </a:p>
          <a:p>
            <a:pPr>
              <a:spcBef>
                <a:spcPts val="1000"/>
              </a:spcBef>
            </a:pPr>
            <a:r>
              <a:rPr lang="en-US" sz="2200" dirty="0" smtClean="0">
                <a:solidFill>
                  <a:srgbClr val="000000"/>
                </a:solidFill>
                <a:latin typeface="Arial" charset="0"/>
                <a:ea typeface="Lucida Sans Unicode" pitchFamily="34" charset="0"/>
                <a:cs typeface="Lucida Sans Unicode" pitchFamily="34" charset="0"/>
              </a:rPr>
              <a:t>HUD clearance can be done in several ways</a:t>
            </a:r>
          </a:p>
          <a:p>
            <a:pPr lvl="1">
              <a:spcBef>
                <a:spcPts val="600"/>
              </a:spcBef>
            </a:pPr>
            <a:r>
              <a:rPr lang="en-US" sz="2200" dirty="0" smtClean="0">
                <a:solidFill>
                  <a:srgbClr val="000000"/>
                </a:solidFill>
                <a:latin typeface="Arial" charset="0"/>
                <a:ea typeface="Lucida Sans Unicode" pitchFamily="34" charset="0"/>
                <a:cs typeface="Lucida Sans Unicode" pitchFamily="34" charset="0"/>
              </a:rPr>
              <a:t>Whole unit clearance in most cases</a:t>
            </a:r>
          </a:p>
          <a:p>
            <a:pPr lvl="1">
              <a:spcBef>
                <a:spcPts val="600"/>
              </a:spcBef>
            </a:pPr>
            <a:r>
              <a:rPr lang="en-US" sz="2200" dirty="0" smtClean="0">
                <a:solidFill>
                  <a:srgbClr val="000000"/>
                </a:solidFill>
                <a:latin typeface="Arial" charset="0"/>
                <a:ea typeface="Lucida Sans Unicode" pitchFamily="34" charset="0"/>
                <a:cs typeface="Lucida Sans Unicode" pitchFamily="34" charset="0"/>
              </a:rPr>
              <a:t>Worksite-only clearance in some cases</a:t>
            </a:r>
          </a:p>
          <a:p>
            <a:pPr lvl="1">
              <a:spcBef>
                <a:spcPts val="600"/>
              </a:spcBef>
            </a:pPr>
            <a:r>
              <a:rPr lang="en-US" sz="2200" dirty="0" smtClean="0">
                <a:solidFill>
                  <a:srgbClr val="000000"/>
                </a:solidFill>
                <a:latin typeface="Arial" charset="0"/>
                <a:ea typeface="Lucida Sans Unicode" pitchFamily="34" charset="0"/>
                <a:cs typeface="Lucida Sans Unicode" pitchFamily="34" charset="0"/>
              </a:rPr>
              <a:t>Clearance for interior work when containment is used</a:t>
            </a:r>
          </a:p>
          <a:p>
            <a:pPr>
              <a:spcBef>
                <a:spcPts val="1000"/>
              </a:spcBef>
            </a:pPr>
            <a:r>
              <a:rPr lang="en-US" sz="2200" dirty="0" smtClean="0">
                <a:solidFill>
                  <a:srgbClr val="000000"/>
                </a:solidFill>
                <a:latin typeface="Arial" charset="0"/>
                <a:ea typeface="Lucida Sans Unicode" pitchFamily="34" charset="0"/>
                <a:cs typeface="Lucida Sans Unicode" pitchFamily="34" charset="0"/>
              </a:rPr>
              <a:t>LDST should discuss sampling strategy with renovator prior to start of work</a:t>
            </a:r>
          </a:p>
          <a:p>
            <a:pPr>
              <a:spcBef>
                <a:spcPts val="1000"/>
              </a:spcBef>
            </a:pPr>
            <a:r>
              <a:rPr lang="en-US" sz="2200" dirty="0" smtClean="0">
                <a:solidFill>
                  <a:srgbClr val="000000"/>
                </a:solidFill>
                <a:latin typeface="Arial" charset="0"/>
                <a:ea typeface="Lucida Sans Unicode" pitchFamily="34" charset="0"/>
                <a:cs typeface="Lucida Sans Unicode" pitchFamily="34" charset="0"/>
              </a:rPr>
              <a:t>See HUD Sampling Appendix and optional HUD Sampling Exercise for detailed descriptions of HUD sampling strategies.</a:t>
            </a:r>
            <a:endParaRPr lang="en-US" sz="22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567255" y="253995"/>
            <a:ext cx="7010400" cy="1143000"/>
          </a:xfrm>
        </p:spPr>
        <p:txBody>
          <a:bodyPr/>
          <a:lstStyle/>
          <a:p>
            <a:r>
              <a:rPr lang="en-US" sz="3200" b="1" dirty="0" smtClean="0">
                <a:solidFill>
                  <a:srgbClr val="3333CC"/>
                </a:solidFill>
                <a:latin typeface="Arial" pitchFamily="34" charset="0"/>
                <a:ea typeface="Lucida Sans Unicode" pitchFamily="34" charset="0"/>
                <a:cs typeface="Arial" pitchFamily="34" charset="0"/>
              </a:rPr>
              <a:t>Activity</a:t>
            </a:r>
            <a:r>
              <a:rPr lang="en-US" sz="3200" b="1" dirty="0">
                <a:solidFill>
                  <a:srgbClr val="3333CC"/>
                </a:solidFill>
                <a:latin typeface="Arial" pitchFamily="34" charset="0"/>
                <a:ea typeface="Lucida Sans Unicode" pitchFamily="34" charset="0"/>
                <a:cs typeface="Arial" pitchFamily="34" charset="0"/>
              </a:rPr>
              <a:t>: Where To Take Samples</a:t>
            </a:r>
          </a:p>
        </p:txBody>
      </p:sp>
      <p:sp>
        <p:nvSpPr>
          <p:cNvPr id="22531" name="Text Box 6"/>
          <p:cNvSpPr txBox="1">
            <a:spLocks noChangeArrowheads="1"/>
          </p:cNvSpPr>
          <p:nvPr/>
        </p:nvSpPr>
        <p:spPr bwMode="auto">
          <a:xfrm>
            <a:off x="1600200" y="2209800"/>
            <a:ext cx="7010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sp>
        <p:nvSpPr>
          <p:cNvPr id="22532" name="Content Placeholder 2"/>
          <p:cNvSpPr>
            <a:spLocks/>
          </p:cNvSpPr>
          <p:nvPr/>
        </p:nvSpPr>
        <p:spPr bwMode="auto">
          <a:xfrm>
            <a:off x="914385" y="1566320"/>
            <a:ext cx="7332148" cy="388621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ts val="1200"/>
              </a:spcBef>
              <a:buFontTx/>
              <a:buChar char="•"/>
            </a:pPr>
            <a:r>
              <a:rPr lang="en-US" sz="2800" kern="0" dirty="0"/>
              <a:t>You are now going to practice sampling area strategies.</a:t>
            </a:r>
          </a:p>
          <a:p>
            <a:pPr marL="342900" indent="-342900">
              <a:spcBef>
                <a:spcPts val="1200"/>
              </a:spcBef>
              <a:buFontTx/>
              <a:buChar char="•"/>
            </a:pPr>
            <a:r>
              <a:rPr lang="en-US" sz="2800" kern="0" dirty="0"/>
              <a:t>Your instructor will provide you with a hypothetical renovation scenario and diagram.</a:t>
            </a:r>
          </a:p>
          <a:p>
            <a:pPr marL="342900" indent="-342900">
              <a:spcBef>
                <a:spcPts val="1200"/>
              </a:spcBef>
              <a:buFontTx/>
              <a:buChar char="•"/>
            </a:pPr>
            <a:r>
              <a:rPr lang="en-US" sz="2800" kern="0" dirty="0"/>
              <a:t>Read the scenario and mark the location(s) of where you think dust wipe samples should be taken.  </a:t>
            </a:r>
            <a:endParaRPr lang="en-US" sz="2800" b="1" kern="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idx="4294967295"/>
          </p:nvPr>
        </p:nvSpPr>
        <p:spPr>
          <a:xfrm>
            <a:off x="736597" y="440264"/>
            <a:ext cx="3098800" cy="795865"/>
          </a:xfrm>
        </p:spPr>
        <p:txBody>
          <a:bodyPr/>
          <a:lstStyle/>
          <a:p>
            <a:r>
              <a:rPr lang="en-US" sz="3600" b="1" dirty="0">
                <a:solidFill>
                  <a:srgbClr val="3333CC"/>
                </a:solidFill>
                <a:latin typeface="Arial" pitchFamily="34" charset="0"/>
                <a:ea typeface="Lucida Sans Unicode" pitchFamily="34" charset="0"/>
                <a:cs typeface="Arial" pitchFamily="34" charset="0"/>
              </a:rPr>
              <a:t>Remember…</a:t>
            </a:r>
          </a:p>
        </p:txBody>
      </p:sp>
      <p:sp>
        <p:nvSpPr>
          <p:cNvPr id="23555" name="Rectangle 3"/>
          <p:cNvSpPr>
            <a:spLocks noGrp="1"/>
          </p:cNvSpPr>
          <p:nvPr>
            <p:ph type="body" idx="4294967295"/>
          </p:nvPr>
        </p:nvSpPr>
        <p:spPr>
          <a:xfrm>
            <a:off x="914403" y="1532452"/>
            <a:ext cx="7340597" cy="3962400"/>
          </a:xfrm>
        </p:spPr>
        <p:txBody>
          <a:bodyPr/>
          <a:lstStyle/>
          <a:p>
            <a:pPr eaLnBrk="1" hangingPunct="1">
              <a:spcBef>
                <a:spcPts val="0"/>
              </a:spcBef>
              <a:buClr>
                <a:srgbClr val="000000"/>
              </a:buClr>
              <a:buFont typeface="Garamond" pitchFamily="18" charset="0"/>
              <a:buChar char="•"/>
            </a:pPr>
            <a:r>
              <a:rPr lang="en-US" sz="3000" dirty="0" smtClean="0">
                <a:solidFill>
                  <a:srgbClr val="000000"/>
                </a:solidFill>
                <a:latin typeface="Arial" charset="0"/>
              </a:rPr>
              <a:t>Be strategic about laying out sampling area to capture areas were the highest dust generating tasks occurred during the job.  </a:t>
            </a:r>
          </a:p>
          <a:p>
            <a:pPr>
              <a:spcBef>
                <a:spcPts val="1800"/>
              </a:spcBef>
            </a:pPr>
            <a:r>
              <a:rPr lang="en-US" sz="3000" dirty="0" smtClean="0">
                <a:latin typeface="Arial" charset="0"/>
              </a:rPr>
              <a:t>Refer to the </a:t>
            </a:r>
            <a:r>
              <a:rPr lang="en-US" sz="3000" i="1" dirty="0" smtClean="0">
                <a:latin typeface="Arial" charset="0"/>
              </a:rPr>
              <a:t>Field Guide</a:t>
            </a:r>
            <a:r>
              <a:rPr lang="en-US" sz="3000" dirty="0" smtClean="0">
                <a:latin typeface="Arial" charset="0"/>
              </a:rPr>
              <a:t> or Chapter 3 to determine the appropriate places to take your samples.  </a:t>
            </a:r>
          </a:p>
        </p:txBody>
      </p:sp>
    </p:spTree>
  </p:cSld>
  <p:clrMapOvr>
    <a:masterClrMapping/>
  </p:clrMapOvr>
</p:sld>
</file>

<file path=ppt/theme/theme1.xml><?xml version="1.0" encoding="utf-8"?>
<a:theme xmlns:a="http://schemas.openxmlformats.org/drawingml/2006/main" name="EPA Lead Dus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EPA Lead Dust Template</Template>
  <TotalTime>3216</TotalTime>
  <Words>6697</Words>
  <Application>Microsoft Office PowerPoint</Application>
  <PresentationFormat>On-screen Show (4:3)</PresentationFormat>
  <Paragraphs>477</Paragraphs>
  <Slides>41</Slides>
  <Notes>41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EPA Lead Dust Template</vt:lpstr>
      <vt:lpstr>Clip</vt:lpstr>
      <vt:lpstr>Slide 1</vt:lpstr>
      <vt:lpstr>Slide 2</vt:lpstr>
      <vt:lpstr>Slide 3</vt:lpstr>
      <vt:lpstr>Slide 4</vt:lpstr>
      <vt:lpstr>Slide 5</vt:lpstr>
      <vt:lpstr>Slide 6</vt:lpstr>
      <vt:lpstr>HUD Clearance</vt:lpstr>
      <vt:lpstr>Activity: Where To Take Samples</vt:lpstr>
      <vt:lpstr>Remember…</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LDST Refresher Course</dc:title>
  <dc:subject>LDST Refresher Course Ch. 3 Slides</dc:subject>
  <dc:creator>US EPA</dc:creator>
  <cp:keywords>Lead dust sampling technician, LDST, lead poisoning</cp:keywords>
  <cp:lastModifiedBy>Pivetz, Timothy</cp:lastModifiedBy>
  <cp:revision>162</cp:revision>
  <cp:lastPrinted>2013-06-13T17:51:55Z</cp:lastPrinted>
  <dcterms:created xsi:type="dcterms:W3CDTF">2009-03-13T19:50:18Z</dcterms:created>
  <dcterms:modified xsi:type="dcterms:W3CDTF">2013-08-06T19:56:47Z</dcterms:modified>
</cp:coreProperties>
</file>