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3" r:id="rId1"/>
  </p:sldMasterIdLst>
  <p:notesMasterIdLst>
    <p:notesMasterId r:id="rId19"/>
  </p:notesMasterIdLst>
  <p:handoutMasterIdLst>
    <p:handoutMasterId r:id="rId20"/>
  </p:handoutMasterIdLst>
  <p:sldIdLst>
    <p:sldId id="328" r:id="rId2"/>
    <p:sldId id="315" r:id="rId3"/>
    <p:sldId id="341" r:id="rId4"/>
    <p:sldId id="342" r:id="rId5"/>
    <p:sldId id="317" r:id="rId6"/>
    <p:sldId id="327" r:id="rId7"/>
    <p:sldId id="351" r:id="rId8"/>
    <p:sldId id="344" r:id="rId9"/>
    <p:sldId id="345" r:id="rId10"/>
    <p:sldId id="332" r:id="rId11"/>
    <p:sldId id="352" r:id="rId12"/>
    <p:sldId id="353" r:id="rId13"/>
    <p:sldId id="334" r:id="rId14"/>
    <p:sldId id="337" r:id="rId15"/>
    <p:sldId id="338" r:id="rId16"/>
    <p:sldId id="322" r:id="rId17"/>
    <p:sldId id="323" r:id="rId18"/>
  </p:sldIdLst>
  <p:sldSz cx="9144000" cy="6858000" type="screen4x3"/>
  <p:notesSz cx="7315200" cy="96012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78" autoAdjust="0"/>
    <p:restoredTop sz="62367" autoAdjust="0"/>
  </p:normalViewPr>
  <p:slideViewPr>
    <p:cSldViewPr snapToGrid="0" showGuides="1">
      <p:cViewPr varScale="1">
        <p:scale>
          <a:sx n="85" d="100"/>
          <a:sy n="85" d="100"/>
        </p:scale>
        <p:origin x="-123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48"/>
    </p:cViewPr>
  </p:sorterViewPr>
  <p:notesViewPr>
    <p:cSldViewPr snapToGrid="0" showGuides="1">
      <p:cViewPr>
        <p:scale>
          <a:sx n="75" d="100"/>
          <a:sy n="75" d="100"/>
        </p:scale>
        <p:origin x="-2868" y="-25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647216" y="282775"/>
            <a:ext cx="3169699" cy="480060"/>
          </a:xfrm>
          <a:prstGeom prst="rect">
            <a:avLst/>
          </a:prstGeom>
          <a:noFill/>
          <a:ln w="9525">
            <a:noFill/>
            <a:miter lim="800000"/>
            <a:headEnd/>
            <a:tailEnd/>
          </a:ln>
        </p:spPr>
        <p:txBody>
          <a:bodyPr vert="horz" wrap="square" lIns="96610" tIns="48305" rIns="96610" bIns="48305" numCol="1" anchor="t" anchorCtr="0" compatLnSpc="1">
            <a:prstTxWarp prst="textNoShape">
              <a:avLst/>
            </a:prstTxWarp>
          </a:bodyPr>
          <a:lstStyle>
            <a:lvl1pPr defTabSz="967300">
              <a:defRPr sz="1200"/>
            </a:lvl1pPr>
          </a:lstStyle>
          <a:p>
            <a:pPr>
              <a:defRPr/>
            </a:pPr>
            <a:r>
              <a:rPr lang="en-US"/>
              <a:t>Chapter 2: Visual Inspection</a:t>
            </a:r>
          </a:p>
        </p:txBody>
      </p:sp>
      <p:sp>
        <p:nvSpPr>
          <p:cNvPr id="15363" name="Rectangle 3"/>
          <p:cNvSpPr>
            <a:spLocks noGrp="1" noChangeArrowheads="1"/>
          </p:cNvSpPr>
          <p:nvPr>
            <p:ph type="dt" sz="quarter" idx="1"/>
          </p:nvPr>
        </p:nvSpPr>
        <p:spPr bwMode="auto">
          <a:xfrm>
            <a:off x="3816915" y="282775"/>
            <a:ext cx="3169699" cy="480060"/>
          </a:xfrm>
          <a:prstGeom prst="rect">
            <a:avLst/>
          </a:prstGeom>
          <a:noFill/>
          <a:ln w="9525">
            <a:noFill/>
            <a:miter lim="800000"/>
            <a:headEnd/>
            <a:tailEnd/>
          </a:ln>
        </p:spPr>
        <p:txBody>
          <a:bodyPr vert="horz" wrap="square" lIns="96610" tIns="48305" rIns="96610" bIns="48305" numCol="1" anchor="t" anchorCtr="0" compatLnSpc="1">
            <a:prstTxWarp prst="textNoShape">
              <a:avLst/>
            </a:prstTxWarp>
          </a:bodyPr>
          <a:lstStyle>
            <a:lvl1pPr algn="r" defTabSz="967300">
              <a:defRPr sz="1400"/>
            </a:lvl1pPr>
          </a:lstStyle>
          <a:p>
            <a:pPr>
              <a:defRPr/>
            </a:pPr>
            <a:endParaRPr lang="en-US"/>
          </a:p>
        </p:txBody>
      </p:sp>
      <p:sp>
        <p:nvSpPr>
          <p:cNvPr id="15364" name="Rectangle 4"/>
          <p:cNvSpPr>
            <a:spLocks noGrp="1" noChangeArrowheads="1"/>
          </p:cNvSpPr>
          <p:nvPr>
            <p:ph type="ftr" sz="quarter" idx="2"/>
          </p:nvPr>
        </p:nvSpPr>
        <p:spPr bwMode="auto">
          <a:xfrm>
            <a:off x="647216" y="8853162"/>
            <a:ext cx="2788007" cy="481704"/>
          </a:xfrm>
          <a:prstGeom prst="rect">
            <a:avLst/>
          </a:prstGeom>
          <a:noFill/>
          <a:ln w="9525">
            <a:noFill/>
            <a:miter lim="800000"/>
            <a:headEnd/>
            <a:tailEnd/>
          </a:ln>
        </p:spPr>
        <p:txBody>
          <a:bodyPr vert="horz" wrap="square" lIns="96610" tIns="48305" rIns="96610" bIns="48305" numCol="1" anchor="b" anchorCtr="0" compatLnSpc="1">
            <a:prstTxWarp prst="textNoShape">
              <a:avLst/>
            </a:prstTxWarp>
          </a:bodyPr>
          <a:lstStyle>
            <a:lvl1pPr defTabSz="967300">
              <a:defRPr sz="1200"/>
            </a:lvl1pPr>
          </a:lstStyle>
          <a:p>
            <a:pPr>
              <a:defRPr/>
            </a:pPr>
            <a:r>
              <a:rPr lang="en-US" smtClean="0"/>
              <a:t>Lead Dust Sampling Technician Training Course</a:t>
            </a:r>
            <a:endParaRPr lang="en-US"/>
          </a:p>
        </p:txBody>
      </p:sp>
      <p:sp>
        <p:nvSpPr>
          <p:cNvPr id="15365" name="Rectangle 5"/>
          <p:cNvSpPr>
            <a:spLocks noGrp="1" noChangeArrowheads="1"/>
          </p:cNvSpPr>
          <p:nvPr>
            <p:ph type="sldNum" sz="quarter" idx="3"/>
          </p:nvPr>
        </p:nvSpPr>
        <p:spPr bwMode="auto">
          <a:xfrm>
            <a:off x="3511561" y="8853162"/>
            <a:ext cx="3168040" cy="481704"/>
          </a:xfrm>
          <a:prstGeom prst="rect">
            <a:avLst/>
          </a:prstGeom>
          <a:noFill/>
          <a:ln w="9525">
            <a:noFill/>
            <a:miter lim="800000"/>
            <a:headEnd/>
            <a:tailEnd/>
          </a:ln>
        </p:spPr>
        <p:txBody>
          <a:bodyPr vert="horz" wrap="square" lIns="96610" tIns="48305" rIns="96610" bIns="48305" numCol="1" anchor="b" anchorCtr="0" compatLnSpc="1">
            <a:prstTxWarp prst="textNoShape">
              <a:avLst/>
            </a:prstTxWarp>
          </a:bodyPr>
          <a:lstStyle>
            <a:lvl1pPr algn="r" defTabSz="967300">
              <a:defRPr sz="1400"/>
            </a:lvl1pPr>
          </a:lstStyle>
          <a:p>
            <a:pPr>
              <a:defRPr/>
            </a:pPr>
            <a:fld id="{B3612E5D-C007-4B2D-BE9D-318C1E5E42C3}" type="slidenum">
              <a:rPr lang="en-US"/>
              <a:pPr>
                <a:defRPr/>
              </a:pPr>
              <a:t>‹#›</a:t>
            </a:fld>
            <a:endParaRPr lang="en-US"/>
          </a:p>
        </p:txBody>
      </p:sp>
    </p:spTree>
    <p:extLst>
      <p:ext uri="{BB962C8B-B14F-4D97-AF65-F5344CB8AC3E}">
        <p14:creationId xmlns:p14="http://schemas.microsoft.com/office/powerpoint/2010/main" xmlns="" val="2881479477"/>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spect="1" noChangeArrowheads="1"/>
          </p:cNvSpPr>
          <p:nvPr>
            <p:ph type="hdr" sz="quarter"/>
          </p:nvPr>
        </p:nvSpPr>
        <p:spPr bwMode="auto">
          <a:xfrm>
            <a:off x="0" y="1"/>
            <a:ext cx="3173018" cy="478416"/>
          </a:xfrm>
          <a:prstGeom prst="rect">
            <a:avLst/>
          </a:prstGeom>
          <a:noFill/>
          <a:ln w="9525">
            <a:noFill/>
            <a:miter lim="800000"/>
            <a:headEnd/>
            <a:tailEnd/>
          </a:ln>
        </p:spPr>
        <p:txBody>
          <a:bodyPr vert="horz" wrap="square" lIns="95079" tIns="47540" rIns="95079" bIns="47540" numCol="1" anchor="t" anchorCtr="0" compatLnSpc="1">
            <a:prstTxWarp prst="textNoShape">
              <a:avLst/>
            </a:prstTxWarp>
          </a:bodyPr>
          <a:lstStyle>
            <a:lvl1pPr defTabSz="967300">
              <a:defRPr sz="1100" dirty="0" smtClean="0">
                <a:latin typeface="Arial" pitchFamily="34" charset="0"/>
                <a:cs typeface="Arial" pitchFamily="34" charset="0"/>
              </a:defRPr>
            </a:lvl1pPr>
          </a:lstStyle>
          <a:p>
            <a:pPr>
              <a:defRPr/>
            </a:pPr>
            <a:r>
              <a:rPr lang="en-US" dirty="0" smtClean="0"/>
              <a:t>Chapter 2: Visual Inspection</a:t>
            </a:r>
            <a:endParaRPr lang="en-US" dirty="0"/>
          </a:p>
        </p:txBody>
      </p:sp>
      <p:sp>
        <p:nvSpPr>
          <p:cNvPr id="8195" name="Rectangle 3"/>
          <p:cNvSpPr>
            <a:spLocks noGrp="1" noChangeArrowheads="1"/>
          </p:cNvSpPr>
          <p:nvPr>
            <p:ph type="dt" idx="1"/>
          </p:nvPr>
        </p:nvSpPr>
        <p:spPr bwMode="auto">
          <a:xfrm>
            <a:off x="3657600" y="39458"/>
            <a:ext cx="3637686" cy="478416"/>
          </a:xfrm>
          <a:prstGeom prst="rect">
            <a:avLst/>
          </a:prstGeom>
          <a:noFill/>
          <a:ln w="9525">
            <a:noFill/>
            <a:miter lim="800000"/>
            <a:headEnd/>
            <a:tailEnd/>
          </a:ln>
        </p:spPr>
        <p:txBody>
          <a:bodyPr vert="horz" wrap="square" lIns="96610" tIns="48305" rIns="96610" bIns="48305" numCol="1" anchor="t" anchorCtr="0" compatLnSpc="1">
            <a:prstTxWarp prst="textNoShape">
              <a:avLst/>
            </a:prstTxWarp>
          </a:bodyPr>
          <a:lstStyle>
            <a:lvl1pPr algn="r" defTabSz="967300">
              <a:defRPr sz="1100" dirty="0">
                <a:latin typeface="Arial" pitchFamily="34" charset="0"/>
                <a:cs typeface="Arial" pitchFamily="34" charset="0"/>
              </a:defRPr>
            </a:lvl1pPr>
          </a:lstStyle>
          <a:p>
            <a:pPr>
              <a:defRPr/>
            </a:pPr>
            <a:endParaRPr lang="en-US" dirty="0"/>
          </a:p>
        </p:txBody>
      </p:sp>
      <p:sp>
        <p:nvSpPr>
          <p:cNvPr id="31748" name="Rectangle 4"/>
          <p:cNvSpPr>
            <a:spLocks noGrp="1" noRot="1" noChangeAspect="1" noChangeArrowheads="1" noTextEdit="1"/>
          </p:cNvSpPr>
          <p:nvPr>
            <p:ph type="sldImg" idx="2"/>
          </p:nvPr>
        </p:nvSpPr>
        <p:spPr bwMode="auto">
          <a:xfrm>
            <a:off x="1228725" y="609600"/>
            <a:ext cx="4849813" cy="3636963"/>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197" name="Rectangle 5"/>
          <p:cNvSpPr>
            <a:spLocks noGrp="1" noChangeArrowheads="1"/>
          </p:cNvSpPr>
          <p:nvPr>
            <p:ph type="body" sz="quarter" idx="3"/>
          </p:nvPr>
        </p:nvSpPr>
        <p:spPr bwMode="auto">
          <a:xfrm>
            <a:off x="974144" y="4419183"/>
            <a:ext cx="5366914" cy="4461928"/>
          </a:xfrm>
          <a:prstGeom prst="rect">
            <a:avLst/>
          </a:prstGeom>
          <a:noFill/>
          <a:ln w="9525">
            <a:noFill/>
            <a:miter lim="800000"/>
            <a:headEnd/>
            <a:tailEnd/>
          </a:ln>
        </p:spPr>
        <p:txBody>
          <a:bodyPr vert="horz" wrap="square" lIns="96610" tIns="48305" rIns="96610" bIns="48305" numCol="1" anchor="t" anchorCtr="0" compatLnSpc="1">
            <a:prstTxWarp prst="textNoShape">
              <a:avLst/>
            </a:prstTxWarp>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8198" name="Rectangle 6"/>
          <p:cNvSpPr>
            <a:spLocks noGrp="1" noChangeAspect="1" noChangeArrowheads="1"/>
          </p:cNvSpPr>
          <p:nvPr>
            <p:ph type="ftr" sz="quarter" idx="4"/>
          </p:nvPr>
        </p:nvSpPr>
        <p:spPr bwMode="auto">
          <a:xfrm>
            <a:off x="19915" y="9083328"/>
            <a:ext cx="3621090" cy="478415"/>
          </a:xfrm>
          <a:prstGeom prst="rect">
            <a:avLst/>
          </a:prstGeom>
          <a:noFill/>
          <a:ln w="9525">
            <a:noFill/>
            <a:miter lim="800000"/>
            <a:headEnd/>
            <a:tailEnd/>
          </a:ln>
        </p:spPr>
        <p:txBody>
          <a:bodyPr vert="horz" wrap="none" lIns="95079" tIns="47540" rIns="95079" bIns="47540" numCol="1" anchor="b" anchorCtr="0" compatLnSpc="1">
            <a:prstTxWarp prst="textNoShape">
              <a:avLst/>
            </a:prstTxWarp>
          </a:bodyPr>
          <a:lstStyle>
            <a:lvl1pPr defTabSz="967300">
              <a:defRPr sz="1100" dirty="0" smtClean="0">
                <a:latin typeface="Arial" pitchFamily="34" charset="0"/>
                <a:cs typeface="Arial" pitchFamily="34" charset="0"/>
              </a:defRPr>
            </a:lvl1pPr>
          </a:lstStyle>
          <a:p>
            <a:pPr>
              <a:defRPr/>
            </a:pPr>
            <a:r>
              <a:rPr lang="en-US" dirty="0" smtClean="0"/>
              <a:t>Lead Dust Sampling Technician Training Course</a:t>
            </a:r>
            <a:endParaRPr lang="en-US" dirty="0"/>
          </a:p>
        </p:txBody>
      </p:sp>
      <p:sp>
        <p:nvSpPr>
          <p:cNvPr id="8199" name="Rectangle 7"/>
          <p:cNvSpPr>
            <a:spLocks noGrp="1" noChangeAspect="1" noChangeArrowheads="1"/>
          </p:cNvSpPr>
          <p:nvPr>
            <p:ph type="sldNum" sz="quarter" idx="5"/>
          </p:nvPr>
        </p:nvSpPr>
        <p:spPr bwMode="auto">
          <a:xfrm>
            <a:off x="4976926" y="9083328"/>
            <a:ext cx="2331637" cy="478415"/>
          </a:xfrm>
          <a:prstGeom prst="rect">
            <a:avLst/>
          </a:prstGeom>
          <a:noFill/>
          <a:ln w="9525">
            <a:noFill/>
            <a:miter lim="800000"/>
            <a:headEnd/>
            <a:tailEnd/>
          </a:ln>
        </p:spPr>
        <p:txBody>
          <a:bodyPr vert="horz" wrap="square" lIns="95079" tIns="47540" rIns="95079" bIns="47540" numCol="1" anchor="b" anchorCtr="0" compatLnSpc="1">
            <a:prstTxWarp prst="textNoShape">
              <a:avLst/>
            </a:prstTxWarp>
          </a:bodyPr>
          <a:lstStyle>
            <a:lvl1pPr algn="r" defTabSz="967300">
              <a:defRPr sz="1100" dirty="0" smtClean="0">
                <a:latin typeface="Arial" pitchFamily="34" charset="0"/>
                <a:cs typeface="Arial" pitchFamily="34" charset="0"/>
              </a:defRPr>
            </a:lvl1pPr>
          </a:lstStyle>
          <a:p>
            <a:pPr>
              <a:defRPr/>
            </a:pPr>
            <a:r>
              <a:rPr lang="en-US" dirty="0" smtClean="0"/>
              <a:t>2-</a:t>
            </a:r>
            <a:fld id="{BCD0D00D-495A-412F-80D6-C2AFB378EA03}" type="slidenum">
              <a:rPr lang="en-US" smtClean="0"/>
              <a:pPr>
                <a:defRPr/>
              </a:pPr>
              <a:t>‹#›</a:t>
            </a:fld>
            <a:endParaRPr lang="en-US" dirty="0"/>
          </a:p>
        </p:txBody>
      </p:sp>
    </p:spTree>
    <p:extLst>
      <p:ext uri="{BB962C8B-B14F-4D97-AF65-F5344CB8AC3E}">
        <p14:creationId xmlns:p14="http://schemas.microsoft.com/office/powerpoint/2010/main" xmlns="" val="2444458449"/>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buChar char="•"/>
      <a:defRPr sz="11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1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Rot="1" noChangeAspect="1" noChangeArrowheads="1" noTextEdit="1"/>
          </p:cNvSpPr>
          <p:nvPr>
            <p:ph type="sldImg"/>
          </p:nvPr>
        </p:nvSpPr>
        <p:spPr>
          <a:ln/>
        </p:spPr>
      </p:sp>
      <p:sp>
        <p:nvSpPr>
          <p:cNvPr id="3277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6" name="Slide Number Placeholder 5"/>
          <p:cNvSpPr>
            <a:spLocks noGrp="1"/>
          </p:cNvSpPr>
          <p:nvPr>
            <p:ph type="sldNum" sz="quarter" idx="11"/>
          </p:nvPr>
        </p:nvSpPr>
        <p:spPr/>
        <p:txBody>
          <a:bodyPr/>
          <a:lstStyle/>
          <a:p>
            <a:pPr>
              <a:defRPr/>
            </a:pPr>
            <a:r>
              <a:rPr lang="en-US" smtClean="0"/>
              <a:t>2-</a:t>
            </a:r>
            <a:fld id="{BCD0D00D-495A-412F-80D6-C2AFB378EA03}" type="slidenum">
              <a:rPr lang="en-US" smtClean="0"/>
              <a:pPr>
                <a:defRPr/>
              </a:pPr>
              <a:t>1</a:t>
            </a:fld>
            <a:endParaRPr lang="en-US" dirty="0"/>
          </a:p>
        </p:txBody>
      </p:sp>
      <p:sp>
        <p:nvSpPr>
          <p:cNvPr id="7" name="Header Placeholder 6"/>
          <p:cNvSpPr>
            <a:spLocks noGrp="1"/>
          </p:cNvSpPr>
          <p:nvPr>
            <p:ph type="hdr" sz="quarter" idx="12"/>
          </p:nvPr>
        </p:nvSpPr>
        <p:spPr/>
        <p:txBody>
          <a:bodyPr/>
          <a:lstStyle/>
          <a:p>
            <a:pPr>
              <a:defRPr/>
            </a:pPr>
            <a:r>
              <a:rPr lang="en-US" smtClean="0"/>
              <a:t>Chapter 2: Visual Inspection</a:t>
            </a:r>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9" name="Rectangle 2"/>
          <p:cNvSpPr>
            <a:spLocks noGrp="1" noRot="1" noChangeAspect="1" noChangeArrowheads="1" noTextEdit="1"/>
          </p:cNvSpPr>
          <p:nvPr>
            <p:ph type="sldImg"/>
          </p:nvPr>
        </p:nvSpPr>
        <p:spPr>
          <a:ln/>
        </p:spPr>
      </p:sp>
      <p:sp>
        <p:nvSpPr>
          <p:cNvPr id="4199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6" name="Slide Number Placeholder 5"/>
          <p:cNvSpPr>
            <a:spLocks noGrp="1"/>
          </p:cNvSpPr>
          <p:nvPr>
            <p:ph type="sldNum" sz="quarter" idx="11"/>
          </p:nvPr>
        </p:nvSpPr>
        <p:spPr/>
        <p:txBody>
          <a:bodyPr/>
          <a:lstStyle/>
          <a:p>
            <a:pPr>
              <a:defRPr/>
            </a:pPr>
            <a:r>
              <a:rPr lang="en-US" smtClean="0"/>
              <a:t>2-</a:t>
            </a:r>
            <a:fld id="{BCD0D00D-495A-412F-80D6-C2AFB378EA03}" type="slidenum">
              <a:rPr lang="en-US" smtClean="0"/>
              <a:pPr>
                <a:defRPr/>
              </a:pPr>
              <a:t>10</a:t>
            </a:fld>
            <a:endParaRPr lang="en-US" dirty="0"/>
          </a:p>
        </p:txBody>
      </p:sp>
      <p:sp>
        <p:nvSpPr>
          <p:cNvPr id="7" name="Header Placeholder 6"/>
          <p:cNvSpPr>
            <a:spLocks noGrp="1"/>
          </p:cNvSpPr>
          <p:nvPr>
            <p:ph type="hdr" sz="quarter" idx="12"/>
          </p:nvPr>
        </p:nvSpPr>
        <p:spPr/>
        <p:txBody>
          <a:bodyPr/>
          <a:lstStyle/>
          <a:p>
            <a:pPr>
              <a:defRPr/>
            </a:pPr>
            <a:r>
              <a:rPr lang="en-US" smtClean="0"/>
              <a:t>Chapter 2: Visual Inspection</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Rectangle 2"/>
          <p:cNvSpPr>
            <a:spLocks noGrp="1" noRot="1" noChangeAspect="1" noChangeArrowheads="1" noTextEdit="1"/>
          </p:cNvSpPr>
          <p:nvPr>
            <p:ph type="sldImg"/>
          </p:nvPr>
        </p:nvSpPr>
        <p:spPr>
          <a:ln/>
        </p:spPr>
      </p:sp>
      <p:sp>
        <p:nvSpPr>
          <p:cNvPr id="4301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6" name="Slide Number Placeholder 5"/>
          <p:cNvSpPr>
            <a:spLocks noGrp="1"/>
          </p:cNvSpPr>
          <p:nvPr>
            <p:ph type="sldNum" sz="quarter" idx="11"/>
          </p:nvPr>
        </p:nvSpPr>
        <p:spPr/>
        <p:txBody>
          <a:bodyPr/>
          <a:lstStyle/>
          <a:p>
            <a:pPr>
              <a:defRPr/>
            </a:pPr>
            <a:r>
              <a:rPr lang="en-US" smtClean="0"/>
              <a:t>2-</a:t>
            </a:r>
            <a:fld id="{BCD0D00D-495A-412F-80D6-C2AFB378EA03}" type="slidenum">
              <a:rPr lang="en-US" smtClean="0"/>
              <a:pPr>
                <a:defRPr/>
              </a:pPr>
              <a:t>11</a:t>
            </a:fld>
            <a:endParaRPr lang="en-US" dirty="0"/>
          </a:p>
        </p:txBody>
      </p:sp>
      <p:sp>
        <p:nvSpPr>
          <p:cNvPr id="7" name="Header Placeholder 6"/>
          <p:cNvSpPr>
            <a:spLocks noGrp="1"/>
          </p:cNvSpPr>
          <p:nvPr>
            <p:ph type="hdr" sz="quarter" idx="12"/>
          </p:nvPr>
        </p:nvSpPr>
        <p:spPr/>
        <p:txBody>
          <a:bodyPr/>
          <a:lstStyle/>
          <a:p>
            <a:pPr>
              <a:defRPr/>
            </a:pPr>
            <a:r>
              <a:rPr lang="en-US" smtClean="0"/>
              <a:t>Chapter 2: Visual Inspection</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Rot="1" noChangeAspect="1" noChangeArrowheads="1" noTextEdit="1"/>
          </p:cNvSpPr>
          <p:nvPr>
            <p:ph type="sldImg"/>
          </p:nvPr>
        </p:nvSpPr>
        <p:spPr>
          <a:ln/>
        </p:spPr>
      </p:sp>
      <p:sp>
        <p:nvSpPr>
          <p:cNvPr id="4403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6" name="Slide Number Placeholder 5"/>
          <p:cNvSpPr>
            <a:spLocks noGrp="1"/>
          </p:cNvSpPr>
          <p:nvPr>
            <p:ph type="sldNum" sz="quarter" idx="11"/>
          </p:nvPr>
        </p:nvSpPr>
        <p:spPr/>
        <p:txBody>
          <a:bodyPr/>
          <a:lstStyle/>
          <a:p>
            <a:pPr>
              <a:defRPr/>
            </a:pPr>
            <a:r>
              <a:rPr lang="en-US" smtClean="0"/>
              <a:t>2-</a:t>
            </a:r>
            <a:fld id="{BCD0D00D-495A-412F-80D6-C2AFB378EA03}" type="slidenum">
              <a:rPr lang="en-US" smtClean="0"/>
              <a:pPr>
                <a:defRPr/>
              </a:pPr>
              <a:t>12</a:t>
            </a:fld>
            <a:endParaRPr lang="en-US" dirty="0"/>
          </a:p>
        </p:txBody>
      </p:sp>
      <p:sp>
        <p:nvSpPr>
          <p:cNvPr id="7" name="Header Placeholder 6"/>
          <p:cNvSpPr>
            <a:spLocks noGrp="1"/>
          </p:cNvSpPr>
          <p:nvPr>
            <p:ph type="hdr" sz="quarter" idx="12"/>
          </p:nvPr>
        </p:nvSpPr>
        <p:spPr/>
        <p:txBody>
          <a:bodyPr/>
          <a:lstStyle/>
          <a:p>
            <a:pPr>
              <a:defRPr/>
            </a:pPr>
            <a:r>
              <a:rPr lang="en-US" smtClean="0"/>
              <a:t>Chapter 2: Visual Inspection</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Rectangle 2"/>
          <p:cNvSpPr>
            <a:spLocks noGrp="1" noRot="1" noChangeAspect="1" noChangeArrowheads="1" noTextEdit="1"/>
          </p:cNvSpPr>
          <p:nvPr>
            <p:ph type="sldImg"/>
          </p:nvPr>
        </p:nvSpPr>
        <p:spPr>
          <a:ln/>
        </p:spPr>
      </p:sp>
      <p:sp>
        <p:nvSpPr>
          <p:cNvPr id="4506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The arrow here points to a crack in the paint. </a:t>
            </a:r>
          </a:p>
        </p:txBody>
      </p:sp>
      <p:sp>
        <p:nvSpPr>
          <p:cNvPr id="5" name="Footer Placeholder 4"/>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6" name="Slide Number Placeholder 5"/>
          <p:cNvSpPr>
            <a:spLocks noGrp="1"/>
          </p:cNvSpPr>
          <p:nvPr>
            <p:ph type="sldNum" sz="quarter" idx="11"/>
          </p:nvPr>
        </p:nvSpPr>
        <p:spPr/>
        <p:txBody>
          <a:bodyPr/>
          <a:lstStyle/>
          <a:p>
            <a:pPr>
              <a:defRPr/>
            </a:pPr>
            <a:r>
              <a:rPr lang="en-US" smtClean="0"/>
              <a:t>2-</a:t>
            </a:r>
            <a:fld id="{BCD0D00D-495A-412F-80D6-C2AFB378EA03}" type="slidenum">
              <a:rPr lang="en-US" smtClean="0"/>
              <a:pPr>
                <a:defRPr/>
              </a:pPr>
              <a:t>13</a:t>
            </a:fld>
            <a:endParaRPr lang="en-US" dirty="0"/>
          </a:p>
        </p:txBody>
      </p:sp>
      <p:sp>
        <p:nvSpPr>
          <p:cNvPr id="7" name="Header Placeholder 6"/>
          <p:cNvSpPr>
            <a:spLocks noGrp="1"/>
          </p:cNvSpPr>
          <p:nvPr>
            <p:ph type="hdr" sz="quarter" idx="12"/>
          </p:nvPr>
        </p:nvSpPr>
        <p:spPr/>
        <p:txBody>
          <a:bodyPr/>
          <a:lstStyle/>
          <a:p>
            <a:pPr>
              <a:defRPr/>
            </a:pPr>
            <a:r>
              <a:rPr lang="en-US" smtClean="0"/>
              <a:t>Chapter 2: Visual Inspection</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5" name="Rectangle 2"/>
          <p:cNvSpPr>
            <a:spLocks noGrp="1" noRot="1" noChangeAspect="1" noChangeArrowheads="1" noTextEdit="1"/>
          </p:cNvSpPr>
          <p:nvPr>
            <p:ph type="sldImg"/>
          </p:nvPr>
        </p:nvSpPr>
        <p:spPr>
          <a:ln/>
        </p:spPr>
      </p:sp>
      <p:sp>
        <p:nvSpPr>
          <p:cNvPr id="46086"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Moisture can be the cause of many paint problems. In this case, it is causing the paint to bubble. </a:t>
            </a:r>
          </a:p>
        </p:txBody>
      </p:sp>
      <p:sp>
        <p:nvSpPr>
          <p:cNvPr id="5" name="Footer Placeholder 4"/>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6" name="Slide Number Placeholder 5"/>
          <p:cNvSpPr>
            <a:spLocks noGrp="1"/>
          </p:cNvSpPr>
          <p:nvPr>
            <p:ph type="sldNum" sz="quarter" idx="11"/>
          </p:nvPr>
        </p:nvSpPr>
        <p:spPr/>
        <p:txBody>
          <a:bodyPr/>
          <a:lstStyle/>
          <a:p>
            <a:pPr>
              <a:defRPr/>
            </a:pPr>
            <a:r>
              <a:rPr lang="en-US" smtClean="0"/>
              <a:t>2-</a:t>
            </a:r>
            <a:fld id="{BCD0D00D-495A-412F-80D6-C2AFB378EA03}" type="slidenum">
              <a:rPr lang="en-US" smtClean="0"/>
              <a:pPr>
                <a:defRPr/>
              </a:pPr>
              <a:t>14</a:t>
            </a:fld>
            <a:endParaRPr lang="en-US" dirty="0"/>
          </a:p>
        </p:txBody>
      </p:sp>
      <p:sp>
        <p:nvSpPr>
          <p:cNvPr id="7" name="Header Placeholder 6"/>
          <p:cNvSpPr>
            <a:spLocks noGrp="1"/>
          </p:cNvSpPr>
          <p:nvPr>
            <p:ph type="hdr" sz="quarter" idx="12"/>
          </p:nvPr>
        </p:nvSpPr>
        <p:spPr/>
        <p:txBody>
          <a:bodyPr/>
          <a:lstStyle/>
          <a:p>
            <a:pPr>
              <a:defRPr/>
            </a:pPr>
            <a:r>
              <a:rPr lang="en-US" smtClean="0"/>
              <a:t>Chapter 2: Visual Inspection</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9" name="Rectangle 2"/>
          <p:cNvSpPr>
            <a:spLocks noGrp="1" noRot="1" noChangeAspect="1" noChangeArrowheads="1" noTextEdit="1"/>
          </p:cNvSpPr>
          <p:nvPr>
            <p:ph type="sldImg"/>
          </p:nvPr>
        </p:nvSpPr>
        <p:spPr>
          <a:ln/>
        </p:spPr>
      </p:sp>
      <p:sp>
        <p:nvSpPr>
          <p:cNvPr id="471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smtClean="0"/>
          </a:p>
        </p:txBody>
      </p:sp>
      <p:sp>
        <p:nvSpPr>
          <p:cNvPr id="5" name="Footer Placeholder 4"/>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6" name="Slide Number Placeholder 5"/>
          <p:cNvSpPr>
            <a:spLocks noGrp="1"/>
          </p:cNvSpPr>
          <p:nvPr>
            <p:ph type="sldNum" sz="quarter" idx="11"/>
          </p:nvPr>
        </p:nvSpPr>
        <p:spPr/>
        <p:txBody>
          <a:bodyPr/>
          <a:lstStyle/>
          <a:p>
            <a:pPr>
              <a:defRPr/>
            </a:pPr>
            <a:r>
              <a:rPr lang="en-US" smtClean="0"/>
              <a:t>2-</a:t>
            </a:r>
            <a:fld id="{BCD0D00D-495A-412F-80D6-C2AFB378EA03}" type="slidenum">
              <a:rPr lang="en-US" smtClean="0"/>
              <a:pPr>
                <a:defRPr/>
              </a:pPr>
              <a:t>15</a:t>
            </a:fld>
            <a:endParaRPr lang="en-US" dirty="0"/>
          </a:p>
        </p:txBody>
      </p:sp>
      <p:sp>
        <p:nvSpPr>
          <p:cNvPr id="7" name="Header Placeholder 6"/>
          <p:cNvSpPr>
            <a:spLocks noGrp="1"/>
          </p:cNvSpPr>
          <p:nvPr>
            <p:ph type="hdr" sz="quarter" idx="12"/>
          </p:nvPr>
        </p:nvSpPr>
        <p:spPr/>
        <p:txBody>
          <a:bodyPr/>
          <a:lstStyle/>
          <a:p>
            <a:pPr>
              <a:defRPr/>
            </a:pPr>
            <a:r>
              <a:rPr lang="en-US" smtClean="0"/>
              <a:t>Chapter 2: Visual Inspection</a:t>
            </a:r>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3" name="Rectangle 2"/>
          <p:cNvSpPr>
            <a:spLocks noGrp="1" noRot="1" noChangeAspect="1" noChangeArrowheads="1" noTextEdit="1"/>
          </p:cNvSpPr>
          <p:nvPr>
            <p:ph type="sldImg"/>
          </p:nvPr>
        </p:nvSpPr>
        <p:spPr>
          <a:xfrm>
            <a:off x="1227138" y="609600"/>
            <a:ext cx="4849812" cy="3636963"/>
          </a:xfrm>
          <a:ln/>
        </p:spPr>
      </p:sp>
      <p:sp>
        <p:nvSpPr>
          <p:cNvPr id="48134"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When recording the results of a visual inspection, take the following steps:</a:t>
            </a:r>
          </a:p>
          <a:p>
            <a:pPr marL="356547" lvl="1" indent="-237698" eaLnBrk="1" hangingPunct="1"/>
            <a:r>
              <a:rPr lang="en-US" smtClean="0"/>
              <a:t>Be precise about locations (e.g., room descriptions and/or specific areas in room) where visible dust, debris, paint chips, and deteriorated paint were found.</a:t>
            </a:r>
          </a:p>
          <a:p>
            <a:pPr marL="356547" lvl="1" indent="-237698" eaLnBrk="1" hangingPunct="1"/>
            <a:r>
              <a:rPr lang="en-US" smtClean="0"/>
              <a:t>Write down results as you go along.</a:t>
            </a:r>
          </a:p>
          <a:p>
            <a:pPr marL="356547" lvl="1" indent="-237698" eaLnBrk="1" hangingPunct="1"/>
            <a:r>
              <a:rPr lang="en-US" smtClean="0"/>
              <a:t>Write down other information the client provides about the surface in question. </a:t>
            </a:r>
          </a:p>
          <a:p>
            <a:pPr eaLnBrk="1" hangingPunct="1"/>
            <a:r>
              <a:rPr lang="en-US" smtClean="0"/>
              <a:t>See Completed Sample Visual Inspection Form in </a:t>
            </a:r>
            <a:r>
              <a:rPr lang="en-US" b="1" smtClean="0"/>
              <a:t>Attachment 2-B. </a:t>
            </a:r>
            <a:endParaRPr lang="en-US" smtClean="0"/>
          </a:p>
        </p:txBody>
      </p:sp>
      <p:sp>
        <p:nvSpPr>
          <p:cNvPr id="5" name="Footer Placeholder 4"/>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6" name="Slide Number Placeholder 5"/>
          <p:cNvSpPr>
            <a:spLocks noGrp="1"/>
          </p:cNvSpPr>
          <p:nvPr>
            <p:ph type="sldNum" sz="quarter" idx="11"/>
          </p:nvPr>
        </p:nvSpPr>
        <p:spPr/>
        <p:txBody>
          <a:bodyPr/>
          <a:lstStyle/>
          <a:p>
            <a:pPr>
              <a:defRPr/>
            </a:pPr>
            <a:r>
              <a:rPr lang="en-US" smtClean="0"/>
              <a:t>2-</a:t>
            </a:r>
            <a:fld id="{BCD0D00D-495A-412F-80D6-C2AFB378EA03}" type="slidenum">
              <a:rPr lang="en-US" smtClean="0"/>
              <a:pPr>
                <a:defRPr/>
              </a:pPr>
              <a:t>16</a:t>
            </a:fld>
            <a:endParaRPr lang="en-US" dirty="0"/>
          </a:p>
        </p:txBody>
      </p:sp>
      <p:sp>
        <p:nvSpPr>
          <p:cNvPr id="7" name="Header Placeholder 6"/>
          <p:cNvSpPr>
            <a:spLocks noGrp="1"/>
          </p:cNvSpPr>
          <p:nvPr>
            <p:ph type="hdr" sz="quarter" idx="12"/>
          </p:nvPr>
        </p:nvSpPr>
        <p:spPr/>
        <p:txBody>
          <a:bodyPr/>
          <a:lstStyle/>
          <a:p>
            <a:pPr>
              <a:defRPr/>
            </a:pPr>
            <a:r>
              <a:rPr lang="en-US" smtClean="0"/>
              <a:t>Chapter 2: Visual Inspection</a:t>
            </a:r>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7" name="Rectangle 2"/>
          <p:cNvSpPr>
            <a:spLocks noGrp="1" noRot="1" noChangeAspect="1" noChangeArrowheads="1" noTextEdit="1"/>
          </p:cNvSpPr>
          <p:nvPr>
            <p:ph type="sldImg"/>
          </p:nvPr>
        </p:nvSpPr>
        <p:spPr>
          <a:xfrm>
            <a:off x="1227138" y="609600"/>
            <a:ext cx="4849812" cy="3636963"/>
          </a:xfrm>
          <a:ln/>
        </p:spPr>
      </p:sp>
      <p:sp>
        <p:nvSpPr>
          <p:cNvPr id="49158"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41000" indent="-241000" eaLnBrk="1" hangingPunct="1">
              <a:buFontTx/>
              <a:buChar char="•"/>
            </a:pPr>
            <a:r>
              <a:rPr lang="en-US" smtClean="0"/>
              <a:t>See </a:t>
            </a:r>
            <a:r>
              <a:rPr lang="en-US" b="1" smtClean="0"/>
              <a:t>Slides 2-3 through 2-16</a:t>
            </a:r>
            <a:r>
              <a:rPr lang="en-US" smtClean="0"/>
              <a:t> for information and answers.</a:t>
            </a:r>
          </a:p>
          <a:p>
            <a:pPr marL="241000" indent="-241000" eaLnBrk="1" hangingPunct="1">
              <a:buFontTx/>
              <a:buChar char="•"/>
            </a:pPr>
            <a:r>
              <a:rPr lang="en-US" smtClean="0"/>
              <a:t>See </a:t>
            </a:r>
            <a:r>
              <a:rPr lang="en-US" b="1" smtClean="0"/>
              <a:t>Slide 2-3</a:t>
            </a:r>
            <a:r>
              <a:rPr lang="en-US" smtClean="0"/>
              <a:t> for information and answers.</a:t>
            </a:r>
          </a:p>
          <a:p>
            <a:pPr marL="241000" indent="-241000" eaLnBrk="1" hangingPunct="1">
              <a:buFontTx/>
              <a:buChar char="•"/>
            </a:pPr>
            <a:r>
              <a:rPr lang="en-US" smtClean="0"/>
              <a:t>See </a:t>
            </a:r>
            <a:r>
              <a:rPr lang="en-US" b="1" smtClean="0"/>
              <a:t>Slides 2-3 through 2-9 </a:t>
            </a:r>
            <a:r>
              <a:rPr lang="en-US" smtClean="0"/>
              <a:t>for information and answers.</a:t>
            </a:r>
          </a:p>
          <a:p>
            <a:pPr marL="241000" indent="-241000" eaLnBrk="1" hangingPunct="1"/>
            <a:endParaRPr lang="en-US" smtClean="0"/>
          </a:p>
        </p:txBody>
      </p:sp>
      <p:sp>
        <p:nvSpPr>
          <p:cNvPr id="5" name="Footer Placeholder 4"/>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6" name="Slide Number Placeholder 5"/>
          <p:cNvSpPr>
            <a:spLocks noGrp="1"/>
          </p:cNvSpPr>
          <p:nvPr>
            <p:ph type="sldNum" sz="quarter" idx="11"/>
          </p:nvPr>
        </p:nvSpPr>
        <p:spPr/>
        <p:txBody>
          <a:bodyPr/>
          <a:lstStyle/>
          <a:p>
            <a:pPr>
              <a:defRPr/>
            </a:pPr>
            <a:r>
              <a:rPr lang="en-US" smtClean="0"/>
              <a:t>2-</a:t>
            </a:r>
            <a:fld id="{BCD0D00D-495A-412F-80D6-C2AFB378EA03}" type="slidenum">
              <a:rPr lang="en-US" smtClean="0"/>
              <a:pPr>
                <a:defRPr/>
              </a:pPr>
              <a:t>17</a:t>
            </a:fld>
            <a:endParaRPr lang="en-US" dirty="0"/>
          </a:p>
        </p:txBody>
      </p:sp>
      <p:sp>
        <p:nvSpPr>
          <p:cNvPr id="7" name="Header Placeholder 6"/>
          <p:cNvSpPr>
            <a:spLocks noGrp="1"/>
          </p:cNvSpPr>
          <p:nvPr>
            <p:ph type="hdr" sz="quarter" idx="12"/>
          </p:nvPr>
        </p:nvSpPr>
        <p:spPr/>
        <p:txBody>
          <a:bodyPr/>
          <a:lstStyle/>
          <a:p>
            <a:pPr>
              <a:defRPr/>
            </a:pPr>
            <a:r>
              <a:rPr lang="en-US" smtClean="0"/>
              <a:t>Chapter 2: Visual Inspection</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5"/>
          <p:cNvSpPr>
            <a:spLocks noGrp="1" noRot="1" noChangeAspect="1" noChangeArrowheads="1" noTextEdit="1"/>
          </p:cNvSpPr>
          <p:nvPr>
            <p:ph type="sldImg"/>
          </p:nvPr>
        </p:nvSpPr>
        <p:spPr>
          <a:ln/>
        </p:spPr>
      </p:sp>
      <p:sp>
        <p:nvSpPr>
          <p:cNvPr id="33798" name="Rectangle 6"/>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This chapter will outline the steps a lead dust sampling technician must take to perform a visual inspection. A visual inspection is the first activity to perform on site for any lead dust clearance testing. This chapter will also highlight the differences in visual inspection between EPA’s RRP Rule and HUD’s LSHR. </a:t>
            </a:r>
          </a:p>
        </p:txBody>
      </p:sp>
      <p:sp>
        <p:nvSpPr>
          <p:cNvPr id="5" name="Footer Placeholder 4"/>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6" name="Slide Number Placeholder 5"/>
          <p:cNvSpPr>
            <a:spLocks noGrp="1"/>
          </p:cNvSpPr>
          <p:nvPr>
            <p:ph type="sldNum" sz="quarter" idx="11"/>
          </p:nvPr>
        </p:nvSpPr>
        <p:spPr/>
        <p:txBody>
          <a:bodyPr/>
          <a:lstStyle/>
          <a:p>
            <a:pPr>
              <a:defRPr/>
            </a:pPr>
            <a:r>
              <a:rPr lang="en-US" smtClean="0"/>
              <a:t>2-</a:t>
            </a:r>
            <a:fld id="{BCD0D00D-495A-412F-80D6-C2AFB378EA03}" type="slidenum">
              <a:rPr lang="en-US" smtClean="0"/>
              <a:pPr>
                <a:defRPr/>
              </a:pPr>
              <a:t>2</a:t>
            </a:fld>
            <a:endParaRPr lang="en-US" dirty="0"/>
          </a:p>
        </p:txBody>
      </p:sp>
      <p:sp>
        <p:nvSpPr>
          <p:cNvPr id="7" name="Header Placeholder 6"/>
          <p:cNvSpPr>
            <a:spLocks noGrp="1"/>
          </p:cNvSpPr>
          <p:nvPr>
            <p:ph type="hdr" sz="quarter" idx="12"/>
          </p:nvPr>
        </p:nvSpPr>
        <p:spPr/>
        <p:txBody>
          <a:bodyPr/>
          <a:lstStyle/>
          <a:p>
            <a:pPr>
              <a:defRPr/>
            </a:pPr>
            <a:r>
              <a:rPr lang="en-US" smtClean="0"/>
              <a:t>Chapter 2: Visual Inspection</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The visual inspection determines whether the unit/work area is clear of conditions that can result in exposure to lead-based paint hazards, such as paint chips, debris, visible dust, and deteriorated paint. If these conditions are present, the unit does not meet EPA’s and HUD’s rules for lead dust clearance testing. HUD generally requires visual inspection and clearance of an </a:t>
            </a:r>
            <a:r>
              <a:rPr lang="en-US" u="sng" smtClean="0"/>
              <a:t>entire unit</a:t>
            </a:r>
            <a:r>
              <a:rPr lang="en-US" smtClean="0"/>
              <a:t>, with worksite-only clearance allowable under certain conditions.  </a:t>
            </a:r>
          </a:p>
        </p:txBody>
      </p:sp>
      <p:pic>
        <p:nvPicPr>
          <p:cNvPr id="34823" name="Picture 4" descr="MVC-469F.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3581262" y="1568415"/>
            <a:ext cx="2464400" cy="2079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6" name="Slide Number Placeholder 5"/>
          <p:cNvSpPr>
            <a:spLocks noGrp="1"/>
          </p:cNvSpPr>
          <p:nvPr>
            <p:ph type="sldNum" sz="quarter" idx="11"/>
          </p:nvPr>
        </p:nvSpPr>
        <p:spPr/>
        <p:txBody>
          <a:bodyPr/>
          <a:lstStyle/>
          <a:p>
            <a:pPr>
              <a:defRPr/>
            </a:pPr>
            <a:r>
              <a:rPr lang="en-US" smtClean="0"/>
              <a:t>2-</a:t>
            </a:r>
            <a:fld id="{BCD0D00D-495A-412F-80D6-C2AFB378EA03}" type="slidenum">
              <a:rPr lang="en-US" smtClean="0"/>
              <a:pPr>
                <a:defRPr/>
              </a:pPr>
              <a:t>3</a:t>
            </a:fld>
            <a:endParaRPr lang="en-US" dirty="0"/>
          </a:p>
        </p:txBody>
      </p:sp>
      <p:sp>
        <p:nvSpPr>
          <p:cNvPr id="7" name="Header Placeholder 6"/>
          <p:cNvSpPr>
            <a:spLocks noGrp="1"/>
          </p:cNvSpPr>
          <p:nvPr>
            <p:ph type="hdr" sz="quarter" idx="12"/>
          </p:nvPr>
        </p:nvSpPr>
        <p:spPr/>
        <p:txBody>
          <a:bodyPr/>
          <a:lstStyle/>
          <a:p>
            <a:pPr>
              <a:defRPr/>
            </a:pPr>
            <a:r>
              <a:rPr lang="en-US" smtClean="0"/>
              <a:t>Chapter 2: Visual Inspection</a:t>
            </a: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It is important for the lead dust sampling technician to understand that the renovation firm may perform his or her own preliminary visual inspection. The lead dust sampling technician should also perform a visual inspection of the work area.  If the lead dust sampling technician observes paint chips, dust, or debris in the work area, these conditions must be brought to the attention of the certified renovator for re-cleaning. </a:t>
            </a:r>
          </a:p>
          <a:p>
            <a:pPr eaLnBrk="1" hangingPunct="1"/>
            <a:endParaRPr lang="en-US" smtClean="0"/>
          </a:p>
        </p:txBody>
      </p:sp>
      <p:sp>
        <p:nvSpPr>
          <p:cNvPr id="5" name="Footer Placeholder 4"/>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6" name="Slide Number Placeholder 5"/>
          <p:cNvSpPr>
            <a:spLocks noGrp="1"/>
          </p:cNvSpPr>
          <p:nvPr>
            <p:ph type="sldNum" sz="quarter" idx="11"/>
          </p:nvPr>
        </p:nvSpPr>
        <p:spPr/>
        <p:txBody>
          <a:bodyPr/>
          <a:lstStyle/>
          <a:p>
            <a:pPr>
              <a:defRPr/>
            </a:pPr>
            <a:r>
              <a:rPr lang="en-US" smtClean="0"/>
              <a:t>2-</a:t>
            </a:r>
            <a:fld id="{BCD0D00D-495A-412F-80D6-C2AFB378EA03}" type="slidenum">
              <a:rPr lang="en-US" smtClean="0"/>
              <a:pPr>
                <a:defRPr/>
              </a:pPr>
              <a:t>4</a:t>
            </a:fld>
            <a:endParaRPr lang="en-US" dirty="0"/>
          </a:p>
        </p:txBody>
      </p:sp>
      <p:sp>
        <p:nvSpPr>
          <p:cNvPr id="7" name="Header Placeholder 6"/>
          <p:cNvSpPr>
            <a:spLocks noGrp="1"/>
          </p:cNvSpPr>
          <p:nvPr>
            <p:ph type="hdr" sz="quarter" idx="12"/>
          </p:nvPr>
        </p:nvSpPr>
        <p:spPr/>
        <p:txBody>
          <a:bodyPr/>
          <a:lstStyle/>
          <a:p>
            <a:pPr>
              <a:defRPr/>
            </a:pPr>
            <a:r>
              <a:rPr lang="en-US" smtClean="0"/>
              <a:t>Chapter 2: Visual Inspection</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a:spLocks noGrp="1" noRot="1" noChangeAspect="1" noChangeArrowheads="1" noTextEdit="1"/>
          </p:cNvSpPr>
          <p:nvPr>
            <p:ph type="sldImg"/>
          </p:nvPr>
        </p:nvSpPr>
        <p:spPr>
          <a:xfrm>
            <a:off x="1227138" y="609600"/>
            <a:ext cx="4849812" cy="3636963"/>
          </a:xfrm>
          <a:ln/>
        </p:spPr>
      </p:sp>
      <p:sp>
        <p:nvSpPr>
          <p:cNvPr id="3687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237698" indent="-237698" eaLnBrk="1" hangingPunct="1"/>
            <a:r>
              <a:rPr lang="en-US" b="1" smtClean="0"/>
              <a:t>Why look for deteriorated paint?</a:t>
            </a:r>
          </a:p>
          <a:p>
            <a:pPr marL="237698" indent="-237698" eaLnBrk="1" hangingPunct="1"/>
            <a:r>
              <a:rPr lang="en-US" smtClean="0"/>
              <a:t>In order to address lead dust in a housing unit, you need to address its sources, including deteriorated lead-based paint. If paint contains lead, deteriorated paint can create chips and dust, which can cause exposure to lead. </a:t>
            </a:r>
          </a:p>
          <a:p>
            <a:pPr marL="237698" indent="-237698" eaLnBrk="1" hangingPunct="1"/>
            <a:endParaRPr lang="en-US" smtClean="0"/>
          </a:p>
          <a:p>
            <a:pPr marL="237698" indent="-237698" eaLnBrk="1" hangingPunct="1"/>
            <a:r>
              <a:rPr lang="en-US" smtClean="0"/>
              <a:t>*	NOTE:  The LSHR refers to this process as a “visual assessment,” but for purposes of this curriculum, the term “visual inspection” is used. </a:t>
            </a:r>
          </a:p>
        </p:txBody>
      </p:sp>
      <p:sp>
        <p:nvSpPr>
          <p:cNvPr id="5" name="Footer Placeholder 4"/>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6" name="Slide Number Placeholder 5"/>
          <p:cNvSpPr>
            <a:spLocks noGrp="1"/>
          </p:cNvSpPr>
          <p:nvPr>
            <p:ph type="sldNum" sz="quarter" idx="11"/>
          </p:nvPr>
        </p:nvSpPr>
        <p:spPr/>
        <p:txBody>
          <a:bodyPr/>
          <a:lstStyle/>
          <a:p>
            <a:pPr>
              <a:defRPr/>
            </a:pPr>
            <a:r>
              <a:rPr lang="en-US" smtClean="0"/>
              <a:t>2-</a:t>
            </a:r>
            <a:fld id="{BCD0D00D-495A-412F-80D6-C2AFB378EA03}" type="slidenum">
              <a:rPr lang="en-US" smtClean="0"/>
              <a:pPr>
                <a:defRPr/>
              </a:pPr>
              <a:t>5</a:t>
            </a:fld>
            <a:endParaRPr lang="en-US" dirty="0"/>
          </a:p>
        </p:txBody>
      </p:sp>
      <p:sp>
        <p:nvSpPr>
          <p:cNvPr id="7" name="Header Placeholder 6"/>
          <p:cNvSpPr>
            <a:spLocks noGrp="1"/>
          </p:cNvSpPr>
          <p:nvPr>
            <p:ph type="hdr" sz="quarter" idx="12"/>
          </p:nvPr>
        </p:nvSpPr>
        <p:spPr/>
        <p:txBody>
          <a:bodyPr/>
          <a:lstStyle/>
          <a:p>
            <a:pPr>
              <a:defRPr/>
            </a:pPr>
            <a:r>
              <a:rPr lang="en-US" smtClean="0"/>
              <a:t>Chapter 2: Visual Inspection</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5" name="Rectangle 6"/>
          <p:cNvSpPr>
            <a:spLocks noChangeArrowheads="1"/>
          </p:cNvSpPr>
          <p:nvPr/>
        </p:nvSpPr>
        <p:spPr bwMode="auto">
          <a:xfrm>
            <a:off x="990740" y="6020479"/>
            <a:ext cx="5333723" cy="1307421"/>
          </a:xfrm>
          <a:prstGeom prst="rect">
            <a:avLst/>
          </a:prstGeom>
          <a:solidFill>
            <a:schemeClr val="bg2">
              <a:lumMod val="40000"/>
              <a:lumOff val="60000"/>
            </a:schemeClr>
          </a:solidFill>
          <a:ln w="25400" algn="ctr">
            <a:solidFill>
              <a:schemeClr val="tx1"/>
            </a:solidFill>
            <a:miter lim="800000"/>
            <a:headEnd/>
            <a:tailEnd/>
          </a:ln>
          <a:extLst/>
        </p:spPr>
        <p:txBody>
          <a:bodyPr lIns="91438" tIns="45719" rIns="91438" bIns="45719" anchor="ctr"/>
          <a:lstStyle/>
          <a:p>
            <a:pPr algn="ctr" defTabSz="914478"/>
            <a:endParaRPr lang="en-US">
              <a:solidFill>
                <a:srgbClr val="FFFFFF"/>
              </a:solidFill>
              <a:latin typeface="Calibri" pitchFamily="34" charset="0"/>
            </a:endParaRPr>
          </a:p>
        </p:txBody>
      </p:sp>
      <p:sp>
        <p:nvSpPr>
          <p:cNvPr id="37893" name="Rectangle 2"/>
          <p:cNvSpPr>
            <a:spLocks noGrp="1" noRot="1" noChangeAspect="1" noChangeArrowheads="1" noTextEdit="1"/>
          </p:cNvSpPr>
          <p:nvPr>
            <p:ph type="sldImg"/>
          </p:nvPr>
        </p:nvSpPr>
        <p:spPr>
          <a:xfrm>
            <a:off x="1227138" y="609600"/>
            <a:ext cx="4849812" cy="3636963"/>
          </a:xfrm>
          <a:ln/>
        </p:spPr>
      </p:sp>
      <p:sp>
        <p:nvSpPr>
          <p:cNvPr id="37894" name="Rectangle 3"/>
          <p:cNvSpPr>
            <a:spLocks noGrp="1" noChangeArrowheads="1"/>
          </p:cNvSpPr>
          <p:nvPr>
            <p:ph type="body" idx="1"/>
          </p:nvPr>
        </p:nvSpPr>
        <p:spPr>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b="1" dirty="0" smtClean="0"/>
              <a:t>EXTERIOR VISUAL INSPECTION IS NOT REQUIRED IF ONLY INTERIOR WORK IS PERFORMED.</a:t>
            </a:r>
            <a:r>
              <a:rPr lang="en-US" dirty="0" smtClean="0"/>
              <a:t> </a:t>
            </a:r>
          </a:p>
          <a:p>
            <a:pPr eaLnBrk="1" hangingPunct="1"/>
            <a:r>
              <a:rPr lang="en-US" dirty="0" smtClean="0"/>
              <a:t>An independent third party is needed to do an exterior visual inspection if the exterior work was done under HUD’s LSHR. A certified dust sampling technician is qualified to perform this inspection. </a:t>
            </a:r>
          </a:p>
          <a:p>
            <a:pPr eaLnBrk="1" hangingPunct="1"/>
            <a:endParaRPr lang="en-US" dirty="0" smtClean="0"/>
          </a:p>
          <a:p>
            <a:pPr eaLnBrk="1" hangingPunct="1"/>
            <a:r>
              <a:rPr lang="en-US" dirty="0" smtClean="0"/>
              <a:t>For more information, see </a:t>
            </a:r>
            <a:r>
              <a:rPr lang="en-US" b="1" dirty="0" smtClean="0"/>
              <a:t>Appendix B </a:t>
            </a:r>
            <a:r>
              <a:rPr lang="en-US" dirty="0" smtClean="0"/>
              <a:t>or 24 CFR 35.1340.</a:t>
            </a:r>
          </a:p>
          <a:p>
            <a:pPr eaLnBrk="1" hangingPunct="1"/>
            <a:endParaRPr lang="en-US" dirty="0" smtClean="0"/>
          </a:p>
          <a:p>
            <a:pPr marL="685800" eaLnBrk="1" hangingPunct="1"/>
            <a:r>
              <a:rPr lang="en-US" b="1" dirty="0" smtClean="0"/>
              <a:t>HUD Note:</a:t>
            </a:r>
            <a:r>
              <a:rPr lang="en-US" dirty="0" smtClean="0"/>
              <a:t>  HUD requires sampling technicians to verify with renovator that openings to the exterior are closed during interior work.  If not closed, exterior visual inspection is required for interior work. </a:t>
            </a:r>
          </a:p>
          <a:p>
            <a:pPr marL="63500" indent="622300" eaLnBrk="1" hangingPunct="1"/>
            <a:r>
              <a:rPr lang="en-US" dirty="0" smtClean="0"/>
              <a:t>Dust sampling is not </a:t>
            </a:r>
            <a:r>
              <a:rPr lang="en-US" b="1" dirty="0" smtClean="0"/>
              <a:t>required</a:t>
            </a:r>
            <a:r>
              <a:rPr lang="en-US" dirty="0" smtClean="0"/>
              <a:t> for exterior work. There are no dust-lead clearance standards for porches, balconies, railings, or other horizontal exterior features. </a:t>
            </a:r>
            <a:endParaRPr lang="en-US" b="1" dirty="0" smtClean="0"/>
          </a:p>
          <a:p>
            <a:pPr eaLnBrk="1" hangingPunct="1"/>
            <a:endParaRPr lang="en-US" b="1" dirty="0" smtClean="0"/>
          </a:p>
        </p:txBody>
      </p:sp>
      <p:pic>
        <p:nvPicPr>
          <p:cNvPr id="37896" name="Picture 9" descr="HUD Color.JPG"/>
          <p:cNvPicPr>
            <a:picLocks noChangeAspect="1"/>
          </p:cNvPicPr>
          <p:nvPr/>
        </p:nvPicPr>
        <p:blipFill>
          <a:blip r:embed="rId3">
            <a:extLst>
              <a:ext uri="{28A0092B-C50C-407E-A947-70E740481C1C}">
                <a14:useLocalDpi xmlns:a14="http://schemas.microsoft.com/office/drawing/2010/main" xmlns="" val="0"/>
              </a:ext>
            </a:extLst>
          </a:blip>
          <a:srcRect/>
          <a:stretch>
            <a:fillRect/>
          </a:stretch>
        </p:blipFill>
        <p:spPr bwMode="auto">
          <a:xfrm>
            <a:off x="1067078" y="6096105"/>
            <a:ext cx="532708" cy="5326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Footer Placeholder 4"/>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6" name="Slide Number Placeholder 5"/>
          <p:cNvSpPr>
            <a:spLocks noGrp="1"/>
          </p:cNvSpPr>
          <p:nvPr>
            <p:ph type="sldNum" sz="quarter" idx="11"/>
          </p:nvPr>
        </p:nvSpPr>
        <p:spPr/>
        <p:txBody>
          <a:bodyPr/>
          <a:lstStyle/>
          <a:p>
            <a:pPr>
              <a:defRPr/>
            </a:pPr>
            <a:r>
              <a:rPr lang="en-US" smtClean="0"/>
              <a:t>2-</a:t>
            </a:r>
            <a:fld id="{BCD0D00D-495A-412F-80D6-C2AFB378EA03}" type="slidenum">
              <a:rPr lang="en-US" smtClean="0"/>
              <a:pPr>
                <a:defRPr/>
              </a:pPr>
              <a:t>6</a:t>
            </a:fld>
            <a:endParaRPr lang="en-US" dirty="0"/>
          </a:p>
        </p:txBody>
      </p:sp>
      <p:sp>
        <p:nvSpPr>
          <p:cNvPr id="7" name="Header Placeholder 6"/>
          <p:cNvSpPr>
            <a:spLocks noGrp="1"/>
          </p:cNvSpPr>
          <p:nvPr>
            <p:ph type="hdr" sz="quarter" idx="12"/>
          </p:nvPr>
        </p:nvSpPr>
        <p:spPr/>
        <p:txBody>
          <a:bodyPr/>
          <a:lstStyle/>
          <a:p>
            <a:pPr>
              <a:defRPr/>
            </a:pPr>
            <a:r>
              <a:rPr lang="en-US" smtClean="0"/>
              <a:t>Chapter 2: Visual Inspection</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b="1" smtClean="0"/>
          </a:p>
        </p:txBody>
      </p:sp>
      <p:sp>
        <p:nvSpPr>
          <p:cNvPr id="5" name="Footer Placeholder 4"/>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6" name="Slide Number Placeholder 5"/>
          <p:cNvSpPr>
            <a:spLocks noGrp="1"/>
          </p:cNvSpPr>
          <p:nvPr>
            <p:ph type="sldNum" sz="quarter" idx="11"/>
          </p:nvPr>
        </p:nvSpPr>
        <p:spPr/>
        <p:txBody>
          <a:bodyPr/>
          <a:lstStyle/>
          <a:p>
            <a:pPr>
              <a:defRPr/>
            </a:pPr>
            <a:r>
              <a:rPr lang="en-US" smtClean="0"/>
              <a:t>2-</a:t>
            </a:r>
            <a:fld id="{BCD0D00D-495A-412F-80D6-C2AFB378EA03}" type="slidenum">
              <a:rPr lang="en-US" smtClean="0"/>
              <a:pPr>
                <a:defRPr/>
              </a:pPr>
              <a:t>7</a:t>
            </a:fld>
            <a:endParaRPr lang="en-US" dirty="0"/>
          </a:p>
        </p:txBody>
      </p:sp>
      <p:sp>
        <p:nvSpPr>
          <p:cNvPr id="7" name="Header Placeholder 6"/>
          <p:cNvSpPr>
            <a:spLocks noGrp="1"/>
          </p:cNvSpPr>
          <p:nvPr>
            <p:ph type="hdr" sz="quarter" idx="12"/>
          </p:nvPr>
        </p:nvSpPr>
        <p:spPr/>
        <p:txBody>
          <a:bodyPr/>
          <a:lstStyle/>
          <a:p>
            <a:pPr>
              <a:defRPr/>
            </a:pPr>
            <a:r>
              <a:rPr lang="en-US" smtClean="0"/>
              <a:t>Chapter 2: Visual Inspection</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Deteriorated paint is any paint that is not intact.  It does not have to be peeling paint.  </a:t>
            </a:r>
          </a:p>
          <a:p>
            <a:pPr eaLnBrk="1" hangingPunct="1"/>
            <a:r>
              <a:rPr lang="en-US" smtClean="0"/>
              <a:t>As seen in the following photographs, deteriorated paint can include:</a:t>
            </a:r>
          </a:p>
          <a:p>
            <a:pPr eaLnBrk="1" hangingPunct="1">
              <a:buFontTx/>
              <a:buChar char="•"/>
            </a:pPr>
            <a:r>
              <a:rPr lang="en-US" smtClean="0"/>
              <a:t> Chipping paint on door and window trim </a:t>
            </a:r>
          </a:p>
          <a:p>
            <a:pPr eaLnBrk="1" hangingPunct="1">
              <a:buFontTx/>
              <a:buChar char="•"/>
            </a:pPr>
            <a:r>
              <a:rPr lang="en-US" smtClean="0"/>
              <a:t> Peeling paint and flaking paint on walls and window sashes</a:t>
            </a:r>
          </a:p>
          <a:p>
            <a:pPr eaLnBrk="1" hangingPunct="1">
              <a:buFontTx/>
              <a:buChar char="•"/>
            </a:pPr>
            <a:r>
              <a:rPr lang="en-US" smtClean="0"/>
              <a:t> Paint with small bubbles that look like blisters</a:t>
            </a:r>
          </a:p>
          <a:p>
            <a:pPr eaLnBrk="1" hangingPunct="1">
              <a:buFontTx/>
              <a:buChar char="•"/>
            </a:pPr>
            <a:r>
              <a:rPr lang="en-US" smtClean="0"/>
              <a:t> Paint with lines and cracks that make it easy to peel the paint away</a:t>
            </a:r>
          </a:p>
          <a:p>
            <a:pPr eaLnBrk="1" hangingPunct="1">
              <a:buFontTx/>
              <a:buChar char="•"/>
            </a:pPr>
            <a:r>
              <a:rPr lang="en-US" smtClean="0"/>
              <a:t> Paint that is “chalking” or creating chalk-like dust</a:t>
            </a:r>
          </a:p>
          <a:p>
            <a:pPr eaLnBrk="1" hangingPunct="1"/>
            <a:endParaRPr lang="en-US" b="1" smtClean="0"/>
          </a:p>
          <a:p>
            <a:pPr eaLnBrk="1" hangingPunct="1"/>
            <a:r>
              <a:rPr lang="en-US" b="1" smtClean="0"/>
              <a:t>Note:</a:t>
            </a:r>
            <a:r>
              <a:rPr lang="en-US" smtClean="0"/>
              <a:t>  Hairline cracks and nail holes are not considered deteriorated paint.</a:t>
            </a:r>
          </a:p>
          <a:p>
            <a:pPr eaLnBrk="1" hangingPunct="1"/>
            <a:endParaRPr lang="en-US" b="1" smtClean="0"/>
          </a:p>
        </p:txBody>
      </p:sp>
      <p:sp>
        <p:nvSpPr>
          <p:cNvPr id="5" name="Footer Placeholder 4"/>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6" name="Slide Number Placeholder 5"/>
          <p:cNvSpPr>
            <a:spLocks noGrp="1"/>
          </p:cNvSpPr>
          <p:nvPr>
            <p:ph type="sldNum" sz="quarter" idx="11"/>
          </p:nvPr>
        </p:nvSpPr>
        <p:spPr/>
        <p:txBody>
          <a:bodyPr/>
          <a:lstStyle/>
          <a:p>
            <a:pPr>
              <a:defRPr/>
            </a:pPr>
            <a:r>
              <a:rPr lang="en-US" smtClean="0"/>
              <a:t>2-</a:t>
            </a:r>
            <a:fld id="{BCD0D00D-495A-412F-80D6-C2AFB378EA03}" type="slidenum">
              <a:rPr lang="en-US" smtClean="0"/>
              <a:pPr>
                <a:defRPr/>
              </a:pPr>
              <a:t>8</a:t>
            </a:fld>
            <a:endParaRPr lang="en-US" dirty="0"/>
          </a:p>
        </p:txBody>
      </p:sp>
      <p:sp>
        <p:nvSpPr>
          <p:cNvPr id="7" name="Header Placeholder 6"/>
          <p:cNvSpPr>
            <a:spLocks noGrp="1"/>
          </p:cNvSpPr>
          <p:nvPr>
            <p:ph type="hdr" sz="quarter" idx="12"/>
          </p:nvPr>
        </p:nvSpPr>
        <p:spPr/>
        <p:txBody>
          <a:bodyPr/>
          <a:lstStyle/>
          <a:p>
            <a:pPr>
              <a:defRPr/>
            </a:pPr>
            <a:r>
              <a:rPr lang="en-US" smtClean="0"/>
              <a:t>Chapter 2: Visual Inspection</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mtClean="0"/>
              <a:t>What do visible dust, paint chips, and debris look like? </a:t>
            </a:r>
          </a:p>
          <a:p>
            <a:pPr eaLnBrk="1" hangingPunct="1">
              <a:buFontTx/>
              <a:buChar char="•"/>
            </a:pPr>
            <a:r>
              <a:rPr lang="en-US" smtClean="0"/>
              <a:t> Visible dust is dust you can see.</a:t>
            </a:r>
          </a:p>
          <a:p>
            <a:pPr eaLnBrk="1" hangingPunct="1">
              <a:buFontTx/>
              <a:buChar char="•"/>
            </a:pPr>
            <a:r>
              <a:rPr lang="en-US" smtClean="0"/>
              <a:t> Debris can be pieces of wood, bits of plaster, and various other building pieces covered with paint that are left in the room or </a:t>
            </a:r>
            <a:r>
              <a:rPr lang="en-US" u="sng" smtClean="0"/>
              <a:t>near where the work was done</a:t>
            </a:r>
            <a:r>
              <a:rPr lang="en-US" smtClean="0"/>
              <a:t>. </a:t>
            </a:r>
          </a:p>
          <a:p>
            <a:pPr eaLnBrk="1" hangingPunct="1">
              <a:buFontTx/>
              <a:buChar char="•"/>
            </a:pPr>
            <a:r>
              <a:rPr lang="en-US" smtClean="0"/>
              <a:t> Paint chips are little pieces of paint. Chips can be even smaller than your fingernail or larger than your hand. Look for paint chips on floors and windows. </a:t>
            </a:r>
          </a:p>
        </p:txBody>
      </p:sp>
      <p:sp>
        <p:nvSpPr>
          <p:cNvPr id="5" name="Footer Placeholder 4"/>
          <p:cNvSpPr>
            <a:spLocks noGrp="1"/>
          </p:cNvSpPr>
          <p:nvPr>
            <p:ph type="ftr" sz="quarter" idx="10"/>
          </p:nvPr>
        </p:nvSpPr>
        <p:spPr/>
        <p:txBody>
          <a:bodyPr/>
          <a:lstStyle/>
          <a:p>
            <a:pPr>
              <a:defRPr/>
            </a:pPr>
            <a:r>
              <a:rPr lang="en-US" smtClean="0"/>
              <a:t>Lead Dust Sampling Technician Training Course</a:t>
            </a:r>
            <a:endParaRPr lang="en-US" dirty="0"/>
          </a:p>
        </p:txBody>
      </p:sp>
      <p:sp>
        <p:nvSpPr>
          <p:cNvPr id="6" name="Slide Number Placeholder 5"/>
          <p:cNvSpPr>
            <a:spLocks noGrp="1"/>
          </p:cNvSpPr>
          <p:nvPr>
            <p:ph type="sldNum" sz="quarter" idx="11"/>
          </p:nvPr>
        </p:nvSpPr>
        <p:spPr/>
        <p:txBody>
          <a:bodyPr/>
          <a:lstStyle/>
          <a:p>
            <a:pPr>
              <a:defRPr/>
            </a:pPr>
            <a:r>
              <a:rPr lang="en-US" smtClean="0"/>
              <a:t>2-</a:t>
            </a:r>
            <a:fld id="{BCD0D00D-495A-412F-80D6-C2AFB378EA03}" type="slidenum">
              <a:rPr lang="en-US" smtClean="0"/>
              <a:pPr>
                <a:defRPr/>
              </a:pPr>
              <a:t>9</a:t>
            </a:fld>
            <a:endParaRPr lang="en-US" dirty="0"/>
          </a:p>
        </p:txBody>
      </p:sp>
      <p:sp>
        <p:nvSpPr>
          <p:cNvPr id="7" name="Header Placeholder 6"/>
          <p:cNvSpPr>
            <a:spLocks noGrp="1"/>
          </p:cNvSpPr>
          <p:nvPr>
            <p:ph type="hdr" sz="quarter" idx="12"/>
          </p:nvPr>
        </p:nvSpPr>
        <p:spPr/>
        <p:txBody>
          <a:bodyPr/>
          <a:lstStyle/>
          <a:p>
            <a:pPr>
              <a:defRPr/>
            </a:pPr>
            <a:r>
              <a:rPr lang="en-US" smtClean="0"/>
              <a:t>Chapter 2: Visual Inspection</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1905000" y="6019800"/>
            <a:ext cx="2720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1800">
              <a:latin typeface="Arial" charset="0"/>
            </a:endParaRPr>
          </a:p>
        </p:txBody>
      </p:sp>
      <p:sp>
        <p:nvSpPr>
          <p:cNvPr id="5" name="Text Box 10"/>
          <p:cNvSpPr txBox="1">
            <a:spLocks noChangeArrowheads="1"/>
          </p:cNvSpPr>
          <p:nvPr userDrawn="1"/>
        </p:nvSpPr>
        <p:spPr bwMode="auto">
          <a:xfrm>
            <a:off x="1447800" y="5791200"/>
            <a:ext cx="6172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solidFill>
                  <a:srgbClr val="00CC99"/>
                </a:solidFill>
                <a:cs typeface="Times New Roman" pitchFamily="18" charset="0"/>
              </a:rPr>
              <a:t>Lead Dust Sampling Technician</a:t>
            </a:r>
          </a:p>
          <a:p>
            <a:pPr algn="ctr" eaLnBrk="1" hangingPunct="1"/>
            <a:r>
              <a:rPr lang="en-US">
                <a:solidFill>
                  <a:srgbClr val="00CC99"/>
                </a:solidFill>
                <a:cs typeface="Times New Roman" pitchFamily="18" charset="0"/>
              </a:rPr>
              <a:t>June 2013</a:t>
            </a:r>
          </a:p>
        </p:txBody>
      </p:sp>
      <p:pic>
        <p:nvPicPr>
          <p:cNvPr id="6"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lvl1pPr algn="r" eaLnBrk="1" hangingPunct="1">
              <a:defRPr sz="1400" dirty="0">
                <a:latin typeface="Times New Roman" pitchFamily="18" charset="0"/>
                <a:cs typeface="Times New Roman" pitchFamily="18" charset="0"/>
              </a:defRPr>
            </a:lvl1pPr>
          </a:lstStyle>
          <a:p>
            <a:pPr>
              <a:defRPr/>
            </a:pPr>
            <a:r>
              <a:rPr lang="en-US" smtClean="0"/>
              <a:t>2-</a:t>
            </a:r>
            <a:fld id="{51F91E54-A7DA-485E-8053-F4014FFB3CD4}" type="slidenum">
              <a:rPr lang="en-US" smtClean="0"/>
              <a:pPr>
                <a:defRPr/>
              </a:pPr>
              <a:t>‹#›</a:t>
            </a:fld>
            <a:endParaRPr lang="en-US"/>
          </a:p>
        </p:txBody>
      </p:sp>
      <p:sp>
        <p:nvSpPr>
          <p:cNvPr id="147458" name="Rectangle 2"/>
          <p:cNvSpPr>
            <a:spLocks noGrp="1" noChangeArrowheads="1"/>
          </p:cNvSpPr>
          <p:nvPr>
            <p:ph type="ctrTitle"/>
          </p:nvPr>
        </p:nvSpPr>
        <p:spPr>
          <a:xfrm>
            <a:off x="685800" y="2130425"/>
            <a:ext cx="7772400" cy="1470025"/>
          </a:xfrm>
        </p:spPr>
        <p:txBody>
          <a:bodyPr/>
          <a:lstStyle>
            <a:lvl1pPr algn="ctr">
              <a:defRPr/>
            </a:lvl1pPr>
          </a:lstStyle>
          <a:p>
            <a:r>
              <a:rPr lang="en-US"/>
              <a:t>Click to edit Master title style</a:t>
            </a:r>
          </a:p>
        </p:txBody>
      </p:sp>
      <p:sp>
        <p:nvSpPr>
          <p:cNvPr id="14745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accent2"/>
                </a:solidFill>
              </a:defRPr>
            </a:lvl1pPr>
          </a:lstStyle>
          <a:p>
            <a:r>
              <a:rPr lang="en-US"/>
              <a:t>Click to edit Master subtitle style</a:t>
            </a:r>
          </a:p>
        </p:txBody>
      </p:sp>
      <p:sp>
        <p:nvSpPr>
          <p:cNvPr id="9"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004A51C3-97AF-42CD-AA7A-514A885DA8AA}" type="datetimeFigureOut">
              <a:rPr lang="en-US"/>
              <a:pPr>
                <a:defRPr/>
              </a:pPr>
              <a:t>8/6/2013</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4151139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1905000" y="6019800"/>
            <a:ext cx="2720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1800">
              <a:latin typeface="Arial" charset="0"/>
            </a:endParaRPr>
          </a:p>
        </p:txBody>
      </p:sp>
      <p:sp>
        <p:nvSpPr>
          <p:cNvPr id="5" name="Text Box 10"/>
          <p:cNvSpPr txBox="1">
            <a:spLocks noChangeArrowheads="1"/>
          </p:cNvSpPr>
          <p:nvPr userDrawn="1"/>
        </p:nvSpPr>
        <p:spPr bwMode="auto">
          <a:xfrm>
            <a:off x="1447800" y="5791200"/>
            <a:ext cx="6172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solidFill>
                  <a:srgbClr val="00CC99"/>
                </a:solidFill>
                <a:cs typeface="Times New Roman" pitchFamily="18" charset="0"/>
              </a:rPr>
              <a:t>Lead Dust Sampling Technician</a:t>
            </a:r>
          </a:p>
          <a:p>
            <a:pPr algn="ctr" eaLnBrk="1" hangingPunct="1"/>
            <a:r>
              <a:rPr lang="en-US">
                <a:solidFill>
                  <a:srgbClr val="00CC99"/>
                </a:solidFill>
                <a:cs typeface="Times New Roman" pitchFamily="18" charset="0"/>
              </a:rPr>
              <a:t>March 2009</a:t>
            </a:r>
          </a:p>
        </p:txBody>
      </p:sp>
      <p:pic>
        <p:nvPicPr>
          <p:cNvPr id="6"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lvl1pPr algn="r" eaLnBrk="1" hangingPunct="1">
              <a:defRPr sz="1400" dirty="0">
                <a:latin typeface="Times New Roman" pitchFamily="18" charset="0"/>
                <a:cs typeface="Times New Roman" pitchFamily="18" charset="0"/>
              </a:defRPr>
            </a:lvl1pPr>
          </a:lstStyle>
          <a:p>
            <a:pPr>
              <a:defRPr/>
            </a:pPr>
            <a:r>
              <a:rPr lang="en-US" smtClean="0"/>
              <a:t>2-</a:t>
            </a:r>
            <a:fld id="{AB3550F0-51DF-4008-A5EB-E80929E9B13A}" type="slidenum">
              <a:rPr lang="en-US" smtClean="0"/>
              <a:pPr>
                <a:defRPr/>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9CB7484B-73E7-407D-9FCF-2DE978980318}" type="datetimeFigureOut">
              <a:rPr lang="en-US"/>
              <a:pPr>
                <a:defRPr/>
              </a:pPr>
              <a:t>8/6/2013</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1965612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1905000" y="6019800"/>
            <a:ext cx="2720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1800">
              <a:latin typeface="Arial" charset="0"/>
            </a:endParaRPr>
          </a:p>
        </p:txBody>
      </p:sp>
      <p:sp>
        <p:nvSpPr>
          <p:cNvPr id="5" name="Text Box 10"/>
          <p:cNvSpPr txBox="1">
            <a:spLocks noChangeArrowheads="1"/>
          </p:cNvSpPr>
          <p:nvPr userDrawn="1"/>
        </p:nvSpPr>
        <p:spPr bwMode="auto">
          <a:xfrm>
            <a:off x="1447800" y="5791200"/>
            <a:ext cx="6172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solidFill>
                  <a:srgbClr val="00CC99"/>
                </a:solidFill>
                <a:cs typeface="Times New Roman" pitchFamily="18" charset="0"/>
              </a:rPr>
              <a:t>Lead Dust Sampling Technician</a:t>
            </a:r>
          </a:p>
          <a:p>
            <a:pPr algn="ctr" eaLnBrk="1" hangingPunct="1"/>
            <a:r>
              <a:rPr lang="en-US">
                <a:solidFill>
                  <a:srgbClr val="00CC99"/>
                </a:solidFill>
                <a:cs typeface="Times New Roman" pitchFamily="18" charset="0"/>
              </a:rPr>
              <a:t>March 2009</a:t>
            </a:r>
          </a:p>
        </p:txBody>
      </p:sp>
      <p:pic>
        <p:nvPicPr>
          <p:cNvPr id="6"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lvl1pPr algn="r" eaLnBrk="1" hangingPunct="1">
              <a:defRPr sz="1400" dirty="0">
                <a:latin typeface="Times New Roman" pitchFamily="18" charset="0"/>
                <a:cs typeface="Times New Roman" pitchFamily="18" charset="0"/>
              </a:defRPr>
            </a:lvl1pPr>
          </a:lstStyle>
          <a:p>
            <a:pPr>
              <a:defRPr/>
            </a:pPr>
            <a:r>
              <a:rPr lang="en-US" smtClean="0"/>
              <a:t>2-</a:t>
            </a:r>
            <a:fld id="{5B7BE037-92CB-418B-8CC9-5A16F0E77597}" type="slidenum">
              <a:rPr lang="en-US" smtClean="0"/>
              <a:pPr>
                <a:defRPr/>
              </a:pPr>
              <a:t>‹#›</a:t>
            </a:fld>
            <a:endParaRPr lang="en-US"/>
          </a:p>
        </p:txBody>
      </p:sp>
      <p:sp>
        <p:nvSpPr>
          <p:cNvPr id="2" name="Vertical Title 1"/>
          <p:cNvSpPr>
            <a:spLocks noGrp="1"/>
          </p:cNvSpPr>
          <p:nvPr>
            <p:ph type="title" orient="vert"/>
          </p:nvPr>
        </p:nvSpPr>
        <p:spPr>
          <a:xfrm>
            <a:off x="6610350" y="609600"/>
            <a:ext cx="177165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95400" y="609600"/>
            <a:ext cx="516255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02E2AB9F-553D-4FC1-AE75-878DAAB2DBD7}" type="datetimeFigureOut">
              <a:rPr lang="en-US"/>
              <a:pPr>
                <a:defRPr/>
              </a:pPr>
              <a:t>8/6/2013</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35752670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Obj" preserve="1">
  <p:cSld name="Title, Text, and Content">
    <p:spTree>
      <p:nvGrpSpPr>
        <p:cNvPr id="1" name=""/>
        <p:cNvGrpSpPr/>
        <p:nvPr/>
      </p:nvGrpSpPr>
      <p:grpSpPr>
        <a:xfrm>
          <a:off x="0" y="0"/>
          <a:ext cx="0" cy="0"/>
          <a:chOff x="0" y="0"/>
          <a:chExt cx="0" cy="0"/>
        </a:xfrm>
      </p:grpSpPr>
      <p:sp>
        <p:nvSpPr>
          <p:cNvPr id="5" name="Text Box 8"/>
          <p:cNvSpPr txBox="1">
            <a:spLocks noChangeArrowheads="1"/>
          </p:cNvSpPr>
          <p:nvPr userDrawn="1"/>
        </p:nvSpPr>
        <p:spPr bwMode="auto">
          <a:xfrm>
            <a:off x="1905000" y="6019800"/>
            <a:ext cx="2720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1800">
              <a:latin typeface="Arial" charset="0"/>
            </a:endParaRPr>
          </a:p>
        </p:txBody>
      </p:sp>
      <p:sp>
        <p:nvSpPr>
          <p:cNvPr id="6" name="Text Box 10"/>
          <p:cNvSpPr txBox="1">
            <a:spLocks noChangeArrowheads="1"/>
          </p:cNvSpPr>
          <p:nvPr userDrawn="1"/>
        </p:nvSpPr>
        <p:spPr bwMode="auto">
          <a:xfrm>
            <a:off x="1447800" y="5791200"/>
            <a:ext cx="6172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solidFill>
                  <a:srgbClr val="00CC99"/>
                </a:solidFill>
                <a:cs typeface="Times New Roman" pitchFamily="18" charset="0"/>
              </a:rPr>
              <a:t>Lead Dust Sampling Technician</a:t>
            </a:r>
          </a:p>
          <a:p>
            <a:pPr algn="ctr" eaLnBrk="1" hangingPunct="1"/>
            <a:r>
              <a:rPr lang="en-US">
                <a:solidFill>
                  <a:srgbClr val="00CC99"/>
                </a:solidFill>
                <a:cs typeface="Times New Roman" pitchFamily="18" charset="0"/>
              </a:rPr>
              <a:t>March 2009</a:t>
            </a:r>
          </a:p>
        </p:txBody>
      </p:sp>
      <p:pic>
        <p:nvPicPr>
          <p:cNvPr id="7"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lvl1pPr algn="r" eaLnBrk="1" hangingPunct="1">
              <a:defRPr sz="1400" dirty="0">
                <a:latin typeface="Times New Roman" pitchFamily="18" charset="0"/>
                <a:cs typeface="Times New Roman" pitchFamily="18" charset="0"/>
              </a:defRPr>
            </a:lvl1pPr>
          </a:lstStyle>
          <a:p>
            <a:pPr>
              <a:defRPr/>
            </a:pPr>
            <a:r>
              <a:rPr lang="en-US" smtClean="0"/>
              <a:t>2-</a:t>
            </a:r>
            <a:fld id="{FBDE191F-AF05-47ED-9AD9-5576BF7E67BC}" type="slidenum">
              <a:rPr lang="en-US" smtClean="0"/>
              <a:pPr>
                <a:defRPr/>
              </a:pPr>
              <a:t>‹#›</a:t>
            </a:fld>
            <a:endParaRPr lang="en-US"/>
          </a:p>
        </p:txBody>
      </p:sp>
      <p:sp>
        <p:nvSpPr>
          <p:cNvPr id="2" name="Title 1"/>
          <p:cNvSpPr>
            <a:spLocks noGrp="1"/>
          </p:cNvSpPr>
          <p:nvPr>
            <p:ph type="title"/>
          </p:nvPr>
        </p:nvSpPr>
        <p:spPr>
          <a:xfrm>
            <a:off x="1371600" y="609600"/>
            <a:ext cx="7010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295400" y="1905000"/>
            <a:ext cx="34671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05000"/>
            <a:ext cx="3467100" cy="3962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F2D24929-E005-4B23-A39C-2C5F338D33A6}" type="datetimeFigureOut">
              <a:rPr lang="en-US"/>
              <a:pPr>
                <a:defRPr/>
              </a:pPr>
              <a:t>8/6/2013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16087220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Only" preserve="1">
  <p:cSld name="Content">
    <p:spTree>
      <p:nvGrpSpPr>
        <p:cNvPr id="1" name=""/>
        <p:cNvGrpSpPr/>
        <p:nvPr/>
      </p:nvGrpSpPr>
      <p:grpSpPr>
        <a:xfrm>
          <a:off x="0" y="0"/>
          <a:ext cx="0" cy="0"/>
          <a:chOff x="0" y="0"/>
          <a:chExt cx="0" cy="0"/>
        </a:xfrm>
      </p:grpSpPr>
      <p:sp>
        <p:nvSpPr>
          <p:cNvPr id="3" name="Text Box 8"/>
          <p:cNvSpPr txBox="1">
            <a:spLocks noChangeArrowheads="1"/>
          </p:cNvSpPr>
          <p:nvPr userDrawn="1"/>
        </p:nvSpPr>
        <p:spPr bwMode="auto">
          <a:xfrm>
            <a:off x="1905000" y="6019800"/>
            <a:ext cx="2720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1800">
              <a:latin typeface="Arial" charset="0"/>
            </a:endParaRPr>
          </a:p>
        </p:txBody>
      </p:sp>
      <p:sp>
        <p:nvSpPr>
          <p:cNvPr id="4" name="Text Box 10"/>
          <p:cNvSpPr txBox="1">
            <a:spLocks noChangeArrowheads="1"/>
          </p:cNvSpPr>
          <p:nvPr userDrawn="1"/>
        </p:nvSpPr>
        <p:spPr bwMode="auto">
          <a:xfrm>
            <a:off x="1447800" y="5791200"/>
            <a:ext cx="6172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solidFill>
                  <a:srgbClr val="00CC99"/>
                </a:solidFill>
                <a:cs typeface="Times New Roman" pitchFamily="18" charset="0"/>
              </a:rPr>
              <a:t>Lead Dust Sampling Technician</a:t>
            </a:r>
          </a:p>
          <a:p>
            <a:pPr algn="ctr" eaLnBrk="1" hangingPunct="1"/>
            <a:r>
              <a:rPr lang="en-US">
                <a:solidFill>
                  <a:srgbClr val="00CC99"/>
                </a:solidFill>
                <a:cs typeface="Times New Roman" pitchFamily="18" charset="0"/>
              </a:rPr>
              <a:t>March 2009</a:t>
            </a:r>
          </a:p>
        </p:txBody>
      </p:sp>
      <p:pic>
        <p:nvPicPr>
          <p:cNvPr id="5"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lvl1pPr algn="r" eaLnBrk="1" hangingPunct="1">
              <a:defRPr sz="1400" dirty="0">
                <a:latin typeface="Times New Roman" pitchFamily="18" charset="0"/>
                <a:cs typeface="Times New Roman" pitchFamily="18" charset="0"/>
              </a:defRPr>
            </a:lvl1pPr>
          </a:lstStyle>
          <a:p>
            <a:pPr>
              <a:defRPr/>
            </a:pPr>
            <a:r>
              <a:rPr lang="en-US" smtClean="0"/>
              <a:t>2-</a:t>
            </a:r>
            <a:fld id="{7EB42964-FE3F-4658-8EF6-BD1B93C5289F}" type="slidenum">
              <a:rPr lang="en-US" smtClean="0"/>
              <a:pPr>
                <a:defRPr/>
              </a:pPr>
              <a:t>‹#›</a:t>
            </a:fld>
            <a:endParaRPr lang="en-US"/>
          </a:p>
        </p:txBody>
      </p:sp>
      <p:sp>
        <p:nvSpPr>
          <p:cNvPr id="2" name="Content Placeholder 1"/>
          <p:cNvSpPr>
            <a:spLocks noGrp="1"/>
          </p:cNvSpPr>
          <p:nvPr>
            <p:ph/>
          </p:nvPr>
        </p:nvSpPr>
        <p:spPr>
          <a:xfrm>
            <a:off x="1295400" y="609600"/>
            <a:ext cx="708660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536F2D38-0365-4117-BAAB-BC441A75FC98}" type="datetimeFigureOut">
              <a:rPr lang="en-US"/>
              <a:pPr>
                <a:defRPr/>
              </a:pPr>
              <a:t>8/6/2013</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1763496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1905000" y="6019800"/>
            <a:ext cx="2720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1800">
              <a:latin typeface="Arial" charset="0"/>
            </a:endParaRPr>
          </a:p>
        </p:txBody>
      </p:sp>
      <p:sp>
        <p:nvSpPr>
          <p:cNvPr id="5" name="Text Box 10"/>
          <p:cNvSpPr txBox="1">
            <a:spLocks noChangeArrowheads="1"/>
          </p:cNvSpPr>
          <p:nvPr userDrawn="1"/>
        </p:nvSpPr>
        <p:spPr bwMode="auto">
          <a:xfrm>
            <a:off x="1447800" y="5791200"/>
            <a:ext cx="6172200" cy="830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solidFill>
                  <a:srgbClr val="00CC99"/>
                </a:solidFill>
                <a:cs typeface="Times New Roman" pitchFamily="18" charset="0"/>
              </a:rPr>
              <a:t>Lead Dust Sampling Technician</a:t>
            </a:r>
          </a:p>
          <a:p>
            <a:pPr algn="ctr" eaLnBrk="1" hangingPunct="1"/>
            <a:r>
              <a:rPr lang="en-US">
                <a:solidFill>
                  <a:srgbClr val="00CC99"/>
                </a:solidFill>
                <a:cs typeface="Times New Roman" pitchFamily="18" charset="0"/>
              </a:rPr>
              <a:t>June 2013</a:t>
            </a:r>
          </a:p>
        </p:txBody>
      </p:sp>
      <p:pic>
        <p:nvPicPr>
          <p:cNvPr id="6"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lvl1pPr algn="r" eaLnBrk="1" hangingPunct="1">
              <a:defRPr sz="1400" dirty="0">
                <a:latin typeface="Times New Roman" pitchFamily="18" charset="0"/>
                <a:cs typeface="Times New Roman" pitchFamily="18" charset="0"/>
              </a:defRPr>
            </a:lvl1pPr>
          </a:lstStyle>
          <a:p>
            <a:pPr>
              <a:defRPr/>
            </a:pPr>
            <a:r>
              <a:rPr lang="en-US" smtClean="0"/>
              <a:t>2-</a:t>
            </a:r>
            <a:fld id="{92D31A62-4600-450B-A10F-2B54B7FDB035}" type="slidenum">
              <a:rPr lang="en-US" smtClean="0"/>
              <a:pPr>
                <a:defRPr/>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A96C9967-4A05-4AFA-9081-9C7A9C43AB64}" type="datetimeFigureOut">
              <a:rPr lang="en-US"/>
              <a:pPr>
                <a:defRPr/>
              </a:pPr>
              <a:t>8/6/2013</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2309677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Text Box 8"/>
          <p:cNvSpPr txBox="1">
            <a:spLocks noChangeArrowheads="1"/>
          </p:cNvSpPr>
          <p:nvPr userDrawn="1"/>
        </p:nvSpPr>
        <p:spPr bwMode="auto">
          <a:xfrm>
            <a:off x="1905000" y="6019800"/>
            <a:ext cx="2720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1800">
              <a:latin typeface="Arial" charset="0"/>
            </a:endParaRPr>
          </a:p>
        </p:txBody>
      </p:sp>
      <p:sp>
        <p:nvSpPr>
          <p:cNvPr id="5" name="Text Box 10"/>
          <p:cNvSpPr txBox="1">
            <a:spLocks noChangeArrowheads="1"/>
          </p:cNvSpPr>
          <p:nvPr userDrawn="1"/>
        </p:nvSpPr>
        <p:spPr bwMode="auto">
          <a:xfrm>
            <a:off x="1447800" y="5791200"/>
            <a:ext cx="6172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solidFill>
                  <a:srgbClr val="00CC99"/>
                </a:solidFill>
                <a:cs typeface="Times New Roman" pitchFamily="18" charset="0"/>
              </a:rPr>
              <a:t>Lead Dust Sampling Technician</a:t>
            </a:r>
          </a:p>
          <a:p>
            <a:pPr algn="ctr" eaLnBrk="1" hangingPunct="1"/>
            <a:r>
              <a:rPr lang="en-US">
                <a:solidFill>
                  <a:srgbClr val="00CC99"/>
                </a:solidFill>
                <a:cs typeface="Times New Roman" pitchFamily="18" charset="0"/>
              </a:rPr>
              <a:t>March 2009</a:t>
            </a:r>
          </a:p>
        </p:txBody>
      </p:sp>
      <p:pic>
        <p:nvPicPr>
          <p:cNvPr id="6"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lvl1pPr algn="r" eaLnBrk="1" hangingPunct="1">
              <a:defRPr sz="1400" dirty="0">
                <a:latin typeface="Times New Roman" pitchFamily="18" charset="0"/>
                <a:cs typeface="Times New Roman" pitchFamily="18" charset="0"/>
              </a:defRPr>
            </a:lvl1pPr>
          </a:lstStyle>
          <a:p>
            <a:pPr>
              <a:defRPr/>
            </a:pPr>
            <a:r>
              <a:rPr lang="en-US" smtClean="0"/>
              <a:t>2-</a:t>
            </a:r>
            <a:fld id="{1D4FCA5D-1B1A-4E8E-8DDC-AEC1ABF80C76}" type="slidenum">
              <a:rPr lang="en-US" smtClean="0"/>
              <a:pPr>
                <a:defRPr/>
              </a:pPr>
              <a:t>‹#›</a:t>
            </a:fld>
            <a:endParaRPr lang="en-US"/>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9"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F8CE915D-216E-4F23-A60E-E53EA4541CFA}" type="datetimeFigureOut">
              <a:rPr lang="en-US"/>
              <a:pPr>
                <a:defRPr/>
              </a:pPr>
              <a:t>8/6/2013</a:t>
            </a:fld>
            <a:endParaRPr lang="en-US"/>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476718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Text Box 8"/>
          <p:cNvSpPr txBox="1">
            <a:spLocks noChangeArrowheads="1"/>
          </p:cNvSpPr>
          <p:nvPr userDrawn="1"/>
        </p:nvSpPr>
        <p:spPr bwMode="auto">
          <a:xfrm>
            <a:off x="1905000" y="6019800"/>
            <a:ext cx="2720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1800">
              <a:latin typeface="Arial" charset="0"/>
            </a:endParaRPr>
          </a:p>
        </p:txBody>
      </p:sp>
      <p:sp>
        <p:nvSpPr>
          <p:cNvPr id="6" name="Text Box 10"/>
          <p:cNvSpPr txBox="1">
            <a:spLocks noChangeArrowheads="1"/>
          </p:cNvSpPr>
          <p:nvPr userDrawn="1"/>
        </p:nvSpPr>
        <p:spPr bwMode="auto">
          <a:xfrm>
            <a:off x="1447800" y="5791200"/>
            <a:ext cx="6172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solidFill>
                  <a:srgbClr val="00CC99"/>
                </a:solidFill>
                <a:cs typeface="Times New Roman" pitchFamily="18" charset="0"/>
              </a:rPr>
              <a:t>Lead Dust Sampling Technician</a:t>
            </a:r>
          </a:p>
          <a:p>
            <a:pPr algn="ctr" eaLnBrk="1" hangingPunct="1"/>
            <a:r>
              <a:rPr lang="en-US">
                <a:solidFill>
                  <a:srgbClr val="00CC99"/>
                </a:solidFill>
                <a:cs typeface="Times New Roman" pitchFamily="18" charset="0"/>
              </a:rPr>
              <a:t>March 2009</a:t>
            </a:r>
          </a:p>
        </p:txBody>
      </p:sp>
      <p:pic>
        <p:nvPicPr>
          <p:cNvPr id="7"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lvl1pPr algn="r" eaLnBrk="1" hangingPunct="1">
              <a:defRPr sz="1400" dirty="0">
                <a:latin typeface="Times New Roman" pitchFamily="18" charset="0"/>
                <a:cs typeface="Times New Roman" pitchFamily="18" charset="0"/>
              </a:defRPr>
            </a:lvl1pPr>
          </a:lstStyle>
          <a:p>
            <a:pPr>
              <a:defRPr/>
            </a:pPr>
            <a:r>
              <a:rPr lang="en-US" smtClean="0"/>
              <a:t>2-</a:t>
            </a:r>
            <a:fld id="{DBE3209F-6D16-4D14-9A3F-CF6F6947BC89}" type="slidenum">
              <a:rPr lang="en-US" smtClean="0"/>
              <a:pPr>
                <a:defRPr/>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95400" y="1905000"/>
            <a:ext cx="34671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905000"/>
            <a:ext cx="34671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D66B97D1-E9BD-4223-B5C1-56CD1F02E92E}" type="datetimeFigureOut">
              <a:rPr lang="en-US"/>
              <a:pPr>
                <a:defRPr/>
              </a:pPr>
              <a:t>8/6/2013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3562568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E0489BE-52DC-425C-BD6E-3B2A730DE705}" type="datetimeFigureOut">
              <a:rPr lang="en-US"/>
              <a:pPr>
                <a:defRPr/>
              </a:pPr>
              <a:t>8/6/2013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2625443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Text Box 8"/>
          <p:cNvSpPr txBox="1">
            <a:spLocks noChangeArrowheads="1"/>
          </p:cNvSpPr>
          <p:nvPr userDrawn="1"/>
        </p:nvSpPr>
        <p:spPr bwMode="auto">
          <a:xfrm>
            <a:off x="1905000" y="6019800"/>
            <a:ext cx="2720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1800">
              <a:latin typeface="Arial" charset="0"/>
            </a:endParaRPr>
          </a:p>
        </p:txBody>
      </p:sp>
      <p:sp>
        <p:nvSpPr>
          <p:cNvPr id="4" name="Text Box 10"/>
          <p:cNvSpPr txBox="1">
            <a:spLocks noChangeArrowheads="1"/>
          </p:cNvSpPr>
          <p:nvPr userDrawn="1"/>
        </p:nvSpPr>
        <p:spPr bwMode="auto">
          <a:xfrm>
            <a:off x="1447800" y="5791200"/>
            <a:ext cx="6172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solidFill>
                  <a:srgbClr val="00CC99"/>
                </a:solidFill>
                <a:cs typeface="Times New Roman" pitchFamily="18" charset="0"/>
              </a:rPr>
              <a:t>Lead Dust Sampling Technician</a:t>
            </a:r>
          </a:p>
          <a:p>
            <a:pPr algn="ctr" eaLnBrk="1" hangingPunct="1"/>
            <a:r>
              <a:rPr lang="en-US">
                <a:solidFill>
                  <a:srgbClr val="00CC99"/>
                </a:solidFill>
                <a:cs typeface="Times New Roman" pitchFamily="18" charset="0"/>
              </a:rPr>
              <a:t>March 2009</a:t>
            </a:r>
          </a:p>
        </p:txBody>
      </p:sp>
      <p:pic>
        <p:nvPicPr>
          <p:cNvPr id="5"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lvl1pPr algn="r" eaLnBrk="1" hangingPunct="1">
              <a:defRPr sz="1400" dirty="0">
                <a:latin typeface="Times New Roman" pitchFamily="18" charset="0"/>
                <a:cs typeface="Times New Roman" pitchFamily="18" charset="0"/>
              </a:defRPr>
            </a:lvl1pPr>
          </a:lstStyle>
          <a:p>
            <a:pPr>
              <a:defRPr/>
            </a:pPr>
            <a:r>
              <a:rPr lang="en-US" smtClean="0"/>
              <a:t>2-</a:t>
            </a:r>
            <a:fld id="{62D109B3-F710-4705-B571-0E4D7147C8BB}" type="slidenum">
              <a:rPr lang="en-US" smtClean="0"/>
              <a:pPr>
                <a:defRPr/>
              </a:pPr>
              <a:t>‹#›</a:t>
            </a:fld>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1962E84D-68C5-4654-A072-5AB205375D92}" type="datetimeFigureOut">
              <a:rPr lang="en-US"/>
              <a:pPr>
                <a:defRPr/>
              </a:pPr>
              <a:t>8/6/2013</a:t>
            </a:fld>
            <a:endParaRPr lang="en-US"/>
          </a:p>
        </p:txBody>
      </p:sp>
      <p:sp>
        <p:nvSpPr>
          <p:cNvPr id="9"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36709816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Text Box 8"/>
          <p:cNvSpPr txBox="1">
            <a:spLocks noChangeArrowheads="1"/>
          </p:cNvSpPr>
          <p:nvPr userDrawn="1"/>
        </p:nvSpPr>
        <p:spPr bwMode="auto">
          <a:xfrm>
            <a:off x="1905000" y="6019800"/>
            <a:ext cx="2720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1800">
              <a:latin typeface="Arial" charset="0"/>
            </a:endParaRPr>
          </a:p>
        </p:txBody>
      </p:sp>
      <p:sp>
        <p:nvSpPr>
          <p:cNvPr id="3" name="Text Box 10"/>
          <p:cNvSpPr txBox="1">
            <a:spLocks noChangeArrowheads="1"/>
          </p:cNvSpPr>
          <p:nvPr userDrawn="1"/>
        </p:nvSpPr>
        <p:spPr bwMode="auto">
          <a:xfrm>
            <a:off x="1447800" y="5791200"/>
            <a:ext cx="6172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solidFill>
                  <a:srgbClr val="00CC99"/>
                </a:solidFill>
                <a:cs typeface="Times New Roman" pitchFamily="18" charset="0"/>
              </a:rPr>
              <a:t>Lead Dust Sampling Technician</a:t>
            </a:r>
          </a:p>
          <a:p>
            <a:pPr algn="ctr" eaLnBrk="1" hangingPunct="1"/>
            <a:r>
              <a:rPr lang="en-US">
                <a:solidFill>
                  <a:srgbClr val="00CC99"/>
                </a:solidFill>
                <a:cs typeface="Times New Roman" pitchFamily="18" charset="0"/>
              </a:rPr>
              <a:t>March 2009</a:t>
            </a:r>
          </a:p>
        </p:txBody>
      </p:sp>
      <p:pic>
        <p:nvPicPr>
          <p:cNvPr id="4"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lvl1pPr algn="r" eaLnBrk="1" hangingPunct="1">
              <a:defRPr sz="1400" dirty="0">
                <a:latin typeface="Times New Roman" pitchFamily="18" charset="0"/>
                <a:cs typeface="Times New Roman" pitchFamily="18" charset="0"/>
              </a:defRPr>
            </a:lvl1pPr>
          </a:lstStyle>
          <a:p>
            <a:pPr>
              <a:defRPr/>
            </a:pPr>
            <a:r>
              <a:rPr lang="en-US" smtClean="0"/>
              <a:t>2-</a:t>
            </a:r>
            <a:fld id="{D0057EB6-7033-408B-9F53-F204328749FA}" type="slidenum">
              <a:rPr lang="en-US" smtClean="0"/>
              <a:pPr>
                <a:defRPr/>
              </a:pPr>
              <a:t>‹#›</a:t>
            </a:fld>
            <a:endParaRPr lang="en-US"/>
          </a:p>
        </p:txBody>
      </p:sp>
      <p:sp>
        <p:nvSpPr>
          <p:cNvPr id="7"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F9D81C49-6537-4878-B73E-92546186EF3D}" type="datetimeFigureOut">
              <a:rPr lang="en-US"/>
              <a:pPr>
                <a:defRPr/>
              </a:pPr>
              <a:t>8/6/2013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1288999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Text Box 8"/>
          <p:cNvSpPr txBox="1">
            <a:spLocks noChangeArrowheads="1"/>
          </p:cNvSpPr>
          <p:nvPr userDrawn="1"/>
        </p:nvSpPr>
        <p:spPr bwMode="auto">
          <a:xfrm>
            <a:off x="1905000" y="6019800"/>
            <a:ext cx="2720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1800">
              <a:latin typeface="Arial" charset="0"/>
            </a:endParaRPr>
          </a:p>
        </p:txBody>
      </p:sp>
      <p:sp>
        <p:nvSpPr>
          <p:cNvPr id="6" name="Text Box 10"/>
          <p:cNvSpPr txBox="1">
            <a:spLocks noChangeArrowheads="1"/>
          </p:cNvSpPr>
          <p:nvPr userDrawn="1"/>
        </p:nvSpPr>
        <p:spPr bwMode="auto">
          <a:xfrm>
            <a:off x="1447800" y="5791200"/>
            <a:ext cx="6172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solidFill>
                  <a:srgbClr val="00CC99"/>
                </a:solidFill>
                <a:cs typeface="Times New Roman" pitchFamily="18" charset="0"/>
              </a:rPr>
              <a:t>Lead Dust Sampling Technician</a:t>
            </a:r>
          </a:p>
          <a:p>
            <a:pPr algn="ctr" eaLnBrk="1" hangingPunct="1"/>
            <a:r>
              <a:rPr lang="en-US">
                <a:solidFill>
                  <a:srgbClr val="00CC99"/>
                </a:solidFill>
                <a:cs typeface="Times New Roman" pitchFamily="18" charset="0"/>
              </a:rPr>
              <a:t>March 2009</a:t>
            </a:r>
          </a:p>
        </p:txBody>
      </p:sp>
      <p:pic>
        <p:nvPicPr>
          <p:cNvPr id="7"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lvl1pPr algn="r" eaLnBrk="1" hangingPunct="1">
              <a:defRPr sz="1400" dirty="0">
                <a:latin typeface="Times New Roman" pitchFamily="18" charset="0"/>
                <a:cs typeface="Times New Roman" pitchFamily="18" charset="0"/>
              </a:defRPr>
            </a:lvl1pPr>
          </a:lstStyle>
          <a:p>
            <a:pPr>
              <a:defRPr/>
            </a:pPr>
            <a:r>
              <a:rPr lang="en-US" smtClean="0"/>
              <a:t>2-</a:t>
            </a:r>
            <a:fld id="{7CFFC14A-512A-412D-8DA7-DF0720368C64}" type="slidenum">
              <a:rPr lang="en-US" smtClean="0"/>
              <a:pPr>
                <a:defRPr/>
              </a:pPr>
              <a:t>‹#›</a:t>
            </a:fld>
            <a:endParaRPr lang="en-US"/>
          </a:p>
        </p:txBody>
      </p:sp>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917068C4-DB65-413A-B5C2-F06BA4A4160C}" type="datetimeFigureOut">
              <a:rPr lang="en-US"/>
              <a:pPr>
                <a:defRPr/>
              </a:pPr>
              <a:t>8/6/2013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25334265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Text Box 8"/>
          <p:cNvSpPr txBox="1">
            <a:spLocks noChangeArrowheads="1"/>
          </p:cNvSpPr>
          <p:nvPr userDrawn="1"/>
        </p:nvSpPr>
        <p:spPr bwMode="auto">
          <a:xfrm>
            <a:off x="1905000" y="6019800"/>
            <a:ext cx="2720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1800">
              <a:latin typeface="Arial" charset="0"/>
            </a:endParaRPr>
          </a:p>
        </p:txBody>
      </p:sp>
      <p:sp>
        <p:nvSpPr>
          <p:cNvPr id="6" name="Text Box 10"/>
          <p:cNvSpPr txBox="1">
            <a:spLocks noChangeArrowheads="1"/>
          </p:cNvSpPr>
          <p:nvPr userDrawn="1"/>
        </p:nvSpPr>
        <p:spPr bwMode="auto">
          <a:xfrm>
            <a:off x="1447800" y="5791200"/>
            <a:ext cx="6172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solidFill>
                  <a:srgbClr val="00CC99"/>
                </a:solidFill>
                <a:cs typeface="Times New Roman" pitchFamily="18" charset="0"/>
              </a:rPr>
              <a:t>Lead Dust Sampling Technician</a:t>
            </a:r>
          </a:p>
          <a:p>
            <a:pPr algn="ctr" eaLnBrk="1" hangingPunct="1"/>
            <a:r>
              <a:rPr lang="en-US">
                <a:solidFill>
                  <a:srgbClr val="00CC99"/>
                </a:solidFill>
                <a:cs typeface="Times New Roman" pitchFamily="18" charset="0"/>
              </a:rPr>
              <a:t>March 2009</a:t>
            </a:r>
          </a:p>
        </p:txBody>
      </p:sp>
      <p:pic>
        <p:nvPicPr>
          <p:cNvPr id="7" name="Picture 11" descr="HUD 2.JPG"/>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EPA.JPG"/>
          <p:cNvPicPr>
            <a:picLocks noChangeAspect="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lvl1pPr algn="r" eaLnBrk="1" hangingPunct="1">
              <a:defRPr sz="1400" dirty="0">
                <a:latin typeface="Times New Roman" pitchFamily="18" charset="0"/>
                <a:cs typeface="Times New Roman" pitchFamily="18" charset="0"/>
              </a:defRPr>
            </a:lvl1pPr>
          </a:lstStyle>
          <a:p>
            <a:pPr>
              <a:defRPr/>
            </a:pPr>
            <a:r>
              <a:rPr lang="en-US" smtClean="0"/>
              <a:t>2-</a:t>
            </a:r>
            <a:fld id="{A65E680B-6091-4D02-A120-1CBD44F9CE9B}" type="slidenum">
              <a:rPr lang="en-US" smtClean="0"/>
              <a:pPr>
                <a:defRPr/>
              </a:pPr>
              <a:t>‹#›</a:t>
            </a:fld>
            <a:endParaRPr lang="en-US"/>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3"/>
          <p:cNvSpPr>
            <a:spLocks noGrp="1"/>
          </p:cNvSpPr>
          <p:nvPr>
            <p:ph type="dt" sz="half" idx="10"/>
          </p:nvPr>
        </p:nvSpPr>
        <p:spPr/>
        <p:txBody>
          <a:bodyPr/>
          <a:lstStyle>
            <a:lvl1pPr algn="l" fontAlgn="auto">
              <a:spcBef>
                <a:spcPts val="0"/>
              </a:spcBef>
              <a:spcAft>
                <a:spcPts val="0"/>
              </a:spcAft>
              <a:defRPr sz="1200">
                <a:solidFill>
                  <a:schemeClr val="tx1">
                    <a:tint val="75000"/>
                  </a:schemeClr>
                </a:solidFill>
                <a:latin typeface="+mn-lt"/>
              </a:defRPr>
            </a:lvl1pPr>
          </a:lstStyle>
          <a:p>
            <a:pPr>
              <a:defRPr/>
            </a:pPr>
            <a:fld id="{44CA63FD-EFB9-4243-86FE-20C957F309E0}" type="datetimeFigureOut">
              <a:rPr lang="en-US"/>
              <a:pPr>
                <a:defRPr/>
              </a:pPr>
              <a:t>8/6/2013</a:t>
            </a:fld>
            <a:endParaRPr lang="en-US"/>
          </a:p>
        </p:txBody>
      </p:sp>
      <p:sp>
        <p:nvSpPr>
          <p:cNvPr id="11"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xmlns="" val="2360929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5334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AC9F51E-ACFE-46BE-9692-D77E3ECD399E}" type="datetimeFigureOut">
              <a:rPr lang="en-US"/>
              <a:pPr>
                <a:defRPr/>
              </a:pPr>
              <a:t>8/6/2013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pitchFamily="34" charset="0"/>
              </a:defRPr>
            </a:lvl1pPr>
          </a:lstStyle>
          <a:p>
            <a:pPr>
              <a:defRPr/>
            </a:pPr>
            <a:endParaRPr lang="en-US"/>
          </a:p>
        </p:txBody>
      </p:sp>
      <p:sp>
        <p:nvSpPr>
          <p:cNvPr id="1030" name="Text Box 8"/>
          <p:cNvSpPr txBox="1">
            <a:spLocks noChangeArrowheads="1"/>
          </p:cNvSpPr>
          <p:nvPr userDrawn="1"/>
        </p:nvSpPr>
        <p:spPr bwMode="auto">
          <a:xfrm>
            <a:off x="1905000" y="6019800"/>
            <a:ext cx="2720975"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US" sz="1800">
              <a:latin typeface="Arial" charset="0"/>
            </a:endParaRPr>
          </a:p>
        </p:txBody>
      </p:sp>
      <p:sp>
        <p:nvSpPr>
          <p:cNvPr id="1031" name="Text Box 10"/>
          <p:cNvSpPr txBox="1">
            <a:spLocks noChangeArrowheads="1"/>
          </p:cNvSpPr>
          <p:nvPr userDrawn="1"/>
        </p:nvSpPr>
        <p:spPr bwMode="auto">
          <a:xfrm>
            <a:off x="1447800" y="5791200"/>
            <a:ext cx="6172200" cy="822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a:solidFill>
                  <a:srgbClr val="00CC99"/>
                </a:solidFill>
                <a:cs typeface="Times New Roman" pitchFamily="18" charset="0"/>
              </a:rPr>
              <a:t>Lead Dust Sampling Technician</a:t>
            </a:r>
          </a:p>
          <a:p>
            <a:pPr algn="ctr" eaLnBrk="1" hangingPunct="1"/>
            <a:r>
              <a:rPr lang="en-US">
                <a:solidFill>
                  <a:srgbClr val="00CC99"/>
                </a:solidFill>
                <a:cs typeface="Times New Roman" pitchFamily="18" charset="0"/>
              </a:rPr>
              <a:t>March 2009</a:t>
            </a:r>
          </a:p>
        </p:txBody>
      </p:sp>
      <p:pic>
        <p:nvPicPr>
          <p:cNvPr id="1032" name="Picture 11" descr="HUD 2.JPG"/>
          <p:cNvPicPr>
            <a:picLocks noChangeAspect="1"/>
          </p:cNvPicPr>
          <p:nvPr userDrawn="1"/>
        </p:nvPicPr>
        <p:blipFill>
          <a:blip r:embed="rId15" cstate="print">
            <a:extLst>
              <a:ext uri="{28A0092B-C50C-407E-A947-70E740481C1C}">
                <a14:useLocalDpi xmlns:a14="http://schemas.microsoft.com/office/drawing/2010/main" xmlns="" val="0"/>
              </a:ext>
            </a:extLst>
          </a:blip>
          <a:srcRect/>
          <a:stretch>
            <a:fillRect/>
          </a:stretch>
        </p:blipFill>
        <p:spPr bwMode="auto">
          <a:xfrm>
            <a:off x="7620000" y="5715000"/>
            <a:ext cx="9144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12" descr="EPA.JPG"/>
          <p:cNvPicPr>
            <a:picLocks noChangeAspect="1"/>
          </p:cNvPicPr>
          <p:nvPr userDrawn="1"/>
        </p:nvPicPr>
        <p:blipFill>
          <a:blip r:embed="rId16" cstate="print">
            <a:extLst>
              <a:ext uri="{28A0092B-C50C-407E-A947-70E740481C1C}">
                <a14:useLocalDpi xmlns:a14="http://schemas.microsoft.com/office/drawing/2010/main" xmlns="" val="0"/>
              </a:ext>
            </a:extLst>
          </a:blip>
          <a:srcRect/>
          <a:stretch>
            <a:fillRect/>
          </a:stretch>
        </p:blipFill>
        <p:spPr bwMode="auto">
          <a:xfrm>
            <a:off x="685800" y="5943600"/>
            <a:ext cx="1270000" cy="381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Rectangle 6"/>
          <p:cNvSpPr txBox="1">
            <a:spLocks noChangeArrowheads="1"/>
          </p:cNvSpPr>
          <p:nvPr userDrawn="1"/>
        </p:nvSpPr>
        <p:spPr bwMode="auto">
          <a:xfrm>
            <a:off x="6934200" y="304800"/>
            <a:ext cx="1905000" cy="457200"/>
          </a:xfrm>
          <a:prstGeom prst="rect">
            <a:avLst/>
          </a:prstGeom>
          <a:noFill/>
          <a:ln w="9525">
            <a:noFill/>
            <a:miter lim="800000"/>
            <a:headEnd/>
            <a:tailEnd/>
          </a:ln>
          <a:effectLst/>
        </p:spPr>
        <p:txBody>
          <a:bodyPr/>
          <a:lstStyle>
            <a:lvl1pPr algn="r" eaLnBrk="1" hangingPunct="1">
              <a:defRPr sz="1400" dirty="0">
                <a:latin typeface="Times New Roman" pitchFamily="18" charset="0"/>
                <a:cs typeface="Times New Roman" pitchFamily="18" charset="0"/>
              </a:defRPr>
            </a:lvl1pPr>
          </a:lstStyle>
          <a:p>
            <a:pPr>
              <a:defRPr/>
            </a:pPr>
            <a:r>
              <a:rPr lang="en-US" smtClean="0"/>
              <a:t>2-</a:t>
            </a:r>
            <a:fld id="{2C36DA41-C71E-40BB-A719-9C1BF2D0F5C2}"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35" r:id="rId5"/>
    <p:sldLayoutId id="2147484240" r:id="rId6"/>
    <p:sldLayoutId id="2147484241" r:id="rId7"/>
    <p:sldLayoutId id="2147484242" r:id="rId8"/>
    <p:sldLayoutId id="2147484243" r:id="rId9"/>
    <p:sldLayoutId id="2147484244" r:id="rId10"/>
    <p:sldLayoutId id="2147484245" r:id="rId11"/>
    <p:sldLayoutId id="2147484246" r:id="rId12"/>
    <p:sldLayoutId id="2147484247" r:id="rId13"/>
  </p:sldLayoutIdLst>
  <p:hf hdr="0" ftr="0" dt="0"/>
  <p:txStyles>
    <p:titleStyle>
      <a:lvl1pPr algn="l" rtl="0" eaLnBrk="0" fontAlgn="base" hangingPunct="0">
        <a:spcBef>
          <a:spcPct val="0"/>
        </a:spcBef>
        <a:spcAft>
          <a:spcPct val="0"/>
        </a:spcAft>
        <a:defRPr sz="3600" b="1">
          <a:solidFill>
            <a:schemeClr val="accent2"/>
          </a:solidFill>
          <a:latin typeface="+mj-lt"/>
          <a:ea typeface="+mj-ea"/>
          <a:cs typeface="+mj-cs"/>
        </a:defRPr>
      </a:lvl1pPr>
      <a:lvl2pPr algn="l" rtl="0" eaLnBrk="0" fontAlgn="base" hangingPunct="0">
        <a:spcBef>
          <a:spcPct val="0"/>
        </a:spcBef>
        <a:spcAft>
          <a:spcPct val="0"/>
        </a:spcAft>
        <a:defRPr sz="3600" b="1">
          <a:solidFill>
            <a:schemeClr val="accent2"/>
          </a:solidFill>
          <a:latin typeface="Garamond" pitchFamily="18" charset="0"/>
        </a:defRPr>
      </a:lvl2pPr>
      <a:lvl3pPr algn="l" rtl="0" eaLnBrk="0" fontAlgn="base" hangingPunct="0">
        <a:spcBef>
          <a:spcPct val="0"/>
        </a:spcBef>
        <a:spcAft>
          <a:spcPct val="0"/>
        </a:spcAft>
        <a:defRPr sz="3600" b="1">
          <a:solidFill>
            <a:schemeClr val="accent2"/>
          </a:solidFill>
          <a:latin typeface="Garamond" pitchFamily="18" charset="0"/>
        </a:defRPr>
      </a:lvl3pPr>
      <a:lvl4pPr algn="l" rtl="0" eaLnBrk="0" fontAlgn="base" hangingPunct="0">
        <a:spcBef>
          <a:spcPct val="0"/>
        </a:spcBef>
        <a:spcAft>
          <a:spcPct val="0"/>
        </a:spcAft>
        <a:defRPr sz="3600" b="1">
          <a:solidFill>
            <a:schemeClr val="accent2"/>
          </a:solidFill>
          <a:latin typeface="Garamond" pitchFamily="18" charset="0"/>
        </a:defRPr>
      </a:lvl4pPr>
      <a:lvl5pPr algn="l" rtl="0" eaLnBrk="0" fontAlgn="base" hangingPunct="0">
        <a:spcBef>
          <a:spcPct val="0"/>
        </a:spcBef>
        <a:spcAft>
          <a:spcPct val="0"/>
        </a:spcAft>
        <a:defRPr sz="3600" b="1">
          <a:solidFill>
            <a:schemeClr val="accent2"/>
          </a:solidFill>
          <a:latin typeface="Garamond" pitchFamily="18" charset="0"/>
        </a:defRPr>
      </a:lvl5pPr>
      <a:lvl6pPr marL="457200" algn="l" rtl="0" fontAlgn="base">
        <a:spcBef>
          <a:spcPct val="0"/>
        </a:spcBef>
        <a:spcAft>
          <a:spcPct val="0"/>
        </a:spcAft>
        <a:defRPr sz="3600" b="1">
          <a:solidFill>
            <a:schemeClr val="accent2"/>
          </a:solidFill>
          <a:latin typeface="Garamond" pitchFamily="18" charset="0"/>
        </a:defRPr>
      </a:lvl6pPr>
      <a:lvl7pPr marL="914400" algn="l" rtl="0" fontAlgn="base">
        <a:spcBef>
          <a:spcPct val="0"/>
        </a:spcBef>
        <a:spcAft>
          <a:spcPct val="0"/>
        </a:spcAft>
        <a:defRPr sz="3600" b="1">
          <a:solidFill>
            <a:schemeClr val="accent2"/>
          </a:solidFill>
          <a:latin typeface="Garamond" pitchFamily="18" charset="0"/>
        </a:defRPr>
      </a:lvl7pPr>
      <a:lvl8pPr marL="1371600" algn="l" rtl="0" fontAlgn="base">
        <a:spcBef>
          <a:spcPct val="0"/>
        </a:spcBef>
        <a:spcAft>
          <a:spcPct val="0"/>
        </a:spcAft>
        <a:defRPr sz="3600" b="1">
          <a:solidFill>
            <a:schemeClr val="accent2"/>
          </a:solidFill>
          <a:latin typeface="Garamond" pitchFamily="18" charset="0"/>
        </a:defRPr>
      </a:lvl8pPr>
      <a:lvl9pPr marL="1828800" algn="l" rtl="0" fontAlgn="base">
        <a:spcBef>
          <a:spcPct val="0"/>
        </a:spcBef>
        <a:spcAft>
          <a:spcPct val="0"/>
        </a:spcAft>
        <a:defRPr sz="3600" b="1">
          <a:solidFill>
            <a:schemeClr val="accent2"/>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a:xfrm>
            <a:off x="685800" y="2247900"/>
            <a:ext cx="7772400" cy="1828800"/>
          </a:xfrm>
        </p:spPr>
        <p:txBody>
          <a:bodyPr/>
          <a:lstStyle/>
          <a:p>
            <a:pPr eaLnBrk="1" hangingPunct="1"/>
            <a:r>
              <a:rPr lang="en-US" dirty="0" smtClean="0">
                <a:latin typeface="Arial" charset="0"/>
              </a:rPr>
              <a:t>Chapter 2</a:t>
            </a:r>
            <a:br>
              <a:rPr lang="en-US" dirty="0" smtClean="0">
                <a:latin typeface="Arial" charset="0"/>
              </a:rPr>
            </a:br>
            <a:r>
              <a:rPr lang="en-US" dirty="0">
                <a:latin typeface="Arial" charset="0"/>
              </a:rPr>
              <a:t/>
            </a:r>
            <a:br>
              <a:rPr lang="en-US" dirty="0">
                <a:latin typeface="Arial" charset="0"/>
              </a:rPr>
            </a:br>
            <a:r>
              <a:rPr lang="en-US" sz="3200" b="0" dirty="0">
                <a:latin typeface="Arial" charset="0"/>
              </a:rPr>
              <a:t>Visual Inspection</a:t>
            </a:r>
            <a:r>
              <a:rPr lang="en-US" dirty="0">
                <a:latin typeface="Arial" charset="0"/>
              </a:rPr>
              <a:t/>
            </a:r>
            <a:br>
              <a:rPr lang="en-US" dirty="0">
                <a:latin typeface="Arial" charset="0"/>
              </a:rPr>
            </a:br>
            <a:endParaRPr lang="en-US" dirty="0" smtClean="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5"/>
          <p:cNvSpPr>
            <a:spLocks noGrp="1"/>
          </p:cNvSpPr>
          <p:nvPr>
            <p:ph type="title"/>
          </p:nvPr>
        </p:nvSpPr>
        <p:spPr>
          <a:xfrm>
            <a:off x="817034" y="159796"/>
            <a:ext cx="7010400" cy="1295400"/>
          </a:xfrm>
        </p:spPr>
        <p:txBody>
          <a:bodyPr/>
          <a:lstStyle/>
          <a:p>
            <a:r>
              <a:rPr lang="en-US" sz="3200" dirty="0" smtClean="0">
                <a:latin typeface="Arial" charset="0"/>
              </a:rPr>
              <a:t>Visual Inspection – HUD LSHR</a:t>
            </a:r>
          </a:p>
        </p:txBody>
      </p:sp>
      <p:sp>
        <p:nvSpPr>
          <p:cNvPr id="23555" name="Text Box 5"/>
          <p:cNvSpPr txBox="1">
            <a:spLocks noChangeArrowheads="1"/>
          </p:cNvSpPr>
          <p:nvPr/>
        </p:nvSpPr>
        <p:spPr bwMode="auto">
          <a:xfrm>
            <a:off x="1428750" y="1466850"/>
            <a:ext cx="62484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600" b="1" dirty="0">
                <a:latin typeface="Arial" charset="0"/>
              </a:rPr>
              <a:t>Chipping Paint</a:t>
            </a:r>
          </a:p>
        </p:txBody>
      </p:sp>
      <p:pic>
        <p:nvPicPr>
          <p:cNvPr id="23556" name="Picture 6" descr="Photograph of a door painted white with chipping paint on the door hin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66950" y="1981200"/>
            <a:ext cx="4572000" cy="36861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5"/>
          <p:cNvSpPr>
            <a:spLocks noGrp="1"/>
          </p:cNvSpPr>
          <p:nvPr>
            <p:ph type="title" idx="4294967295"/>
          </p:nvPr>
        </p:nvSpPr>
        <p:spPr>
          <a:xfrm>
            <a:off x="817034" y="182021"/>
            <a:ext cx="7010400" cy="1295400"/>
          </a:xfrm>
        </p:spPr>
        <p:txBody>
          <a:bodyPr/>
          <a:lstStyle/>
          <a:p>
            <a:r>
              <a:rPr lang="en-US" sz="3200" dirty="0" smtClean="0">
                <a:latin typeface="Arial" charset="0"/>
              </a:rPr>
              <a:t>Visual Inspection – HUD LSHR</a:t>
            </a:r>
          </a:p>
        </p:txBody>
      </p:sp>
      <p:pic>
        <p:nvPicPr>
          <p:cNvPr id="24579" name="Content Placeholder 5" descr="Photograph of a wall with two spigots with holes in the wall above and below one of the spigots"/>
          <p:cNvPicPr>
            <a:picLocks noChangeAspect="1"/>
          </p:cNvPicPr>
          <p:nvPr/>
        </p:nvPicPr>
        <p:blipFill rotWithShape="1">
          <a:blip r:embed="rId3" cstate="print">
            <a:extLst>
              <a:ext uri="{28A0092B-C50C-407E-A947-70E740481C1C}">
                <a14:useLocalDpi xmlns:a14="http://schemas.microsoft.com/office/drawing/2010/main" xmlns="" val="0"/>
              </a:ext>
            </a:extLst>
          </a:blip>
          <a:srcRect t="8654"/>
          <a:stretch/>
        </p:blipFill>
        <p:spPr bwMode="auto">
          <a:xfrm>
            <a:off x="3086100" y="2057400"/>
            <a:ext cx="2971800" cy="3619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4580" name="Text Box 6"/>
          <p:cNvSpPr txBox="1">
            <a:spLocks noChangeArrowheads="1"/>
          </p:cNvSpPr>
          <p:nvPr/>
        </p:nvSpPr>
        <p:spPr bwMode="auto">
          <a:xfrm>
            <a:off x="1428750" y="1466850"/>
            <a:ext cx="62484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600" b="1" dirty="0">
                <a:latin typeface="Arial" charset="0"/>
              </a:rPr>
              <a:t>Holes in wall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idx="4294967295"/>
          </p:nvPr>
        </p:nvSpPr>
        <p:spPr>
          <a:xfrm>
            <a:off x="819150" y="244780"/>
            <a:ext cx="7162800" cy="1143000"/>
          </a:xfrm>
        </p:spPr>
        <p:txBody>
          <a:bodyPr/>
          <a:lstStyle/>
          <a:p>
            <a:r>
              <a:rPr lang="en-US" sz="3200" dirty="0" smtClean="0">
                <a:latin typeface="Arial" charset="0"/>
              </a:rPr>
              <a:t>Visual Inspection – HUD LSHR</a:t>
            </a:r>
          </a:p>
        </p:txBody>
      </p:sp>
      <p:pic>
        <p:nvPicPr>
          <p:cNvPr id="25603" name="Content Placeholder 5" descr="Photograph of boards on exterior of a building with deteriorated paint"/>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14550" y="1981200"/>
            <a:ext cx="4889500" cy="3667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5604" name="Text Box 6"/>
          <p:cNvSpPr txBox="1">
            <a:spLocks noChangeArrowheads="1"/>
          </p:cNvSpPr>
          <p:nvPr/>
        </p:nvSpPr>
        <p:spPr bwMode="auto">
          <a:xfrm>
            <a:off x="1409700" y="1446371"/>
            <a:ext cx="62484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600" b="1" dirty="0">
                <a:latin typeface="Arial" charset="0"/>
              </a:rPr>
              <a:t>Deteriorated Paint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3"/>
          <p:cNvSpPr>
            <a:spLocks noGrp="1"/>
          </p:cNvSpPr>
          <p:nvPr>
            <p:ph type="title"/>
          </p:nvPr>
        </p:nvSpPr>
        <p:spPr>
          <a:xfrm>
            <a:off x="817034" y="257483"/>
            <a:ext cx="7162800" cy="1143000"/>
          </a:xfrm>
        </p:spPr>
        <p:txBody>
          <a:bodyPr/>
          <a:lstStyle/>
          <a:p>
            <a:r>
              <a:rPr lang="en-US" sz="3200" dirty="0" smtClean="0">
                <a:latin typeface="Arial" charset="0"/>
              </a:rPr>
              <a:t>Visual Inspection – HUD LSHR</a:t>
            </a:r>
          </a:p>
        </p:txBody>
      </p:sp>
      <p:pic>
        <p:nvPicPr>
          <p:cNvPr id="26627" name="Picture 8" descr="Close-up photograph of a wall with a crack running through i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47850" y="1993900"/>
            <a:ext cx="5410200" cy="34528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628" name="Text Box 9"/>
          <p:cNvSpPr txBox="1">
            <a:spLocks noChangeArrowheads="1"/>
          </p:cNvSpPr>
          <p:nvPr/>
        </p:nvSpPr>
        <p:spPr bwMode="auto">
          <a:xfrm>
            <a:off x="1428750" y="1463993"/>
            <a:ext cx="62484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600" b="1" dirty="0">
                <a:latin typeface="Arial" charset="0"/>
              </a:rPr>
              <a:t>Cracking Paint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3"/>
          <p:cNvSpPr>
            <a:spLocks noGrp="1"/>
          </p:cNvSpPr>
          <p:nvPr>
            <p:ph type="title"/>
          </p:nvPr>
        </p:nvSpPr>
        <p:spPr>
          <a:xfrm>
            <a:off x="819150" y="256105"/>
            <a:ext cx="8382000" cy="1143000"/>
          </a:xfrm>
        </p:spPr>
        <p:txBody>
          <a:bodyPr/>
          <a:lstStyle/>
          <a:p>
            <a:r>
              <a:rPr lang="en-US" sz="3200" dirty="0" smtClean="0">
                <a:latin typeface="Arial" charset="0"/>
              </a:rPr>
              <a:t>Visual Inspection – HUD LSHR</a:t>
            </a:r>
          </a:p>
        </p:txBody>
      </p:sp>
      <p:pic>
        <p:nvPicPr>
          <p:cNvPr id="27651" name="Picture 5" descr="Photograph of a white wall with bubbling on the surface indicating moisture damag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52600" y="2038350"/>
            <a:ext cx="5629275" cy="3322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652" name="Text Box 6"/>
          <p:cNvSpPr txBox="1">
            <a:spLocks noChangeArrowheads="1"/>
          </p:cNvSpPr>
          <p:nvPr/>
        </p:nvSpPr>
        <p:spPr bwMode="auto">
          <a:xfrm>
            <a:off x="1423987" y="1465421"/>
            <a:ext cx="62484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600" b="1" dirty="0">
                <a:latin typeface="Arial" charset="0"/>
              </a:rPr>
              <a:t>Moisture Damage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819150" y="256105"/>
            <a:ext cx="8153400" cy="1143000"/>
          </a:xfrm>
        </p:spPr>
        <p:txBody>
          <a:bodyPr/>
          <a:lstStyle/>
          <a:p>
            <a:r>
              <a:rPr lang="en-US" sz="3200" dirty="0" smtClean="0">
                <a:latin typeface="Arial" charset="0"/>
              </a:rPr>
              <a:t>Visual Inspection – HUD LSHR</a:t>
            </a:r>
          </a:p>
        </p:txBody>
      </p:sp>
      <p:pic>
        <p:nvPicPr>
          <p:cNvPr id="28675" name="Picture 5" descr="Photograph of a window with visible damage where the window meets the si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2076450"/>
            <a:ext cx="5781675" cy="330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8676" name="Text Box 6"/>
          <p:cNvSpPr txBox="1">
            <a:spLocks noChangeArrowheads="1"/>
          </p:cNvSpPr>
          <p:nvPr/>
        </p:nvSpPr>
        <p:spPr bwMode="auto">
          <a:xfrm>
            <a:off x="1447800" y="1485900"/>
            <a:ext cx="62484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2600" b="1" dirty="0">
                <a:latin typeface="Arial" charset="0"/>
              </a:rPr>
              <a:t>Friction Damage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821266" y="247638"/>
            <a:ext cx="7067550" cy="1143000"/>
          </a:xfrm>
        </p:spPr>
        <p:txBody>
          <a:bodyPr/>
          <a:lstStyle/>
          <a:p>
            <a:pPr eaLnBrk="1" hangingPunct="1"/>
            <a:r>
              <a:rPr lang="en-US" sz="3200" dirty="0" smtClean="0">
                <a:latin typeface="Arial" charset="0"/>
              </a:rPr>
              <a:t>Visual Inspection – HUD LSHR</a:t>
            </a:r>
          </a:p>
        </p:txBody>
      </p:sp>
      <p:sp>
        <p:nvSpPr>
          <p:cNvPr id="29699" name="Rectangle 3"/>
          <p:cNvSpPr>
            <a:spLocks noGrp="1" noChangeArrowheads="1"/>
          </p:cNvSpPr>
          <p:nvPr>
            <p:ph type="body" idx="1"/>
          </p:nvPr>
        </p:nvSpPr>
        <p:spPr>
          <a:xfrm>
            <a:off x="933450" y="1902884"/>
            <a:ext cx="6934200" cy="3105150"/>
          </a:xfrm>
        </p:spPr>
        <p:txBody>
          <a:bodyPr/>
          <a:lstStyle/>
          <a:p>
            <a:pPr eaLnBrk="1" hangingPunct="1">
              <a:spcBef>
                <a:spcPts val="1000"/>
              </a:spcBef>
            </a:pPr>
            <a:r>
              <a:rPr kumimoji="1" lang="en-US" sz="2800" dirty="0" smtClean="0">
                <a:latin typeface="Arial" charset="0"/>
              </a:rPr>
              <a:t>Be precise about locations.</a:t>
            </a:r>
          </a:p>
          <a:p>
            <a:pPr eaLnBrk="1" hangingPunct="1">
              <a:spcBef>
                <a:spcPts val="1200"/>
              </a:spcBef>
            </a:pPr>
            <a:r>
              <a:rPr kumimoji="1" lang="en-US" sz="2800" dirty="0" smtClean="0">
                <a:latin typeface="Arial" charset="0"/>
              </a:rPr>
              <a:t>Write down results as you go.</a:t>
            </a:r>
          </a:p>
          <a:p>
            <a:pPr eaLnBrk="1" hangingPunct="1">
              <a:spcBef>
                <a:spcPts val="1200"/>
              </a:spcBef>
            </a:pPr>
            <a:r>
              <a:rPr kumimoji="1" lang="en-US" sz="2800" dirty="0" smtClean="0">
                <a:latin typeface="Arial" charset="0"/>
              </a:rPr>
              <a:t>Write down other information, indicating source.</a:t>
            </a:r>
          </a:p>
          <a:p>
            <a:pPr eaLnBrk="1" hangingPunct="1">
              <a:spcBef>
                <a:spcPts val="1200"/>
              </a:spcBef>
            </a:pPr>
            <a:r>
              <a:rPr kumimoji="1" lang="en-US" sz="2800" dirty="0" smtClean="0">
                <a:latin typeface="Arial" charset="0"/>
              </a:rPr>
              <a:t>See sample visual inspection form. (</a:t>
            </a:r>
            <a:r>
              <a:rPr kumimoji="1" lang="en-US" sz="2800" b="1" dirty="0" smtClean="0">
                <a:latin typeface="Arial" charset="0"/>
              </a:rPr>
              <a:t>Attachment 2-B</a:t>
            </a:r>
            <a:r>
              <a:rPr kumimoji="1" lang="en-US" sz="2800" dirty="0" smtClean="0">
                <a:latin typeface="Arial" charset="0"/>
              </a:rPr>
              <a:t>)</a:t>
            </a:r>
            <a:endParaRPr kumimoji="1" lang="en-US" dirty="0" smtClean="0">
              <a:latin typeface="Arial" charset="0"/>
            </a:endParaRPr>
          </a:p>
          <a:p>
            <a:pPr algn="r" eaLnBrk="1" hangingPunct="1">
              <a:lnSpc>
                <a:spcPct val="90000"/>
              </a:lnSpc>
              <a:buFontTx/>
              <a:buNone/>
            </a:pPr>
            <a:endParaRPr kumimoji="1" lang="en-US" sz="2400" dirty="0" smtClean="0">
              <a:latin typeface="Arial"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85283" y="387339"/>
            <a:ext cx="3295650" cy="914400"/>
          </a:xfrm>
        </p:spPr>
        <p:txBody>
          <a:bodyPr/>
          <a:lstStyle/>
          <a:p>
            <a:pPr eaLnBrk="1" hangingPunct="1"/>
            <a:r>
              <a:rPr kumimoji="1" lang="en-US" dirty="0" smtClean="0">
                <a:latin typeface="Arial" charset="0"/>
              </a:rPr>
              <a:t>Review</a:t>
            </a:r>
          </a:p>
        </p:txBody>
      </p:sp>
      <p:sp>
        <p:nvSpPr>
          <p:cNvPr id="30723" name="Rectangle 3"/>
          <p:cNvSpPr>
            <a:spLocks noGrp="1" noChangeArrowheads="1"/>
          </p:cNvSpPr>
          <p:nvPr>
            <p:ph type="body" idx="1"/>
          </p:nvPr>
        </p:nvSpPr>
        <p:spPr>
          <a:xfrm>
            <a:off x="914400" y="1405462"/>
            <a:ext cx="7486650" cy="4419600"/>
          </a:xfrm>
        </p:spPr>
        <p:txBody>
          <a:bodyPr/>
          <a:lstStyle/>
          <a:p>
            <a:pPr eaLnBrk="1" hangingPunct="1">
              <a:spcBef>
                <a:spcPts val="800"/>
              </a:spcBef>
            </a:pPr>
            <a:r>
              <a:rPr kumimoji="1" lang="en-US" sz="2400" dirty="0" smtClean="0">
                <a:latin typeface="Arial" charset="0"/>
              </a:rPr>
              <a:t>Visual inspection is the first step to clearance.</a:t>
            </a:r>
          </a:p>
          <a:p>
            <a:pPr eaLnBrk="1" hangingPunct="1">
              <a:spcBef>
                <a:spcPts val="800"/>
              </a:spcBef>
            </a:pPr>
            <a:r>
              <a:rPr kumimoji="1" lang="en-US" sz="2400" dirty="0" smtClean="0">
                <a:latin typeface="Arial" charset="0"/>
              </a:rPr>
              <a:t>EPA’s visual inspection determines that the area is free of dust and debris before dust clearance testing can begin.</a:t>
            </a:r>
          </a:p>
          <a:p>
            <a:pPr eaLnBrk="1" hangingPunct="1">
              <a:spcBef>
                <a:spcPts val="800"/>
              </a:spcBef>
            </a:pPr>
            <a:r>
              <a:rPr kumimoji="1" lang="en-US" sz="2400" dirty="0" smtClean="0">
                <a:latin typeface="Arial" charset="0"/>
              </a:rPr>
              <a:t>HUD’s visual inspection also checks for deteriorated paint and generally covers the entire unit unless worksite-only clearance is allowed.</a:t>
            </a:r>
          </a:p>
          <a:p>
            <a:pPr eaLnBrk="1" hangingPunct="1">
              <a:spcBef>
                <a:spcPts val="800"/>
              </a:spcBef>
            </a:pPr>
            <a:r>
              <a:rPr lang="en-US" sz="2400" dirty="0" smtClean="0">
                <a:latin typeface="Arial" charset="0"/>
              </a:rPr>
              <a:t>Visual inspection as part of clearance is the responsibility of the dust sampling technician.</a:t>
            </a:r>
          </a:p>
          <a:p>
            <a:pPr eaLnBrk="1" hangingPunct="1">
              <a:spcBef>
                <a:spcPts val="800"/>
              </a:spcBef>
            </a:pPr>
            <a:r>
              <a:rPr kumimoji="1" lang="en-US" sz="2400" dirty="0" smtClean="0">
                <a:latin typeface="Arial" charset="0"/>
              </a:rPr>
              <a:t> </a:t>
            </a:r>
            <a:r>
              <a:rPr lang="en-US" sz="2400" dirty="0" smtClean="0">
                <a:latin typeface="Arial" charset="0"/>
              </a:rPr>
              <a:t>Recordkeeping should be methodical.</a:t>
            </a:r>
          </a:p>
          <a:p>
            <a:pPr eaLnBrk="1" hangingPunct="1"/>
            <a:endParaRPr kumimoji="1" lang="en-US" sz="2600" dirty="0" smtClean="0">
              <a:latin typeface="Arial"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title"/>
          </p:nvPr>
        </p:nvSpPr>
        <p:spPr>
          <a:xfrm>
            <a:off x="795868" y="273039"/>
            <a:ext cx="7010400" cy="1143000"/>
          </a:xfrm>
        </p:spPr>
        <p:txBody>
          <a:bodyPr/>
          <a:lstStyle/>
          <a:p>
            <a:pPr eaLnBrk="1" hangingPunct="1"/>
            <a:r>
              <a:rPr lang="en-US" dirty="0" smtClean="0">
                <a:latin typeface="Arial" charset="0"/>
              </a:rPr>
              <a:t>Objectives	</a:t>
            </a:r>
          </a:p>
        </p:txBody>
      </p:sp>
      <p:sp>
        <p:nvSpPr>
          <p:cNvPr id="15363" name="Rectangle 8"/>
          <p:cNvSpPr>
            <a:spLocks noGrp="1" noChangeArrowheads="1"/>
          </p:cNvSpPr>
          <p:nvPr>
            <p:ph type="body" idx="1"/>
          </p:nvPr>
        </p:nvSpPr>
        <p:spPr>
          <a:xfrm>
            <a:off x="914400" y="1663694"/>
            <a:ext cx="7258050" cy="3594101"/>
          </a:xfrm>
        </p:spPr>
        <p:txBody>
          <a:bodyPr/>
          <a:lstStyle/>
          <a:p>
            <a:pPr eaLnBrk="1" hangingPunct="1">
              <a:spcBef>
                <a:spcPts val="800"/>
              </a:spcBef>
            </a:pPr>
            <a:r>
              <a:rPr lang="en-US" sz="2800" dirty="0" smtClean="0">
                <a:latin typeface="Arial" charset="0"/>
              </a:rPr>
              <a:t>Learn what a visual inspection is</a:t>
            </a:r>
          </a:p>
          <a:p>
            <a:pPr eaLnBrk="1" hangingPunct="1">
              <a:spcBef>
                <a:spcPts val="1200"/>
              </a:spcBef>
            </a:pPr>
            <a:r>
              <a:rPr lang="en-US" sz="2800" dirty="0" smtClean="0">
                <a:latin typeface="Arial" charset="0"/>
              </a:rPr>
              <a:t>Learn the steps for performing a visual inspection under both EPA’s and HUD’s regulations</a:t>
            </a:r>
          </a:p>
          <a:p>
            <a:pPr eaLnBrk="1" hangingPunct="1">
              <a:spcBef>
                <a:spcPts val="1200"/>
              </a:spcBef>
            </a:pPr>
            <a:r>
              <a:rPr lang="en-US" sz="2800" dirty="0" smtClean="0">
                <a:latin typeface="Arial" charset="0"/>
              </a:rPr>
              <a:t>Learn when to look for deteriorated paint, visible dust or debris, and paint chips</a:t>
            </a:r>
          </a:p>
          <a:p>
            <a:pPr eaLnBrk="1" hangingPunct="1">
              <a:spcBef>
                <a:spcPts val="1200"/>
              </a:spcBef>
            </a:pPr>
            <a:r>
              <a:rPr lang="en-US" sz="2800" dirty="0" smtClean="0">
                <a:latin typeface="Arial" charset="0"/>
              </a:rPr>
              <a:t>Record results on a visual inspection form</a:t>
            </a:r>
          </a:p>
        </p:txBody>
      </p:sp>
      <p:sp>
        <p:nvSpPr>
          <p:cNvPr id="15364" name="Rectangle 4"/>
          <p:cNvSpPr>
            <a:spLocks noChangeArrowheads="1"/>
          </p:cNvSpPr>
          <p:nvPr/>
        </p:nvSpPr>
        <p:spPr bwMode="auto">
          <a:xfrm>
            <a:off x="4906963" y="6051550"/>
            <a:ext cx="1841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823385" y="272510"/>
            <a:ext cx="8229600" cy="1143000"/>
          </a:xfrm>
        </p:spPr>
        <p:txBody>
          <a:bodyPr/>
          <a:lstStyle/>
          <a:p>
            <a:r>
              <a:rPr lang="en-US" dirty="0" smtClean="0">
                <a:latin typeface="Arial" charset="0"/>
              </a:rPr>
              <a:t>Visual Inspection</a:t>
            </a:r>
          </a:p>
        </p:txBody>
      </p:sp>
      <p:sp>
        <p:nvSpPr>
          <p:cNvPr id="16387" name="Content Placeholder 2"/>
          <p:cNvSpPr>
            <a:spLocks noGrp="1"/>
          </p:cNvSpPr>
          <p:nvPr>
            <p:ph idx="1"/>
          </p:nvPr>
        </p:nvSpPr>
        <p:spPr>
          <a:xfrm>
            <a:off x="912284" y="1678510"/>
            <a:ext cx="7258050" cy="3657600"/>
          </a:xfrm>
        </p:spPr>
        <p:txBody>
          <a:bodyPr/>
          <a:lstStyle/>
          <a:p>
            <a:pPr>
              <a:spcBef>
                <a:spcPts val="800"/>
              </a:spcBef>
            </a:pPr>
            <a:r>
              <a:rPr lang="en-US" sz="2400" dirty="0" smtClean="0">
                <a:latin typeface="Arial" charset="0"/>
              </a:rPr>
              <a:t>Under both EPA’s and HUD’s rules, visual inspection is the first step in the clearance process. </a:t>
            </a:r>
          </a:p>
          <a:p>
            <a:pPr>
              <a:spcBef>
                <a:spcPts val="1200"/>
              </a:spcBef>
            </a:pPr>
            <a:r>
              <a:rPr lang="en-US" sz="2400" dirty="0" smtClean="0">
                <a:latin typeface="Arial" charset="0"/>
              </a:rPr>
              <a:t>The visual inspection determines whether the unit/work area (interior and exterior) is clear of visible conditions that can result in exposure to lead-based paint hazards:</a:t>
            </a:r>
          </a:p>
          <a:p>
            <a:pPr lvl="1">
              <a:spcBef>
                <a:spcPts val="200"/>
              </a:spcBef>
              <a:buFont typeface="Garamond" pitchFamily="18" charset="0"/>
              <a:buChar char="–"/>
            </a:pPr>
            <a:r>
              <a:rPr lang="en-US" sz="2400" dirty="0" smtClean="0">
                <a:latin typeface="Arial" charset="0"/>
              </a:rPr>
              <a:t>Chips or debris</a:t>
            </a:r>
          </a:p>
          <a:p>
            <a:pPr lvl="1">
              <a:spcBef>
                <a:spcPts val="200"/>
              </a:spcBef>
              <a:buFont typeface="Garamond" pitchFamily="18" charset="0"/>
              <a:buChar char="–"/>
            </a:pPr>
            <a:r>
              <a:rPr lang="en-US" sz="2400" dirty="0" smtClean="0">
                <a:latin typeface="Arial" charset="0"/>
              </a:rPr>
              <a:t>Visible dust  </a:t>
            </a:r>
          </a:p>
          <a:p>
            <a:endParaRPr lang="en-US" sz="2400" dirty="0" smtClean="0">
              <a:latin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809625" y="501645"/>
            <a:ext cx="7762875" cy="1143000"/>
          </a:xfrm>
        </p:spPr>
        <p:txBody>
          <a:bodyPr/>
          <a:lstStyle/>
          <a:p>
            <a:r>
              <a:rPr lang="en-US" sz="3200" dirty="0" smtClean="0">
                <a:latin typeface="Arial" charset="0"/>
              </a:rPr>
              <a:t>Visual Inspection – EPA RRP Lead Dust Clearance Testing</a:t>
            </a:r>
          </a:p>
        </p:txBody>
      </p:sp>
      <p:sp>
        <p:nvSpPr>
          <p:cNvPr id="17411" name="Content Placeholder 2"/>
          <p:cNvSpPr>
            <a:spLocks noGrp="1"/>
          </p:cNvSpPr>
          <p:nvPr>
            <p:ph idx="1"/>
          </p:nvPr>
        </p:nvSpPr>
        <p:spPr>
          <a:xfrm>
            <a:off x="914400" y="1716613"/>
            <a:ext cx="7353300" cy="3962400"/>
          </a:xfrm>
        </p:spPr>
        <p:txBody>
          <a:bodyPr/>
          <a:lstStyle/>
          <a:p>
            <a:pPr>
              <a:spcBef>
                <a:spcPts val="800"/>
              </a:spcBef>
            </a:pPr>
            <a:r>
              <a:rPr lang="en-US" sz="2400" dirty="0" smtClean="0">
                <a:latin typeface="Arial" charset="0"/>
              </a:rPr>
              <a:t>At the conclusion of the renovation, the certified renovator may have conducted a visual inspection to look for paint chips, dust, and debris.</a:t>
            </a:r>
          </a:p>
          <a:p>
            <a:pPr>
              <a:spcBef>
                <a:spcPts val="800"/>
              </a:spcBef>
            </a:pPr>
            <a:r>
              <a:rPr lang="en-US" sz="2400" dirty="0" smtClean="0">
                <a:latin typeface="Arial" charset="0"/>
              </a:rPr>
              <a:t>The LDST must conduct a separate visual inspection of the work area to ensure that the area is free of debris and ready for lead dust sampling. </a:t>
            </a:r>
          </a:p>
          <a:p>
            <a:pPr>
              <a:spcBef>
                <a:spcPts val="800"/>
              </a:spcBef>
            </a:pPr>
            <a:r>
              <a:rPr lang="en-US" sz="2400" dirty="0" smtClean="0">
                <a:latin typeface="Arial" charset="0"/>
              </a:rPr>
              <a:t>If any paint chips, dust, or debris are found, the renovation firm should re-clean these areas before the dust sampling technician begins to collect dust wipe samples.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Grp="1" noChangeArrowheads="1"/>
          </p:cNvSpPr>
          <p:nvPr>
            <p:ph type="title"/>
          </p:nvPr>
        </p:nvSpPr>
        <p:spPr>
          <a:xfrm>
            <a:off x="819150" y="444489"/>
            <a:ext cx="6248400" cy="762000"/>
          </a:xfrm>
        </p:spPr>
        <p:txBody>
          <a:bodyPr/>
          <a:lstStyle/>
          <a:p>
            <a:pPr eaLnBrk="1" hangingPunct="1"/>
            <a:r>
              <a:rPr lang="en-US" sz="3200" dirty="0" smtClean="0">
                <a:latin typeface="Arial" charset="0"/>
              </a:rPr>
              <a:t>Visual Inspection – HUD LSHR</a:t>
            </a:r>
          </a:p>
        </p:txBody>
      </p:sp>
      <p:sp>
        <p:nvSpPr>
          <p:cNvPr id="19459" name="Rectangle 5"/>
          <p:cNvSpPr>
            <a:spLocks noGrp="1" noChangeArrowheads="1"/>
          </p:cNvSpPr>
          <p:nvPr>
            <p:ph type="body" idx="1"/>
          </p:nvPr>
        </p:nvSpPr>
        <p:spPr>
          <a:xfrm>
            <a:off x="914400" y="1439330"/>
            <a:ext cx="7277100" cy="4057650"/>
          </a:xfrm>
        </p:spPr>
        <p:txBody>
          <a:bodyPr/>
          <a:lstStyle/>
          <a:p>
            <a:pPr eaLnBrk="1" hangingPunct="1">
              <a:defRPr/>
            </a:pPr>
            <a:r>
              <a:rPr lang="en-US" sz="2400" dirty="0" smtClean="0">
                <a:latin typeface="Arial" charset="0"/>
              </a:rPr>
              <a:t>HUD’s rule requires identification of deteriorated paint </a:t>
            </a:r>
          </a:p>
          <a:p>
            <a:pPr marL="342900" lvl="1" indent="-342900" eaLnBrk="1" hangingPunct="1">
              <a:spcBef>
                <a:spcPts val="800"/>
              </a:spcBef>
              <a:buFontTx/>
              <a:buChar char="•"/>
              <a:defRPr/>
            </a:pPr>
            <a:r>
              <a:rPr lang="en-US" sz="2400" dirty="0" smtClean="0">
                <a:latin typeface="Arial" charset="0"/>
              </a:rPr>
              <a:t>Whole-unit clearance generally required unless worksite-only clearance is allowed.</a:t>
            </a:r>
          </a:p>
          <a:p>
            <a:pPr eaLnBrk="1" hangingPunct="1">
              <a:spcBef>
                <a:spcPts val="800"/>
              </a:spcBef>
              <a:defRPr/>
            </a:pPr>
            <a:r>
              <a:rPr lang="en-US" sz="2400" dirty="0" smtClean="0">
                <a:latin typeface="Arial" charset="0"/>
              </a:rPr>
              <a:t>Do not perform lead dust clearance testing if unit/work area does not pass visual inspection.</a:t>
            </a:r>
          </a:p>
          <a:p>
            <a:pPr eaLnBrk="1" hangingPunct="1">
              <a:spcBef>
                <a:spcPts val="800"/>
              </a:spcBef>
              <a:defRPr/>
            </a:pPr>
            <a:r>
              <a:rPr lang="en-US" sz="2400" dirty="0" smtClean="0">
                <a:latin typeface="Arial" charset="0"/>
              </a:rPr>
              <a:t>If deteriorated paint, dust, or debris is found, it must be eliminated before dust sampling may begin. </a:t>
            </a:r>
          </a:p>
          <a:p>
            <a:pPr lvl="1" eaLnBrk="1" hangingPunct="1">
              <a:defRPr/>
            </a:pPr>
            <a:r>
              <a:rPr lang="en-US" sz="2400" dirty="0" smtClean="0">
                <a:latin typeface="Arial" charset="0"/>
              </a:rPr>
              <a:t>See </a:t>
            </a:r>
            <a:r>
              <a:rPr lang="en-US" sz="2400" b="1" dirty="0" smtClean="0">
                <a:latin typeface="Arial" charset="0"/>
              </a:rPr>
              <a:t>Attachment 2-A and 2-B</a:t>
            </a:r>
            <a:r>
              <a:rPr lang="en-US" sz="2400" dirty="0" smtClean="0">
                <a:latin typeface="Arial" charset="0"/>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28"/>
          <p:cNvSpPr>
            <a:spLocks noGrp="1" noChangeArrowheads="1"/>
          </p:cNvSpPr>
          <p:nvPr>
            <p:ph type="title"/>
          </p:nvPr>
        </p:nvSpPr>
        <p:spPr>
          <a:xfrm>
            <a:off x="829733" y="258221"/>
            <a:ext cx="7543800" cy="1143000"/>
          </a:xfrm>
        </p:spPr>
        <p:txBody>
          <a:bodyPr/>
          <a:lstStyle/>
          <a:p>
            <a:pPr eaLnBrk="1" hangingPunct="1"/>
            <a:r>
              <a:rPr lang="en-US" sz="3200" dirty="0" smtClean="0">
                <a:latin typeface="Arial" charset="0"/>
              </a:rPr>
              <a:t>Visual Inspection – HUD LSHR</a:t>
            </a:r>
          </a:p>
        </p:txBody>
      </p:sp>
      <p:sp>
        <p:nvSpPr>
          <p:cNvPr id="19459" name="Rectangle 1029"/>
          <p:cNvSpPr>
            <a:spLocks noGrp="1" noChangeArrowheads="1"/>
          </p:cNvSpPr>
          <p:nvPr>
            <p:ph type="body" idx="1"/>
          </p:nvPr>
        </p:nvSpPr>
        <p:spPr>
          <a:xfrm>
            <a:off x="914400" y="1676400"/>
            <a:ext cx="7315200" cy="3657600"/>
          </a:xfrm>
        </p:spPr>
        <p:txBody>
          <a:bodyPr/>
          <a:lstStyle/>
          <a:p>
            <a:pPr eaLnBrk="1" hangingPunct="1">
              <a:lnSpc>
                <a:spcPct val="80000"/>
              </a:lnSpc>
            </a:pPr>
            <a:r>
              <a:rPr lang="en-US" sz="2400" dirty="0" smtClean="0">
                <a:latin typeface="Arial" charset="0"/>
              </a:rPr>
              <a:t>Inspect </a:t>
            </a:r>
            <a:r>
              <a:rPr lang="en-US" sz="2400" u="sng" dirty="0" smtClean="0">
                <a:latin typeface="Arial" charset="0"/>
              </a:rPr>
              <a:t>exterior</a:t>
            </a:r>
            <a:r>
              <a:rPr lang="en-US" sz="2400" dirty="0" smtClean="0">
                <a:latin typeface="Arial" charset="0"/>
              </a:rPr>
              <a:t> area if:</a:t>
            </a:r>
          </a:p>
          <a:p>
            <a:pPr lvl="1" eaLnBrk="1" hangingPunct="1">
              <a:lnSpc>
                <a:spcPct val="80000"/>
              </a:lnSpc>
              <a:buFont typeface="Garamond" pitchFamily="18" charset="0"/>
              <a:buChar char="–"/>
            </a:pPr>
            <a:r>
              <a:rPr lang="en-US" sz="2400" dirty="0" smtClean="0">
                <a:latin typeface="Arial" charset="0"/>
              </a:rPr>
              <a:t>Exterior painted surfaces have been disturbed by renovation activity</a:t>
            </a:r>
          </a:p>
          <a:p>
            <a:pPr lvl="1" eaLnBrk="1" hangingPunct="1">
              <a:lnSpc>
                <a:spcPct val="80000"/>
              </a:lnSpc>
              <a:buFont typeface="Garamond" pitchFamily="18" charset="0"/>
              <a:buChar char="–"/>
            </a:pPr>
            <a:r>
              <a:rPr lang="en-US" sz="2400" dirty="0" smtClean="0">
                <a:latin typeface="Arial" charset="0"/>
              </a:rPr>
              <a:t>Openings to exterior were not sealed during interior work </a:t>
            </a:r>
          </a:p>
          <a:p>
            <a:pPr eaLnBrk="1" hangingPunct="1">
              <a:lnSpc>
                <a:spcPct val="80000"/>
              </a:lnSpc>
              <a:spcBef>
                <a:spcPts val="800"/>
              </a:spcBef>
            </a:pPr>
            <a:r>
              <a:rPr lang="en-US" sz="2400" dirty="0" smtClean="0">
                <a:latin typeface="Arial" charset="0"/>
              </a:rPr>
              <a:t>Inspect ground and outdoor living areas close to affected surfaces</a:t>
            </a:r>
          </a:p>
          <a:p>
            <a:pPr eaLnBrk="1" hangingPunct="1">
              <a:lnSpc>
                <a:spcPct val="80000"/>
              </a:lnSpc>
              <a:spcBef>
                <a:spcPts val="800"/>
              </a:spcBef>
            </a:pPr>
            <a:r>
              <a:rPr lang="en-US" sz="2400" dirty="0" smtClean="0">
                <a:latin typeface="Arial" charset="0"/>
              </a:rPr>
              <a:t>Visible dust or debris must be removed</a:t>
            </a:r>
          </a:p>
          <a:p>
            <a:pPr eaLnBrk="1" hangingPunct="1">
              <a:lnSpc>
                <a:spcPct val="80000"/>
              </a:lnSpc>
              <a:spcBef>
                <a:spcPts val="800"/>
              </a:spcBef>
            </a:pPr>
            <a:r>
              <a:rPr lang="en-US" sz="2400" dirty="0" smtClean="0">
                <a:latin typeface="Arial" charset="0"/>
              </a:rPr>
              <a:t>Deteriorated paint must be eliminated </a:t>
            </a:r>
          </a:p>
          <a:p>
            <a:pPr eaLnBrk="1" hangingPunct="1">
              <a:lnSpc>
                <a:spcPct val="80000"/>
              </a:lnSpc>
              <a:spcBef>
                <a:spcPts val="800"/>
              </a:spcBef>
            </a:pPr>
            <a:r>
              <a:rPr lang="en-US" sz="2400" dirty="0" smtClean="0">
                <a:latin typeface="Arial" charset="0"/>
              </a:rPr>
              <a:t>Dust sampling is not performed for exterior work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
          <p:cNvSpPr>
            <a:spLocks noChangeArrowheads="1"/>
          </p:cNvSpPr>
          <p:nvPr/>
        </p:nvSpPr>
        <p:spPr bwMode="auto">
          <a:xfrm>
            <a:off x="2724150" y="381000"/>
            <a:ext cx="367665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a:r>
              <a:rPr lang="en-US" sz="3600" b="1" dirty="0">
                <a:solidFill>
                  <a:schemeClr val="accent2"/>
                </a:solidFill>
                <a:latin typeface="Arial" charset="0"/>
              </a:rPr>
              <a:t>Exterior Debris</a:t>
            </a:r>
          </a:p>
        </p:txBody>
      </p:sp>
      <p:pic>
        <p:nvPicPr>
          <p:cNvPr id="20483" name="Picture 5" descr="Photograph of pink toy car outside at base of a hous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57350" y="1219200"/>
            <a:ext cx="57912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028"/>
          <p:cNvSpPr>
            <a:spLocks noGrp="1" noChangeArrowheads="1"/>
          </p:cNvSpPr>
          <p:nvPr>
            <p:ph type="title"/>
          </p:nvPr>
        </p:nvSpPr>
        <p:spPr>
          <a:xfrm>
            <a:off x="819150" y="255576"/>
            <a:ext cx="6591300" cy="1143000"/>
          </a:xfrm>
        </p:spPr>
        <p:txBody>
          <a:bodyPr/>
          <a:lstStyle/>
          <a:p>
            <a:pPr eaLnBrk="1" hangingPunct="1"/>
            <a:r>
              <a:rPr lang="en-US" sz="3200" dirty="0" smtClean="0">
                <a:latin typeface="Arial" charset="0"/>
              </a:rPr>
              <a:t>Visual Inspection – HUD LSHR</a:t>
            </a:r>
          </a:p>
        </p:txBody>
      </p:sp>
      <p:sp>
        <p:nvSpPr>
          <p:cNvPr id="21507" name="Content Placeholder 2"/>
          <p:cNvSpPr>
            <a:spLocks noGrp="1"/>
          </p:cNvSpPr>
          <p:nvPr>
            <p:ph idx="1"/>
          </p:nvPr>
        </p:nvSpPr>
        <p:spPr>
          <a:xfrm>
            <a:off x="916516" y="1447791"/>
            <a:ext cx="4838700" cy="4495800"/>
          </a:xfrm>
        </p:spPr>
        <p:txBody>
          <a:bodyPr/>
          <a:lstStyle/>
          <a:p>
            <a:pPr>
              <a:spcBef>
                <a:spcPts val="0"/>
              </a:spcBef>
            </a:pPr>
            <a:r>
              <a:rPr lang="en-US" sz="2200" dirty="0" smtClean="0">
                <a:latin typeface="Arial" charset="0"/>
              </a:rPr>
              <a:t>Identify any paint that is not intact:</a:t>
            </a:r>
          </a:p>
          <a:p>
            <a:pPr lvl="1">
              <a:spcBef>
                <a:spcPts val="0"/>
              </a:spcBef>
            </a:pPr>
            <a:r>
              <a:rPr lang="en-US" sz="2200" dirty="0" smtClean="0">
                <a:latin typeface="Arial" charset="0"/>
              </a:rPr>
              <a:t>Chipping </a:t>
            </a:r>
          </a:p>
          <a:p>
            <a:pPr lvl="1">
              <a:spcBef>
                <a:spcPts val="0"/>
              </a:spcBef>
            </a:pPr>
            <a:r>
              <a:rPr lang="en-US" sz="2200" dirty="0" smtClean="0">
                <a:latin typeface="Arial" charset="0"/>
              </a:rPr>
              <a:t>Peeling</a:t>
            </a:r>
          </a:p>
          <a:p>
            <a:pPr lvl="1">
              <a:spcBef>
                <a:spcPts val="0"/>
              </a:spcBef>
            </a:pPr>
            <a:r>
              <a:rPr lang="en-US" sz="2200" dirty="0" smtClean="0">
                <a:latin typeface="Arial" charset="0"/>
              </a:rPr>
              <a:t>Chalking</a:t>
            </a:r>
          </a:p>
          <a:p>
            <a:pPr lvl="1">
              <a:spcBef>
                <a:spcPts val="0"/>
              </a:spcBef>
            </a:pPr>
            <a:r>
              <a:rPr lang="en-US" sz="2200" dirty="0" smtClean="0">
                <a:latin typeface="Arial" charset="0"/>
              </a:rPr>
              <a:t>Cracking</a:t>
            </a:r>
          </a:p>
          <a:p>
            <a:pPr lvl="1">
              <a:spcBef>
                <a:spcPts val="0"/>
              </a:spcBef>
            </a:pPr>
            <a:r>
              <a:rPr lang="en-US" sz="2200" dirty="0" smtClean="0">
                <a:latin typeface="Arial" charset="0"/>
              </a:rPr>
              <a:t>Holes, moisture, </a:t>
            </a:r>
            <a:br>
              <a:rPr lang="en-US" sz="2200" dirty="0" smtClean="0">
                <a:latin typeface="Arial" charset="0"/>
              </a:rPr>
            </a:br>
            <a:r>
              <a:rPr lang="en-US" sz="2200" dirty="0" smtClean="0">
                <a:latin typeface="Arial" charset="0"/>
              </a:rPr>
              <a:t>and friction </a:t>
            </a:r>
            <a:br>
              <a:rPr lang="en-US" sz="2200" dirty="0" smtClean="0">
                <a:latin typeface="Arial" charset="0"/>
              </a:rPr>
            </a:br>
            <a:r>
              <a:rPr lang="en-US" sz="2200" dirty="0" smtClean="0">
                <a:latin typeface="Arial" charset="0"/>
              </a:rPr>
              <a:t>damage</a:t>
            </a:r>
          </a:p>
          <a:p>
            <a:pPr>
              <a:spcBef>
                <a:spcPts val="0"/>
              </a:spcBef>
            </a:pPr>
            <a:r>
              <a:rPr lang="en-US" sz="2200" dirty="0" smtClean="0">
                <a:latin typeface="Arial" charset="0"/>
              </a:rPr>
              <a:t>Hairline cracks and </a:t>
            </a:r>
            <a:br>
              <a:rPr lang="en-US" sz="2200" dirty="0" smtClean="0">
                <a:latin typeface="Arial" charset="0"/>
              </a:rPr>
            </a:br>
            <a:r>
              <a:rPr lang="en-US" sz="2200" dirty="0" smtClean="0">
                <a:latin typeface="Arial" charset="0"/>
              </a:rPr>
              <a:t>nail holes are not </a:t>
            </a:r>
            <a:br>
              <a:rPr lang="en-US" sz="2200" dirty="0" smtClean="0">
                <a:latin typeface="Arial" charset="0"/>
              </a:rPr>
            </a:br>
            <a:r>
              <a:rPr lang="en-US" sz="2200" dirty="0" smtClean="0">
                <a:latin typeface="Arial" charset="0"/>
              </a:rPr>
              <a:t>considered </a:t>
            </a:r>
            <a:br>
              <a:rPr lang="en-US" sz="2200" dirty="0" smtClean="0">
                <a:latin typeface="Arial" charset="0"/>
              </a:rPr>
            </a:br>
            <a:r>
              <a:rPr lang="en-US" sz="2200" dirty="0" smtClean="0">
                <a:latin typeface="Arial" charset="0"/>
              </a:rPr>
              <a:t>deteriorated paint. </a:t>
            </a:r>
          </a:p>
        </p:txBody>
      </p:sp>
      <p:pic>
        <p:nvPicPr>
          <p:cNvPr id="21508" name="Picture 4" descr="Photograph of a window with peeling paint"/>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57650" y="2341037"/>
            <a:ext cx="4133850" cy="31003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28"/>
          <p:cNvSpPr>
            <a:spLocks noGrp="1" noChangeArrowheads="1"/>
          </p:cNvSpPr>
          <p:nvPr>
            <p:ph type="title"/>
          </p:nvPr>
        </p:nvSpPr>
        <p:spPr>
          <a:xfrm>
            <a:off x="829733" y="255576"/>
            <a:ext cx="6953250" cy="1143000"/>
          </a:xfrm>
        </p:spPr>
        <p:txBody>
          <a:bodyPr/>
          <a:lstStyle/>
          <a:p>
            <a:pPr eaLnBrk="1" hangingPunct="1"/>
            <a:r>
              <a:rPr lang="en-US" sz="3200" dirty="0" smtClean="0">
                <a:latin typeface="Arial" charset="0"/>
              </a:rPr>
              <a:t>Visual Inspection – HUD LSHR</a:t>
            </a:r>
          </a:p>
        </p:txBody>
      </p:sp>
      <p:sp>
        <p:nvSpPr>
          <p:cNvPr id="22531" name="Content Placeholder 2"/>
          <p:cNvSpPr>
            <a:spLocks noGrp="1"/>
          </p:cNvSpPr>
          <p:nvPr>
            <p:ph idx="1"/>
          </p:nvPr>
        </p:nvSpPr>
        <p:spPr>
          <a:xfrm>
            <a:off x="916516" y="1439327"/>
            <a:ext cx="3619500" cy="4076700"/>
          </a:xfrm>
        </p:spPr>
        <p:txBody>
          <a:bodyPr/>
          <a:lstStyle/>
          <a:p>
            <a:r>
              <a:rPr lang="en-US" sz="2200" dirty="0" smtClean="0">
                <a:latin typeface="Arial" charset="0"/>
              </a:rPr>
              <a:t>Dust</a:t>
            </a:r>
          </a:p>
          <a:p>
            <a:pPr lvl="1"/>
            <a:r>
              <a:rPr lang="en-US" sz="2200" dirty="0" smtClean="0">
                <a:latin typeface="Arial" charset="0"/>
              </a:rPr>
              <a:t>Dust you can see </a:t>
            </a:r>
          </a:p>
          <a:p>
            <a:r>
              <a:rPr lang="en-US" sz="2200" dirty="0" smtClean="0">
                <a:latin typeface="Arial" charset="0"/>
              </a:rPr>
              <a:t>Debris </a:t>
            </a:r>
          </a:p>
          <a:p>
            <a:pPr lvl="1"/>
            <a:r>
              <a:rPr lang="en-US" sz="2200" dirty="0" smtClean="0">
                <a:latin typeface="Arial" charset="0"/>
              </a:rPr>
              <a:t>Pieces of wood, </a:t>
            </a:r>
            <a:br>
              <a:rPr lang="en-US" sz="2200" dirty="0" smtClean="0">
                <a:latin typeface="Arial" charset="0"/>
              </a:rPr>
            </a:br>
            <a:r>
              <a:rPr lang="en-US" sz="2200" dirty="0" smtClean="0">
                <a:latin typeface="Arial" charset="0"/>
              </a:rPr>
              <a:t>bits of plaster, and various other </a:t>
            </a:r>
            <a:br>
              <a:rPr lang="en-US" sz="2200" dirty="0" smtClean="0">
                <a:latin typeface="Arial" charset="0"/>
              </a:rPr>
            </a:br>
            <a:r>
              <a:rPr lang="en-US" sz="2200" dirty="0" smtClean="0">
                <a:latin typeface="Arial" charset="0"/>
              </a:rPr>
              <a:t>building pieces covered in paint</a:t>
            </a:r>
          </a:p>
          <a:p>
            <a:r>
              <a:rPr lang="en-US" sz="2200" dirty="0" smtClean="0">
                <a:latin typeface="Arial" charset="0"/>
              </a:rPr>
              <a:t>Paint chips</a:t>
            </a:r>
          </a:p>
          <a:p>
            <a:pPr lvl="1"/>
            <a:r>
              <a:rPr lang="en-US" sz="2200" dirty="0" smtClean="0">
                <a:latin typeface="Arial" charset="0"/>
              </a:rPr>
              <a:t>Small pieces of </a:t>
            </a:r>
            <a:br>
              <a:rPr lang="en-US" sz="2200" dirty="0" smtClean="0">
                <a:latin typeface="Arial" charset="0"/>
              </a:rPr>
            </a:br>
            <a:r>
              <a:rPr lang="en-US" sz="2200" dirty="0" smtClean="0">
                <a:latin typeface="Arial" charset="0"/>
              </a:rPr>
              <a:t>paint </a:t>
            </a:r>
          </a:p>
        </p:txBody>
      </p:sp>
      <p:pic>
        <p:nvPicPr>
          <p:cNvPr id="22532" name="Picture 5" descr="Photograph of small paint chips on a wooden surface"/>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29100" y="2406651"/>
            <a:ext cx="3987800" cy="2990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EPA Slide Template">
  <a:themeElements>
    <a:clrScheme name="EPA Slide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EPA Slide Template">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EPA Slide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EPA Slide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PA Slide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PA Slide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PA Slide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PA Slide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EPA Slide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HD:Applications:Microsoft Office X:Templates:My Templates:EPA Slide Template.pot</Template>
  <TotalTime>4654</TotalTime>
  <Words>1408</Words>
  <Application>Microsoft Office PowerPoint</Application>
  <PresentationFormat>On-screen Show (4:3)</PresentationFormat>
  <Paragraphs>156</Paragraphs>
  <Slides>17</Slides>
  <Notes>17</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EPA Slide Template</vt:lpstr>
      <vt:lpstr>Chapter 2  Visual Inspection </vt:lpstr>
      <vt:lpstr>Objectives </vt:lpstr>
      <vt:lpstr>Visual Inspection</vt:lpstr>
      <vt:lpstr>Visual Inspection – EPA RRP Lead Dust Clearance Testing</vt:lpstr>
      <vt:lpstr>Visual Inspection – HUD LSHR</vt:lpstr>
      <vt:lpstr>Visual Inspection – HUD LSHR</vt:lpstr>
      <vt:lpstr>Slide 7</vt:lpstr>
      <vt:lpstr>Visual Inspection – HUD LSHR</vt:lpstr>
      <vt:lpstr>Visual Inspection – HUD LSHR</vt:lpstr>
      <vt:lpstr>Visual Inspection – HUD LSHR</vt:lpstr>
      <vt:lpstr>Visual Inspection – HUD LSHR</vt:lpstr>
      <vt:lpstr>Visual Inspection – HUD LSHR</vt:lpstr>
      <vt:lpstr>Visual Inspection – HUD LSHR</vt:lpstr>
      <vt:lpstr>Visual Inspection – HUD LSHR</vt:lpstr>
      <vt:lpstr>Visual Inspection – HUD LSHR</vt:lpstr>
      <vt:lpstr>Visual Inspection – HUD LSHR</vt:lpstr>
      <vt:lpstr>Review</vt:lpstr>
    </vt:vector>
  </TitlesOfParts>
  <Company>ICF Kaiser International,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LDST Refresher Course</dc:title>
  <dc:subject>LDST Refresher Course Ch. 2 Slides</dc:subject>
  <dc:creator>US EPA</dc:creator>
  <cp:keywords>Lead dust sampling technician, LDST, lead poisoning</cp:keywords>
  <cp:lastModifiedBy>Pivetz, Timothy</cp:lastModifiedBy>
  <cp:revision>283</cp:revision>
  <cp:lastPrinted>2013-06-12T12:40:27Z</cp:lastPrinted>
  <dcterms:created xsi:type="dcterms:W3CDTF">1999-07-20T16:08:14Z</dcterms:created>
  <dcterms:modified xsi:type="dcterms:W3CDTF">2013-08-06T19:49:41Z</dcterms:modified>
</cp:coreProperties>
</file>